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0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3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2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5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42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78B-02BC-40AD-B678-5524FB6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262355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zh-TW" sz="7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lgerian" panose="04020705040A02060702" pitchFamily="82" charset="0"/>
              </a:rPr>
              <a:t>My journal to python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VER.2</a:t>
            </a:r>
            <a:br>
              <a:rPr lang="en-PH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52026-6BB3-400F-A48E-85AAE334D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34443"/>
            <a:ext cx="9440034" cy="127846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DADADA"/>
              </a:buClr>
            </a:pPr>
            <a:r>
              <a:rPr lang="en-US" altLang="zh-TW" sz="33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  <a:lumOff val="2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Irish d. </a:t>
            </a:r>
            <a:r>
              <a:rPr lang="en-US" altLang="zh-TW" sz="33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  <a:lumOff val="2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deyto</a:t>
            </a:r>
            <a:endParaRPr lang="en-US" altLang="zh-TW" sz="3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  <a:lumOff val="2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0">
              <a:buClr>
                <a:srgbClr val="DADADA"/>
              </a:buClr>
            </a:pPr>
            <a:r>
              <a:rPr lang="zh-TW" altLang="en-US" sz="33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  <a:lumOff val="2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艾芮絲</a:t>
            </a:r>
            <a:endParaRPr lang="en-US" altLang="zh-TW" sz="3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  <a:lumOff val="2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0">
              <a:buClr>
                <a:srgbClr val="DADADA"/>
              </a:buClr>
            </a:pPr>
            <a:r>
              <a:rPr lang="en-US" altLang="zh-TW" sz="33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  <a:lumOff val="2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4110e214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373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33086-2478-42A2-97B5-0733B98D894B}"/>
              </a:ext>
            </a:extLst>
          </p:cNvPr>
          <p:cNvSpPr/>
          <p:nvPr/>
        </p:nvSpPr>
        <p:spPr>
          <a:xfrm>
            <a:off x="857573" y="644908"/>
            <a:ext cx="104768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Tuple</a:t>
            </a:r>
          </a:p>
          <a:p>
            <a:endParaRPr lang="en-US" sz="3600" dirty="0"/>
          </a:p>
          <a:p>
            <a:r>
              <a:rPr lang="en-US" sz="2400" dirty="0"/>
              <a:t>Tuples are </a:t>
            </a:r>
            <a:r>
              <a:rPr lang="en-US" sz="2400" dirty="0">
                <a:solidFill>
                  <a:srgbClr val="FF0000"/>
                </a:solidFill>
              </a:rPr>
              <a:t>used to store multiple items in a single variable.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Tuple is one of 4 built-in data types in Python used to store collections of data, the other 3 are </a:t>
            </a:r>
            <a:r>
              <a:rPr lang="en-US" sz="2400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Dictionary</a:t>
            </a:r>
            <a:r>
              <a:rPr lang="en-US" sz="2400" dirty="0"/>
              <a:t>, all with </a:t>
            </a:r>
            <a:r>
              <a:rPr lang="en-US" sz="2400" dirty="0">
                <a:solidFill>
                  <a:srgbClr val="FF0000"/>
                </a:solidFill>
              </a:rPr>
              <a:t>different qualities and usage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 tuple is a collection which is </a:t>
            </a:r>
            <a:r>
              <a:rPr lang="en-US" sz="2400" dirty="0">
                <a:solidFill>
                  <a:srgbClr val="FF0000"/>
                </a:solidFill>
              </a:rPr>
              <a:t>ordered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unchangeable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Tuples are written with </a:t>
            </a:r>
            <a:r>
              <a:rPr lang="en-US" sz="2400" dirty="0">
                <a:solidFill>
                  <a:srgbClr val="FF0000"/>
                </a:solidFill>
              </a:rPr>
              <a:t>round brackets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Create a Tuple: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326E-AB2B-4933-9361-DB474E6E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50" y="5033668"/>
            <a:ext cx="5601554" cy="1458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1C5B0A-023A-4AE1-8004-D6C1D94673BB}"/>
              </a:ext>
            </a:extLst>
          </p:cNvPr>
          <p:cNvSpPr/>
          <p:nvPr/>
        </p:nvSpPr>
        <p:spPr>
          <a:xfrm>
            <a:off x="4215498" y="4908816"/>
            <a:ext cx="5873858" cy="170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41816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B7F22-3625-41A3-823E-3C03039A8E1E}"/>
              </a:ext>
            </a:extLst>
          </p:cNvPr>
          <p:cNvSpPr txBox="1"/>
          <p:nvPr/>
        </p:nvSpPr>
        <p:spPr>
          <a:xfrm>
            <a:off x="3958203" y="3013501"/>
            <a:ext cx="4275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JOURNAL TO PYTHON</a:t>
            </a:r>
          </a:p>
          <a:p>
            <a:pPr algn="ctr"/>
            <a:r>
              <a:rPr lang="en-US" sz="2400" dirty="0"/>
              <a:t>-END-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26923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EB385-A72C-433D-AFD5-F22D83B02891}"/>
              </a:ext>
            </a:extLst>
          </p:cNvPr>
          <p:cNvSpPr/>
          <p:nvPr/>
        </p:nvSpPr>
        <p:spPr>
          <a:xfrm>
            <a:off x="1126210" y="936010"/>
            <a:ext cx="99395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Tuple Items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400" dirty="0"/>
              <a:t>Tuple items are </a:t>
            </a:r>
            <a:r>
              <a:rPr lang="en-US" sz="2400" dirty="0">
                <a:solidFill>
                  <a:srgbClr val="FF0000"/>
                </a:solidFill>
              </a:rPr>
              <a:t>ordered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unchangeable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allow duplicate values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Tuple items are indexed, the first item has index </a:t>
            </a:r>
            <a:r>
              <a:rPr lang="en-US" sz="2400" dirty="0">
                <a:solidFill>
                  <a:srgbClr val="FF0000"/>
                </a:solidFill>
              </a:rPr>
              <a:t>[0]</a:t>
            </a:r>
            <a:r>
              <a:rPr lang="en-US" sz="2400" dirty="0"/>
              <a:t>, the second item has index </a:t>
            </a:r>
            <a:r>
              <a:rPr lang="en-US" sz="2400" dirty="0">
                <a:solidFill>
                  <a:srgbClr val="FF0000"/>
                </a:solidFill>
              </a:rPr>
              <a:t>[1]</a:t>
            </a:r>
            <a:r>
              <a:rPr lang="en-US" sz="2400" dirty="0"/>
              <a:t> etc.</a:t>
            </a:r>
            <a:endParaRPr lang="en-PH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9B969-3172-461F-B5B9-26414C8D5A2C}"/>
              </a:ext>
            </a:extLst>
          </p:cNvPr>
          <p:cNvSpPr/>
          <p:nvPr/>
        </p:nvSpPr>
        <p:spPr>
          <a:xfrm>
            <a:off x="1126210" y="3992176"/>
            <a:ext cx="9939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Ordered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When we say that tuples are ordered, it means that the </a:t>
            </a:r>
            <a:r>
              <a:rPr lang="en-US" sz="2400" dirty="0">
                <a:solidFill>
                  <a:srgbClr val="FF0000"/>
                </a:solidFill>
              </a:rPr>
              <a:t>items have a defined order, and that order will not change.</a:t>
            </a:r>
            <a:endParaRPr lang="en-P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4BC717-5E1A-4DA0-8918-3E50AEBA2514}"/>
              </a:ext>
            </a:extLst>
          </p:cNvPr>
          <p:cNvSpPr/>
          <p:nvPr/>
        </p:nvSpPr>
        <p:spPr>
          <a:xfrm>
            <a:off x="1188203" y="2213282"/>
            <a:ext cx="100015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Allow Duplicates</a:t>
            </a:r>
          </a:p>
          <a:p>
            <a:r>
              <a:rPr lang="en-US" sz="2400" dirty="0"/>
              <a:t>Since tuples are indexed, they </a:t>
            </a:r>
            <a:r>
              <a:rPr lang="en-US" sz="2400" dirty="0">
                <a:solidFill>
                  <a:srgbClr val="FF0000"/>
                </a:solidFill>
              </a:rPr>
              <a:t>can have items with the same value: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Tuples allow duplicate values:</a:t>
            </a:r>
            <a:endParaRPr lang="en-PH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1D30E-7E71-49CF-891C-729C903F6B0A}"/>
              </a:ext>
            </a:extLst>
          </p:cNvPr>
          <p:cNvSpPr/>
          <p:nvPr/>
        </p:nvSpPr>
        <p:spPr>
          <a:xfrm>
            <a:off x="1188204" y="580319"/>
            <a:ext cx="10001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Unchangeable</a:t>
            </a:r>
          </a:p>
          <a:p>
            <a:r>
              <a:rPr lang="en-US" sz="2400" dirty="0"/>
              <a:t>Tuples are unchangeable, meaning that we </a:t>
            </a:r>
            <a:r>
              <a:rPr lang="en-US" sz="2400" dirty="0">
                <a:solidFill>
                  <a:srgbClr val="FF0000"/>
                </a:solidFill>
              </a:rPr>
              <a:t>cannot change, add or remove items after the tuple has been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2E45-05C4-4107-8C8F-6654F922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61" y="4584909"/>
            <a:ext cx="6652677" cy="13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283D4-16DB-4E54-99CE-693F009DB43A}"/>
              </a:ext>
            </a:extLst>
          </p:cNvPr>
          <p:cNvSpPr/>
          <p:nvPr/>
        </p:nvSpPr>
        <p:spPr>
          <a:xfrm>
            <a:off x="1064216" y="1088056"/>
            <a:ext cx="10280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Tuple Length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To determine how many items a tuple has, use the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function: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Print the number of items in the tuple: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1518A-B128-42E0-9782-EBB4F88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55" y="4166242"/>
            <a:ext cx="6448274" cy="14441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831342-170F-4E14-9B7D-A7B695B2D883}"/>
              </a:ext>
            </a:extLst>
          </p:cNvPr>
          <p:cNvCxnSpPr/>
          <p:nvPr/>
        </p:nvCxnSpPr>
        <p:spPr>
          <a:xfrm flipH="1">
            <a:off x="4532243" y="2544417"/>
            <a:ext cx="3419061" cy="2040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56037-FC8A-4B67-9283-57FB3A0D6FA6}"/>
              </a:ext>
            </a:extLst>
          </p:cNvPr>
          <p:cNvSpPr/>
          <p:nvPr/>
        </p:nvSpPr>
        <p:spPr>
          <a:xfrm>
            <a:off x="976393" y="790414"/>
            <a:ext cx="1008939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Create Tuple With One Item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To create a tuple with only one item, you have to add a comma after the item, otherwise Python will not recognize it as a tuple.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One item tuple, remember the comma: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6F82D-DE6F-4FAD-A653-DF83DF4B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52" y="3876227"/>
            <a:ext cx="5687877" cy="24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057287-FAB0-4D9C-8E6C-6CB48ADF0054}"/>
              </a:ext>
            </a:extLst>
          </p:cNvPr>
          <p:cNvSpPr/>
          <p:nvPr/>
        </p:nvSpPr>
        <p:spPr>
          <a:xfrm>
            <a:off x="743919" y="650930"/>
            <a:ext cx="102288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Tuple Items - Data Types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Tuple items can be of any data type: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String, int and </a:t>
            </a:r>
            <a:r>
              <a:rPr lang="en-US" sz="2400" dirty="0" err="1"/>
              <a:t>boolean</a:t>
            </a:r>
            <a:r>
              <a:rPr lang="en-US" sz="2400" dirty="0"/>
              <a:t> data types:</a:t>
            </a:r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46F90-77C2-4D7F-AE67-7DCAE3D89375}"/>
              </a:ext>
            </a:extLst>
          </p:cNvPr>
          <p:cNvSpPr/>
          <p:nvPr/>
        </p:nvSpPr>
        <p:spPr>
          <a:xfrm>
            <a:off x="743919" y="4216737"/>
            <a:ext cx="7020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tuple can contain different data types: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 tuple with strings, integers and </a:t>
            </a:r>
            <a:r>
              <a:rPr lang="en-US" sz="2400" dirty="0" err="1"/>
              <a:t>boolean</a:t>
            </a:r>
            <a:r>
              <a:rPr lang="en-US" sz="2400" dirty="0"/>
              <a:t> values:</a:t>
            </a:r>
            <a:endParaRPr lang="en-P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194FE-C252-40E0-A486-C8BACDE6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86" y="2262357"/>
            <a:ext cx="5594646" cy="1219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2A558-5FE7-4CBF-AB6B-C2A59A74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11" y="5115643"/>
            <a:ext cx="4052670" cy="10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13C66-1318-4A81-BDDE-4652FB5A9426}"/>
              </a:ext>
            </a:extLst>
          </p:cNvPr>
          <p:cNvSpPr/>
          <p:nvPr/>
        </p:nvSpPr>
        <p:spPr>
          <a:xfrm>
            <a:off x="866273" y="705853"/>
            <a:ext cx="102188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type()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r>
              <a:rPr lang="en-US" sz="2400" dirty="0"/>
              <a:t>From Python's perspective, tuples are defined as objects with the data type 'tuple':</a:t>
            </a:r>
          </a:p>
          <a:p>
            <a:endParaRPr lang="en-US" sz="2400" dirty="0"/>
          </a:p>
          <a:p>
            <a:r>
              <a:rPr lang="en-US" sz="2800" dirty="0">
                <a:highlight>
                  <a:srgbClr val="808080"/>
                </a:highlight>
              </a:rPr>
              <a:t>&lt;class 'tuple’&gt;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What is the data type of a tuple?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2E8CD-8852-4C72-B065-A4EA354C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31" y="4780988"/>
            <a:ext cx="6055704" cy="15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B8B25-A54F-4741-9C25-528117AD96CD}"/>
              </a:ext>
            </a:extLst>
          </p:cNvPr>
          <p:cNvSpPr/>
          <p:nvPr/>
        </p:nvSpPr>
        <p:spPr>
          <a:xfrm>
            <a:off x="593558" y="561474"/>
            <a:ext cx="107161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tuple() Constructor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It is also possible to use the </a:t>
            </a:r>
            <a:r>
              <a:rPr lang="en-US" sz="2400" dirty="0">
                <a:solidFill>
                  <a:srgbClr val="FF0000"/>
                </a:solidFill>
              </a:rPr>
              <a:t>tuple() </a:t>
            </a:r>
            <a:r>
              <a:rPr lang="en-US" sz="2400" dirty="0"/>
              <a:t>constructor to make a tuple.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0000"/>
                </a:solidFill>
              </a:rPr>
              <a:t>tuple() </a:t>
            </a:r>
            <a:r>
              <a:rPr lang="en-US" sz="2400" dirty="0"/>
              <a:t>method to make a tuple: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85083-50C9-4373-A2D7-79D14FAA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31" y="3981894"/>
            <a:ext cx="9141181" cy="16900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0CD7C0-F879-42A8-896E-E9E008401EEA}"/>
              </a:ext>
            </a:extLst>
          </p:cNvPr>
          <p:cNvCxnSpPr/>
          <p:nvPr/>
        </p:nvCxnSpPr>
        <p:spPr>
          <a:xfrm>
            <a:off x="2464904" y="3087757"/>
            <a:ext cx="1139687" cy="1046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0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0FC10E-C3CE-42FE-8FBE-C24C7FBE64CD}"/>
              </a:ext>
            </a:extLst>
          </p:cNvPr>
          <p:cNvSpPr/>
          <p:nvPr/>
        </p:nvSpPr>
        <p:spPr>
          <a:xfrm>
            <a:off x="852407" y="542441"/>
            <a:ext cx="105853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Python Collections (Arrays)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r>
              <a:rPr lang="en-US" sz="2000" dirty="0"/>
              <a:t>There are four collection data types in the Python programming language:</a:t>
            </a:r>
          </a:p>
          <a:p>
            <a:endParaRPr lang="en-US" sz="2000" dirty="0"/>
          </a:p>
          <a:p>
            <a:r>
              <a:rPr lang="en-US" sz="2000" dirty="0"/>
              <a:t>List is a collection which is ordered and changeable. Allows duplicate members.</a:t>
            </a:r>
          </a:p>
          <a:p>
            <a:r>
              <a:rPr lang="en-US" sz="2000" dirty="0"/>
              <a:t>Tuple is a collection which is ordered and unchangeable. Allows duplicate members.</a:t>
            </a:r>
          </a:p>
          <a:p>
            <a:r>
              <a:rPr lang="en-US" sz="2000" dirty="0"/>
              <a:t>Set is a collection which is unordered, unchangeable*, and unindexed. No duplicate members.</a:t>
            </a:r>
          </a:p>
          <a:p>
            <a:r>
              <a:rPr lang="en-US" sz="2000" dirty="0"/>
              <a:t>Dictionary is a collection which is ordered** and changeable. No duplicate members.</a:t>
            </a:r>
            <a:endParaRPr lang="en-P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9BDD1-5A5A-4486-9157-2A847AA3AAC1}"/>
              </a:ext>
            </a:extLst>
          </p:cNvPr>
          <p:cNvSpPr/>
          <p:nvPr/>
        </p:nvSpPr>
        <p:spPr>
          <a:xfrm>
            <a:off x="247972" y="3844498"/>
            <a:ext cx="11794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*Set items are unchangeable, but you can remove and/or add items whenever you like.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>
                <a:highlight>
                  <a:srgbClr val="808080"/>
                </a:highlight>
              </a:rPr>
              <a:t>**As of Python version 3.7, dictionaries are ordered. In Python 3.6 and earlier, dictionaries are unordered.</a:t>
            </a:r>
            <a:endParaRPr lang="en-PH" sz="2000" dirty="0">
              <a:highlight>
                <a:srgbClr val="808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AC4F7-B699-4028-9D50-B5B7DE782A35}"/>
              </a:ext>
            </a:extLst>
          </p:cNvPr>
          <p:cNvSpPr/>
          <p:nvPr/>
        </p:nvSpPr>
        <p:spPr>
          <a:xfrm>
            <a:off x="754252" y="5115230"/>
            <a:ext cx="106834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2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84886-4608-49F6-9B4B-FF326F881F71}"/>
              </a:ext>
            </a:extLst>
          </p:cNvPr>
          <p:cNvSpPr/>
          <p:nvPr/>
        </p:nvSpPr>
        <p:spPr>
          <a:xfrm>
            <a:off x="752509" y="795602"/>
            <a:ext cx="6577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b="1" dirty="0"/>
              <a:t>Python - Access Tuple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AC3BB-4B39-4FD9-B233-0187F89A9951}"/>
              </a:ext>
            </a:extLst>
          </p:cNvPr>
          <p:cNvSpPr/>
          <p:nvPr/>
        </p:nvSpPr>
        <p:spPr>
          <a:xfrm>
            <a:off x="752509" y="2262753"/>
            <a:ext cx="10182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Access Tuple Items</a:t>
            </a:r>
          </a:p>
          <a:p>
            <a:r>
              <a:rPr lang="en-US" sz="2000" dirty="0"/>
              <a:t>You can access tuple items by referring to the index number, inside square brackets: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the second item in the tuple: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AFB4-FE0E-41EB-BDAB-E3A8C8CF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83" y="4152185"/>
            <a:ext cx="6564838" cy="1598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23BB8A-44E3-4649-B4E0-81CBF3A2C185}"/>
              </a:ext>
            </a:extLst>
          </p:cNvPr>
          <p:cNvSpPr/>
          <p:nvPr/>
        </p:nvSpPr>
        <p:spPr>
          <a:xfrm>
            <a:off x="742556" y="6062398"/>
            <a:ext cx="545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The first item has index 0.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892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A0625-C364-4CE5-B984-97B097AFC4A8}"/>
              </a:ext>
            </a:extLst>
          </p:cNvPr>
          <p:cNvSpPr/>
          <p:nvPr/>
        </p:nvSpPr>
        <p:spPr>
          <a:xfrm>
            <a:off x="1666658" y="1892612"/>
            <a:ext cx="9875986" cy="58169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 Lists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 Tuples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 Sets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 Dictionaries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 If ... Else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Python while loops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 For Loops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sz="2800" dirty="0"/>
              <a:t>Python Functions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PH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Python lambda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Python arrays</a:t>
            </a:r>
            <a:endParaRPr lang="en-PH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PH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51BB6-2689-40E7-8B7A-CD105DEBE7FE}"/>
              </a:ext>
            </a:extLst>
          </p:cNvPr>
          <p:cNvSpPr txBox="1"/>
          <p:nvPr/>
        </p:nvSpPr>
        <p:spPr>
          <a:xfrm>
            <a:off x="4558748" y="397565"/>
            <a:ext cx="2452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AGENDA</a:t>
            </a:r>
            <a:endParaRPr lang="en-PH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4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30F0A9-F4FD-4FF6-9C18-962C0114333B}"/>
              </a:ext>
            </a:extLst>
          </p:cNvPr>
          <p:cNvSpPr/>
          <p:nvPr/>
        </p:nvSpPr>
        <p:spPr>
          <a:xfrm>
            <a:off x="932481" y="889077"/>
            <a:ext cx="103270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Negative Indexing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Negative indexing </a:t>
            </a:r>
            <a:r>
              <a:rPr lang="en-US" sz="2400" dirty="0">
                <a:solidFill>
                  <a:srgbClr val="FF0000"/>
                </a:solidFill>
              </a:rPr>
              <a:t>means start from the end.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-1 </a:t>
            </a:r>
            <a:r>
              <a:rPr lang="en-US" sz="2400" dirty="0"/>
              <a:t>refers to the last item, </a:t>
            </a:r>
            <a:r>
              <a:rPr lang="en-US" sz="2400" dirty="0">
                <a:solidFill>
                  <a:srgbClr val="FF0000"/>
                </a:solidFill>
              </a:rPr>
              <a:t>-2 </a:t>
            </a:r>
            <a:r>
              <a:rPr lang="en-US" sz="2400" dirty="0"/>
              <a:t>refers to the second last item etc.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Print the last item of the tuple: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CDC33-02DB-4B5E-8FD2-A524784A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13" y="4501187"/>
            <a:ext cx="5590537" cy="13749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B3216E-29FC-4E87-83E9-EE761C150C0D}"/>
              </a:ext>
            </a:extLst>
          </p:cNvPr>
          <p:cNvCxnSpPr/>
          <p:nvPr/>
        </p:nvCxnSpPr>
        <p:spPr>
          <a:xfrm flipH="1">
            <a:off x="7805530" y="3701506"/>
            <a:ext cx="861391" cy="89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7231D9C-EB1D-4083-A268-0B166F64F9B9}"/>
              </a:ext>
            </a:extLst>
          </p:cNvPr>
          <p:cNvSpPr/>
          <p:nvPr/>
        </p:nvSpPr>
        <p:spPr>
          <a:xfrm>
            <a:off x="8666921" y="3239841"/>
            <a:ext cx="3457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>
                <a:highlight>
                  <a:srgbClr val="808080"/>
                </a:highlight>
              </a:rPr>
              <a:t>end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14961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68E1E-3F27-48E3-B2E7-B0E64D65431D}"/>
              </a:ext>
            </a:extLst>
          </p:cNvPr>
          <p:cNvSpPr/>
          <p:nvPr/>
        </p:nvSpPr>
        <p:spPr>
          <a:xfrm>
            <a:off x="1017722" y="628233"/>
            <a:ext cx="1014105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Range of Indexes</a:t>
            </a:r>
          </a:p>
          <a:p>
            <a:r>
              <a:rPr lang="en-US" sz="2000" dirty="0"/>
              <a:t>You can specify a range of indexes by specifying where to start and where to end the range.</a:t>
            </a:r>
          </a:p>
          <a:p>
            <a:endParaRPr lang="en-US" sz="2000" dirty="0"/>
          </a:p>
          <a:p>
            <a:r>
              <a:rPr lang="en-US" sz="2000" dirty="0"/>
              <a:t>When specifying a range, the return value will be a new tuple with the specified items.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Return the third, fourth, and fifth item: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25674-BF11-40FF-82B0-4CEE9351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7" y="3429000"/>
            <a:ext cx="9241466" cy="1273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EF7CA-4A41-4573-8C12-765352F7CFAC}"/>
              </a:ext>
            </a:extLst>
          </p:cNvPr>
          <p:cNvSpPr/>
          <p:nvPr/>
        </p:nvSpPr>
        <p:spPr>
          <a:xfrm>
            <a:off x="1017722" y="5214104"/>
            <a:ext cx="10141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The search will start at index 2 (included) and end at index 5 (not included).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>
                <a:highlight>
                  <a:srgbClr val="808080"/>
                </a:highlight>
              </a:rPr>
              <a:t>Remember that the first item has index 0.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17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04814-FFA4-4508-B8B5-12CAB8450A52}"/>
              </a:ext>
            </a:extLst>
          </p:cNvPr>
          <p:cNvSpPr/>
          <p:nvPr/>
        </p:nvSpPr>
        <p:spPr>
          <a:xfrm>
            <a:off x="1064217" y="630047"/>
            <a:ext cx="101565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By leaving out the start value, the range will start at the first item: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This example returns the items from the beginning to, but NOT included, “dog":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275F0-804D-4675-A68F-B6016B4D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66" y="2225333"/>
            <a:ext cx="8183135" cy="11043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1C1BA2-A580-4241-B0B3-C642FAF4B80B}"/>
              </a:ext>
            </a:extLst>
          </p:cNvPr>
          <p:cNvSpPr/>
          <p:nvPr/>
        </p:nvSpPr>
        <p:spPr>
          <a:xfrm>
            <a:off x="1064217" y="3701610"/>
            <a:ext cx="10383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By leaving out the end value, the range will go on to the end of the list: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This example returns the items from "cherry" and to the end: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A7618-5B6F-40CB-893D-9C4AA93E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65" y="5396936"/>
            <a:ext cx="8183135" cy="10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6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BA3697-F0F1-4BCF-87D5-E61CD9CD56FC}"/>
              </a:ext>
            </a:extLst>
          </p:cNvPr>
          <p:cNvSpPr/>
          <p:nvPr/>
        </p:nvSpPr>
        <p:spPr>
          <a:xfrm>
            <a:off x="862738" y="786016"/>
            <a:ext cx="1040452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Range of Negative Indexes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Specify negative indexes if you want to start the search from the end of the tuple: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This example returns the items </a:t>
            </a:r>
            <a:r>
              <a:rPr lang="en-US" sz="2400" dirty="0">
                <a:solidFill>
                  <a:srgbClr val="FF0000"/>
                </a:solidFill>
              </a:rPr>
              <a:t>from index -4 (included) to index -1 (excluded)</a:t>
            </a:r>
            <a:endParaRPr lang="en-PH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CD643-620C-444C-9CA3-4D679D99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16" y="4200041"/>
            <a:ext cx="8915767" cy="16047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4A5EBD5-3ED2-41B7-AA85-0E4390E03E26}"/>
              </a:ext>
            </a:extLst>
          </p:cNvPr>
          <p:cNvSpPr/>
          <p:nvPr/>
        </p:nvSpPr>
        <p:spPr>
          <a:xfrm>
            <a:off x="5380382" y="4054267"/>
            <a:ext cx="2981739" cy="1074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555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02606-ED98-4107-B42B-8B6B63EA0CA9}"/>
              </a:ext>
            </a:extLst>
          </p:cNvPr>
          <p:cNvSpPr/>
          <p:nvPr/>
        </p:nvSpPr>
        <p:spPr>
          <a:xfrm>
            <a:off x="831742" y="661044"/>
            <a:ext cx="103270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Check if Item Exists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To determine if a specified item is present in a tuple use the in keyword: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Check if “tiger" is present in the tuple: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E319-C54A-40AC-A38E-575C29A4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09" y="3782483"/>
            <a:ext cx="8004982" cy="19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E5AF09-D2D4-4369-A67D-A2E71613042E}"/>
              </a:ext>
            </a:extLst>
          </p:cNvPr>
          <p:cNvSpPr/>
          <p:nvPr/>
        </p:nvSpPr>
        <p:spPr>
          <a:xfrm>
            <a:off x="798163" y="1454085"/>
            <a:ext cx="4984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Update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370CC-4B00-47CB-A6F6-2DF71EB86400}"/>
              </a:ext>
            </a:extLst>
          </p:cNvPr>
          <p:cNvSpPr/>
          <p:nvPr/>
        </p:nvSpPr>
        <p:spPr>
          <a:xfrm>
            <a:off x="798163" y="2644170"/>
            <a:ext cx="8345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Tuples are unchangeable, meaning that you cannot change, add, or remove items once the tuple is created.</a:t>
            </a:r>
          </a:p>
          <a:p>
            <a:endParaRPr lang="en-US" sz="2400" dirty="0"/>
          </a:p>
          <a:p>
            <a:r>
              <a:rPr lang="en-US" sz="2400" dirty="0"/>
              <a:t>But there are some workarounds.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4034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CD1D0-589D-4C48-963D-4B1C940700A5}"/>
              </a:ext>
            </a:extLst>
          </p:cNvPr>
          <p:cNvSpPr/>
          <p:nvPr/>
        </p:nvSpPr>
        <p:spPr>
          <a:xfrm>
            <a:off x="816243" y="585523"/>
            <a:ext cx="102960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Change Tuple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Once a tuple is created, you cannot change its values. Tuples are unchangeable, or immutable as it also is called.</a:t>
            </a:r>
          </a:p>
          <a:p>
            <a:endParaRPr lang="en-US" sz="2000" dirty="0"/>
          </a:p>
          <a:p>
            <a:r>
              <a:rPr lang="en-US" sz="2000" dirty="0"/>
              <a:t>But there is a workaround. You can convert the tuple into a list, change the list, and convert the list back into a tuple.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Convert the tuple into a list to be able to change it: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B3DC-E93E-4787-99F8-68B3449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37" y="4327439"/>
            <a:ext cx="6582525" cy="1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0948A-40CF-41F2-907A-6FA3B45D8817}"/>
              </a:ext>
            </a:extLst>
          </p:cNvPr>
          <p:cNvSpPr/>
          <p:nvPr/>
        </p:nvSpPr>
        <p:spPr>
          <a:xfrm>
            <a:off x="692258" y="598550"/>
            <a:ext cx="1057501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Add Items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Since tuples are immutable, they do not have a build-in append() method, but there are other ways to add items to a tuple.</a:t>
            </a:r>
          </a:p>
          <a:p>
            <a:endParaRPr lang="en-US" sz="2000" dirty="0"/>
          </a:p>
          <a:p>
            <a:r>
              <a:rPr lang="en-US" sz="2000" dirty="0"/>
              <a:t>1. Convert into a list: Just like the workaround for changing a tuple, you can convert it into a list, add your item(s), and convert it back into a tuple.</a:t>
            </a:r>
            <a:endParaRPr lang="en-P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E907B-752E-4F3D-B3C5-1C076DD693EE}"/>
              </a:ext>
            </a:extLst>
          </p:cNvPr>
          <p:cNvSpPr/>
          <p:nvPr/>
        </p:nvSpPr>
        <p:spPr>
          <a:xfrm>
            <a:off x="692259" y="3321278"/>
            <a:ext cx="1057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</a:t>
            </a:r>
          </a:p>
          <a:p>
            <a:r>
              <a:rPr lang="en-US" sz="2000" dirty="0"/>
              <a:t>Convert the tuple into a list, add “cat", and convert it back into a tuple: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CE4C1-8460-4C56-99BE-652DF0D3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03" y="4135792"/>
            <a:ext cx="5341715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7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4F4DB7-70AE-4018-B53A-6B81845A4E3F}"/>
              </a:ext>
            </a:extLst>
          </p:cNvPr>
          <p:cNvSpPr/>
          <p:nvPr/>
        </p:nvSpPr>
        <p:spPr>
          <a:xfrm>
            <a:off x="738753" y="507046"/>
            <a:ext cx="10791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Add tuple to a tuple</a:t>
            </a:r>
            <a:r>
              <a:rPr lang="en-US" sz="2400" dirty="0"/>
              <a:t>. You are allowed to add tuples to tuples, so if you want to add one item, (or many), create a new tuple with the item(s), and add it to the existing tuple: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Create a new tuple with the value "orange", and add that tuple: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4AC1E-E5A1-4CC4-8531-E7D502DC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52" y="3091970"/>
            <a:ext cx="5453788" cy="19013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DA6524-F8EA-44D3-9FB9-788D2926111B}"/>
              </a:ext>
            </a:extLst>
          </p:cNvPr>
          <p:cNvSpPr/>
          <p:nvPr/>
        </p:nvSpPr>
        <p:spPr>
          <a:xfrm>
            <a:off x="738753" y="5264850"/>
            <a:ext cx="10791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When creating a tuple with only one item, remember to include a comma after the item, otherwise it will not be identified as a tuple.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874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E1D3D-40C5-467D-8E7D-958C5FB64A7C}"/>
              </a:ext>
            </a:extLst>
          </p:cNvPr>
          <p:cNvSpPr/>
          <p:nvPr/>
        </p:nvSpPr>
        <p:spPr>
          <a:xfrm>
            <a:off x="831741" y="618490"/>
            <a:ext cx="102805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Remove Items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>
                <a:highlight>
                  <a:srgbClr val="808080"/>
                </a:highlight>
              </a:rPr>
              <a:t>Note: You cannot remove items in a tuple.</a:t>
            </a:r>
          </a:p>
          <a:p>
            <a:endParaRPr lang="en-US" sz="2000" dirty="0"/>
          </a:p>
          <a:p>
            <a:r>
              <a:rPr lang="en-US" sz="2000" dirty="0"/>
              <a:t>Tuples are unchangeable, so you cannot remove items from it, but you can use the same workaround as we used for changing and adding tuple items: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Convert the tuple into a list, remove "apple", and convert it back into a tuple: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FECD6-C1E2-473D-A521-3F5E0C1E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36" y="3974131"/>
            <a:ext cx="4740728" cy="24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D559B-DCF4-4405-B4C7-2BAE9448FA65}"/>
              </a:ext>
            </a:extLst>
          </p:cNvPr>
          <p:cNvSpPr/>
          <p:nvPr/>
        </p:nvSpPr>
        <p:spPr>
          <a:xfrm>
            <a:off x="4087277" y="2967335"/>
            <a:ext cx="4017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b="1" dirty="0"/>
              <a:t>Python Lists</a:t>
            </a:r>
          </a:p>
        </p:txBody>
      </p:sp>
    </p:spTree>
    <p:extLst>
      <p:ext uri="{BB962C8B-B14F-4D97-AF65-F5344CB8AC3E}">
        <p14:creationId xmlns:p14="http://schemas.microsoft.com/office/powerpoint/2010/main" val="1884498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EC4D9-D6F8-42C4-8D96-AC22B0134676}"/>
              </a:ext>
            </a:extLst>
          </p:cNvPr>
          <p:cNvSpPr/>
          <p:nvPr/>
        </p:nvSpPr>
        <p:spPr>
          <a:xfrm>
            <a:off x="1141709" y="953541"/>
            <a:ext cx="1020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 you can delete the tuple completely: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del</a:t>
            </a:r>
            <a:r>
              <a:rPr lang="en-US" sz="2400" dirty="0"/>
              <a:t> keyword can delete the tuple completely:</a:t>
            </a:r>
            <a:endParaRPr lang="en-PH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68F58-F5BF-4E84-A772-1EDC503990E5}"/>
              </a:ext>
            </a:extLst>
          </p:cNvPr>
          <p:cNvSpPr/>
          <p:nvPr/>
        </p:nvSpPr>
        <p:spPr>
          <a:xfrm>
            <a:off x="2784529" y="3429000"/>
            <a:ext cx="6096000" cy="224676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800" dirty="0" err="1">
                <a:highlight>
                  <a:srgbClr val="808080"/>
                </a:highlight>
              </a:rPr>
              <a:t>thistuple</a:t>
            </a:r>
            <a:r>
              <a:rPr lang="en-US" sz="2800" dirty="0">
                <a:highlight>
                  <a:srgbClr val="808080"/>
                </a:highlight>
              </a:rPr>
              <a:t> = ("apple", "banana", "cherry")</a:t>
            </a:r>
          </a:p>
          <a:p>
            <a:r>
              <a:rPr lang="en-US" sz="2800" dirty="0">
                <a:highlight>
                  <a:srgbClr val="808080"/>
                </a:highlight>
              </a:rPr>
              <a:t>del </a:t>
            </a:r>
            <a:r>
              <a:rPr lang="en-US" sz="2800" dirty="0" err="1">
                <a:highlight>
                  <a:srgbClr val="808080"/>
                </a:highlight>
              </a:rPr>
              <a:t>thistuple</a:t>
            </a:r>
            <a:endParaRPr lang="en-US" sz="2800" dirty="0">
              <a:highlight>
                <a:srgbClr val="808080"/>
              </a:highlight>
            </a:endParaRPr>
          </a:p>
          <a:p>
            <a:r>
              <a:rPr lang="en-US" sz="2800" dirty="0">
                <a:highlight>
                  <a:srgbClr val="808080"/>
                </a:highlight>
              </a:rPr>
              <a:t>print(</a:t>
            </a:r>
            <a:r>
              <a:rPr lang="en-US" sz="2800" dirty="0" err="1">
                <a:highlight>
                  <a:srgbClr val="808080"/>
                </a:highlight>
              </a:rPr>
              <a:t>thistuple</a:t>
            </a:r>
            <a:r>
              <a:rPr lang="en-US" sz="2800" dirty="0">
                <a:highlight>
                  <a:srgbClr val="808080"/>
                </a:highlight>
              </a:rPr>
              <a:t>) #this will raise an error because the tuple no longer exists</a:t>
            </a:r>
            <a:endParaRPr lang="en-PH" sz="28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441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50C7A4-A1B5-429B-B150-55742230AADC}"/>
              </a:ext>
            </a:extLst>
          </p:cNvPr>
          <p:cNvSpPr/>
          <p:nvPr/>
        </p:nvSpPr>
        <p:spPr>
          <a:xfrm>
            <a:off x="867108" y="764606"/>
            <a:ext cx="4533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/>
              <a:t>Python - Unpack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06EE3-8BB7-43DD-A3DF-B58835CFA1BC}"/>
              </a:ext>
            </a:extLst>
          </p:cNvPr>
          <p:cNvSpPr/>
          <p:nvPr/>
        </p:nvSpPr>
        <p:spPr>
          <a:xfrm>
            <a:off x="867108" y="1823417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Unpacking a Tuple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When we create a tuple, we normally assign values to it. This is called "packing" a tuple: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Packing a tuple: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5E94-78D1-4336-B520-7DC71576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540" y="3978004"/>
            <a:ext cx="5697905" cy="21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3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777307-FD3D-4326-B177-609F1C90C2F8}"/>
              </a:ext>
            </a:extLst>
          </p:cNvPr>
          <p:cNvSpPr/>
          <p:nvPr/>
        </p:nvSpPr>
        <p:spPr>
          <a:xfrm>
            <a:off x="816243" y="877034"/>
            <a:ext cx="100945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in Python, we are also allowed to extract the values back into variables. This is called "unpacking":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Unpacking a tuple: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BB802-67D9-4A18-9C87-C8F26E11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1" y="2931332"/>
            <a:ext cx="6736358" cy="2221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55B59-8FCB-46A5-8D92-DD670932E24D}"/>
              </a:ext>
            </a:extLst>
          </p:cNvPr>
          <p:cNvSpPr/>
          <p:nvPr/>
        </p:nvSpPr>
        <p:spPr>
          <a:xfrm>
            <a:off x="899138" y="5473134"/>
            <a:ext cx="10011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The number of variables must match the number of values in the tuple, if not, you must use an asterisk to collect the remaining values as a list.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092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BC7C9A-6818-40BE-AABE-EE64342394F1}"/>
              </a:ext>
            </a:extLst>
          </p:cNvPr>
          <p:cNvSpPr/>
          <p:nvPr/>
        </p:nvSpPr>
        <p:spPr>
          <a:xfrm>
            <a:off x="1265695" y="801514"/>
            <a:ext cx="998607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Using Asterisk</a:t>
            </a:r>
            <a:r>
              <a:rPr lang="en-US" sz="3200" dirty="0">
                <a:solidFill>
                  <a:srgbClr val="FF0000"/>
                </a:solidFill>
              </a:rPr>
              <a:t>*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000" dirty="0"/>
              <a:t>If the number of variables is less than the number of values, you can add an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to the variable name and the values will be assigned to the variable as a list: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Assign the rest of the values as a list called "red":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F43DC-8BC2-4B4B-BA75-83069DD6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35" y="3585180"/>
            <a:ext cx="7614844" cy="28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F20B3-EC25-4961-A5C0-1E85DB1EE34B}"/>
              </a:ext>
            </a:extLst>
          </p:cNvPr>
          <p:cNvSpPr/>
          <p:nvPr/>
        </p:nvSpPr>
        <p:spPr>
          <a:xfrm>
            <a:off x="1126209" y="831525"/>
            <a:ext cx="1029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the asterisk is added to another variable name than the last, Python will assign values to the variable until the number of values left matches the number of variables left.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Add a list of values the "tropic" variable: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F0F32-A28B-4B29-8081-D967EF4E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34" y="3429000"/>
            <a:ext cx="7275467" cy="28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2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02CC0-3476-4615-8F11-F4280234C0CC}"/>
              </a:ext>
            </a:extLst>
          </p:cNvPr>
          <p:cNvSpPr/>
          <p:nvPr/>
        </p:nvSpPr>
        <p:spPr>
          <a:xfrm>
            <a:off x="1005235" y="873093"/>
            <a:ext cx="5073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b="1" dirty="0"/>
              <a:t>Python - Loop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8EAFA-DAF2-4B5D-BEE4-E3E76A409859}"/>
              </a:ext>
            </a:extLst>
          </p:cNvPr>
          <p:cNvSpPr/>
          <p:nvPr/>
        </p:nvSpPr>
        <p:spPr>
          <a:xfrm>
            <a:off x="893734" y="2380370"/>
            <a:ext cx="38177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Loop Through a Tuple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You can loop through the tuple items by using a for loop.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Iterate through the items and print the values: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01911-6584-4F6F-AD88-13233FD1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57" y="2992918"/>
            <a:ext cx="5341197" cy="20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2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1CFCA1-F029-4CAD-A4AC-498176F87877}"/>
              </a:ext>
            </a:extLst>
          </p:cNvPr>
          <p:cNvSpPr/>
          <p:nvPr/>
        </p:nvSpPr>
        <p:spPr>
          <a:xfrm>
            <a:off x="909233" y="710495"/>
            <a:ext cx="1051301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Loop Through the Index Numbers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You can also loop through the tuple items by referring to their index number.</a:t>
            </a:r>
          </a:p>
          <a:p>
            <a:endParaRPr lang="en-US" sz="2400" dirty="0"/>
          </a:p>
          <a:p>
            <a:r>
              <a:rPr lang="en-US" sz="2400" dirty="0"/>
              <a:t>Use the </a:t>
            </a:r>
            <a:r>
              <a:rPr lang="en-US" sz="2400" dirty="0">
                <a:solidFill>
                  <a:srgbClr val="FF0000"/>
                </a:solidFill>
              </a:rPr>
              <a:t>range()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functions to create a suitable </a:t>
            </a:r>
            <a:r>
              <a:rPr lang="en-US" sz="2400" dirty="0" err="1"/>
              <a:t>iterable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Print all items by referring to their index number: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6F5DE-862B-49FB-AF55-C61786F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16" y="4176201"/>
            <a:ext cx="5997844" cy="21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EB8249-A711-405F-BCF7-E1568C163701}"/>
              </a:ext>
            </a:extLst>
          </p:cNvPr>
          <p:cNvSpPr/>
          <p:nvPr/>
        </p:nvSpPr>
        <p:spPr>
          <a:xfrm>
            <a:off x="1048717" y="806440"/>
            <a:ext cx="100790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Using a 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You can loop through the list items by using a while loop.</a:t>
            </a:r>
          </a:p>
          <a:p>
            <a:endParaRPr lang="en-US" sz="2000" dirty="0"/>
          </a:p>
          <a:p>
            <a:r>
              <a:rPr lang="en-US" sz="2000" dirty="0"/>
              <a:t>Use the </a:t>
            </a:r>
            <a:r>
              <a:rPr lang="en-US" sz="2000" dirty="0" err="1"/>
              <a:t>len</a:t>
            </a:r>
            <a:r>
              <a:rPr lang="en-US" sz="2000" dirty="0"/>
              <a:t>() function to determine the length of the tuple, then start at 0 and loop your way through the tuple items by </a:t>
            </a:r>
            <a:r>
              <a:rPr lang="en-US" sz="2000" dirty="0" err="1"/>
              <a:t>refering</a:t>
            </a:r>
            <a:r>
              <a:rPr lang="en-US" sz="2000" dirty="0"/>
              <a:t> to their indexes.</a:t>
            </a:r>
          </a:p>
          <a:p>
            <a:endParaRPr lang="en-US" sz="2000" dirty="0"/>
          </a:p>
          <a:p>
            <a:r>
              <a:rPr lang="en-US" sz="2000" dirty="0"/>
              <a:t>Remember to increase the index by 1 after each iteration.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all items, using a while loop to go through all the index numbers: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206D5-B3CD-430D-98F5-1A7F50BD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653647"/>
            <a:ext cx="5826418" cy="19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56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ADE6C0-8448-4F6E-9580-DE0D3DDC6632}"/>
              </a:ext>
            </a:extLst>
          </p:cNvPr>
          <p:cNvSpPr/>
          <p:nvPr/>
        </p:nvSpPr>
        <p:spPr>
          <a:xfrm>
            <a:off x="937483" y="764605"/>
            <a:ext cx="4374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Join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E256F-6772-46F9-A01B-2FB5ECF211D9}"/>
              </a:ext>
            </a:extLst>
          </p:cNvPr>
          <p:cNvSpPr/>
          <p:nvPr/>
        </p:nvSpPr>
        <p:spPr>
          <a:xfrm>
            <a:off x="937483" y="1868926"/>
            <a:ext cx="10081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Join Two Tuples</a:t>
            </a:r>
          </a:p>
          <a:p>
            <a:r>
              <a:rPr lang="en-US" sz="2000" dirty="0"/>
              <a:t>To join two or more tuples you can use the + operator: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Join two tuples: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1891C-D09C-4E7F-9FB1-32A8F8E6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94" y="3799406"/>
            <a:ext cx="4409717" cy="21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96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5E2869-E44C-4E28-B59A-03DE1A521B13}"/>
              </a:ext>
            </a:extLst>
          </p:cNvPr>
          <p:cNvSpPr/>
          <p:nvPr/>
        </p:nvSpPr>
        <p:spPr>
          <a:xfrm>
            <a:off x="1017721" y="878020"/>
            <a:ext cx="990858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Multiply Tuples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If you want to multiply the content of a tuple a given number of times, you can use the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operator: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Multiply the fruits tuple by 2: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9CBD6-0D18-4603-BB48-9C5741DA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30" y="3787370"/>
            <a:ext cx="7761140" cy="2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C1F2B-AA30-4DB7-BFC5-511C70783F89}"/>
              </a:ext>
            </a:extLst>
          </p:cNvPr>
          <p:cNvSpPr/>
          <p:nvPr/>
        </p:nvSpPr>
        <p:spPr>
          <a:xfrm>
            <a:off x="923764" y="1600538"/>
            <a:ext cx="1045543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Copy a List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You cannot copy a list simply by typing </a:t>
            </a:r>
            <a:r>
              <a:rPr lang="en-US" sz="2000" dirty="0">
                <a:solidFill>
                  <a:srgbClr val="FF0000"/>
                </a:solidFill>
              </a:rPr>
              <a:t>list2 = list1</a:t>
            </a:r>
            <a:r>
              <a:rPr lang="en-US" sz="2000" dirty="0"/>
              <a:t>, because: </a:t>
            </a:r>
            <a:r>
              <a:rPr lang="en-US" sz="2000" dirty="0">
                <a:solidFill>
                  <a:srgbClr val="FF0000"/>
                </a:solidFill>
              </a:rPr>
              <a:t>list2 </a:t>
            </a:r>
            <a:r>
              <a:rPr lang="en-US" sz="2000" dirty="0"/>
              <a:t>will only be a reference to </a:t>
            </a:r>
            <a:r>
              <a:rPr lang="en-US" sz="2000" dirty="0">
                <a:solidFill>
                  <a:srgbClr val="FF0000"/>
                </a:solidFill>
              </a:rPr>
              <a:t>list1</a:t>
            </a:r>
            <a:r>
              <a:rPr lang="en-US" sz="2000" dirty="0"/>
              <a:t>, and changes made in </a:t>
            </a:r>
            <a:r>
              <a:rPr lang="en-US" sz="2000" dirty="0">
                <a:solidFill>
                  <a:srgbClr val="FF0000"/>
                </a:solidFill>
              </a:rPr>
              <a:t>list1</a:t>
            </a:r>
            <a:r>
              <a:rPr lang="en-US" sz="2000" dirty="0"/>
              <a:t> will automatically also be made in </a:t>
            </a:r>
            <a:r>
              <a:rPr lang="en-US" sz="2000" dirty="0">
                <a:solidFill>
                  <a:srgbClr val="FF0000"/>
                </a:solidFill>
              </a:rPr>
              <a:t>list2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There are ways to make a copy, one way is to use the built-in List method </a:t>
            </a:r>
            <a:r>
              <a:rPr lang="en-US" sz="2000" dirty="0">
                <a:solidFill>
                  <a:srgbClr val="FF0000"/>
                </a:solidFill>
              </a:rPr>
              <a:t>copy().</a:t>
            </a:r>
            <a:endParaRPr lang="en-PH" sz="20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165C3-B4DC-4DE7-AF8E-7DFFF3DA473C}"/>
              </a:ext>
            </a:extLst>
          </p:cNvPr>
          <p:cNvSpPr/>
          <p:nvPr/>
        </p:nvSpPr>
        <p:spPr>
          <a:xfrm>
            <a:off x="923764" y="670467"/>
            <a:ext cx="4217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Copy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57FA3-98CE-4E67-8839-D8EE4ADDBF26}"/>
              </a:ext>
            </a:extLst>
          </p:cNvPr>
          <p:cNvSpPr/>
          <p:nvPr/>
        </p:nvSpPr>
        <p:spPr>
          <a:xfrm>
            <a:off x="923764" y="409604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Example</a:t>
            </a:r>
          </a:p>
          <a:p>
            <a:r>
              <a:rPr lang="en-US" sz="2000" dirty="0"/>
              <a:t>Make a copy of a list with the </a:t>
            </a:r>
            <a:r>
              <a:rPr lang="en-US" sz="2000" dirty="0">
                <a:solidFill>
                  <a:srgbClr val="FF0000"/>
                </a:solidFill>
              </a:rPr>
              <a:t>copy() </a:t>
            </a:r>
            <a:r>
              <a:rPr lang="en-US" sz="2000" dirty="0"/>
              <a:t>method</a:t>
            </a:r>
            <a:r>
              <a:rPr lang="en-US" dirty="0"/>
              <a:t>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0329B-88AC-4975-8B7B-8BF8E3E7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12" y="5114221"/>
            <a:ext cx="6993176" cy="12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65363-60EB-405B-92CE-DF8539571667}"/>
              </a:ext>
            </a:extLst>
          </p:cNvPr>
          <p:cNvSpPr/>
          <p:nvPr/>
        </p:nvSpPr>
        <p:spPr>
          <a:xfrm>
            <a:off x="991718" y="1105568"/>
            <a:ext cx="5104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Tuple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AD25D-CC3B-4C69-80D4-D63340167FEB}"/>
              </a:ext>
            </a:extLst>
          </p:cNvPr>
          <p:cNvSpPr/>
          <p:nvPr/>
        </p:nvSpPr>
        <p:spPr>
          <a:xfrm>
            <a:off x="991717" y="2105561"/>
            <a:ext cx="9810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Tuple Methods</a:t>
            </a:r>
          </a:p>
          <a:p>
            <a:r>
              <a:rPr lang="en-US" sz="2400" dirty="0"/>
              <a:t>Python has two built-in methods that you can use on tuples.</a:t>
            </a:r>
            <a:endParaRPr lang="en-PH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19B87-8CF0-40C5-9E09-37C91C19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4" y="3429000"/>
            <a:ext cx="8347191" cy="25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4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61754-0A62-45AE-BC0F-1BE13CFC0BD3}"/>
              </a:ext>
            </a:extLst>
          </p:cNvPr>
          <p:cNvSpPr/>
          <p:nvPr/>
        </p:nvSpPr>
        <p:spPr>
          <a:xfrm>
            <a:off x="4014340" y="2921168"/>
            <a:ext cx="41633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6000" b="1" dirty="0"/>
              <a:t>Python Sets</a:t>
            </a:r>
          </a:p>
        </p:txBody>
      </p:sp>
    </p:spTree>
    <p:extLst>
      <p:ext uri="{BB962C8B-B14F-4D97-AF65-F5344CB8AC3E}">
        <p14:creationId xmlns:p14="http://schemas.microsoft.com/office/powerpoint/2010/main" val="27538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4419EA-178F-4881-93FF-60D21597AC09}"/>
              </a:ext>
            </a:extLst>
          </p:cNvPr>
          <p:cNvSpPr/>
          <p:nvPr/>
        </p:nvSpPr>
        <p:spPr>
          <a:xfrm>
            <a:off x="865322" y="532398"/>
            <a:ext cx="103089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Set</a:t>
            </a:r>
          </a:p>
          <a:p>
            <a:r>
              <a:rPr lang="en-US" sz="2000" dirty="0"/>
              <a:t>Sets are used to store multiple items in a single variable.</a:t>
            </a:r>
          </a:p>
          <a:p>
            <a:endParaRPr lang="en-US" sz="2000" dirty="0"/>
          </a:p>
          <a:p>
            <a:r>
              <a:rPr lang="en-US" sz="2000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sz="2000" dirty="0"/>
          </a:p>
          <a:p>
            <a:r>
              <a:rPr lang="en-US" sz="2000" dirty="0"/>
              <a:t>A set is a collection which is unordered, unchangeable*, and unindexed.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* Note: Set items are unchangeable, but you can remove items and add new items.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/>
              <a:t>Sets are written with curly brackets.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Create a Set: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8E2B-CA40-46FA-B3E5-97874B95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47" y="4656604"/>
            <a:ext cx="3448531" cy="9233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8085AD-F088-4153-8612-7E536AB3917A}"/>
              </a:ext>
            </a:extLst>
          </p:cNvPr>
          <p:cNvSpPr/>
          <p:nvPr/>
        </p:nvSpPr>
        <p:spPr>
          <a:xfrm>
            <a:off x="865322" y="5956270"/>
            <a:ext cx="856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Note: Sets are unordered, so you cannot be sure in which order the items will appear.</a:t>
            </a:r>
            <a:endParaRPr lang="en-PH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392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2CBB1-BD3F-4EE9-854B-5B5B609CEA22}"/>
              </a:ext>
            </a:extLst>
          </p:cNvPr>
          <p:cNvSpPr/>
          <p:nvPr/>
        </p:nvSpPr>
        <p:spPr>
          <a:xfrm>
            <a:off x="749085" y="888858"/>
            <a:ext cx="1069383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Set Items</a:t>
            </a:r>
          </a:p>
          <a:p>
            <a:r>
              <a:rPr lang="en-US" sz="2000" dirty="0"/>
              <a:t>Set items are </a:t>
            </a:r>
            <a:r>
              <a:rPr lang="en-US" sz="2000" dirty="0">
                <a:solidFill>
                  <a:srgbClr val="FF0000"/>
                </a:solidFill>
              </a:rPr>
              <a:t>unordered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unchangeable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00"/>
                </a:solidFill>
              </a:rPr>
              <a:t>do not allow duplicate values.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Unordered</a:t>
            </a:r>
          </a:p>
          <a:p>
            <a:r>
              <a:rPr lang="en-US" sz="2000" dirty="0"/>
              <a:t>Unordered means that the items in a set </a:t>
            </a:r>
            <a:r>
              <a:rPr lang="en-US" sz="2000" dirty="0">
                <a:solidFill>
                  <a:srgbClr val="FF0000"/>
                </a:solidFill>
              </a:rPr>
              <a:t>do not have a defined order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Set items can appear in a different order every time you use them, and cannot be referred to by index or key.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Unchangeable</a:t>
            </a:r>
          </a:p>
          <a:p>
            <a:r>
              <a:rPr lang="en-US" sz="2000" dirty="0"/>
              <a:t>Set items are </a:t>
            </a:r>
            <a:r>
              <a:rPr lang="en-US" sz="2000" dirty="0">
                <a:solidFill>
                  <a:srgbClr val="FF0000"/>
                </a:solidFill>
              </a:rPr>
              <a:t>unchangeable</a:t>
            </a:r>
            <a:r>
              <a:rPr lang="en-US" sz="2000" dirty="0"/>
              <a:t>, meaning that we cannot change the items after the set has been created.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Once a set is created, you cannot change its items, but you can remove items and add new items.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183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D062A-D632-4544-8ED7-C345EE81C50B}"/>
              </a:ext>
            </a:extLst>
          </p:cNvPr>
          <p:cNvSpPr/>
          <p:nvPr/>
        </p:nvSpPr>
        <p:spPr>
          <a:xfrm>
            <a:off x="1250196" y="892532"/>
            <a:ext cx="96141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Duplicates Not Allowed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r>
              <a:rPr lang="en-US" sz="2400" dirty="0"/>
              <a:t>Sets </a:t>
            </a:r>
            <a:r>
              <a:rPr lang="en-US" sz="2400" dirty="0">
                <a:solidFill>
                  <a:srgbClr val="FF0000"/>
                </a:solidFill>
              </a:rPr>
              <a:t>cannot have two items with the same value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Duplicate values will be </a:t>
            </a:r>
            <a:r>
              <a:rPr lang="en-US" sz="2400" dirty="0">
                <a:solidFill>
                  <a:srgbClr val="FF0000"/>
                </a:solidFill>
              </a:rPr>
              <a:t>ignored</a:t>
            </a:r>
            <a:r>
              <a:rPr lang="en-US" sz="2400" dirty="0"/>
              <a:t>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4D6C-18F7-4C96-8D80-5431EECD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90" y="4188823"/>
            <a:ext cx="7256019" cy="17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9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2C0AF-B02E-4652-BE3D-827723CB512F}"/>
              </a:ext>
            </a:extLst>
          </p:cNvPr>
          <p:cNvSpPr/>
          <p:nvPr/>
        </p:nvSpPr>
        <p:spPr>
          <a:xfrm>
            <a:off x="800745" y="707538"/>
            <a:ext cx="104200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Get the Length of 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To determine how many items a set has, use the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Get the number of items in a set: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1AA19-EC90-4039-9B06-C8718F65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3711265"/>
            <a:ext cx="8432801" cy="21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7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201E4-B162-44CB-98C1-E12AC8F74C1F}"/>
              </a:ext>
            </a:extLst>
          </p:cNvPr>
          <p:cNvSpPr/>
          <p:nvPr/>
        </p:nvSpPr>
        <p:spPr>
          <a:xfrm>
            <a:off x="1090048" y="706553"/>
            <a:ext cx="10011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Set Items - Data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Set items can be of any data type: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String, int and </a:t>
            </a:r>
            <a:r>
              <a:rPr lang="en-US" sz="2400" dirty="0" err="1"/>
              <a:t>boolean</a:t>
            </a:r>
            <a:r>
              <a:rPr lang="en-US" sz="2400" dirty="0"/>
              <a:t> data types: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53D07-C9BF-4034-B29E-ED719E0F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36" y="1673499"/>
            <a:ext cx="4659824" cy="15875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464C94-2866-4E29-8F87-7DAB90A62660}"/>
              </a:ext>
            </a:extLst>
          </p:cNvPr>
          <p:cNvSpPr/>
          <p:nvPr/>
        </p:nvSpPr>
        <p:spPr>
          <a:xfrm>
            <a:off x="1090048" y="4132480"/>
            <a:ext cx="500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set can contain different data types: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 set with strings, integers and </a:t>
            </a:r>
            <a:r>
              <a:rPr lang="en-US" sz="2400" dirty="0" err="1"/>
              <a:t>boolean</a:t>
            </a:r>
            <a:r>
              <a:rPr lang="en-US" sz="2400" dirty="0"/>
              <a:t> values:</a:t>
            </a:r>
            <a:endParaRPr lang="en-P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12845-2068-40CC-BF16-1E6D893A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36" y="4563848"/>
            <a:ext cx="4659824" cy="15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81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8828A-7C0C-434A-B046-7015E1F3050B}"/>
              </a:ext>
            </a:extLst>
          </p:cNvPr>
          <p:cNvSpPr/>
          <p:nvPr/>
        </p:nvSpPr>
        <p:spPr>
          <a:xfrm>
            <a:off x="893736" y="817012"/>
            <a:ext cx="1049751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type()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From Python's perspective, sets are defined as objects with the data type 'set':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&lt;class 'set’&gt;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What is the data type of a set?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F467E-5549-45FC-AA2A-B331E0F8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05" y="4054199"/>
            <a:ext cx="6353189" cy="16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C6B65-E64F-40E9-82D9-045D8463727F}"/>
              </a:ext>
            </a:extLst>
          </p:cNvPr>
          <p:cNvSpPr/>
          <p:nvPr/>
        </p:nvSpPr>
        <p:spPr>
          <a:xfrm>
            <a:off x="1002223" y="536072"/>
            <a:ext cx="97381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The set() Constructor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It is also possible to use the </a:t>
            </a:r>
            <a:r>
              <a:rPr lang="en-US" sz="2400" dirty="0">
                <a:solidFill>
                  <a:srgbClr val="FF0000"/>
                </a:solidFill>
              </a:rPr>
              <a:t>set() </a:t>
            </a:r>
            <a:r>
              <a:rPr lang="en-US" sz="2400" dirty="0"/>
              <a:t>constructor to make a set.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0000"/>
                </a:solidFill>
              </a:rPr>
              <a:t>set() </a:t>
            </a:r>
            <a:r>
              <a:rPr lang="en-US" sz="2400" dirty="0"/>
              <a:t>constructor to make a set: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AA482-F46F-44E1-A4D4-C4641450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89" y="3767384"/>
            <a:ext cx="8896777" cy="14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5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7360AF-99EB-4EAE-8A3A-9747D5BC89E4}"/>
              </a:ext>
            </a:extLst>
          </p:cNvPr>
          <p:cNvSpPr/>
          <p:nvPr/>
        </p:nvSpPr>
        <p:spPr>
          <a:xfrm>
            <a:off x="759417" y="490829"/>
            <a:ext cx="1101929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Python Collections (Arrays)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There are </a:t>
            </a:r>
            <a:r>
              <a:rPr lang="en-US" sz="2000" dirty="0">
                <a:solidFill>
                  <a:srgbClr val="FF0000"/>
                </a:solidFill>
              </a:rPr>
              <a:t>four collection data types in the Python programming language: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List</a:t>
            </a:r>
            <a:r>
              <a:rPr lang="en-US" sz="2000" dirty="0"/>
              <a:t> is a collection which is ordered and changeable. Allows duplicate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Tuple</a:t>
            </a:r>
            <a:r>
              <a:rPr lang="en-US" sz="2000" dirty="0"/>
              <a:t> is a collection which is ordered and unchangeable. Allows duplicate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is a collection which is unordered, unchangeable*, and unindexed. No duplicate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Dictionary</a:t>
            </a:r>
            <a:r>
              <a:rPr lang="en-US" sz="2000" dirty="0"/>
              <a:t> is a collection which is ordered** and changeable. No duplicate members.</a:t>
            </a:r>
          </a:p>
          <a:p>
            <a:endParaRPr lang="en-US" sz="2000" dirty="0"/>
          </a:p>
          <a:p>
            <a:r>
              <a:rPr lang="en-US" sz="2400" dirty="0">
                <a:highlight>
                  <a:srgbClr val="808080"/>
                </a:highlight>
              </a:rPr>
              <a:t>*Set items are unchangeable, but you can remove items and add new items.</a:t>
            </a:r>
          </a:p>
          <a:p>
            <a:endParaRPr lang="en-US" sz="2400" dirty="0">
              <a:highlight>
                <a:srgbClr val="808080"/>
              </a:highlight>
            </a:endParaRPr>
          </a:p>
          <a:p>
            <a:r>
              <a:rPr lang="en-US" sz="2400" dirty="0">
                <a:highlight>
                  <a:srgbClr val="808080"/>
                </a:highlight>
              </a:rPr>
              <a:t>**As of Python version 3.7, dictionaries are ordered. In Python 3.6 and earlier, dictionaries are unordered.</a:t>
            </a:r>
          </a:p>
          <a:p>
            <a:endParaRPr lang="en-US" sz="2000" dirty="0"/>
          </a:p>
          <a:p>
            <a:r>
              <a:rPr lang="en-US" sz="2000" dirty="0"/>
              <a:t>When choosing a collection type, it is useful to </a:t>
            </a:r>
            <a:r>
              <a:rPr lang="en-US" sz="2000" dirty="0">
                <a:solidFill>
                  <a:srgbClr val="FF0000"/>
                </a:solidFill>
              </a:rPr>
              <a:t>understand the properties </a:t>
            </a:r>
            <a:r>
              <a:rPr lang="en-US" sz="2000" dirty="0"/>
              <a:t>of that type. Choosing the right type for a particular data set could mean retention of meaning, and, it could mean an </a:t>
            </a:r>
            <a:r>
              <a:rPr lang="en-US" sz="2000" dirty="0">
                <a:solidFill>
                  <a:srgbClr val="FF0000"/>
                </a:solidFill>
              </a:rPr>
              <a:t>increase in efficiency or security.</a:t>
            </a:r>
            <a:endParaRPr lang="en-P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02251F-D2B7-402B-A485-81E07F74501D}"/>
              </a:ext>
            </a:extLst>
          </p:cNvPr>
          <p:cNvSpPr/>
          <p:nvPr/>
        </p:nvSpPr>
        <p:spPr>
          <a:xfrm>
            <a:off x="965200" y="112463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Make a copy of a list with the </a:t>
            </a:r>
            <a:r>
              <a:rPr lang="en-US" sz="2400" dirty="0">
                <a:solidFill>
                  <a:srgbClr val="FF0000"/>
                </a:solidFill>
              </a:rPr>
              <a:t>list() </a:t>
            </a:r>
            <a:r>
              <a:rPr lang="en-US" sz="2400" dirty="0"/>
              <a:t>method: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D5130-1A0D-48B7-A5F9-6D65F9AF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60" y="2708734"/>
            <a:ext cx="9024149" cy="28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71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01A89-0043-4954-8098-1C0841C14847}"/>
              </a:ext>
            </a:extLst>
          </p:cNvPr>
          <p:cNvSpPr/>
          <p:nvPr/>
        </p:nvSpPr>
        <p:spPr>
          <a:xfrm>
            <a:off x="2946740" y="3429000"/>
            <a:ext cx="6298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b="1" dirty="0"/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2198884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D7DAA-5C52-480B-9335-8835F0B1E8B9}"/>
              </a:ext>
            </a:extLst>
          </p:cNvPr>
          <p:cNvSpPr/>
          <p:nvPr/>
        </p:nvSpPr>
        <p:spPr>
          <a:xfrm>
            <a:off x="1234697" y="805456"/>
            <a:ext cx="987758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Dictionary</a:t>
            </a:r>
          </a:p>
          <a:p>
            <a:endParaRPr lang="en-US" sz="4000" b="1" dirty="0"/>
          </a:p>
          <a:p>
            <a:r>
              <a:rPr lang="en-US" sz="2400" dirty="0"/>
              <a:t>Dictionaries are used to store data values in </a:t>
            </a:r>
            <a:r>
              <a:rPr lang="en-US" sz="2400" dirty="0" err="1"/>
              <a:t>key:value</a:t>
            </a:r>
            <a:r>
              <a:rPr lang="en-US" sz="2400" dirty="0"/>
              <a:t> pairs.</a:t>
            </a:r>
          </a:p>
          <a:p>
            <a:endParaRPr lang="en-US" sz="2400" dirty="0"/>
          </a:p>
          <a:p>
            <a:r>
              <a:rPr lang="en-US" sz="2400" dirty="0"/>
              <a:t>A dictionary is a collection which is ordered*, changeable and do not allow duplicates.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808080"/>
                </a:highlight>
              </a:rPr>
              <a:t>As of Python version 3.7, dictionaries are ordered. In Python 3.6 and earlier, dictionaries are unordered.</a:t>
            </a:r>
          </a:p>
          <a:p>
            <a:endParaRPr lang="en-US" sz="2400" dirty="0"/>
          </a:p>
          <a:p>
            <a:r>
              <a:rPr lang="en-US" sz="2400" dirty="0"/>
              <a:t>Dictionaries are written with curly brackets, and have keys and values: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5830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648C80-79BB-4291-9DC2-AD7AAA1725FF}"/>
              </a:ext>
            </a:extLst>
          </p:cNvPr>
          <p:cNvSpPr/>
          <p:nvPr/>
        </p:nvSpPr>
        <p:spPr>
          <a:xfrm>
            <a:off x="1172705" y="9205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Create and print a dictionary: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0AD7B-CD3D-4463-B92F-07FA026C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71" y="2092771"/>
            <a:ext cx="7526257" cy="30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62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02BB4D-07F5-453C-9F1E-AC78D3745DCE}"/>
              </a:ext>
            </a:extLst>
          </p:cNvPr>
          <p:cNvSpPr/>
          <p:nvPr/>
        </p:nvSpPr>
        <p:spPr>
          <a:xfrm>
            <a:off x="1095213" y="628233"/>
            <a:ext cx="100325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Dictionary Items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Dictionary items are </a:t>
            </a:r>
            <a:r>
              <a:rPr lang="en-US" sz="2000" dirty="0">
                <a:solidFill>
                  <a:srgbClr val="FF0000"/>
                </a:solidFill>
              </a:rPr>
              <a:t>ordered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changeable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00"/>
                </a:solidFill>
              </a:rPr>
              <a:t>does not allow duplicates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Dictionary items are presented in </a:t>
            </a:r>
            <a:r>
              <a:rPr lang="en-US" sz="2000" dirty="0" err="1">
                <a:solidFill>
                  <a:srgbClr val="FF0000"/>
                </a:solidFill>
              </a:rPr>
              <a:t>key:value</a:t>
            </a:r>
            <a:r>
              <a:rPr lang="en-US" sz="2000" dirty="0">
                <a:solidFill>
                  <a:srgbClr val="FF0000"/>
                </a:solidFill>
              </a:rPr>
              <a:t> pairs, and can be referred to by using the key name.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the "brand" value of the dictionary: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65B90-395D-43A1-B6F7-CD1D688E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45" y="3859887"/>
            <a:ext cx="6620310" cy="23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71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E5545-7BEA-4A87-9189-F5CFACF0A644}"/>
              </a:ext>
            </a:extLst>
          </p:cNvPr>
          <p:cNvSpPr/>
          <p:nvPr/>
        </p:nvSpPr>
        <p:spPr>
          <a:xfrm>
            <a:off x="1172705" y="680483"/>
            <a:ext cx="99395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Ordered or Unordered?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As of </a:t>
            </a:r>
            <a:r>
              <a:rPr lang="en-US" sz="2000" dirty="0">
                <a:solidFill>
                  <a:srgbClr val="FF0000"/>
                </a:solidFill>
              </a:rPr>
              <a:t>Python version 3.7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dictionaries are ordered</a:t>
            </a:r>
            <a:r>
              <a:rPr lang="en-US" sz="2000" dirty="0"/>
              <a:t>. In </a:t>
            </a:r>
            <a:r>
              <a:rPr lang="en-US" sz="2000" dirty="0">
                <a:solidFill>
                  <a:srgbClr val="FF0000"/>
                </a:solidFill>
              </a:rPr>
              <a:t>Python 3.6 </a:t>
            </a:r>
            <a:r>
              <a:rPr lang="en-US" sz="2000" dirty="0"/>
              <a:t>and earlier, </a:t>
            </a:r>
            <a:r>
              <a:rPr lang="en-US" sz="2000" dirty="0">
                <a:solidFill>
                  <a:srgbClr val="FF0000"/>
                </a:solidFill>
              </a:rPr>
              <a:t>dictionaries are unordered.</a:t>
            </a:r>
          </a:p>
          <a:p>
            <a:endParaRPr lang="en-US" sz="2000" dirty="0"/>
          </a:p>
          <a:p>
            <a:r>
              <a:rPr lang="en-US" sz="2000" dirty="0"/>
              <a:t>When we say that dictionaries are ordered, it means that the </a:t>
            </a:r>
            <a:r>
              <a:rPr lang="en-US" sz="2000" dirty="0">
                <a:solidFill>
                  <a:srgbClr val="FF0000"/>
                </a:solidFill>
              </a:rPr>
              <a:t>items have a defined order, and that order will not change.</a:t>
            </a:r>
          </a:p>
          <a:p>
            <a:endParaRPr lang="en-US" sz="2000" dirty="0"/>
          </a:p>
          <a:p>
            <a:r>
              <a:rPr lang="en-US" sz="2000" dirty="0"/>
              <a:t>Unordered means that the items does </a:t>
            </a:r>
            <a:r>
              <a:rPr lang="en-US" sz="2000" dirty="0">
                <a:solidFill>
                  <a:srgbClr val="FF0000"/>
                </a:solidFill>
              </a:rPr>
              <a:t>not have a defined order, you cannot refer to an item by using an index.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4F4F3-8F6F-4457-AEB7-6CE08DF0F92C}"/>
              </a:ext>
            </a:extLst>
          </p:cNvPr>
          <p:cNvSpPr/>
          <p:nvPr/>
        </p:nvSpPr>
        <p:spPr>
          <a:xfrm>
            <a:off x="1172705" y="4468319"/>
            <a:ext cx="993958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Changeable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>
                <a:solidFill>
                  <a:srgbClr val="FF0000"/>
                </a:solidFill>
              </a:rPr>
              <a:t>Dictionaries are changeable</a:t>
            </a:r>
            <a:r>
              <a:rPr lang="en-US" sz="2000" dirty="0"/>
              <a:t>, meaning that we can change, add or remove items after the dictionary has been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57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593B2D-B897-4304-8E50-3950A800061B}"/>
              </a:ext>
            </a:extLst>
          </p:cNvPr>
          <p:cNvSpPr/>
          <p:nvPr/>
        </p:nvSpPr>
        <p:spPr>
          <a:xfrm>
            <a:off x="955728" y="846038"/>
            <a:ext cx="99395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Duplicates Not Allowed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Dictionaries cannot have two items with the same key: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Duplicate values will overwrite existing values: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BB616-781E-4B1B-A907-512C6EE4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81" y="3693479"/>
            <a:ext cx="7081238" cy="2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83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AAADE-79EE-4015-A81A-5A373FB3C5E5}"/>
              </a:ext>
            </a:extLst>
          </p:cNvPr>
          <p:cNvSpPr/>
          <p:nvPr/>
        </p:nvSpPr>
        <p:spPr>
          <a:xfrm>
            <a:off x="878236" y="644559"/>
            <a:ext cx="2934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Dictionary Length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To determine how many items a dictionary has, use the </a:t>
            </a:r>
            <a:r>
              <a:rPr lang="en-US" sz="2000" dirty="0" err="1"/>
              <a:t>len</a:t>
            </a:r>
            <a:r>
              <a:rPr lang="en-US" sz="2000" dirty="0"/>
              <a:t>()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AADF8-005E-4BFA-A4A7-34DB7EE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31" y="1160457"/>
            <a:ext cx="5792008" cy="1276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923861-DEE4-4E30-BBB0-798B935536F5}"/>
              </a:ext>
            </a:extLst>
          </p:cNvPr>
          <p:cNvSpPr/>
          <p:nvPr/>
        </p:nvSpPr>
        <p:spPr>
          <a:xfrm>
            <a:off x="878236" y="3675029"/>
            <a:ext cx="2593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Dictionary Items - Data Type</a:t>
            </a:r>
            <a:r>
              <a:rPr lang="en-US" dirty="0"/>
              <a:t>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000" dirty="0"/>
              <a:t>The values in dictionary items can be of any data type: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8CCCE-173A-465B-9014-C39B67885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62" y="3964507"/>
            <a:ext cx="574437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50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9B4D7-2B5F-4A89-88FD-18AAC8667CAA}"/>
              </a:ext>
            </a:extLst>
          </p:cNvPr>
          <p:cNvSpPr/>
          <p:nvPr/>
        </p:nvSpPr>
        <p:spPr>
          <a:xfrm>
            <a:off x="878236" y="615535"/>
            <a:ext cx="1018755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type()</a:t>
            </a:r>
          </a:p>
          <a:p>
            <a:r>
              <a:rPr lang="en-US" sz="2000" dirty="0"/>
              <a:t>From Python's perspective, dictionaries are defined as objects with the data type '</a:t>
            </a:r>
            <a:r>
              <a:rPr lang="en-US" sz="2000" dirty="0" err="1"/>
              <a:t>dict</a:t>
            </a:r>
            <a:r>
              <a:rPr lang="en-US" sz="2000" dirty="0"/>
              <a:t>':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&lt;class '</a:t>
            </a:r>
            <a:r>
              <a:rPr lang="en-US" sz="2000" dirty="0" err="1">
                <a:highlight>
                  <a:srgbClr val="808080"/>
                </a:highlight>
              </a:rPr>
              <a:t>dict</a:t>
            </a:r>
            <a:r>
              <a:rPr lang="en-US" sz="2000" dirty="0">
                <a:highlight>
                  <a:srgbClr val="808080"/>
                </a:highlight>
              </a:rPr>
              <a:t>’&gt;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the data type of a dictionary: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52CCD-CC8E-445C-900C-876BB4E5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29" y="3429000"/>
            <a:ext cx="4084542" cy="26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E82AAD-3818-46CD-9EF4-597B5FDE1AC7}"/>
              </a:ext>
            </a:extLst>
          </p:cNvPr>
          <p:cNvSpPr/>
          <p:nvPr/>
        </p:nvSpPr>
        <p:spPr>
          <a:xfrm>
            <a:off x="971227" y="521559"/>
            <a:ext cx="10358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The </a:t>
            </a:r>
            <a:r>
              <a:rPr lang="en-US" sz="3200" dirty="0" err="1"/>
              <a:t>dict</a:t>
            </a:r>
            <a:r>
              <a:rPr lang="en-US" sz="3200" dirty="0"/>
              <a:t>() Constructor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It is also possible to use the </a:t>
            </a:r>
            <a:r>
              <a:rPr lang="en-US" sz="2000" dirty="0" err="1"/>
              <a:t>dict</a:t>
            </a:r>
            <a:r>
              <a:rPr lang="en-US" sz="2000" dirty="0"/>
              <a:t>() constructor to make a dictionary.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Using the </a:t>
            </a:r>
            <a:r>
              <a:rPr lang="en-US" sz="2000" dirty="0" err="1"/>
              <a:t>dict</a:t>
            </a:r>
            <a:r>
              <a:rPr lang="en-US" sz="2000" dirty="0"/>
              <a:t>() method to make a dictionary: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AC24-5C7F-4B44-8090-7CB908A8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12" y="3429000"/>
            <a:ext cx="8021062" cy="16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98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1C540C-5B77-4444-A88E-0BFD488A7F11}"/>
              </a:ext>
            </a:extLst>
          </p:cNvPr>
          <p:cNvSpPr/>
          <p:nvPr/>
        </p:nvSpPr>
        <p:spPr>
          <a:xfrm>
            <a:off x="999059" y="935086"/>
            <a:ext cx="695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Access Dictionary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913FF-C23B-4D87-8EAB-0722B9F009E2}"/>
              </a:ext>
            </a:extLst>
          </p:cNvPr>
          <p:cNvSpPr/>
          <p:nvPr/>
        </p:nvSpPr>
        <p:spPr>
          <a:xfrm>
            <a:off x="999058" y="2114928"/>
            <a:ext cx="102992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Accessing Items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You can access the items of a dictionary by referring to its key name, inside square brackets: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8D632-7071-4E51-8B49-F9134917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58" y="3481189"/>
            <a:ext cx="4054205" cy="2745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6F31B-7AEE-4E09-AAF2-3F3C12D2BCEC}"/>
              </a:ext>
            </a:extLst>
          </p:cNvPr>
          <p:cNvSpPr/>
          <p:nvPr/>
        </p:nvSpPr>
        <p:spPr>
          <a:xfrm>
            <a:off x="5482594" y="4087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is also a method called </a:t>
            </a:r>
            <a:r>
              <a:rPr lang="en-US" dirty="0">
                <a:solidFill>
                  <a:srgbClr val="FF0000"/>
                </a:solidFill>
              </a:rPr>
              <a:t>get() </a:t>
            </a:r>
            <a:r>
              <a:rPr lang="en-US" dirty="0"/>
              <a:t>that will give you the same result: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9C01C-FB84-4B4F-90A1-B8AE2614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4" y="4930851"/>
            <a:ext cx="575390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F6CD9D-5F5D-4FFE-AAA4-0C184995602B}"/>
              </a:ext>
            </a:extLst>
          </p:cNvPr>
          <p:cNvSpPr/>
          <p:nvPr/>
        </p:nvSpPr>
        <p:spPr>
          <a:xfrm>
            <a:off x="825288" y="772067"/>
            <a:ext cx="3999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Join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0C081-0404-4924-8457-043F572091E1}"/>
              </a:ext>
            </a:extLst>
          </p:cNvPr>
          <p:cNvSpPr/>
          <p:nvPr/>
        </p:nvSpPr>
        <p:spPr>
          <a:xfrm>
            <a:off x="825288" y="1732972"/>
            <a:ext cx="10350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Join Two Lists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There are several ways to join, or concatenate, two or more lists in Python.</a:t>
            </a:r>
          </a:p>
          <a:p>
            <a:endParaRPr lang="en-US" sz="2000" dirty="0"/>
          </a:p>
          <a:p>
            <a:r>
              <a:rPr lang="en-US" sz="2000" dirty="0"/>
              <a:t>One of the easiest ways are by using the + operator.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Join two list: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2EADB-4BAE-4454-970C-0A64F600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70" y="4081078"/>
            <a:ext cx="5451125" cy="21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9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6FC9F-0CCD-4AEA-9FAE-3225637B4D00}"/>
              </a:ext>
            </a:extLst>
          </p:cNvPr>
          <p:cNvSpPr/>
          <p:nvPr/>
        </p:nvSpPr>
        <p:spPr>
          <a:xfrm>
            <a:off x="850232" y="771727"/>
            <a:ext cx="356134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Get Keys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The keys() method will return a list of all the keys in the dictionary.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F81B-0F3B-4083-BC1C-5A617B44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2" y="3236131"/>
            <a:ext cx="3727183" cy="12288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DD732F-E531-4B20-B929-5B67C8B822BE}"/>
              </a:ext>
            </a:extLst>
          </p:cNvPr>
          <p:cNvSpPr/>
          <p:nvPr/>
        </p:nvSpPr>
        <p:spPr>
          <a:xfrm>
            <a:off x="5691284" y="771727"/>
            <a:ext cx="4973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list of the keys is a view of the dictionary, meaning that any changes done to the dictionary will be reflected in the keys list.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0FD-3E69-4C42-8CCD-FDB1CFF6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84" y="2464498"/>
            <a:ext cx="578248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0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6967B-8571-45D6-B24F-4DE1E30BE6C8}"/>
              </a:ext>
            </a:extLst>
          </p:cNvPr>
          <p:cNvSpPr/>
          <p:nvPr/>
        </p:nvSpPr>
        <p:spPr>
          <a:xfrm>
            <a:off x="650928" y="875064"/>
            <a:ext cx="345612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Get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values() </a:t>
            </a:r>
            <a:r>
              <a:rPr lang="en-US" sz="2000" dirty="0"/>
              <a:t>method will return a list of all the values in the dictionary.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6E9CB-6EA2-4CE0-8D00-96CBB273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8" y="3358414"/>
            <a:ext cx="4728434" cy="12479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22FC96-E7B9-46A4-A72F-3F2A2A093AF2}"/>
              </a:ext>
            </a:extLst>
          </p:cNvPr>
          <p:cNvSpPr/>
          <p:nvPr/>
        </p:nvSpPr>
        <p:spPr>
          <a:xfrm>
            <a:off x="5917768" y="1682653"/>
            <a:ext cx="5445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list of the values is a view of the dictionary, meaning that any changes done to the dictionary will be reflected in the values list.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38133-AFBE-4D32-B553-595ED704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8" y="3194262"/>
            <a:ext cx="5801535" cy="31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2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D5907D-86BE-4FEC-8DF9-D5A3B49F61E1}"/>
              </a:ext>
            </a:extLst>
          </p:cNvPr>
          <p:cNvSpPr/>
          <p:nvPr/>
        </p:nvSpPr>
        <p:spPr>
          <a:xfrm>
            <a:off x="1048719" y="844067"/>
            <a:ext cx="37867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Get Items</a:t>
            </a:r>
          </a:p>
          <a:p>
            <a:r>
              <a:rPr lang="en-US" sz="2000" dirty="0"/>
              <a:t>The items() method will return each item in a dictionary, as tuples in a list.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89C76-E8E1-487D-8F5F-AFD30BDE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19" y="2752001"/>
            <a:ext cx="3130494" cy="12384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289AC2-09D2-4C98-8445-F65E7535199E}"/>
              </a:ext>
            </a:extLst>
          </p:cNvPr>
          <p:cNvSpPr/>
          <p:nvPr/>
        </p:nvSpPr>
        <p:spPr>
          <a:xfrm>
            <a:off x="1048719" y="4656894"/>
            <a:ext cx="4484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returned list is a view of the items of the dictionary, meaning that any changes done to the dictionary will be reflected in the items list.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85847-7EFF-480A-9D73-57263B46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74" y="503189"/>
            <a:ext cx="5763429" cy="2925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046F4-856E-468E-81A0-97B0521F2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89" y="3640679"/>
            <a:ext cx="5782482" cy="29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5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6D412-E2EE-4969-B543-1BAB9F05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05" y="430286"/>
            <a:ext cx="8803037" cy="57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52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FE261-68F3-4C30-B072-F8B0858BF53B}"/>
              </a:ext>
            </a:extLst>
          </p:cNvPr>
          <p:cNvSpPr/>
          <p:nvPr/>
        </p:nvSpPr>
        <p:spPr>
          <a:xfrm>
            <a:off x="787734" y="749107"/>
            <a:ext cx="713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Change Dictionary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68F23-7027-4A73-AB87-3166C16C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1" y="1534923"/>
            <a:ext cx="6495584" cy="34400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9BB5E-FD35-4CEA-8938-0F4171FE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80341"/>
            <a:ext cx="6183823" cy="34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2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F44535-8857-467D-92A8-DD0E36969708}"/>
              </a:ext>
            </a:extLst>
          </p:cNvPr>
          <p:cNvSpPr/>
          <p:nvPr/>
        </p:nvSpPr>
        <p:spPr>
          <a:xfrm>
            <a:off x="840315" y="888592"/>
            <a:ext cx="645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Add Dictionary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8E56-09FB-490A-A86B-175595F6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5" y="1733457"/>
            <a:ext cx="6691861" cy="3639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57E6DB-464C-4B3A-93B3-050A8688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26" y="3002749"/>
            <a:ext cx="669186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71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49D7D2-6D95-4EAE-9EF7-80E3CD1CC7D8}"/>
              </a:ext>
            </a:extLst>
          </p:cNvPr>
          <p:cNvSpPr/>
          <p:nvPr/>
        </p:nvSpPr>
        <p:spPr>
          <a:xfrm>
            <a:off x="810089" y="795602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- Loop Dictionaries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E8F0A-D549-4370-BFD1-E98F55AD8B1D}"/>
              </a:ext>
            </a:extLst>
          </p:cNvPr>
          <p:cNvSpPr/>
          <p:nvPr/>
        </p:nvSpPr>
        <p:spPr>
          <a:xfrm>
            <a:off x="810088" y="1628507"/>
            <a:ext cx="106586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Loop Through a Dictionary</a:t>
            </a:r>
          </a:p>
          <a:p>
            <a:r>
              <a:rPr lang="en-US" sz="2000" dirty="0"/>
              <a:t>You can loop through a dictionary by using a for loop.</a:t>
            </a:r>
          </a:p>
          <a:p>
            <a:endParaRPr lang="en-US" sz="2000" dirty="0"/>
          </a:p>
          <a:p>
            <a:r>
              <a:rPr lang="en-US" sz="2000" dirty="0"/>
              <a:t>When looping through a dictionary, the return value are the keys of the dictionary, but there are methods to return the values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5927B-607D-4E27-AA6F-885C74FC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9" y="3520020"/>
            <a:ext cx="5159300" cy="1315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92A68-4C95-4356-9E00-EC5293EF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0" y="4972658"/>
            <a:ext cx="5159300" cy="1322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8E516-0422-4300-BAB9-861EBCA57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48" y="3161845"/>
            <a:ext cx="5830114" cy="10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7D14A-63D0-4074-A227-EDBD53679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300" y="4280559"/>
            <a:ext cx="5830113" cy="10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9E43B-5BE5-4052-81F8-75A5669FA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301" y="5399273"/>
            <a:ext cx="581106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5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6F0BF-F07F-4633-B959-895BEB72A606}"/>
              </a:ext>
            </a:extLst>
          </p:cNvPr>
          <p:cNvSpPr/>
          <p:nvPr/>
        </p:nvSpPr>
        <p:spPr>
          <a:xfrm>
            <a:off x="3088830" y="2413337"/>
            <a:ext cx="60143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6000" b="1" dirty="0"/>
              <a:t>Python If ... Else</a:t>
            </a:r>
          </a:p>
        </p:txBody>
      </p:sp>
    </p:spTree>
    <p:extLst>
      <p:ext uri="{BB962C8B-B14F-4D97-AF65-F5344CB8AC3E}">
        <p14:creationId xmlns:p14="http://schemas.microsoft.com/office/powerpoint/2010/main" val="1810633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ABB51-B548-4597-B288-16E8685F7849}"/>
              </a:ext>
            </a:extLst>
          </p:cNvPr>
          <p:cNvSpPr/>
          <p:nvPr/>
        </p:nvSpPr>
        <p:spPr>
          <a:xfrm>
            <a:off x="1017721" y="591434"/>
            <a:ext cx="103115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Python Conditions and If statement</a:t>
            </a:r>
            <a:r>
              <a:rPr lang="en-US" dirty="0"/>
              <a:t>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2000" dirty="0"/>
              <a:t>Python supports the usual logical conditions from mathematics: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Equals: </a:t>
            </a:r>
            <a:r>
              <a:rPr lang="en-US" sz="2000" dirty="0">
                <a:highlight>
                  <a:srgbClr val="808080"/>
                </a:highlight>
              </a:rPr>
              <a:t>a ==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Equals: </a:t>
            </a:r>
            <a:r>
              <a:rPr lang="en-US" sz="2000" dirty="0">
                <a:highlight>
                  <a:srgbClr val="808080"/>
                </a:highlight>
              </a:rPr>
              <a:t>a !=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than: </a:t>
            </a:r>
            <a:r>
              <a:rPr lang="en-US" sz="2000" dirty="0">
                <a:highlight>
                  <a:srgbClr val="808080"/>
                </a:highlight>
              </a:rPr>
              <a:t>a &lt;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than or equal to: </a:t>
            </a:r>
            <a:r>
              <a:rPr lang="en-US" sz="2000" dirty="0">
                <a:highlight>
                  <a:srgbClr val="808080"/>
                </a:highlight>
              </a:rPr>
              <a:t>a &lt;=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Greater than: </a:t>
            </a:r>
            <a:r>
              <a:rPr lang="en-US" sz="2000" dirty="0">
                <a:highlight>
                  <a:srgbClr val="808080"/>
                </a:highlight>
              </a:rPr>
              <a:t>a &gt;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Greater than or equal to: </a:t>
            </a:r>
            <a:r>
              <a:rPr lang="en-US" sz="2000" dirty="0">
                <a:highlight>
                  <a:srgbClr val="808080"/>
                </a:highlight>
              </a:rPr>
              <a:t>a &gt;=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"if statement" is written by using the </a:t>
            </a:r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keyword.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71BC1-0C75-47C8-81D1-629F85E2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0" y="5040448"/>
            <a:ext cx="9345479" cy="14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85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2181A-5E87-40C6-94E1-1313B1B4559E}"/>
              </a:ext>
            </a:extLst>
          </p:cNvPr>
          <p:cNvSpPr/>
          <p:nvPr/>
        </p:nvSpPr>
        <p:spPr>
          <a:xfrm>
            <a:off x="878237" y="596094"/>
            <a:ext cx="104665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Elif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The </a:t>
            </a:r>
            <a:r>
              <a:rPr lang="en-US" sz="2000" dirty="0" err="1"/>
              <a:t>elif</a:t>
            </a:r>
            <a:r>
              <a:rPr lang="en-US" sz="2000" dirty="0"/>
              <a:t> keyword is pythons way of saying "if the previous conditions were not true, then try this condition".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76025-462B-4F07-BC67-82F442E0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49" y="2438692"/>
            <a:ext cx="5145247" cy="25485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1CB676-C183-4E53-A96E-6346B06AC4FF}"/>
              </a:ext>
            </a:extLst>
          </p:cNvPr>
          <p:cNvSpPr/>
          <p:nvPr/>
        </p:nvSpPr>
        <p:spPr>
          <a:xfrm>
            <a:off x="878238" y="5385071"/>
            <a:ext cx="10466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this example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is equal to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, so the first condition is not true, but the </a:t>
            </a:r>
            <a:r>
              <a:rPr lang="en-US" sz="2000" dirty="0" err="1">
                <a:solidFill>
                  <a:srgbClr val="FF0000"/>
                </a:solidFill>
              </a:rPr>
              <a:t>elif</a:t>
            </a:r>
            <a:r>
              <a:rPr lang="en-US" sz="2000" dirty="0"/>
              <a:t> condition is true, so we print to screen that "a and b are equal".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610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48D38-EF5B-4D16-A70B-93E2789DDE17}"/>
              </a:ext>
            </a:extLst>
          </p:cNvPr>
          <p:cNvSpPr/>
          <p:nvPr/>
        </p:nvSpPr>
        <p:spPr>
          <a:xfrm>
            <a:off x="769749" y="722051"/>
            <a:ext cx="10373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Another way to join two lists is by </a:t>
            </a:r>
            <a:r>
              <a:rPr lang="en-US" sz="2000" dirty="0">
                <a:solidFill>
                  <a:srgbClr val="FF0000"/>
                </a:solidFill>
              </a:rPr>
              <a:t>appending</a:t>
            </a:r>
            <a:r>
              <a:rPr lang="en-US" sz="2000" dirty="0"/>
              <a:t> all the items from list2 into list1, one by one: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Append list2 into list1: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20AC1-300A-4BD7-9A70-1C7317AD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67" y="1614603"/>
            <a:ext cx="4726867" cy="1454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53D5FB-7CD5-4B65-B8BD-5480C56B2781}"/>
              </a:ext>
            </a:extLst>
          </p:cNvPr>
          <p:cNvSpPr/>
          <p:nvPr/>
        </p:nvSpPr>
        <p:spPr>
          <a:xfrm>
            <a:off x="769749" y="3391635"/>
            <a:ext cx="10373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 you can use the </a:t>
            </a:r>
            <a:r>
              <a:rPr lang="en-US" sz="2000" dirty="0">
                <a:solidFill>
                  <a:srgbClr val="FF0000"/>
                </a:solidFill>
              </a:rPr>
              <a:t>extend() </a:t>
            </a:r>
            <a:r>
              <a:rPr lang="en-US" sz="2000" dirty="0"/>
              <a:t>method, which purpose is to add elements from one list to another list: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Use the </a:t>
            </a:r>
            <a:r>
              <a:rPr lang="en-US" sz="2000" dirty="0">
                <a:solidFill>
                  <a:srgbClr val="FF0000"/>
                </a:solidFill>
              </a:rPr>
              <a:t>extend() </a:t>
            </a:r>
            <a:r>
              <a:rPr lang="en-US" sz="2000" dirty="0"/>
              <a:t>method to add list2 at the end of list1: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3F7BF-0641-4D85-BBD7-FF5E682A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167" y="5022850"/>
            <a:ext cx="4726867" cy="14040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58FF15-222E-476B-98AB-EDFEE252BA42}"/>
              </a:ext>
            </a:extLst>
          </p:cNvPr>
          <p:cNvCxnSpPr/>
          <p:nvPr/>
        </p:nvCxnSpPr>
        <p:spPr>
          <a:xfrm>
            <a:off x="5141843" y="1099930"/>
            <a:ext cx="490331" cy="1253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209CD-01E1-4CEE-88DA-EFD3E4AD655C}"/>
              </a:ext>
            </a:extLst>
          </p:cNvPr>
          <p:cNvCxnSpPr>
            <a:cxnSpLocks/>
          </p:cNvCxnSpPr>
          <p:nvPr/>
        </p:nvCxnSpPr>
        <p:spPr>
          <a:xfrm>
            <a:off x="2365513" y="5005920"/>
            <a:ext cx="2776330" cy="718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66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4D4EB3-4DDB-46A4-91BB-57A3EE6A7940}"/>
              </a:ext>
            </a:extLst>
          </p:cNvPr>
          <p:cNvSpPr/>
          <p:nvPr/>
        </p:nvSpPr>
        <p:spPr>
          <a:xfrm>
            <a:off x="1048718" y="813071"/>
            <a:ext cx="100170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Else</a:t>
            </a:r>
          </a:p>
          <a:p>
            <a:r>
              <a:rPr lang="en-US" sz="2000" dirty="0"/>
              <a:t>The else keyword catches anything which isn't caught by the preceding conditions.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67141-B1C4-45CE-B331-E041D6CB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02" y="1931294"/>
            <a:ext cx="5594887" cy="1552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4DB280-4D04-4B21-A6E4-B07A7473F78F}"/>
              </a:ext>
            </a:extLst>
          </p:cNvPr>
          <p:cNvSpPr/>
          <p:nvPr/>
        </p:nvSpPr>
        <p:spPr>
          <a:xfrm>
            <a:off x="1188202" y="415055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In this example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is greater than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, so the first condition is not true, also the </a:t>
            </a:r>
            <a:r>
              <a:rPr lang="en-US" sz="2000" dirty="0" err="1">
                <a:solidFill>
                  <a:srgbClr val="FF0000"/>
                </a:solidFill>
              </a:rPr>
              <a:t>elif</a:t>
            </a:r>
            <a:r>
              <a:rPr lang="en-US" sz="2000" dirty="0"/>
              <a:t> condition is not true, so we go to the </a:t>
            </a:r>
            <a:r>
              <a:rPr lang="en-US" sz="2000" dirty="0">
                <a:solidFill>
                  <a:srgbClr val="FF0000"/>
                </a:solidFill>
              </a:rPr>
              <a:t>else</a:t>
            </a:r>
            <a:r>
              <a:rPr lang="en-US" sz="2000" dirty="0"/>
              <a:t> condition and print to screen that "a is greater than b".</a:t>
            </a:r>
          </a:p>
          <a:p>
            <a:endParaRPr lang="en-US" sz="2000" dirty="0"/>
          </a:p>
          <a:p>
            <a:r>
              <a:rPr lang="en-US" sz="2000" dirty="0"/>
              <a:t>You can also have an </a:t>
            </a:r>
            <a:r>
              <a:rPr lang="en-US" sz="2000" dirty="0">
                <a:solidFill>
                  <a:srgbClr val="FF0000"/>
                </a:solidFill>
              </a:rPr>
              <a:t>else</a:t>
            </a:r>
            <a:r>
              <a:rPr lang="en-US" sz="2000" dirty="0"/>
              <a:t> without the </a:t>
            </a:r>
            <a:r>
              <a:rPr lang="en-US" sz="2000" dirty="0" err="1">
                <a:solidFill>
                  <a:srgbClr val="FF0000"/>
                </a:solidFill>
              </a:rPr>
              <a:t>elif</a:t>
            </a:r>
            <a:r>
              <a:rPr lang="en-US" sz="2000" dirty="0"/>
              <a:t>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9BB70-299A-453D-B301-21F0F136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94" y="4150558"/>
            <a:ext cx="4484213" cy="2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38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339C4-03E4-46CC-981A-AB4E92BAFE4F}"/>
              </a:ext>
            </a:extLst>
          </p:cNvPr>
          <p:cNvSpPr/>
          <p:nvPr/>
        </p:nvSpPr>
        <p:spPr>
          <a:xfrm>
            <a:off x="924732" y="518603"/>
            <a:ext cx="102340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Short Hand If</a:t>
            </a:r>
          </a:p>
          <a:p>
            <a:r>
              <a:rPr lang="en-US" sz="2000" dirty="0"/>
              <a:t>If you have only one statement to execute, you can put it on the same line as the if statement</a:t>
            </a:r>
            <a:r>
              <a:rPr lang="en-US" dirty="0"/>
              <a:t>.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8084D-0A68-4B76-A44F-1C550BEE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76" y="1551556"/>
            <a:ext cx="5772956" cy="10366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FAAC42-FC58-4EC7-AC99-907ED3F55FFB}"/>
              </a:ext>
            </a:extLst>
          </p:cNvPr>
          <p:cNvSpPr/>
          <p:nvPr/>
        </p:nvSpPr>
        <p:spPr>
          <a:xfrm>
            <a:off x="929088" y="3017560"/>
            <a:ext cx="10234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Short Hand If ... Else</a:t>
            </a:r>
          </a:p>
          <a:p>
            <a:r>
              <a:rPr lang="en-US" sz="2000" dirty="0"/>
              <a:t>If you have only one statement to execute, one for if, and one for else, you can put it all on the same line: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7C248-2BFE-469D-ACFC-413E240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4150477"/>
            <a:ext cx="5792008" cy="1667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BFB4B5-8DA6-4250-B4B2-D50C5E429400}"/>
              </a:ext>
            </a:extLst>
          </p:cNvPr>
          <p:cNvSpPr/>
          <p:nvPr/>
        </p:nvSpPr>
        <p:spPr>
          <a:xfrm>
            <a:off x="924732" y="5970065"/>
            <a:ext cx="1049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This technique is known as Ternary Operators, or Conditional Expressions.</a:t>
            </a:r>
            <a:endParaRPr lang="en-PH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3685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B8E370-EBEA-42C9-9592-4E1E01068C90}"/>
              </a:ext>
            </a:extLst>
          </p:cNvPr>
          <p:cNvSpPr/>
          <p:nvPr/>
        </p:nvSpPr>
        <p:spPr>
          <a:xfrm>
            <a:off x="817068" y="795601"/>
            <a:ext cx="6679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You can also have multiple else statements on the same line: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F9A83-8B03-44FD-9D96-539C6592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541561"/>
            <a:ext cx="5811061" cy="16671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604594-4085-487F-9A2E-BA82B11E2218}"/>
              </a:ext>
            </a:extLst>
          </p:cNvPr>
          <p:cNvSpPr/>
          <p:nvPr/>
        </p:nvSpPr>
        <p:spPr>
          <a:xfrm>
            <a:off x="817068" y="3429000"/>
            <a:ext cx="102952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And</a:t>
            </a:r>
          </a:p>
          <a:p>
            <a:r>
              <a:rPr lang="en-US" sz="2000" dirty="0"/>
              <a:t>The and keyword is a logical operator, and is used to combine conditional statements:</a:t>
            </a:r>
            <a:endParaRPr lang="en-P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49C20-5DC7-468E-B5A7-CB10319C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9" y="4563292"/>
            <a:ext cx="5706271" cy="1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4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AE072-D87D-4BDE-98BA-3E4BE9E8D401}"/>
              </a:ext>
            </a:extLst>
          </p:cNvPr>
          <p:cNvSpPr/>
          <p:nvPr/>
        </p:nvSpPr>
        <p:spPr>
          <a:xfrm>
            <a:off x="862739" y="797573"/>
            <a:ext cx="10466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Or</a:t>
            </a:r>
          </a:p>
          <a:p>
            <a:r>
              <a:rPr lang="en-US" sz="2000" dirty="0"/>
              <a:t>The or keyword is a logical operator, and is used to combine conditional statements: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C517A-8419-4420-B64E-3A5945B5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26" y="1716482"/>
            <a:ext cx="4852747" cy="17711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46C522-15CD-4789-8555-E0C4B33EDDEC}"/>
              </a:ext>
            </a:extLst>
          </p:cNvPr>
          <p:cNvSpPr/>
          <p:nvPr/>
        </p:nvSpPr>
        <p:spPr>
          <a:xfrm>
            <a:off x="862739" y="37472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Nested If</a:t>
            </a:r>
          </a:p>
          <a:p>
            <a:r>
              <a:rPr lang="en-US" sz="2000" dirty="0"/>
              <a:t>You can have if statements inside if statements, this is called nested if statements.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1B970-26A1-4FD1-84D6-6131871E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26" y="5207248"/>
            <a:ext cx="4852747" cy="13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8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381E9-5E6D-4912-A397-369826261111}"/>
              </a:ext>
            </a:extLst>
          </p:cNvPr>
          <p:cNvSpPr/>
          <p:nvPr/>
        </p:nvSpPr>
        <p:spPr>
          <a:xfrm>
            <a:off x="909233" y="752063"/>
            <a:ext cx="103115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The pass Statement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statements cannot be empty, but if you for some reason have an </a:t>
            </a: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statement with no content, put in the </a:t>
            </a:r>
            <a:r>
              <a:rPr lang="en-US" sz="2400" dirty="0">
                <a:solidFill>
                  <a:srgbClr val="FF0000"/>
                </a:solidFill>
              </a:rPr>
              <a:t>pass</a:t>
            </a:r>
            <a:r>
              <a:rPr lang="en-US" sz="2400" dirty="0"/>
              <a:t> statement to avoid getting an error.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5EC73-3582-42FE-8DCD-76A1DB8C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0" y="3173696"/>
            <a:ext cx="7569655" cy="23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0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2526E4-66C7-4E8D-9B2E-59F309AC3F76}"/>
              </a:ext>
            </a:extLst>
          </p:cNvPr>
          <p:cNvSpPr/>
          <p:nvPr/>
        </p:nvSpPr>
        <p:spPr>
          <a:xfrm>
            <a:off x="2860178" y="2670897"/>
            <a:ext cx="6471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b="1" dirty="0"/>
              <a:t>Python While Loops</a:t>
            </a:r>
          </a:p>
        </p:txBody>
      </p:sp>
    </p:spTree>
    <p:extLst>
      <p:ext uri="{BB962C8B-B14F-4D97-AF65-F5344CB8AC3E}">
        <p14:creationId xmlns:p14="http://schemas.microsoft.com/office/powerpoint/2010/main" val="1411245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74E75A-1D23-4D36-AE2C-4C163238C65E}"/>
              </a:ext>
            </a:extLst>
          </p:cNvPr>
          <p:cNvSpPr/>
          <p:nvPr/>
        </p:nvSpPr>
        <p:spPr>
          <a:xfrm>
            <a:off x="893735" y="706553"/>
            <a:ext cx="100325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Python Loops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Python has two primitive loop commands: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loops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22D16-20A8-483A-AD73-620AF2F593C7}"/>
              </a:ext>
            </a:extLst>
          </p:cNvPr>
          <p:cNvSpPr/>
          <p:nvPr/>
        </p:nvSpPr>
        <p:spPr>
          <a:xfrm>
            <a:off x="893734" y="3596903"/>
            <a:ext cx="102030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The 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With the while loop we can execute a set of statements as long as a condition is true.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1563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D2CC79-A09A-4D0A-93BF-40FB9699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8" y="764152"/>
            <a:ext cx="7994543" cy="26648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60A8D3-7866-4159-A7A2-F9C2B2440569}"/>
              </a:ext>
            </a:extLst>
          </p:cNvPr>
          <p:cNvSpPr/>
          <p:nvPr/>
        </p:nvSpPr>
        <p:spPr>
          <a:xfrm>
            <a:off x="1410346" y="3726752"/>
            <a:ext cx="10275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808080"/>
                </a:highlight>
              </a:rPr>
              <a:t>Note: remember to increment </a:t>
            </a:r>
            <a:r>
              <a:rPr lang="en-US" sz="2400" dirty="0" err="1">
                <a:highlight>
                  <a:srgbClr val="808080"/>
                </a:highlight>
              </a:rPr>
              <a:t>i</a:t>
            </a:r>
            <a:r>
              <a:rPr lang="en-US" sz="2400" dirty="0">
                <a:highlight>
                  <a:srgbClr val="808080"/>
                </a:highlight>
              </a:rPr>
              <a:t>, or else the loop will continue forever.</a:t>
            </a:r>
            <a:endParaRPr lang="en-PH" sz="2400" dirty="0">
              <a:highlight>
                <a:srgbClr val="808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A0550-9D27-43AD-9BE0-F1781D08C6B5}"/>
              </a:ext>
            </a:extLst>
          </p:cNvPr>
          <p:cNvSpPr/>
          <p:nvPr/>
        </p:nvSpPr>
        <p:spPr>
          <a:xfrm>
            <a:off x="958311" y="4734142"/>
            <a:ext cx="10275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while</a:t>
            </a:r>
            <a:r>
              <a:rPr lang="en-US" sz="2400" dirty="0"/>
              <a:t> loop requires relevant variables to be ready, in this example we need to define an indexing variable,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, which we set to 1.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773620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734B9-2639-46E8-98CA-F28E45368C30}"/>
              </a:ext>
            </a:extLst>
          </p:cNvPr>
          <p:cNvSpPr/>
          <p:nvPr/>
        </p:nvSpPr>
        <p:spPr>
          <a:xfrm>
            <a:off x="707756" y="689084"/>
            <a:ext cx="2763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break Statement</a:t>
            </a:r>
          </a:p>
          <a:p>
            <a:r>
              <a:rPr lang="en-US" sz="2000" dirty="0"/>
              <a:t>With the break statement we can stop the loop even if the while condition is true: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5118E-067D-4E28-A818-4F00074A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6" y="3712179"/>
            <a:ext cx="3135823" cy="2517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B4FDBE-F5EA-4384-806C-E1369600BAA5}"/>
              </a:ext>
            </a:extLst>
          </p:cNvPr>
          <p:cNvSpPr/>
          <p:nvPr/>
        </p:nvSpPr>
        <p:spPr>
          <a:xfrm>
            <a:off x="4320706" y="689084"/>
            <a:ext cx="29033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continue Statement</a:t>
            </a:r>
          </a:p>
          <a:p>
            <a:r>
              <a:rPr lang="en-US" sz="2000" dirty="0"/>
              <a:t>With the continue statement we can stop the current iteration, and continue with the next: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BE5E8-C4F7-4938-840B-DFFAA8E7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17" y="3712178"/>
            <a:ext cx="3498928" cy="2517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016DF-531D-4F59-9E5A-EB153F609C52}"/>
              </a:ext>
            </a:extLst>
          </p:cNvPr>
          <p:cNvSpPr/>
          <p:nvPr/>
        </p:nvSpPr>
        <p:spPr>
          <a:xfrm>
            <a:off x="7876836" y="689084"/>
            <a:ext cx="3137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else Statement</a:t>
            </a:r>
          </a:p>
          <a:p>
            <a:r>
              <a:rPr lang="en-US" sz="2000" dirty="0"/>
              <a:t>With the else statement we can run a block of code once when the condition no longer is true:</a:t>
            </a:r>
            <a:endParaRPr lang="en-P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38A4E-2B95-47A9-A639-27B5B6FEF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020" y="3712178"/>
            <a:ext cx="3498928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72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1FC3F3-1CBA-4F09-BEBE-E5FDD7ADBBE4}"/>
              </a:ext>
            </a:extLst>
          </p:cNvPr>
          <p:cNvSpPr/>
          <p:nvPr/>
        </p:nvSpPr>
        <p:spPr>
          <a:xfrm>
            <a:off x="1131898" y="811100"/>
            <a:ext cx="3830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/>
              <a:t>Python For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E1619-1CD6-40A1-B951-8AAE494C9E7C}"/>
              </a:ext>
            </a:extLst>
          </p:cNvPr>
          <p:cNvSpPr/>
          <p:nvPr/>
        </p:nvSpPr>
        <p:spPr>
          <a:xfrm>
            <a:off x="1131897" y="1966843"/>
            <a:ext cx="643127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Python For Loops</a:t>
            </a:r>
          </a:p>
          <a:p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loop is used for iterating over a sequence (that is either a list, a tuple, a dictionary, a set, or a string).</a:t>
            </a:r>
          </a:p>
          <a:p>
            <a:endParaRPr lang="en-US" sz="2000" dirty="0"/>
          </a:p>
          <a:p>
            <a:r>
              <a:rPr lang="en-US" sz="2000" dirty="0"/>
              <a:t>This is less like the 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keyword in other programming languages, and works more like an iterator method as found in other object-orientated programming languages.</a:t>
            </a:r>
          </a:p>
          <a:p>
            <a:endParaRPr lang="en-US" sz="2000" dirty="0"/>
          </a:p>
          <a:p>
            <a:r>
              <a:rPr lang="en-US" sz="2000" dirty="0"/>
              <a:t>With the 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loop we can execute a set of statements, once for each item in a list, tuple, set etc.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F3CB-D65E-4F89-B71F-B862FA7A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555" y="1966843"/>
            <a:ext cx="3656692" cy="3140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B7272-4EEE-40C7-9F47-06597ED5E96F}"/>
              </a:ext>
            </a:extLst>
          </p:cNvPr>
          <p:cNvSpPr/>
          <p:nvPr/>
        </p:nvSpPr>
        <p:spPr>
          <a:xfrm>
            <a:off x="7669131" y="5554567"/>
            <a:ext cx="421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loop does not require an indexing variable to set beforehand.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793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1C741A-8287-4EC5-A124-6B1884CF5253}"/>
              </a:ext>
            </a:extLst>
          </p:cNvPr>
          <p:cNvSpPr/>
          <p:nvPr/>
        </p:nvSpPr>
        <p:spPr>
          <a:xfrm>
            <a:off x="898903" y="743918"/>
            <a:ext cx="636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b="1" dirty="0"/>
              <a:t>Python - List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D06A5-92F2-4DE8-9224-10B2682DBC4E}"/>
              </a:ext>
            </a:extLst>
          </p:cNvPr>
          <p:cNvSpPr/>
          <p:nvPr/>
        </p:nvSpPr>
        <p:spPr>
          <a:xfrm>
            <a:off x="898903" y="2547896"/>
            <a:ext cx="249522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List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400" dirty="0"/>
              <a:t>Python has a set of built-in methods that you can use on lists.</a:t>
            </a:r>
            <a:endParaRPr lang="en-PH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F0CE-4346-4537-BB7C-A8714324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61" y="1881469"/>
            <a:ext cx="8078327" cy="4486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7C4432-E3DB-41AF-8A49-0399B37B59D0}"/>
              </a:ext>
            </a:extLst>
          </p:cNvPr>
          <p:cNvSpPr/>
          <p:nvPr/>
        </p:nvSpPr>
        <p:spPr>
          <a:xfrm>
            <a:off x="3549112" y="1735810"/>
            <a:ext cx="8307091" cy="475798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5534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0760D7-523D-48F1-BCFB-399859EAC309}"/>
              </a:ext>
            </a:extLst>
          </p:cNvPr>
          <p:cNvSpPr/>
          <p:nvPr/>
        </p:nvSpPr>
        <p:spPr>
          <a:xfrm>
            <a:off x="924732" y="785031"/>
            <a:ext cx="61115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Looping Through a String</a:t>
            </a:r>
          </a:p>
          <a:p>
            <a:r>
              <a:rPr lang="en-US" sz="2000" dirty="0"/>
              <a:t>Even strings are </a:t>
            </a:r>
            <a:r>
              <a:rPr lang="en-US" sz="2000" dirty="0" err="1"/>
              <a:t>iterable</a:t>
            </a:r>
            <a:r>
              <a:rPr lang="en-US" sz="2000" dirty="0"/>
              <a:t> objects, they contain a sequence of characters: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Loop through the letters in the word "banana":</a:t>
            </a:r>
            <a:endParaRPr lang="en-P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31C9B-5C76-4712-93A1-90039427445B}"/>
              </a:ext>
            </a:extLst>
          </p:cNvPr>
          <p:cNvSpPr/>
          <p:nvPr/>
        </p:nvSpPr>
        <p:spPr>
          <a:xfrm>
            <a:off x="924731" y="3643610"/>
            <a:ext cx="51712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break Statement</a:t>
            </a:r>
          </a:p>
          <a:p>
            <a:r>
              <a:rPr lang="en-US" sz="2000" dirty="0"/>
              <a:t>With the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statement we can stop the loop before it has looped through all the items: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Exit the loop when x is "banana":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68A02-9BA1-46E6-876E-340AF14A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94" y="942900"/>
            <a:ext cx="4819973" cy="50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732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6499C-A519-40B8-B0A9-94DE40E8DD03}"/>
              </a:ext>
            </a:extLst>
          </p:cNvPr>
          <p:cNvSpPr/>
          <p:nvPr/>
        </p:nvSpPr>
        <p:spPr>
          <a:xfrm>
            <a:off x="986724" y="751078"/>
            <a:ext cx="10280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continue Statement</a:t>
            </a:r>
          </a:p>
          <a:p>
            <a:r>
              <a:rPr lang="en-US" sz="2000" dirty="0"/>
              <a:t>With the </a:t>
            </a:r>
            <a:r>
              <a:rPr lang="en-US" sz="2000" dirty="0">
                <a:solidFill>
                  <a:srgbClr val="FF0000"/>
                </a:solidFill>
              </a:rPr>
              <a:t>continue</a:t>
            </a:r>
            <a:r>
              <a:rPr lang="en-US" sz="2000" dirty="0"/>
              <a:t> statement we can stop the current iteration of the loop, and continue with the next: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494D1-6E21-4796-86F1-BEF2B432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22" y="1951408"/>
            <a:ext cx="5696745" cy="13497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859C5A-B58A-4463-9F9B-FE75D1723972}"/>
              </a:ext>
            </a:extLst>
          </p:cNvPr>
          <p:cNvSpPr/>
          <p:nvPr/>
        </p:nvSpPr>
        <p:spPr>
          <a:xfrm>
            <a:off x="955728" y="3630392"/>
            <a:ext cx="10280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Else in For Loop</a:t>
            </a:r>
          </a:p>
          <a:p>
            <a:r>
              <a:rPr lang="en-US" sz="2000" dirty="0"/>
              <a:t>The else keyword in a for loop specifies a block of code to be executed when the loop is finished: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7395E-A8E8-4185-A529-BC01A286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22" y="4830721"/>
            <a:ext cx="5763429" cy="15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47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6ECBB9-7A1D-4954-BF7F-CB8011BD4038}"/>
              </a:ext>
            </a:extLst>
          </p:cNvPr>
          <p:cNvSpPr/>
          <p:nvPr/>
        </p:nvSpPr>
        <p:spPr>
          <a:xfrm>
            <a:off x="940230" y="678512"/>
            <a:ext cx="583253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Nested Loops</a:t>
            </a:r>
          </a:p>
          <a:p>
            <a:r>
              <a:rPr lang="en-US" sz="2000" dirty="0"/>
              <a:t>A nested loop is a loop inside a loop.</a:t>
            </a:r>
          </a:p>
          <a:p>
            <a:endParaRPr lang="en-US" sz="2000" dirty="0"/>
          </a:p>
          <a:p>
            <a:r>
              <a:rPr lang="en-US" sz="2000" dirty="0"/>
              <a:t>The "inner loop" will be executed one time for each iteration of the "outer loop":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each adjective for every fruit: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9E1EE-E016-4494-ADF5-E2EF34D7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60" y="816998"/>
            <a:ext cx="4346156" cy="2600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96422F-53E4-4485-BEB0-E5C79F10DC14}"/>
              </a:ext>
            </a:extLst>
          </p:cNvPr>
          <p:cNvSpPr/>
          <p:nvPr/>
        </p:nvSpPr>
        <p:spPr>
          <a:xfrm>
            <a:off x="940230" y="4045237"/>
            <a:ext cx="10178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The pass Statement</a:t>
            </a:r>
          </a:p>
          <a:p>
            <a:r>
              <a:rPr lang="en-US" sz="2000" dirty="0"/>
              <a:t>for loops cannot be empty, but if you for some reason have a for loop with no content, put in the pass statement to avoid getting an error.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F804-6AD0-44B6-AA25-6A5ACBFF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336" y="5339605"/>
            <a:ext cx="566816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07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AEE1F-E4AF-4464-A9D5-2BA59DA67F56}"/>
              </a:ext>
            </a:extLst>
          </p:cNvPr>
          <p:cNvSpPr/>
          <p:nvPr/>
        </p:nvSpPr>
        <p:spPr>
          <a:xfrm>
            <a:off x="3613588" y="2242483"/>
            <a:ext cx="49648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800" b="1" dirty="0"/>
              <a:t>Python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B29D4-3003-4EA4-A25E-E97E2039AD07}"/>
              </a:ext>
            </a:extLst>
          </p:cNvPr>
          <p:cNvSpPr/>
          <p:nvPr/>
        </p:nvSpPr>
        <p:spPr>
          <a:xfrm>
            <a:off x="2552053" y="3740433"/>
            <a:ext cx="7087892" cy="1631216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function is a block of code which only runs when it is called.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You can pass data, known as parameters, into a function.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 function can return data as a result.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7303653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956F7-8ED9-47B8-B3C0-79175B829166}"/>
              </a:ext>
            </a:extLst>
          </p:cNvPr>
          <p:cNvSpPr/>
          <p:nvPr/>
        </p:nvSpPr>
        <p:spPr>
          <a:xfrm>
            <a:off x="1141709" y="90507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Creating a Function</a:t>
            </a:r>
          </a:p>
          <a:p>
            <a:r>
              <a:rPr lang="en-US" sz="2000" dirty="0"/>
              <a:t>In Python a function is defined using the def keyword</a:t>
            </a:r>
            <a:r>
              <a:rPr lang="en-US" dirty="0"/>
              <a:t>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095E4-36F8-4F97-BC75-C24D5650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29" y="2014287"/>
            <a:ext cx="5839640" cy="11717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0AF3A8-A0D9-40C7-B8C9-BC704B45F9E8}"/>
              </a:ext>
            </a:extLst>
          </p:cNvPr>
          <p:cNvSpPr/>
          <p:nvPr/>
        </p:nvSpPr>
        <p:spPr>
          <a:xfrm>
            <a:off x="1141709" y="3671975"/>
            <a:ext cx="95986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Calling a Function</a:t>
            </a:r>
          </a:p>
          <a:p>
            <a:r>
              <a:rPr lang="en-US" sz="2000" dirty="0"/>
              <a:t>To call a function, use the function name followed by parenthesis: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D8201-4319-4C1B-8DD8-86921058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97" y="4895609"/>
            <a:ext cx="575390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314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468363-03BD-4A7D-81C9-3CE771312981}"/>
              </a:ext>
            </a:extLst>
          </p:cNvPr>
          <p:cNvSpPr/>
          <p:nvPr/>
        </p:nvSpPr>
        <p:spPr>
          <a:xfrm>
            <a:off x="816243" y="636944"/>
            <a:ext cx="1042002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Arguments</a:t>
            </a:r>
          </a:p>
          <a:p>
            <a:r>
              <a:rPr lang="en-US" sz="2000" dirty="0"/>
              <a:t>Information can be passed into functions as arguments.</a:t>
            </a:r>
          </a:p>
          <a:p>
            <a:endParaRPr lang="en-US" sz="2000" dirty="0"/>
          </a:p>
          <a:p>
            <a:r>
              <a:rPr lang="en-US" sz="2000" dirty="0"/>
              <a:t>Arguments are specified after the function name, inside the parentheses. You can add as many arguments as you want, just separate them with a comma.</a:t>
            </a:r>
          </a:p>
          <a:p>
            <a:endParaRPr lang="en-US" sz="2000" dirty="0"/>
          </a:p>
          <a:p>
            <a:r>
              <a:rPr lang="en-US" sz="2000" dirty="0"/>
              <a:t>The following example has a function with one argument (</a:t>
            </a:r>
            <a:r>
              <a:rPr lang="en-US" sz="2000" dirty="0" err="1"/>
              <a:t>fname</a:t>
            </a:r>
            <a:r>
              <a:rPr lang="en-US" sz="2000" dirty="0"/>
              <a:t>). When the function is called, we pass along a first name, which is used inside the function to print the full name: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9630A-A1F3-4CAA-9266-490D2D97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3" y="4382474"/>
            <a:ext cx="5808924" cy="18385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652E8D-D7B5-4677-B400-4E5063B1589E}"/>
              </a:ext>
            </a:extLst>
          </p:cNvPr>
          <p:cNvSpPr/>
          <p:nvPr/>
        </p:nvSpPr>
        <p:spPr>
          <a:xfrm>
            <a:off x="7211877" y="4947822"/>
            <a:ext cx="390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Arguments are often shortened to </a:t>
            </a:r>
            <a:r>
              <a:rPr lang="en-US" sz="2000" dirty="0" err="1">
                <a:highlight>
                  <a:srgbClr val="808080"/>
                </a:highlight>
              </a:rPr>
              <a:t>args</a:t>
            </a:r>
            <a:r>
              <a:rPr lang="en-US" sz="2000" dirty="0">
                <a:highlight>
                  <a:srgbClr val="808080"/>
                </a:highlight>
              </a:rPr>
              <a:t> in Python documentations.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522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8DBF76-A00C-4B8F-9B81-BEE5A4CFE981}"/>
              </a:ext>
            </a:extLst>
          </p:cNvPr>
          <p:cNvSpPr/>
          <p:nvPr/>
        </p:nvSpPr>
        <p:spPr>
          <a:xfrm>
            <a:off x="676760" y="479991"/>
            <a:ext cx="384874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Parameters or Arguments?</a:t>
            </a:r>
          </a:p>
          <a:p>
            <a:r>
              <a:rPr lang="en-US" sz="2000" dirty="0"/>
              <a:t>The terms parameter and argument can be used for the same thing: information that are passed into a function.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From a function's perspective: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>
                <a:highlight>
                  <a:srgbClr val="808080"/>
                </a:highlight>
              </a:rPr>
              <a:t>A parameter is the variable listed inside the parentheses in the function definition.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>
                <a:highlight>
                  <a:srgbClr val="808080"/>
                </a:highlight>
              </a:rPr>
              <a:t>An argument is the value that is sent to the function when it is called.</a:t>
            </a:r>
            <a:endParaRPr lang="en-PH" sz="2000" dirty="0">
              <a:highlight>
                <a:srgbClr val="80808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13DAA-D4FC-4874-A277-88FE4332CEC8}"/>
              </a:ext>
            </a:extLst>
          </p:cNvPr>
          <p:cNvSpPr/>
          <p:nvPr/>
        </p:nvSpPr>
        <p:spPr>
          <a:xfrm>
            <a:off x="5548394" y="479991"/>
            <a:ext cx="50937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Number of Arguments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By default, a function must be called with the correct number of arguments. Meaning that if your function expects 2 arguments, you have to call the function with 2 arguments, not more, and not less.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C75B9-0A09-4CE5-9F82-52FEC629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94" y="3173036"/>
            <a:ext cx="5772956" cy="18957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2EC448-8B53-40D6-9DD6-2A7282828E79}"/>
              </a:ext>
            </a:extLst>
          </p:cNvPr>
          <p:cNvSpPr/>
          <p:nvPr/>
        </p:nvSpPr>
        <p:spPr>
          <a:xfrm>
            <a:off x="5548394" y="5348086"/>
            <a:ext cx="494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If you try to call the function with 1 or 3 arguments, you will get an error</a:t>
            </a:r>
            <a:endParaRPr lang="en-PH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6894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59360-B41A-429B-9D30-B5071A0988A0}"/>
              </a:ext>
            </a:extLst>
          </p:cNvPr>
          <p:cNvSpPr/>
          <p:nvPr/>
        </p:nvSpPr>
        <p:spPr>
          <a:xfrm>
            <a:off x="850232" y="624098"/>
            <a:ext cx="103952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Arbitrary Arguments, *</a:t>
            </a:r>
            <a:r>
              <a:rPr lang="en-US" sz="3200" dirty="0" err="1"/>
              <a:t>args</a:t>
            </a:r>
            <a:endParaRPr lang="en-US" sz="3200" dirty="0"/>
          </a:p>
          <a:p>
            <a:r>
              <a:rPr lang="en-US" sz="2000" dirty="0"/>
              <a:t>If you do not know how many arguments that will be passed into your function, add a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before the parameter name in the function definition.</a:t>
            </a:r>
          </a:p>
          <a:p>
            <a:endParaRPr lang="en-US" sz="2000" dirty="0"/>
          </a:p>
          <a:p>
            <a:r>
              <a:rPr lang="en-US" sz="2000" dirty="0"/>
              <a:t>This way the function will receive a tuple of arguments, and can access the items accordingly: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If the number of arguments is unknown, add a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before the parameter name: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56F62-C8E6-43B9-8A43-D628E683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3711083"/>
            <a:ext cx="8133347" cy="1538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65D93D-FE5F-4EED-BB0F-B82243F6C2B8}"/>
              </a:ext>
            </a:extLst>
          </p:cNvPr>
          <p:cNvSpPr/>
          <p:nvPr/>
        </p:nvSpPr>
        <p:spPr>
          <a:xfrm>
            <a:off x="850231" y="5597423"/>
            <a:ext cx="10395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Arbitrary Arguments are often shortened to *</a:t>
            </a:r>
            <a:r>
              <a:rPr lang="en-US" sz="2000" dirty="0" err="1">
                <a:highlight>
                  <a:srgbClr val="808080"/>
                </a:highlight>
              </a:rPr>
              <a:t>args</a:t>
            </a:r>
            <a:r>
              <a:rPr lang="en-US" sz="2000" dirty="0">
                <a:highlight>
                  <a:srgbClr val="808080"/>
                </a:highlight>
              </a:rPr>
              <a:t> in Python documentations.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26099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5F50A-6671-405B-801D-E286A7CAF9F1}"/>
              </a:ext>
            </a:extLst>
          </p:cNvPr>
          <p:cNvSpPr/>
          <p:nvPr/>
        </p:nvSpPr>
        <p:spPr>
          <a:xfrm>
            <a:off x="529390" y="474345"/>
            <a:ext cx="697831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Recursion</a:t>
            </a:r>
          </a:p>
          <a:p>
            <a:r>
              <a:rPr lang="en-US" dirty="0"/>
              <a:t>Python also accepts function recursion, which means a defined function can call itself.</a:t>
            </a:r>
          </a:p>
          <a:p>
            <a:endParaRPr lang="en-US" dirty="0"/>
          </a:p>
          <a:p>
            <a:r>
              <a:rPr lang="en-US" dirty="0"/>
              <a:t>Recursion is a common mathematical and programming concept. It means that a function calls itself. This has the benefit of meaning that you can loop through data to reach a result.</a:t>
            </a:r>
          </a:p>
          <a:p>
            <a:endParaRPr lang="en-US" dirty="0"/>
          </a:p>
          <a:p>
            <a:r>
              <a:rPr lang="en-US" dirty="0"/>
              <a:t>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</a:p>
          <a:p>
            <a:endParaRPr lang="en-US" dirty="0"/>
          </a:p>
          <a:p>
            <a:r>
              <a:rPr lang="en-US" dirty="0"/>
              <a:t>In this example, </a:t>
            </a:r>
            <a:r>
              <a:rPr lang="en-US" dirty="0" err="1">
                <a:solidFill>
                  <a:srgbClr val="FF0000"/>
                </a:solidFill>
              </a:rPr>
              <a:t>tri_recursion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a function that we have defined to call itself ("recurse"). We use the k variable as the data, which decrements (-1) every time we recurse. The recursion ends when the condition is not greater than 0 (i.e. when it is 0).</a:t>
            </a:r>
          </a:p>
          <a:p>
            <a:endParaRPr lang="en-US" dirty="0"/>
          </a:p>
          <a:p>
            <a:r>
              <a:rPr lang="en-US" dirty="0"/>
              <a:t>To a new developer it can take some time to work out how exactly this works, best way to find out is by testing and modifying it.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B52D3-0542-491C-B672-88E30C87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66" y="673455"/>
            <a:ext cx="3524742" cy="57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9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BFCF3-BDF0-4BA5-A628-41D1A4587910}"/>
              </a:ext>
            </a:extLst>
          </p:cNvPr>
          <p:cNvSpPr/>
          <p:nvPr/>
        </p:nvSpPr>
        <p:spPr>
          <a:xfrm>
            <a:off x="1214034" y="2350359"/>
            <a:ext cx="976393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Python Lambda</a:t>
            </a:r>
          </a:p>
          <a:p>
            <a:pPr algn="ctr"/>
            <a:endParaRPr lang="en-US" sz="4400" b="1" dirty="0"/>
          </a:p>
          <a:p>
            <a:pPr algn="ctr"/>
            <a:r>
              <a:rPr lang="en-US" sz="2000" dirty="0"/>
              <a:t>A lambda function is a small anonymous function.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 lambda function can take any number of arguments, but can only have one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82917-CEA4-4667-9BD0-3994A10F4615}"/>
              </a:ext>
            </a:extLst>
          </p:cNvPr>
          <p:cNvSpPr/>
          <p:nvPr/>
        </p:nvSpPr>
        <p:spPr>
          <a:xfrm>
            <a:off x="3561492" y="2921168"/>
            <a:ext cx="50690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6000" b="1" dirty="0"/>
              <a:t>Python Tuples</a:t>
            </a:r>
          </a:p>
        </p:txBody>
      </p:sp>
    </p:spTree>
    <p:extLst>
      <p:ext uri="{BB962C8B-B14F-4D97-AF65-F5344CB8AC3E}">
        <p14:creationId xmlns:p14="http://schemas.microsoft.com/office/powerpoint/2010/main" val="34848383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A67B9-C72F-47E8-9652-C0DCAC905752}"/>
              </a:ext>
            </a:extLst>
          </p:cNvPr>
          <p:cNvSpPr/>
          <p:nvPr/>
        </p:nvSpPr>
        <p:spPr>
          <a:xfrm>
            <a:off x="800745" y="769532"/>
            <a:ext cx="609599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Syntax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highlight>
                <a:srgbClr val="808080"/>
              </a:highlight>
            </a:endParaRPr>
          </a:p>
          <a:p>
            <a:r>
              <a:rPr lang="en-US" sz="2000" dirty="0">
                <a:highlight>
                  <a:srgbClr val="808080"/>
                </a:highlight>
              </a:rPr>
              <a:t>lambda arguments : expression</a:t>
            </a:r>
          </a:p>
          <a:p>
            <a:endParaRPr lang="en-US" sz="2000" dirty="0"/>
          </a:p>
          <a:p>
            <a:r>
              <a:rPr lang="en-US" sz="2000" dirty="0"/>
              <a:t>The expression is </a:t>
            </a:r>
            <a:r>
              <a:rPr lang="en-US" sz="2000" dirty="0">
                <a:solidFill>
                  <a:srgbClr val="FF0000"/>
                </a:solidFill>
              </a:rPr>
              <a:t>executed</a:t>
            </a:r>
            <a:r>
              <a:rPr lang="en-US" sz="2000" dirty="0"/>
              <a:t> and the result is </a:t>
            </a:r>
            <a:r>
              <a:rPr lang="en-US" sz="2000" dirty="0">
                <a:solidFill>
                  <a:srgbClr val="FF0000"/>
                </a:solidFill>
              </a:rPr>
              <a:t>returned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Add 5 to argument a, and return the result: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EA1AC-51A1-4E78-978F-E5C3799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03" y="2503784"/>
            <a:ext cx="4122550" cy="1189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EE4E4C-BCE1-4079-8617-1817C3083D5C}"/>
              </a:ext>
            </a:extLst>
          </p:cNvPr>
          <p:cNvSpPr/>
          <p:nvPr/>
        </p:nvSpPr>
        <p:spPr>
          <a:xfrm>
            <a:off x="800744" y="4226075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Lambda functions </a:t>
            </a:r>
            <a:r>
              <a:rPr lang="en-US" sz="2000" dirty="0">
                <a:solidFill>
                  <a:srgbClr val="FF0000"/>
                </a:solidFill>
              </a:rPr>
              <a:t>can take any number of arguments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Multiply argument a with argument b and return the result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48D93-93E6-4E69-9831-65055F24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03" y="4795507"/>
            <a:ext cx="4122550" cy="13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90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B21CDE-3731-49D7-84DC-9C58CA860659}"/>
              </a:ext>
            </a:extLst>
          </p:cNvPr>
          <p:cNvSpPr/>
          <p:nvPr/>
        </p:nvSpPr>
        <p:spPr>
          <a:xfrm>
            <a:off x="800746" y="697952"/>
            <a:ext cx="102960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Why Use Lambda Functions?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000" dirty="0"/>
              <a:t>The power of lambda is better shown when you use them as an anonymous function inside another function.</a:t>
            </a:r>
          </a:p>
          <a:p>
            <a:endParaRPr lang="en-US" sz="2000" dirty="0"/>
          </a:p>
          <a:p>
            <a:r>
              <a:rPr lang="en-US" sz="2000" dirty="0"/>
              <a:t>Say you have a function definition that takes one argument, and that argument will be multiplied with an unknown number: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808080"/>
                </a:highlight>
              </a:rPr>
              <a:t>def </a:t>
            </a:r>
            <a:r>
              <a:rPr lang="en-US" sz="2000" dirty="0" err="1">
                <a:highlight>
                  <a:srgbClr val="808080"/>
                </a:highlight>
              </a:rPr>
              <a:t>myfunc</a:t>
            </a:r>
            <a:r>
              <a:rPr lang="en-US" sz="2000" dirty="0">
                <a:highlight>
                  <a:srgbClr val="808080"/>
                </a:highlight>
              </a:rPr>
              <a:t>(n):</a:t>
            </a:r>
          </a:p>
          <a:p>
            <a:r>
              <a:rPr lang="en-US" sz="2000" dirty="0">
                <a:highlight>
                  <a:srgbClr val="808080"/>
                </a:highlight>
              </a:rPr>
              <a:t>  return lambda a : a * n</a:t>
            </a:r>
          </a:p>
          <a:p>
            <a:endParaRPr lang="en-US" sz="2000" dirty="0">
              <a:highlight>
                <a:srgbClr val="808080"/>
              </a:highlight>
            </a:endParaRPr>
          </a:p>
          <a:p>
            <a:r>
              <a:rPr lang="en-US" sz="2000" dirty="0"/>
              <a:t>Use that function definition to make a function that always doubles the number you send in: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69CE1-5CD6-4F02-B7CD-9D0FCAD7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28" y="4914629"/>
            <a:ext cx="4572001" cy="12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4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D9EEC-88ED-4CE9-BA73-664685A180CA}"/>
              </a:ext>
            </a:extLst>
          </p:cNvPr>
          <p:cNvSpPr/>
          <p:nvPr/>
        </p:nvSpPr>
        <p:spPr>
          <a:xfrm>
            <a:off x="1079714" y="951571"/>
            <a:ext cx="10017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Or, use the same function definition to make a function that always triples the number you send in:</a:t>
            </a:r>
            <a:endParaRPr lang="en-PH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D2DC7-3106-43AF-8B7C-08FE27506F1B}"/>
              </a:ext>
            </a:extLst>
          </p:cNvPr>
          <p:cNvSpPr/>
          <p:nvPr/>
        </p:nvSpPr>
        <p:spPr>
          <a:xfrm>
            <a:off x="1002322" y="3228945"/>
            <a:ext cx="10094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Or, use the same function definition to make both functions, in the same program:</a:t>
            </a:r>
            <a:endParaRPr lang="en-P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92BB4-590B-4166-942E-59002D2F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12" y="1776596"/>
            <a:ext cx="6312976" cy="1044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6F5E7-87F7-48E9-91E1-D35185D6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65" y="3936831"/>
            <a:ext cx="6312976" cy="1549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17D63D-2A37-4AF7-87D2-490077722A8A}"/>
              </a:ext>
            </a:extLst>
          </p:cNvPr>
          <p:cNvSpPr/>
          <p:nvPr/>
        </p:nvSpPr>
        <p:spPr>
          <a:xfrm>
            <a:off x="1002323" y="5906429"/>
            <a:ext cx="1009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Use lambda functions when an anonymous function is required for a short period of time.</a:t>
            </a:r>
            <a:endParaRPr lang="en-PH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23293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9C65E-7971-4E5E-B7FD-DD7BF2807502}"/>
              </a:ext>
            </a:extLst>
          </p:cNvPr>
          <p:cNvSpPr/>
          <p:nvPr/>
        </p:nvSpPr>
        <p:spPr>
          <a:xfrm>
            <a:off x="3048000" y="219789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/>
              <a:t>Python Arrays</a:t>
            </a:r>
          </a:p>
          <a:p>
            <a:pPr algn="ctr"/>
            <a:endParaRPr lang="en-US" sz="6000" b="1" dirty="0"/>
          </a:p>
          <a:p>
            <a:pPr algn="ctr"/>
            <a:r>
              <a:rPr lang="en-US" sz="2000" dirty="0"/>
              <a:t>Note: Python does not have built-in support for Arrays, but Python Lists can be used instead.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1625555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9318E-76E5-473F-A3FC-A33EC5068905}"/>
              </a:ext>
            </a:extLst>
          </p:cNvPr>
          <p:cNvSpPr/>
          <p:nvPr/>
        </p:nvSpPr>
        <p:spPr>
          <a:xfrm>
            <a:off x="1157208" y="742477"/>
            <a:ext cx="384874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Arrays</a:t>
            </a:r>
          </a:p>
          <a:p>
            <a:endParaRPr lang="en-US" sz="3200" dirty="0"/>
          </a:p>
          <a:p>
            <a:r>
              <a:rPr lang="en-US" sz="2000" dirty="0">
                <a:highlight>
                  <a:srgbClr val="808080"/>
                </a:highlight>
              </a:rPr>
              <a:t>Note: This page shows you how to use LISTS as ARRAYS, however, to work with arrays in Python you will have to import a library, like the NumPy library.</a:t>
            </a:r>
          </a:p>
          <a:p>
            <a:endParaRPr lang="en-US" sz="2000" dirty="0"/>
          </a:p>
          <a:p>
            <a:r>
              <a:rPr lang="en-US" sz="2000" dirty="0"/>
              <a:t>Arrays are used to store multiple values in one single variable: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Create an array containing car names: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6B7C6-04D1-44D3-8C89-98CDBF2F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2" y="5513014"/>
            <a:ext cx="2734057" cy="990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ECC26D-546E-498C-B96B-309F7A1A5022}"/>
              </a:ext>
            </a:extLst>
          </p:cNvPr>
          <p:cNvSpPr/>
          <p:nvPr/>
        </p:nvSpPr>
        <p:spPr>
          <a:xfrm>
            <a:off x="5811864" y="397401"/>
            <a:ext cx="5889356" cy="60631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Array?</a:t>
            </a:r>
          </a:p>
          <a:p>
            <a:endParaRPr lang="en-US" dirty="0"/>
          </a:p>
          <a:p>
            <a:r>
              <a:rPr lang="en-US" dirty="0"/>
              <a:t>An array is a special variable, which can hold more than one value at a time.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en-US" dirty="0"/>
          </a:p>
          <a:p>
            <a:pPr algn="ctr"/>
            <a:r>
              <a:rPr lang="en-US" dirty="0">
                <a:highlight>
                  <a:srgbClr val="808080"/>
                </a:highlight>
              </a:rPr>
              <a:t>car1 = "Ford"</a:t>
            </a:r>
          </a:p>
          <a:p>
            <a:pPr algn="ctr"/>
            <a:r>
              <a:rPr lang="en-US" dirty="0">
                <a:highlight>
                  <a:srgbClr val="808080"/>
                </a:highlight>
              </a:rPr>
              <a:t>car2 = "Volvo"</a:t>
            </a:r>
          </a:p>
          <a:p>
            <a:pPr algn="ctr"/>
            <a:r>
              <a:rPr lang="en-US" dirty="0">
                <a:highlight>
                  <a:srgbClr val="808080"/>
                </a:highlight>
              </a:rPr>
              <a:t>car3 = "BMW“</a:t>
            </a:r>
          </a:p>
          <a:p>
            <a:pPr algn="just"/>
            <a:endParaRPr lang="en-US" dirty="0"/>
          </a:p>
          <a:p>
            <a:r>
              <a:rPr lang="en-US" dirty="0"/>
              <a:t>However, what if you want to loop through the cars and find a specific one? And what if you had not 3 cars, but 300?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many values under a single name, and you can access the values by referring to an index number.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85809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4ACA49-B3F0-4A6A-9B3F-A92BC5A5AA84}"/>
              </a:ext>
            </a:extLst>
          </p:cNvPr>
          <p:cNvSpPr/>
          <p:nvPr/>
        </p:nvSpPr>
        <p:spPr>
          <a:xfrm>
            <a:off x="754251" y="61454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Access the Elements of an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000" dirty="0"/>
              <a:t>You refer to an array element by referring to the index number.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Get the value of the first array item: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DD9CC-2C3A-41C0-A74A-8FE8454B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2" y="3385809"/>
            <a:ext cx="4126993" cy="20203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0A92-70B1-4C66-85F9-ED221D8AD3BB}"/>
              </a:ext>
            </a:extLst>
          </p:cNvPr>
          <p:cNvSpPr/>
          <p:nvPr/>
        </p:nvSpPr>
        <p:spPr>
          <a:xfrm>
            <a:off x="6426630" y="2445299"/>
            <a:ext cx="4883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</a:t>
            </a:r>
          </a:p>
          <a:p>
            <a:r>
              <a:rPr lang="en-US" sz="2000" dirty="0"/>
              <a:t>Modify the value of the first array item: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34F9D-D766-43D1-9984-C5D2AF1F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2" y="3385809"/>
            <a:ext cx="3979536" cy="20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8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2996D0-FD2C-4764-B7A6-E86DF3BFC4B5}"/>
              </a:ext>
            </a:extLst>
          </p:cNvPr>
          <p:cNvSpPr/>
          <p:nvPr/>
        </p:nvSpPr>
        <p:spPr>
          <a:xfrm>
            <a:off x="1042737" y="723037"/>
            <a:ext cx="52510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The Length of an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Use the </a:t>
            </a:r>
            <a:r>
              <a:rPr lang="en-US" sz="2400" dirty="0" err="1"/>
              <a:t>len</a:t>
            </a:r>
            <a:r>
              <a:rPr lang="en-US" sz="2400" dirty="0"/>
              <a:t>() method to return the length of an array (the number of elements in an array).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Return the number of elements in the cars array: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62224-9384-4102-AA04-ADB13608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51" y="2554307"/>
            <a:ext cx="5251014" cy="23991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843BBA-D64E-4DDD-81C2-18E6714ECA40}"/>
              </a:ext>
            </a:extLst>
          </p:cNvPr>
          <p:cNvSpPr/>
          <p:nvPr/>
        </p:nvSpPr>
        <p:spPr>
          <a:xfrm>
            <a:off x="1042737" y="5615133"/>
            <a:ext cx="957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The length of an array is always one more than the highest array index.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65207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35696-302B-4F61-BBD0-BF704D7BC9BF}"/>
              </a:ext>
            </a:extLst>
          </p:cNvPr>
          <p:cNvSpPr/>
          <p:nvPr/>
        </p:nvSpPr>
        <p:spPr>
          <a:xfrm>
            <a:off x="898356" y="835331"/>
            <a:ext cx="10363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Looping Array Elements</a:t>
            </a:r>
          </a:p>
          <a:p>
            <a:r>
              <a:rPr lang="en-US" sz="2000" dirty="0"/>
              <a:t>You can use the for in loop to loop through all the elements of an array.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each item in the flowers array: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2BF0D-C41C-423A-83E7-6DDEE920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55" y="2030961"/>
            <a:ext cx="6233089" cy="1398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DFDB1C-9A87-4C54-BADA-25209886F49A}"/>
              </a:ext>
            </a:extLst>
          </p:cNvPr>
          <p:cNvSpPr/>
          <p:nvPr/>
        </p:nvSpPr>
        <p:spPr>
          <a:xfrm>
            <a:off x="850230" y="3846843"/>
            <a:ext cx="85985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Adding Array Elements</a:t>
            </a:r>
          </a:p>
          <a:p>
            <a:r>
              <a:rPr lang="en-US" sz="2000" dirty="0"/>
              <a:t>You can use the </a:t>
            </a:r>
            <a:r>
              <a:rPr lang="en-US" sz="2000" dirty="0">
                <a:solidFill>
                  <a:srgbClr val="FF0000"/>
                </a:solidFill>
              </a:rPr>
              <a:t>append() </a:t>
            </a:r>
            <a:r>
              <a:rPr lang="en-US" sz="2000" dirty="0"/>
              <a:t>method to add an element to an array.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Add one more element to the cars array: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FA8A3-0C7F-431F-9E1A-0C88FC38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71" y="4976829"/>
            <a:ext cx="573928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255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35775-EE2F-4C49-A381-0C677C37F1B4}"/>
              </a:ext>
            </a:extLst>
          </p:cNvPr>
          <p:cNvSpPr/>
          <p:nvPr/>
        </p:nvSpPr>
        <p:spPr>
          <a:xfrm>
            <a:off x="1026694" y="80324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Removing Array Elements</a:t>
            </a:r>
          </a:p>
          <a:p>
            <a:r>
              <a:rPr lang="en-US" sz="2000" dirty="0"/>
              <a:t>You can use the </a:t>
            </a:r>
            <a:r>
              <a:rPr lang="en-US" sz="2000" dirty="0">
                <a:solidFill>
                  <a:srgbClr val="FF0000"/>
                </a:solidFill>
              </a:rPr>
              <a:t>pop() </a:t>
            </a:r>
            <a:r>
              <a:rPr lang="en-US" sz="2000" dirty="0"/>
              <a:t>method to remove an element from the array.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Delete the second element of the flowers array:</a:t>
            </a:r>
            <a:endParaRPr lang="en-PH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47A3D-F3BE-41D5-A2DB-B745BD77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76" y="1865076"/>
            <a:ext cx="4334861" cy="1696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DC7E2B-F471-47E7-8A3F-CFB26D03924C}"/>
              </a:ext>
            </a:extLst>
          </p:cNvPr>
          <p:cNvSpPr/>
          <p:nvPr/>
        </p:nvSpPr>
        <p:spPr>
          <a:xfrm>
            <a:off x="1026694" y="376377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You can also use the remove() method to remove an element from the array.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Delete the element that has the value "Volvo":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0DB82-76EB-471D-8AB2-63D14024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76" y="4398812"/>
            <a:ext cx="4334860" cy="13813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9BE93E-AF45-40F8-B9E6-A05810885319}"/>
              </a:ext>
            </a:extLst>
          </p:cNvPr>
          <p:cNvSpPr/>
          <p:nvPr/>
        </p:nvSpPr>
        <p:spPr>
          <a:xfrm>
            <a:off x="1026694" y="6054753"/>
            <a:ext cx="964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Note: The list's </a:t>
            </a:r>
            <a:r>
              <a:rPr lang="en-US" dirty="0">
                <a:solidFill>
                  <a:srgbClr val="FF0000"/>
                </a:solidFill>
                <a:highlight>
                  <a:srgbClr val="808080"/>
                </a:highlight>
              </a:rPr>
              <a:t>remove() </a:t>
            </a:r>
            <a:r>
              <a:rPr lang="en-US" dirty="0">
                <a:highlight>
                  <a:srgbClr val="808080"/>
                </a:highlight>
              </a:rPr>
              <a:t>method only removes the first occurrence of the specified value.</a:t>
            </a:r>
            <a:endParaRPr lang="en-PH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31456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B05C89-D189-4938-AA60-0CD9ED999259}"/>
              </a:ext>
            </a:extLst>
          </p:cNvPr>
          <p:cNvSpPr/>
          <p:nvPr/>
        </p:nvSpPr>
        <p:spPr>
          <a:xfrm>
            <a:off x="955729" y="782074"/>
            <a:ext cx="2066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Array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2400" dirty="0"/>
              <a:t>Python has a set of built-in methods that you can use on lists/arrays.</a:t>
            </a:r>
            <a:endParaRPr lang="en-P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5EA85-AD45-4183-856F-3B1E89AA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26" y="782074"/>
            <a:ext cx="8345065" cy="45345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A94DCD-38BC-40E0-9001-5491E1DBD9B7}"/>
              </a:ext>
            </a:extLst>
          </p:cNvPr>
          <p:cNvSpPr/>
          <p:nvPr/>
        </p:nvSpPr>
        <p:spPr>
          <a:xfrm>
            <a:off x="933386" y="5938789"/>
            <a:ext cx="106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808080"/>
                </a:highlight>
              </a:rPr>
              <a:t>Note: Python does not have built-in support for Arrays, but Python Lists can be used instead.</a:t>
            </a:r>
            <a:endParaRPr lang="en-PH" sz="20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378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342</TotalTime>
  <Words>5010</Words>
  <Application>Microsoft Office PowerPoint</Application>
  <PresentationFormat>Widescreen</PresentationFormat>
  <Paragraphs>673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微軟正黑體</vt:lpstr>
      <vt:lpstr>Algerian</vt:lpstr>
      <vt:lpstr>Arial</vt:lpstr>
      <vt:lpstr>Calisto MT</vt:lpstr>
      <vt:lpstr>Trebuchet MS</vt:lpstr>
      <vt:lpstr>Wingdings</vt:lpstr>
      <vt:lpstr>Wingdings 2</vt:lpstr>
      <vt:lpstr>Slate</vt:lpstr>
      <vt:lpstr>My journal to python VER.2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 VER.2</dc:title>
  <dc:creator>IRISH DEYTO</dc:creator>
  <cp:lastModifiedBy>IRISH DEYTO</cp:lastModifiedBy>
  <cp:revision>34</cp:revision>
  <dcterms:created xsi:type="dcterms:W3CDTF">2022-11-27T15:50:40Z</dcterms:created>
  <dcterms:modified xsi:type="dcterms:W3CDTF">2022-11-29T11:59:12Z</dcterms:modified>
</cp:coreProperties>
</file>