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3DBA7-7C38-4794-9A60-3336DE402F1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46785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3DBA7-7C38-4794-9A60-3336DE402F1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74195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3DBA7-7C38-4794-9A60-3336DE402F1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391300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3DBA7-7C38-4794-9A60-3336DE402F1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311859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53DBA7-7C38-4794-9A60-3336DE402F1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380088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3DBA7-7C38-4794-9A60-3336DE402F1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402125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3DBA7-7C38-4794-9A60-3336DE402F18}"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238822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3DBA7-7C38-4794-9A60-3336DE402F18}"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404547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3DBA7-7C38-4794-9A60-3336DE402F18}"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177401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53DBA7-7C38-4794-9A60-3336DE402F1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34585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53DBA7-7C38-4794-9A60-3336DE402F1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A1F89-EB2A-4DB4-80F8-5467FFBF9399}" type="slidenum">
              <a:rPr lang="en-US" smtClean="0"/>
              <a:t>‹#›</a:t>
            </a:fld>
            <a:endParaRPr lang="en-US"/>
          </a:p>
        </p:txBody>
      </p:sp>
    </p:spTree>
    <p:extLst>
      <p:ext uri="{BB962C8B-B14F-4D97-AF65-F5344CB8AC3E}">
        <p14:creationId xmlns:p14="http://schemas.microsoft.com/office/powerpoint/2010/main" val="96361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3DBA7-7C38-4794-9A60-3336DE402F18}"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A1F89-EB2A-4DB4-80F8-5467FFBF9399}" type="slidenum">
              <a:rPr lang="en-US" smtClean="0"/>
              <a:t>‹#›</a:t>
            </a:fld>
            <a:endParaRPr lang="en-US"/>
          </a:p>
        </p:txBody>
      </p:sp>
    </p:spTree>
    <p:extLst>
      <p:ext uri="{BB962C8B-B14F-4D97-AF65-F5344CB8AC3E}">
        <p14:creationId xmlns:p14="http://schemas.microsoft.com/office/powerpoint/2010/main" val="1573258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5"/>
            <a:ext cx="12192000" cy="6866164"/>
          </a:xfrm>
          <a:prstGeom prst="rect">
            <a:avLst/>
          </a:prstGeom>
          <a:effectLst/>
        </p:spPr>
      </p:pic>
      <p:sp>
        <p:nvSpPr>
          <p:cNvPr id="2" name="Title 1"/>
          <p:cNvSpPr>
            <a:spLocks noGrp="1"/>
          </p:cNvSpPr>
          <p:nvPr>
            <p:ph type="ctrTitle"/>
          </p:nvPr>
        </p:nvSpPr>
        <p:spPr>
          <a:xfrm>
            <a:off x="2829206" y="796834"/>
            <a:ext cx="6533588" cy="1643105"/>
          </a:xfrm>
        </p:spPr>
        <p:txBody>
          <a:bodyPr>
            <a:normAutofit fontScale="90000"/>
          </a:bodyPr>
          <a:lstStyle/>
          <a:p>
            <a:r>
              <a:rPr lang="en-US" u="sng" dirty="0" smtClean="0">
                <a:solidFill>
                  <a:schemeClr val="bg1"/>
                </a:solidFill>
                <a:latin typeface="Elephant" panose="02020904090505020303" pitchFamily="18" charset="0"/>
              </a:rPr>
              <a:t>LEARNING PYTHON</a:t>
            </a:r>
          </a:p>
        </p:txBody>
      </p:sp>
      <p:sp>
        <p:nvSpPr>
          <p:cNvPr id="3" name="Subtitle 2"/>
          <p:cNvSpPr>
            <a:spLocks noGrp="1"/>
          </p:cNvSpPr>
          <p:nvPr>
            <p:ph type="subTitle" idx="1"/>
          </p:nvPr>
        </p:nvSpPr>
        <p:spPr>
          <a:xfrm>
            <a:off x="1524000" y="2805204"/>
            <a:ext cx="9144000" cy="1655762"/>
          </a:xfrm>
        </p:spPr>
        <p:txBody>
          <a:bodyPr>
            <a:normAutofit/>
          </a:bodyPr>
          <a:lstStyle/>
          <a:p>
            <a:r>
              <a:rPr lang="en-US" sz="3200" dirty="0" smtClean="0">
                <a:solidFill>
                  <a:schemeClr val="bg1"/>
                </a:solidFill>
              </a:rPr>
              <a:t>20220928</a:t>
            </a:r>
            <a:endParaRPr lang="en-US" sz="3200" dirty="0">
              <a:solidFill>
                <a:schemeClr val="bg1"/>
              </a:solidFill>
            </a:endParaRPr>
          </a:p>
        </p:txBody>
      </p:sp>
      <p:pic>
        <p:nvPicPr>
          <p:cNvPr id="10" name="Picture 9"/>
          <p:cNvPicPr>
            <a:picLocks noChangeAspect="1"/>
          </p:cNvPicPr>
          <p:nvPr/>
        </p:nvPicPr>
        <p:blipFill>
          <a:blip r:embed="rId3"/>
          <a:stretch>
            <a:fillRect/>
          </a:stretch>
        </p:blipFill>
        <p:spPr>
          <a:xfrm>
            <a:off x="3120702" y="2477434"/>
            <a:ext cx="5950596" cy="3967064"/>
          </a:xfrm>
          <a:prstGeom prst="rect">
            <a:avLst/>
          </a:prstGeom>
        </p:spPr>
      </p:pic>
      <p:sp>
        <p:nvSpPr>
          <p:cNvPr id="11" name="Rounded Rectangle 10"/>
          <p:cNvSpPr/>
          <p:nvPr/>
        </p:nvSpPr>
        <p:spPr>
          <a:xfrm>
            <a:off x="2829206" y="796834"/>
            <a:ext cx="6533588" cy="1643105"/>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2197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2766218"/>
            <a:ext cx="10515600" cy="1325563"/>
          </a:xfrm>
        </p:spPr>
        <p:txBody>
          <a:bodyPr/>
          <a:lstStyle/>
          <a:p>
            <a:pPr algn="ctr"/>
            <a:r>
              <a:rPr lang="en-US" b="1" u="sng" dirty="0" smtClean="0">
                <a:solidFill>
                  <a:schemeClr val="bg1"/>
                </a:solidFill>
                <a:latin typeface="Elephant" panose="02020904090505020303" pitchFamily="18" charset="0"/>
              </a:rPr>
              <a:t>INPUT AND OUTPUT</a:t>
            </a:r>
            <a:endParaRPr lang="en-US" b="1" u="sng" dirty="0">
              <a:solidFill>
                <a:schemeClr val="bg1"/>
              </a:solidFill>
              <a:latin typeface="Elephant" panose="02020904090505020303" pitchFamily="18" charset="0"/>
            </a:endParaRPr>
          </a:p>
        </p:txBody>
      </p:sp>
      <p:sp>
        <p:nvSpPr>
          <p:cNvPr id="6" name="Content Placeholder 5"/>
          <p:cNvSpPr>
            <a:spLocks noGrp="1"/>
          </p:cNvSpPr>
          <p:nvPr>
            <p:ph idx="1"/>
          </p:nvPr>
        </p:nvSpPr>
        <p:spPr>
          <a:xfrm>
            <a:off x="5325562" y="4096408"/>
            <a:ext cx="1540874" cy="408124"/>
          </a:xfrm>
        </p:spPr>
        <p:txBody>
          <a:bodyPr>
            <a:normAutofit fontScale="92500" lnSpcReduction="20000"/>
          </a:bodyPr>
          <a:lstStyle/>
          <a:p>
            <a:pPr marL="0" indent="0">
              <a:buNone/>
            </a:pPr>
            <a:r>
              <a:rPr lang="en-US" dirty="0" smtClean="0">
                <a:solidFill>
                  <a:schemeClr val="bg1"/>
                </a:solidFill>
              </a:rPr>
              <a:t>20220928</a:t>
            </a:r>
            <a:endParaRPr lang="en-US" dirty="0">
              <a:solidFill>
                <a:schemeClr val="bg1"/>
              </a:solidFill>
            </a:endParaRPr>
          </a:p>
        </p:txBody>
      </p:sp>
      <p:pic>
        <p:nvPicPr>
          <p:cNvPr id="11" name="Picture 10"/>
          <p:cNvPicPr>
            <a:picLocks noChangeAspect="1"/>
          </p:cNvPicPr>
          <p:nvPr/>
        </p:nvPicPr>
        <p:blipFill>
          <a:blip r:embed="rId3"/>
          <a:stretch>
            <a:fillRect/>
          </a:stretch>
        </p:blipFill>
        <p:spPr>
          <a:xfrm>
            <a:off x="2340428" y="2761591"/>
            <a:ext cx="7511143" cy="1325563"/>
          </a:xfrm>
          <a:prstGeom prst="rect">
            <a:avLst/>
          </a:prstGeom>
        </p:spPr>
      </p:pic>
    </p:spTree>
    <p:extLst>
      <p:ext uri="{BB962C8B-B14F-4D97-AF65-F5344CB8AC3E}">
        <p14:creationId xmlns:p14="http://schemas.microsoft.com/office/powerpoint/2010/main" val="293676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QUESTION:</a:t>
            </a:r>
            <a:endParaRPr lang="en-US" sz="4800" b="1" u="sng" dirty="0">
              <a:solidFill>
                <a:schemeClr val="bg1"/>
              </a:solidFill>
              <a:latin typeface="Elephant" panose="02020904090505020303" pitchFamily="18" charset="0"/>
            </a:endParaRPr>
          </a:p>
        </p:txBody>
      </p:sp>
      <p:pic>
        <p:nvPicPr>
          <p:cNvPr id="8" name="Content Placeholder 7"/>
          <p:cNvPicPr>
            <a:picLocks noGrp="1" noChangeAspect="1"/>
          </p:cNvPicPr>
          <p:nvPr>
            <p:ph idx="1"/>
          </p:nvPr>
        </p:nvPicPr>
        <p:blipFill>
          <a:blip r:embed="rId3"/>
          <a:stretch>
            <a:fillRect/>
          </a:stretch>
        </p:blipFill>
        <p:spPr>
          <a:xfrm>
            <a:off x="1685109" y="1690688"/>
            <a:ext cx="7743188" cy="4147139"/>
          </a:xfrm>
          <a:prstGeom prst="rect">
            <a:avLst/>
          </a:prstGeom>
        </p:spPr>
      </p:pic>
      <p:sp>
        <p:nvSpPr>
          <p:cNvPr id="9" name="Rounded Rectangle 8"/>
          <p:cNvSpPr/>
          <p:nvPr/>
        </p:nvSpPr>
        <p:spPr>
          <a:xfrm>
            <a:off x="2259874" y="4741817"/>
            <a:ext cx="1123406" cy="48332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1196" y="4783425"/>
            <a:ext cx="1571897" cy="400110"/>
          </a:xfrm>
          <a:prstGeom prst="rect">
            <a:avLst/>
          </a:prstGeom>
          <a:noFill/>
        </p:spPr>
        <p:txBody>
          <a:bodyPr wrap="square" rtlCol="0">
            <a:spAutoFit/>
          </a:bodyPr>
          <a:lstStyle/>
          <a:p>
            <a:r>
              <a:rPr lang="en-US" sz="2000" dirty="0" smtClean="0">
                <a:solidFill>
                  <a:schemeClr val="bg1"/>
                </a:solidFill>
              </a:rPr>
              <a:t>DATA TYPE</a:t>
            </a:r>
            <a:endParaRPr lang="en-US" sz="2000" dirty="0">
              <a:solidFill>
                <a:schemeClr val="bg1"/>
              </a:solidFill>
            </a:endParaRPr>
          </a:p>
        </p:txBody>
      </p:sp>
    </p:spTree>
    <p:extLst>
      <p:ext uri="{BB962C8B-B14F-4D97-AF65-F5344CB8AC3E}">
        <p14:creationId xmlns:p14="http://schemas.microsoft.com/office/powerpoint/2010/main" val="210549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WAY:  1</a:t>
            </a:r>
            <a:endParaRPr lang="en-US" sz="4800" b="1" u="sng" dirty="0">
              <a:solidFill>
                <a:schemeClr val="bg1"/>
              </a:solidFill>
              <a:latin typeface="Elephant" panose="02020904090505020303" pitchFamily="18" charset="0"/>
            </a:endParaRPr>
          </a:p>
        </p:txBody>
      </p:sp>
      <p:pic>
        <p:nvPicPr>
          <p:cNvPr id="9" name="Content Placeholder 8"/>
          <p:cNvPicPr>
            <a:picLocks noGrp="1" noChangeAspect="1"/>
          </p:cNvPicPr>
          <p:nvPr>
            <p:ph idx="1"/>
          </p:nvPr>
        </p:nvPicPr>
        <p:blipFill>
          <a:blip r:embed="rId3"/>
          <a:stretch>
            <a:fillRect/>
          </a:stretch>
        </p:blipFill>
        <p:spPr>
          <a:xfrm>
            <a:off x="1109062" y="2394291"/>
            <a:ext cx="7486298" cy="3026795"/>
          </a:xfrm>
          <a:prstGeom prst="rect">
            <a:avLst/>
          </a:prstGeom>
        </p:spPr>
      </p:pic>
    </p:spTree>
    <p:extLst>
      <p:ext uri="{BB962C8B-B14F-4D97-AF65-F5344CB8AC3E}">
        <p14:creationId xmlns:p14="http://schemas.microsoft.com/office/powerpoint/2010/main" val="287331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WAY: 2</a:t>
            </a:r>
            <a:endParaRPr lang="en-US" sz="4800" b="1" u="sng" dirty="0">
              <a:solidFill>
                <a:schemeClr val="bg1"/>
              </a:solidFill>
              <a:latin typeface="Elephant" panose="02020904090505020303" pitchFamily="18" charset="0"/>
            </a:endParaRPr>
          </a:p>
        </p:txBody>
      </p:sp>
      <p:pic>
        <p:nvPicPr>
          <p:cNvPr id="8" name="Content Placeholder 7"/>
          <p:cNvPicPr>
            <a:picLocks noGrp="1" noChangeAspect="1"/>
          </p:cNvPicPr>
          <p:nvPr>
            <p:ph idx="1"/>
          </p:nvPr>
        </p:nvPicPr>
        <p:blipFill>
          <a:blip r:embed="rId3"/>
          <a:stretch>
            <a:fillRect/>
          </a:stretch>
        </p:blipFill>
        <p:spPr>
          <a:xfrm>
            <a:off x="1859004" y="2055813"/>
            <a:ext cx="8011892" cy="3678781"/>
          </a:xfrm>
          <a:prstGeom prst="rect">
            <a:avLst/>
          </a:prstGeom>
        </p:spPr>
      </p:pic>
    </p:spTree>
    <p:extLst>
      <p:ext uri="{BB962C8B-B14F-4D97-AF65-F5344CB8AC3E}">
        <p14:creationId xmlns:p14="http://schemas.microsoft.com/office/powerpoint/2010/main" val="202601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WAY: 3</a:t>
            </a:r>
            <a:endParaRPr lang="en-US" sz="4800" b="1" u="sng" dirty="0">
              <a:solidFill>
                <a:schemeClr val="bg1"/>
              </a:solidFill>
              <a:latin typeface="Elephant" panose="02020904090505020303" pitchFamily="18" charset="0"/>
            </a:endParaRPr>
          </a:p>
        </p:txBody>
      </p:sp>
      <p:pic>
        <p:nvPicPr>
          <p:cNvPr id="7" name="Content Placeholder 6"/>
          <p:cNvPicPr>
            <a:picLocks noGrp="1" noChangeAspect="1"/>
          </p:cNvPicPr>
          <p:nvPr>
            <p:ph idx="1"/>
          </p:nvPr>
        </p:nvPicPr>
        <p:blipFill>
          <a:blip r:embed="rId3"/>
          <a:stretch>
            <a:fillRect/>
          </a:stretch>
        </p:blipFill>
        <p:spPr>
          <a:xfrm>
            <a:off x="1377328" y="2055812"/>
            <a:ext cx="8840567" cy="3548153"/>
          </a:xfrm>
          <a:prstGeom prst="rect">
            <a:avLst/>
          </a:prstGeom>
        </p:spPr>
      </p:pic>
    </p:spTree>
    <p:extLst>
      <p:ext uri="{BB962C8B-B14F-4D97-AF65-F5344CB8AC3E}">
        <p14:creationId xmlns:p14="http://schemas.microsoft.com/office/powerpoint/2010/main" val="104785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ANSWER: 1</a:t>
            </a:r>
            <a:endParaRPr lang="en-US" sz="4800" b="1" u="sng" dirty="0">
              <a:solidFill>
                <a:schemeClr val="bg1"/>
              </a:solidFill>
              <a:latin typeface="Elephant" panose="02020904090505020303" pitchFamily="18" charset="0"/>
            </a:endParaRPr>
          </a:p>
        </p:txBody>
      </p:sp>
      <p:pic>
        <p:nvPicPr>
          <p:cNvPr id="7" name="Content Placeholder 6"/>
          <p:cNvPicPr>
            <a:picLocks noGrp="1" noChangeAspect="1"/>
          </p:cNvPicPr>
          <p:nvPr>
            <p:ph idx="1"/>
          </p:nvPr>
        </p:nvPicPr>
        <p:blipFill>
          <a:blip r:embed="rId3"/>
          <a:stretch>
            <a:fillRect/>
          </a:stretch>
        </p:blipFill>
        <p:spPr>
          <a:xfrm>
            <a:off x="1047650" y="2302394"/>
            <a:ext cx="9252019" cy="3432200"/>
          </a:xfrm>
          <a:prstGeom prst="rect">
            <a:avLst/>
          </a:prstGeom>
        </p:spPr>
      </p:pic>
    </p:spTree>
    <p:extLst>
      <p:ext uri="{BB962C8B-B14F-4D97-AF65-F5344CB8AC3E}">
        <p14:creationId xmlns:p14="http://schemas.microsoft.com/office/powerpoint/2010/main" val="410682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ANSWER: 2</a:t>
            </a:r>
            <a:endParaRPr lang="en-US" sz="4800" b="1" u="sng" dirty="0">
              <a:solidFill>
                <a:schemeClr val="bg1"/>
              </a:solidFill>
              <a:latin typeface="Elephant" panose="02020904090505020303" pitchFamily="18" charset="0"/>
            </a:endParaRPr>
          </a:p>
        </p:txBody>
      </p:sp>
      <p:pic>
        <p:nvPicPr>
          <p:cNvPr id="8" name="Content Placeholder 7"/>
          <p:cNvPicPr>
            <a:picLocks noGrp="1" noChangeAspect="1"/>
          </p:cNvPicPr>
          <p:nvPr>
            <p:ph idx="1"/>
          </p:nvPr>
        </p:nvPicPr>
        <p:blipFill>
          <a:blip r:embed="rId3"/>
          <a:stretch>
            <a:fillRect/>
          </a:stretch>
        </p:blipFill>
        <p:spPr>
          <a:xfrm>
            <a:off x="1068869" y="2283340"/>
            <a:ext cx="8913747" cy="3268374"/>
          </a:xfrm>
          <a:prstGeom prst="rect">
            <a:avLst/>
          </a:prstGeom>
        </p:spPr>
      </p:pic>
    </p:spTree>
    <p:extLst>
      <p:ext uri="{BB962C8B-B14F-4D97-AF65-F5344CB8AC3E}">
        <p14:creationId xmlns:p14="http://schemas.microsoft.com/office/powerpoint/2010/main" val="298570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ANSWER: 3</a:t>
            </a:r>
            <a:endParaRPr lang="en-US" sz="4800" b="1" u="sng" dirty="0">
              <a:solidFill>
                <a:schemeClr val="bg1"/>
              </a:solidFill>
              <a:latin typeface="Elephant" panose="02020904090505020303" pitchFamily="18" charset="0"/>
            </a:endParaRPr>
          </a:p>
        </p:txBody>
      </p:sp>
      <p:pic>
        <p:nvPicPr>
          <p:cNvPr id="8" name="Content Placeholder 7"/>
          <p:cNvPicPr>
            <a:picLocks noGrp="1" noChangeAspect="1"/>
          </p:cNvPicPr>
          <p:nvPr>
            <p:ph idx="1"/>
          </p:nvPr>
        </p:nvPicPr>
        <p:blipFill>
          <a:blip r:embed="rId3"/>
          <a:stretch>
            <a:fillRect/>
          </a:stretch>
        </p:blipFill>
        <p:spPr>
          <a:xfrm>
            <a:off x="1416947" y="2280137"/>
            <a:ext cx="8746897" cy="3467520"/>
          </a:xfrm>
          <a:prstGeom prst="rect">
            <a:avLst/>
          </a:prstGeom>
        </p:spPr>
      </p:pic>
    </p:spTree>
    <p:extLst>
      <p:ext uri="{BB962C8B-B14F-4D97-AF65-F5344CB8AC3E}">
        <p14:creationId xmlns:p14="http://schemas.microsoft.com/office/powerpoint/2010/main" val="201077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61209" y="2103437"/>
            <a:ext cx="8069581" cy="1325563"/>
          </a:xfrm>
        </p:spPr>
        <p:txBody>
          <a:bodyPr>
            <a:normAutofit/>
          </a:bodyPr>
          <a:lstStyle/>
          <a:p>
            <a:r>
              <a:rPr lang="en-US" sz="4800" b="1" u="sng" dirty="0" smtClean="0">
                <a:solidFill>
                  <a:schemeClr val="bg1"/>
                </a:solidFill>
                <a:latin typeface="Elephant" panose="02020904090505020303" pitchFamily="18" charset="0"/>
              </a:rPr>
              <a:t>PYTHON DATA TYPES</a:t>
            </a:r>
            <a:endParaRPr lang="en-US" sz="4800" b="1" u="sng" dirty="0">
              <a:solidFill>
                <a:schemeClr val="bg1"/>
              </a:solidFill>
              <a:latin typeface="Elephant" panose="02020904090505020303" pitchFamily="18" charset="0"/>
            </a:endParaRPr>
          </a:p>
        </p:txBody>
      </p:sp>
      <p:sp>
        <p:nvSpPr>
          <p:cNvPr id="5" name="Content Placeholder 4"/>
          <p:cNvSpPr>
            <a:spLocks noGrp="1"/>
          </p:cNvSpPr>
          <p:nvPr>
            <p:ph idx="1"/>
          </p:nvPr>
        </p:nvSpPr>
        <p:spPr>
          <a:xfrm>
            <a:off x="5215345" y="3149668"/>
            <a:ext cx="1761307" cy="558663"/>
          </a:xfrm>
        </p:spPr>
        <p:txBody>
          <a:bodyPr/>
          <a:lstStyle/>
          <a:p>
            <a:pPr marL="0" indent="0">
              <a:buNone/>
            </a:pPr>
            <a:r>
              <a:rPr lang="en-US" dirty="0" smtClean="0">
                <a:solidFill>
                  <a:schemeClr val="bg1"/>
                </a:solidFill>
              </a:rPr>
              <a:t>20220928</a:t>
            </a:r>
            <a:endParaRPr lang="en-US" dirty="0">
              <a:solidFill>
                <a:schemeClr val="bg1"/>
              </a:solidFill>
            </a:endParaRPr>
          </a:p>
        </p:txBody>
      </p:sp>
      <p:sp>
        <p:nvSpPr>
          <p:cNvPr id="7" name="Rounded Rectangle 6"/>
          <p:cNvSpPr/>
          <p:nvPr/>
        </p:nvSpPr>
        <p:spPr>
          <a:xfrm>
            <a:off x="1608906" y="2317596"/>
            <a:ext cx="8974183" cy="897244"/>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03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DATA TYPES</a:t>
            </a:r>
            <a:endParaRPr lang="en-US" sz="4800" b="1" u="sng" dirty="0">
              <a:solidFill>
                <a:schemeClr val="bg1"/>
              </a:solidFill>
              <a:latin typeface="Elephant" panose="02020904090505020303" pitchFamily="18" charset="0"/>
            </a:endParaRPr>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2796783" y="2234160"/>
            <a:ext cx="6258798" cy="3534268"/>
          </a:xfrm>
          <a:prstGeom prst="rect">
            <a:avLst/>
          </a:prstGeom>
        </p:spPr>
      </p:pic>
      <p:pic>
        <p:nvPicPr>
          <p:cNvPr id="8" name="Picture 7"/>
          <p:cNvPicPr>
            <a:picLocks noChangeAspect="1"/>
          </p:cNvPicPr>
          <p:nvPr/>
        </p:nvPicPr>
        <p:blipFill>
          <a:blip r:embed="rId4"/>
          <a:stretch>
            <a:fillRect/>
          </a:stretch>
        </p:blipFill>
        <p:spPr>
          <a:xfrm>
            <a:off x="692332" y="552377"/>
            <a:ext cx="5029200" cy="951058"/>
          </a:xfrm>
          <a:prstGeom prst="rect">
            <a:avLst/>
          </a:prstGeom>
        </p:spPr>
      </p:pic>
    </p:spTree>
    <p:extLst>
      <p:ext uri="{BB962C8B-B14F-4D97-AF65-F5344CB8AC3E}">
        <p14:creationId xmlns:p14="http://schemas.microsoft.com/office/powerpoint/2010/main" val="94609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18167"/>
          </a:xfrm>
        </p:spPr>
      </p:pic>
      <p:sp>
        <p:nvSpPr>
          <p:cNvPr id="2" name="Title 1"/>
          <p:cNvSpPr>
            <a:spLocks noGrp="1"/>
          </p:cNvSpPr>
          <p:nvPr>
            <p:ph type="title"/>
          </p:nvPr>
        </p:nvSpPr>
        <p:spPr>
          <a:xfrm>
            <a:off x="838200" y="593784"/>
            <a:ext cx="10515600" cy="1325563"/>
          </a:xfrm>
        </p:spPr>
        <p:txBody>
          <a:bodyPr/>
          <a:lstStyle/>
          <a:p>
            <a:pPr algn="ctr"/>
            <a:r>
              <a:rPr lang="en-US" sz="4800" u="sng" dirty="0" smtClean="0">
                <a:solidFill>
                  <a:schemeClr val="bg1"/>
                </a:solidFill>
                <a:latin typeface="Elephant" panose="02020904090505020303" pitchFamily="18" charset="0"/>
              </a:rPr>
              <a:t>OBJECTIVES</a:t>
            </a:r>
            <a:endParaRPr lang="en-US" u="sng" dirty="0">
              <a:solidFill>
                <a:schemeClr val="bg1"/>
              </a:solidFill>
              <a:latin typeface="Elephant" panose="02020904090505020303" pitchFamily="18" charset="0"/>
            </a:endParaRPr>
          </a:p>
        </p:txBody>
      </p:sp>
      <p:sp>
        <p:nvSpPr>
          <p:cNvPr id="5" name="TextBox 4"/>
          <p:cNvSpPr txBox="1"/>
          <p:nvPr/>
        </p:nvSpPr>
        <p:spPr>
          <a:xfrm>
            <a:off x="822960" y="2011680"/>
            <a:ext cx="10515600" cy="369332"/>
          </a:xfrm>
          <a:prstGeom prst="rect">
            <a:avLst/>
          </a:prstGeom>
          <a:noFill/>
        </p:spPr>
        <p:txBody>
          <a:bodyPr wrap="square" rtlCol="0">
            <a:spAutoFit/>
          </a:bodyPr>
          <a:lstStyle/>
          <a:p>
            <a:pPr algn="ctr"/>
            <a:endParaRPr lang="en-US" dirty="0"/>
          </a:p>
        </p:txBody>
      </p:sp>
      <p:sp>
        <p:nvSpPr>
          <p:cNvPr id="6" name="TextBox 5"/>
          <p:cNvSpPr txBox="1"/>
          <p:nvPr/>
        </p:nvSpPr>
        <p:spPr>
          <a:xfrm>
            <a:off x="1227908" y="2674253"/>
            <a:ext cx="9705703" cy="1569660"/>
          </a:xfrm>
          <a:prstGeom prst="rect">
            <a:avLst/>
          </a:prstGeom>
          <a:noFill/>
        </p:spPr>
        <p:txBody>
          <a:bodyPr wrap="square" rtlCol="0">
            <a:spAutoFit/>
          </a:bodyPr>
          <a:lstStyle/>
          <a:p>
            <a:pPr marL="285750" indent="-285750" algn="ctr">
              <a:buFont typeface="Arial" panose="020B0604020202020204" pitchFamily="34" charset="0"/>
              <a:buChar char="•"/>
            </a:pPr>
            <a:r>
              <a:rPr lang="en-US" sz="2400" b="1" dirty="0" smtClean="0">
                <a:solidFill>
                  <a:schemeClr val="bg1"/>
                </a:solidFill>
                <a:latin typeface="Elephant" panose="02020904090505020303" pitchFamily="18" charset="0"/>
              </a:rPr>
              <a:t>LEARNING PYTHON</a:t>
            </a:r>
          </a:p>
          <a:p>
            <a:pPr marL="285750" indent="-285750" algn="ctr">
              <a:buFont typeface="Arial" panose="020B0604020202020204" pitchFamily="34" charset="0"/>
              <a:buChar char="•"/>
            </a:pPr>
            <a:r>
              <a:rPr lang="en-US" sz="2400" b="1" dirty="0" smtClean="0">
                <a:solidFill>
                  <a:schemeClr val="bg1"/>
                </a:solidFill>
                <a:latin typeface="Elephant" panose="02020904090505020303" pitchFamily="18" charset="0"/>
              </a:rPr>
              <a:t>INPUT AND OUTPUT</a:t>
            </a:r>
          </a:p>
          <a:p>
            <a:pPr marL="285750" indent="-285750" algn="ctr">
              <a:buFont typeface="Arial" panose="020B0604020202020204" pitchFamily="34" charset="0"/>
              <a:buChar char="•"/>
            </a:pPr>
            <a:r>
              <a:rPr lang="en-US" sz="2400" b="1" dirty="0" smtClean="0">
                <a:solidFill>
                  <a:schemeClr val="bg1"/>
                </a:solidFill>
                <a:latin typeface="Elephant" panose="02020904090505020303" pitchFamily="18" charset="0"/>
              </a:rPr>
              <a:t>DATA TYPES</a:t>
            </a:r>
          </a:p>
          <a:p>
            <a:pPr marL="285750" indent="-285750" algn="ctr">
              <a:buFont typeface="Arial" panose="020B0604020202020204" pitchFamily="34" charset="0"/>
              <a:buChar char="•"/>
            </a:pPr>
            <a:r>
              <a:rPr lang="en-US" sz="2400" b="1" dirty="0" smtClean="0">
                <a:solidFill>
                  <a:schemeClr val="bg1"/>
                </a:solidFill>
                <a:latin typeface="Elephant" panose="02020904090505020303" pitchFamily="18" charset="0"/>
              </a:rPr>
              <a:t>OPERATORS</a:t>
            </a:r>
          </a:p>
        </p:txBody>
      </p:sp>
      <p:sp>
        <p:nvSpPr>
          <p:cNvPr id="7" name="Rounded Rectangle 6"/>
          <p:cNvSpPr/>
          <p:nvPr/>
        </p:nvSpPr>
        <p:spPr>
          <a:xfrm>
            <a:off x="3513909" y="698625"/>
            <a:ext cx="5225141" cy="1019814"/>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65921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4800" b="1" u="sng" dirty="0" smtClean="0">
                <a:solidFill>
                  <a:schemeClr val="bg1"/>
                </a:solidFill>
                <a:latin typeface="Elephant" panose="02020904090505020303" pitchFamily="18" charset="0"/>
              </a:rPr>
              <a:t>SETTING THE SPECIFIC DATA TYPE </a:t>
            </a:r>
            <a:endParaRPr lang="en-US" sz="4800" b="1" u="sng" dirty="0">
              <a:solidFill>
                <a:schemeClr val="bg1"/>
              </a:solidFill>
              <a:latin typeface="Elephant" panose="02020904090505020303" pitchFamily="18" charset="0"/>
            </a:endParaRPr>
          </a:p>
        </p:txBody>
      </p:sp>
      <p:pic>
        <p:nvPicPr>
          <p:cNvPr id="7" name="Content Placeholder 6"/>
          <p:cNvPicPr>
            <a:picLocks noGrp="1" noChangeAspect="1"/>
          </p:cNvPicPr>
          <p:nvPr>
            <p:ph idx="1"/>
          </p:nvPr>
        </p:nvPicPr>
        <p:blipFill>
          <a:blip r:embed="rId3"/>
          <a:stretch>
            <a:fillRect/>
          </a:stretch>
        </p:blipFill>
        <p:spPr>
          <a:xfrm>
            <a:off x="1823441" y="2234160"/>
            <a:ext cx="8545118" cy="3534268"/>
          </a:xfrm>
          <a:prstGeom prst="rect">
            <a:avLst/>
          </a:prstGeom>
        </p:spPr>
      </p:pic>
    </p:spTree>
    <p:extLst>
      <p:ext uri="{BB962C8B-B14F-4D97-AF65-F5344CB8AC3E}">
        <p14:creationId xmlns:p14="http://schemas.microsoft.com/office/powerpoint/2010/main" val="167846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PYTHON DATA</a:t>
            </a:r>
            <a:endParaRPr lang="en-US" sz="4800" b="1" u="sng" dirty="0">
              <a:solidFill>
                <a:schemeClr val="bg1"/>
              </a:solidFill>
              <a:latin typeface="Elephant" panose="02020904090505020303" pitchFamily="18" charset="0"/>
            </a:endParaRPr>
          </a:p>
        </p:txBody>
      </p:sp>
      <p:pic>
        <p:nvPicPr>
          <p:cNvPr id="7" name="Content Placeholder 6"/>
          <p:cNvPicPr>
            <a:picLocks noGrp="1" noChangeAspect="1"/>
          </p:cNvPicPr>
          <p:nvPr>
            <p:ph idx="1"/>
          </p:nvPr>
        </p:nvPicPr>
        <p:blipFill>
          <a:blip r:embed="rId3"/>
          <a:stretch>
            <a:fillRect/>
          </a:stretch>
        </p:blipFill>
        <p:spPr>
          <a:xfrm>
            <a:off x="854562" y="1922712"/>
            <a:ext cx="4732255" cy="3012576"/>
          </a:xfrm>
          <a:prstGeom prst="rect">
            <a:avLst/>
          </a:prstGeom>
        </p:spPr>
      </p:pic>
      <p:pic>
        <p:nvPicPr>
          <p:cNvPr id="8" name="Picture 7"/>
          <p:cNvPicPr>
            <a:picLocks noChangeAspect="1"/>
          </p:cNvPicPr>
          <p:nvPr/>
        </p:nvPicPr>
        <p:blipFill>
          <a:blip r:embed="rId4"/>
          <a:stretch>
            <a:fillRect/>
          </a:stretch>
        </p:blipFill>
        <p:spPr>
          <a:xfrm>
            <a:off x="5825679" y="2055813"/>
            <a:ext cx="4864196" cy="2659878"/>
          </a:xfrm>
          <a:prstGeom prst="rect">
            <a:avLst/>
          </a:prstGeom>
        </p:spPr>
      </p:pic>
      <p:sp>
        <p:nvSpPr>
          <p:cNvPr id="9" name="Rounded Rectangle 8"/>
          <p:cNvSpPr/>
          <p:nvPr/>
        </p:nvSpPr>
        <p:spPr>
          <a:xfrm>
            <a:off x="1449977" y="2847703"/>
            <a:ext cx="1946366" cy="75764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605349" y="3148149"/>
            <a:ext cx="2481942" cy="130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309360" y="2416629"/>
            <a:ext cx="404949" cy="15806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stretch>
            <a:fillRect/>
          </a:stretch>
        </p:blipFill>
        <p:spPr>
          <a:xfrm>
            <a:off x="3244036" y="2087380"/>
            <a:ext cx="3197343" cy="481626"/>
          </a:xfrm>
          <a:prstGeom prst="rect">
            <a:avLst/>
          </a:prstGeom>
        </p:spPr>
      </p:pic>
      <p:cxnSp>
        <p:nvCxnSpPr>
          <p:cNvPr id="17" name="Straight Arrow Connector 16"/>
          <p:cNvCxnSpPr/>
          <p:nvPr/>
        </p:nvCxnSpPr>
        <p:spPr>
          <a:xfrm>
            <a:off x="2704011" y="3735977"/>
            <a:ext cx="3592286" cy="3526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069771" y="4454434"/>
            <a:ext cx="3239589" cy="2612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249886" y="4193177"/>
            <a:ext cx="927463" cy="3788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34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800" b="1" u="sng" dirty="0" err="1">
                <a:solidFill>
                  <a:schemeClr val="bg1"/>
                </a:solidFill>
                <a:latin typeface="Elephant" panose="02020904090505020303" pitchFamily="18" charset="0"/>
              </a:rPr>
              <a:t>d</a:t>
            </a:r>
            <a:r>
              <a:rPr lang="en-US" sz="4800" b="1" u="sng" dirty="0" err="1" smtClean="0">
                <a:solidFill>
                  <a:schemeClr val="bg1"/>
                </a:solidFill>
                <a:latin typeface="Elephant" panose="02020904090505020303" pitchFamily="18" charset="0"/>
              </a:rPr>
              <a:t>ict</a:t>
            </a:r>
            <a:r>
              <a:rPr lang="en-US" sz="4800" b="1" u="sng" dirty="0" smtClean="0">
                <a:solidFill>
                  <a:schemeClr val="bg1"/>
                </a:solidFill>
                <a:latin typeface="Elephant" panose="02020904090505020303" pitchFamily="18" charset="0"/>
              </a:rPr>
              <a:t>: key-value pair</a:t>
            </a:r>
            <a:endParaRPr lang="en-US" sz="4800" b="1" u="sng" dirty="0">
              <a:solidFill>
                <a:schemeClr val="bg1"/>
              </a:solidFill>
              <a:latin typeface="Elephant" panose="02020904090505020303" pitchFamily="18" charset="0"/>
            </a:endParaRPr>
          </a:p>
        </p:txBody>
      </p:sp>
      <p:pic>
        <p:nvPicPr>
          <p:cNvPr id="9" name="Content Placeholder 8"/>
          <p:cNvPicPr>
            <a:picLocks noGrp="1" noChangeAspect="1"/>
          </p:cNvPicPr>
          <p:nvPr>
            <p:ph idx="1"/>
          </p:nvPr>
        </p:nvPicPr>
        <p:blipFill>
          <a:blip r:embed="rId3"/>
          <a:stretch>
            <a:fillRect/>
          </a:stretch>
        </p:blipFill>
        <p:spPr>
          <a:xfrm>
            <a:off x="6943971" y="1690688"/>
            <a:ext cx="5259911" cy="1345919"/>
          </a:xfrm>
          <a:prstGeom prst="rect">
            <a:avLst/>
          </a:prstGeom>
        </p:spPr>
      </p:pic>
      <p:pic>
        <p:nvPicPr>
          <p:cNvPr id="8" name="Picture 7"/>
          <p:cNvPicPr>
            <a:picLocks noChangeAspect="1"/>
          </p:cNvPicPr>
          <p:nvPr/>
        </p:nvPicPr>
        <p:blipFill>
          <a:blip r:embed="rId4"/>
          <a:stretch>
            <a:fillRect/>
          </a:stretch>
        </p:blipFill>
        <p:spPr>
          <a:xfrm>
            <a:off x="-11883" y="1788206"/>
            <a:ext cx="6943971" cy="2899969"/>
          </a:xfrm>
          <a:prstGeom prst="rect">
            <a:avLst/>
          </a:prstGeom>
        </p:spPr>
      </p:pic>
      <p:cxnSp>
        <p:nvCxnSpPr>
          <p:cNvPr id="13" name="Straight Arrow Connector 12"/>
          <p:cNvCxnSpPr/>
          <p:nvPr/>
        </p:nvCxnSpPr>
        <p:spPr>
          <a:xfrm flipV="1">
            <a:off x="1489166" y="2246811"/>
            <a:ext cx="6061165" cy="10450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063931" y="2547257"/>
            <a:ext cx="5421086" cy="14238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312126" y="2873829"/>
            <a:ext cx="5238205" cy="16067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4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55125" y="2338251"/>
            <a:ext cx="7481750" cy="1325563"/>
          </a:xfrm>
        </p:spPr>
        <p:txBody>
          <a:bodyPr/>
          <a:lstStyle/>
          <a:p>
            <a:r>
              <a:rPr lang="en-US" dirty="0" smtClean="0">
                <a:solidFill>
                  <a:schemeClr val="bg1"/>
                </a:solidFill>
                <a:latin typeface="Elephant" panose="02020904090505020303" pitchFamily="18" charset="0"/>
              </a:rPr>
              <a:t>PYTHON OPERATORS</a:t>
            </a:r>
            <a:endParaRPr lang="en-US" dirty="0">
              <a:solidFill>
                <a:schemeClr val="bg1"/>
              </a:solidFill>
              <a:latin typeface="Elephant" panose="02020904090505020303" pitchFamily="18" charset="0"/>
            </a:endParaRPr>
          </a:p>
        </p:txBody>
      </p:sp>
      <p:sp>
        <p:nvSpPr>
          <p:cNvPr id="5" name="Content Placeholder 4"/>
          <p:cNvSpPr>
            <a:spLocks noGrp="1"/>
          </p:cNvSpPr>
          <p:nvPr>
            <p:ph idx="1"/>
          </p:nvPr>
        </p:nvSpPr>
        <p:spPr>
          <a:xfrm>
            <a:off x="5038997" y="3407501"/>
            <a:ext cx="2114006" cy="512626"/>
          </a:xfrm>
        </p:spPr>
        <p:txBody>
          <a:bodyPr>
            <a:normAutofit lnSpcReduction="10000"/>
          </a:bodyPr>
          <a:lstStyle/>
          <a:p>
            <a:pPr marL="0" indent="0">
              <a:buNone/>
            </a:pPr>
            <a:r>
              <a:rPr lang="en-US" sz="3200" dirty="0" smtClean="0">
                <a:solidFill>
                  <a:schemeClr val="bg1"/>
                </a:solidFill>
              </a:rPr>
              <a:t>2O0220928</a:t>
            </a:r>
            <a:endParaRPr lang="en-US" sz="3200" dirty="0">
              <a:solidFill>
                <a:schemeClr val="bg1"/>
              </a:solidFill>
            </a:endParaRPr>
          </a:p>
        </p:txBody>
      </p:sp>
      <p:sp>
        <p:nvSpPr>
          <p:cNvPr id="7" name="Rounded Rectangle 6"/>
          <p:cNvSpPr/>
          <p:nvPr/>
        </p:nvSpPr>
        <p:spPr>
          <a:xfrm>
            <a:off x="2355125" y="2560320"/>
            <a:ext cx="7481750" cy="744583"/>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367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0006" y="250031"/>
            <a:ext cx="11011988" cy="1325563"/>
          </a:xfrm>
        </p:spPr>
        <p:txBody>
          <a:bodyPr>
            <a:noAutofit/>
          </a:bodyPr>
          <a:lstStyle/>
          <a:p>
            <a:r>
              <a:rPr lang="en-US" sz="4000" dirty="0" smtClean="0">
                <a:solidFill>
                  <a:schemeClr val="bg1"/>
                </a:solidFill>
                <a:latin typeface="Elephant" panose="02020904090505020303" pitchFamily="18" charset="0"/>
              </a:rPr>
              <a:t>PYTHON ARITHMETIC OPERATORS</a:t>
            </a:r>
            <a:endParaRPr lang="en-US" sz="4000" dirty="0">
              <a:solidFill>
                <a:schemeClr val="bg1"/>
              </a:solidFill>
              <a:latin typeface="Elephant" panose="02020904090505020303" pitchFamily="18" charset="0"/>
            </a:endParaRPr>
          </a:p>
        </p:txBody>
      </p:sp>
      <p:pic>
        <p:nvPicPr>
          <p:cNvPr id="9" name="Content Placeholder 8"/>
          <p:cNvPicPr>
            <a:picLocks noGrp="1" noChangeAspect="1"/>
          </p:cNvPicPr>
          <p:nvPr>
            <p:ph idx="1"/>
          </p:nvPr>
        </p:nvPicPr>
        <p:blipFill>
          <a:blip r:embed="rId3"/>
          <a:stretch>
            <a:fillRect/>
          </a:stretch>
        </p:blipFill>
        <p:spPr>
          <a:xfrm>
            <a:off x="0" y="2015754"/>
            <a:ext cx="6661800" cy="2948132"/>
          </a:xfrm>
          <a:prstGeom prst="rect">
            <a:avLst/>
          </a:prstGeom>
        </p:spPr>
      </p:pic>
      <p:sp>
        <p:nvSpPr>
          <p:cNvPr id="8" name="Rounded Rectangle 7"/>
          <p:cNvSpPr/>
          <p:nvPr/>
        </p:nvSpPr>
        <p:spPr>
          <a:xfrm>
            <a:off x="590006" y="442549"/>
            <a:ext cx="11011988" cy="83761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7124509" y="2253423"/>
            <a:ext cx="4593132" cy="1587058"/>
          </a:xfrm>
          <a:prstGeom prst="rect">
            <a:avLst/>
          </a:prstGeom>
        </p:spPr>
      </p:pic>
      <p:cxnSp>
        <p:nvCxnSpPr>
          <p:cNvPr id="12" name="Straight Arrow Connector 11"/>
          <p:cNvCxnSpPr/>
          <p:nvPr/>
        </p:nvCxnSpPr>
        <p:spPr>
          <a:xfrm flipV="1">
            <a:off x="2521131" y="2939143"/>
            <a:ext cx="5329646" cy="10450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25634" y="3288896"/>
            <a:ext cx="5225143" cy="10802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521131" y="3591348"/>
            <a:ext cx="5329646" cy="10785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03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4502" y="365125"/>
            <a:ext cx="11939451" cy="1325563"/>
          </a:xfrm>
        </p:spPr>
        <p:txBody>
          <a:bodyPr>
            <a:normAutofit fontScale="90000"/>
          </a:bodyPr>
          <a:lstStyle/>
          <a:p>
            <a:r>
              <a:rPr lang="en-US" sz="4800" dirty="0" smtClean="0">
                <a:solidFill>
                  <a:schemeClr val="bg1"/>
                </a:solidFill>
                <a:latin typeface="Elephant" panose="02020904090505020303" pitchFamily="18" charset="0"/>
              </a:rPr>
              <a:t>PYTHON ASSIGNMENT OPERATORS</a:t>
            </a:r>
            <a:endParaRPr lang="en-US" sz="4800" dirty="0">
              <a:solidFill>
                <a:schemeClr val="bg1"/>
              </a:solidFill>
              <a:latin typeface="Elephant" panose="02020904090505020303" pitchFamily="18" charset="0"/>
            </a:endParaRPr>
          </a:p>
        </p:txBody>
      </p:sp>
      <p:pic>
        <p:nvPicPr>
          <p:cNvPr id="8" name="Content Placeholder 7"/>
          <p:cNvPicPr>
            <a:picLocks noGrp="1" noChangeAspect="1"/>
          </p:cNvPicPr>
          <p:nvPr>
            <p:ph idx="1"/>
          </p:nvPr>
        </p:nvPicPr>
        <p:blipFill>
          <a:blip r:embed="rId3"/>
          <a:stretch>
            <a:fillRect/>
          </a:stretch>
        </p:blipFill>
        <p:spPr>
          <a:xfrm>
            <a:off x="0" y="2186441"/>
            <a:ext cx="5981633" cy="2790508"/>
          </a:xfrm>
          <a:prstGeom prst="rect">
            <a:avLst/>
          </a:prstGeom>
        </p:spPr>
      </p:pic>
      <p:sp>
        <p:nvSpPr>
          <p:cNvPr id="7" name="Rounded Rectangle 6"/>
          <p:cNvSpPr/>
          <p:nvPr/>
        </p:nvSpPr>
        <p:spPr>
          <a:xfrm>
            <a:off x="124095" y="404881"/>
            <a:ext cx="11900263" cy="1084217"/>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6196696" y="2419846"/>
            <a:ext cx="4585874" cy="1642702"/>
          </a:xfrm>
          <a:prstGeom prst="rect">
            <a:avLst/>
          </a:prstGeom>
        </p:spPr>
      </p:pic>
      <p:cxnSp>
        <p:nvCxnSpPr>
          <p:cNvPr id="11" name="Straight Arrow Connector 10"/>
          <p:cNvCxnSpPr/>
          <p:nvPr/>
        </p:nvCxnSpPr>
        <p:spPr>
          <a:xfrm flipV="1">
            <a:off x="1567543" y="3241197"/>
            <a:ext cx="5538651" cy="1187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554480" y="3675539"/>
            <a:ext cx="5538651" cy="11161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12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b="1" u="sng" dirty="0" smtClean="0">
                <a:solidFill>
                  <a:schemeClr val="bg1"/>
                </a:solidFill>
                <a:latin typeface="Elephant" panose="02020904090505020303" pitchFamily="18" charset="0"/>
              </a:rPr>
              <a:t>THANK YOU!</a:t>
            </a:r>
            <a:endParaRPr lang="en-US" b="1" u="sng" dirty="0">
              <a:solidFill>
                <a:schemeClr val="bg1"/>
              </a:solidFill>
              <a:latin typeface="Elephant" panose="02020904090505020303" pitchFamily="18" charset="0"/>
            </a:endParaRPr>
          </a:p>
        </p:txBody>
      </p:sp>
      <p:sp>
        <p:nvSpPr>
          <p:cNvPr id="5" name="Content Placeholder 4"/>
          <p:cNvSpPr>
            <a:spLocks noGrp="1"/>
          </p:cNvSpPr>
          <p:nvPr>
            <p:ph idx="1"/>
          </p:nvPr>
        </p:nvSpPr>
        <p:spPr/>
        <p:txBody>
          <a:bodyPr/>
          <a:lstStyle/>
          <a:p>
            <a:r>
              <a:rPr lang="en-US" dirty="0" smtClean="0">
                <a:solidFill>
                  <a:schemeClr val="bg1"/>
                </a:solidFill>
                <a:latin typeface="Elephant" panose="02020904090505020303" pitchFamily="18" charset="0"/>
              </a:rPr>
              <a:t>CHINESE </a:t>
            </a:r>
            <a:r>
              <a:rPr lang="en-US" dirty="0">
                <a:solidFill>
                  <a:schemeClr val="bg1"/>
                </a:solidFill>
                <a:latin typeface="Elephant" panose="02020904090505020303" pitchFamily="18" charset="0"/>
              </a:rPr>
              <a:t>NAME</a:t>
            </a:r>
            <a:r>
              <a:rPr lang="en-US" dirty="0" smtClean="0">
                <a:solidFill>
                  <a:schemeClr val="bg1"/>
                </a:solidFill>
                <a:latin typeface="Elephant" panose="02020904090505020303" pitchFamily="18" charset="0"/>
              </a:rPr>
              <a:t>: </a:t>
            </a:r>
            <a:r>
              <a:rPr lang="ja-JP" altLang="en-US" dirty="0">
                <a:solidFill>
                  <a:schemeClr val="bg1"/>
                </a:solidFill>
                <a:latin typeface="Elephant" panose="02020904090505020303" pitchFamily="18" charset="0"/>
              </a:rPr>
              <a:t>蘇伊凡</a:t>
            </a:r>
            <a:r>
              <a:rPr lang="en-US" dirty="0" smtClean="0">
                <a:solidFill>
                  <a:schemeClr val="bg1"/>
                </a:solidFill>
                <a:latin typeface="Elephant" panose="02020904090505020303" pitchFamily="18" charset="0"/>
              </a:rPr>
              <a:t> </a:t>
            </a:r>
          </a:p>
          <a:p>
            <a:r>
              <a:rPr lang="en-US" dirty="0" smtClean="0">
                <a:solidFill>
                  <a:schemeClr val="bg1"/>
                </a:solidFill>
                <a:latin typeface="Elephant" panose="02020904090505020303" pitchFamily="18" charset="0"/>
              </a:rPr>
              <a:t>STUDENT </a:t>
            </a:r>
            <a:r>
              <a:rPr lang="en-US" dirty="0">
                <a:solidFill>
                  <a:schemeClr val="bg1"/>
                </a:solidFill>
                <a:latin typeface="Elephant" panose="02020904090505020303" pitchFamily="18" charset="0"/>
              </a:rPr>
              <a:t>ID: </a:t>
            </a:r>
            <a:r>
              <a:rPr lang="en-US" dirty="0" smtClean="0">
                <a:solidFill>
                  <a:schemeClr val="bg1"/>
                </a:solidFill>
                <a:latin typeface="Elephant" panose="02020904090505020303" pitchFamily="18" charset="0"/>
              </a:rPr>
              <a:t>4110E223</a:t>
            </a:r>
          </a:p>
          <a:p>
            <a:r>
              <a:rPr lang="en-US" dirty="0" smtClean="0">
                <a:solidFill>
                  <a:schemeClr val="bg1"/>
                </a:solidFill>
                <a:latin typeface="Elephant" panose="02020904090505020303" pitchFamily="18" charset="0"/>
              </a:rPr>
              <a:t>English </a:t>
            </a:r>
            <a:r>
              <a:rPr lang="en-US" dirty="0">
                <a:solidFill>
                  <a:schemeClr val="bg1"/>
                </a:solidFill>
                <a:latin typeface="Elephant" panose="02020904090505020303" pitchFamily="18" charset="0"/>
              </a:rPr>
              <a:t>Name: </a:t>
            </a:r>
            <a:r>
              <a:rPr lang="en-US" dirty="0" smtClean="0">
                <a:solidFill>
                  <a:schemeClr val="bg1"/>
                </a:solidFill>
                <a:latin typeface="Elephant" panose="02020904090505020303" pitchFamily="18" charset="0"/>
              </a:rPr>
              <a:t>Evan S. Marquez</a:t>
            </a:r>
          </a:p>
          <a:p>
            <a:r>
              <a:rPr lang="en-US" dirty="0" smtClean="0">
                <a:solidFill>
                  <a:schemeClr val="bg1"/>
                </a:solidFill>
                <a:latin typeface="Elephant" panose="02020904090505020303" pitchFamily="18" charset="0"/>
              </a:rPr>
              <a:t>nickname</a:t>
            </a:r>
            <a:r>
              <a:rPr lang="en-US" dirty="0">
                <a:solidFill>
                  <a:schemeClr val="bg1"/>
                </a:solidFill>
                <a:latin typeface="Elephant" panose="02020904090505020303" pitchFamily="18" charset="0"/>
              </a:rPr>
              <a:t>: </a:t>
            </a:r>
            <a:r>
              <a:rPr lang="en-US" dirty="0" err="1" smtClean="0">
                <a:solidFill>
                  <a:schemeClr val="bg1"/>
                </a:solidFill>
                <a:latin typeface="Elephant" panose="02020904090505020303" pitchFamily="18" charset="0"/>
              </a:rPr>
              <a:t>SuYiFan</a:t>
            </a:r>
            <a:endParaRPr lang="en-US" dirty="0" smtClean="0">
              <a:solidFill>
                <a:schemeClr val="bg1"/>
              </a:solidFill>
              <a:latin typeface="Elephant" panose="02020904090505020303" pitchFamily="18" charset="0"/>
            </a:endParaRPr>
          </a:p>
          <a:p>
            <a:r>
              <a:rPr lang="en-US" dirty="0" smtClean="0">
                <a:solidFill>
                  <a:schemeClr val="bg1"/>
                </a:solidFill>
                <a:latin typeface="Elephant" panose="02020904090505020303" pitchFamily="18" charset="0"/>
              </a:rPr>
              <a:t>email</a:t>
            </a:r>
            <a:r>
              <a:rPr lang="en-US">
                <a:solidFill>
                  <a:schemeClr val="bg1"/>
                </a:solidFill>
                <a:latin typeface="Elephant" panose="02020904090505020303" pitchFamily="18" charset="0"/>
              </a:rPr>
              <a:t>: </a:t>
            </a:r>
            <a:r>
              <a:rPr lang="en-US" smtClean="0">
                <a:solidFill>
                  <a:schemeClr val="bg1"/>
                </a:solidFill>
                <a:latin typeface="Elephant" panose="02020904090505020303" pitchFamily="18" charset="0"/>
              </a:rPr>
              <a:t>vnmarqz@gmail.com </a:t>
            </a:r>
            <a:endParaRPr lang="en-US" dirty="0" smtClean="0">
              <a:solidFill>
                <a:schemeClr val="bg1"/>
              </a:solidFill>
              <a:latin typeface="Elephant" panose="02020904090505020303" pitchFamily="18" charset="0"/>
            </a:endParaRPr>
          </a:p>
          <a:p>
            <a:r>
              <a:rPr lang="en-US" dirty="0">
                <a:solidFill>
                  <a:schemeClr val="bg1"/>
                </a:solidFill>
                <a:latin typeface="Elephant" panose="02020904090505020303" pitchFamily="18" charset="0"/>
              </a:rPr>
              <a:t>GITHUB: https://github.com/Suyifann</a:t>
            </a:r>
            <a:endParaRPr lang="en-US"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6359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53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77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5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CONTENTS</a:t>
            </a:r>
            <a:endParaRPr lang="en-US" sz="4800" b="1" u="sng" dirty="0">
              <a:solidFill>
                <a:schemeClr val="bg1"/>
              </a:solidFill>
              <a:latin typeface="Elephant" panose="02020904090505020303" pitchFamily="18" charset="0"/>
            </a:endParaRPr>
          </a:p>
        </p:txBody>
      </p:sp>
      <p:sp>
        <p:nvSpPr>
          <p:cNvPr id="6" name="TextBox 5"/>
          <p:cNvSpPr txBox="1"/>
          <p:nvPr/>
        </p:nvSpPr>
        <p:spPr>
          <a:xfrm>
            <a:off x="838200" y="2055813"/>
            <a:ext cx="9470571"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smtClean="0">
                <a:solidFill>
                  <a:schemeClr val="bg1"/>
                </a:solidFill>
              </a:rPr>
              <a:t>What is Python</a:t>
            </a:r>
          </a:p>
          <a:p>
            <a:pPr marL="285750" indent="-285750">
              <a:buFont typeface="Arial" panose="020B0604020202020204" pitchFamily="34" charset="0"/>
              <a:buChar char="•"/>
            </a:pPr>
            <a:r>
              <a:rPr lang="en-US" sz="2800" b="1" i="1" dirty="0" smtClean="0">
                <a:solidFill>
                  <a:schemeClr val="bg1"/>
                </a:solidFill>
              </a:rPr>
              <a:t>Python Jobs</a:t>
            </a:r>
          </a:p>
          <a:p>
            <a:pPr marL="285750" indent="-285750">
              <a:buFont typeface="Arial" panose="020B0604020202020204" pitchFamily="34" charset="0"/>
              <a:buChar char="•"/>
            </a:pPr>
            <a:r>
              <a:rPr lang="en-US" sz="2800" b="1" i="1" dirty="0" smtClean="0">
                <a:solidFill>
                  <a:schemeClr val="bg1"/>
                </a:solidFill>
              </a:rPr>
              <a:t>Why to learn Python?</a:t>
            </a:r>
          </a:p>
          <a:p>
            <a:pPr marL="285750" indent="-285750">
              <a:buFont typeface="Arial" panose="020B0604020202020204" pitchFamily="34" charset="0"/>
              <a:buChar char="•"/>
            </a:pPr>
            <a:r>
              <a:rPr lang="en-US" sz="2800" b="1" i="1" dirty="0" smtClean="0">
                <a:solidFill>
                  <a:schemeClr val="bg1"/>
                </a:solidFill>
              </a:rPr>
              <a:t>Python Online Interpreter</a:t>
            </a:r>
          </a:p>
          <a:p>
            <a:pPr marL="800100" lvl="1" indent="-342900">
              <a:buFont typeface="Arial" panose="020B0604020202020204" pitchFamily="34" charset="0"/>
              <a:buChar char="•"/>
            </a:pPr>
            <a:r>
              <a:rPr lang="en-US" sz="2800" b="1" i="1" dirty="0" smtClean="0">
                <a:solidFill>
                  <a:schemeClr val="bg1"/>
                </a:solidFill>
              </a:rPr>
              <a:t>One</a:t>
            </a:r>
          </a:p>
          <a:p>
            <a:pPr marL="800100" lvl="1" indent="-342900">
              <a:buFont typeface="Arial" panose="020B0604020202020204" pitchFamily="34" charset="0"/>
              <a:buChar char="•"/>
            </a:pPr>
            <a:r>
              <a:rPr lang="en-US" sz="2800" b="1" i="1" dirty="0" smtClean="0">
                <a:solidFill>
                  <a:schemeClr val="bg1"/>
                </a:solidFill>
              </a:rPr>
              <a:t>Two</a:t>
            </a:r>
          </a:p>
          <a:p>
            <a:pPr marL="342900" indent="-342900">
              <a:buFont typeface="Arial" panose="020B0604020202020204" pitchFamily="34" charset="0"/>
              <a:buChar char="•"/>
            </a:pPr>
            <a:r>
              <a:rPr lang="en-US" sz="2800" b="1" i="1" dirty="0" smtClean="0">
                <a:solidFill>
                  <a:schemeClr val="bg1"/>
                </a:solidFill>
              </a:rPr>
              <a:t>Google </a:t>
            </a:r>
            <a:r>
              <a:rPr lang="en-US" sz="2800" b="1" i="1" dirty="0" err="1" smtClean="0">
                <a:solidFill>
                  <a:schemeClr val="bg1"/>
                </a:solidFill>
              </a:rPr>
              <a:t>Colab</a:t>
            </a:r>
            <a:endParaRPr lang="en-US" sz="2800" b="1" i="1" dirty="0" smtClean="0">
              <a:solidFill>
                <a:schemeClr val="bg1"/>
              </a:solidFill>
            </a:endParaRPr>
          </a:p>
          <a:p>
            <a:pPr marL="342900" indent="-342900">
              <a:buFont typeface="Arial" panose="020B0604020202020204" pitchFamily="34" charset="0"/>
              <a:buChar char="•"/>
            </a:pPr>
            <a:r>
              <a:rPr lang="en-US" sz="2800" b="1" i="1" dirty="0" smtClean="0">
                <a:solidFill>
                  <a:schemeClr val="bg1"/>
                </a:solidFill>
              </a:rPr>
              <a:t>Python Codes</a:t>
            </a:r>
          </a:p>
        </p:txBody>
      </p:sp>
      <p:sp>
        <p:nvSpPr>
          <p:cNvPr id="8" name="Rounded Rectangle 7"/>
          <p:cNvSpPr/>
          <p:nvPr/>
        </p:nvSpPr>
        <p:spPr>
          <a:xfrm>
            <a:off x="348344" y="517999"/>
            <a:ext cx="5225141" cy="1019814"/>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369669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4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4" descr="Python Wallpapers - Top Free Pyth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22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146" name="Picture 2" descr="Python desktop background! [3840x2160] : r/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813"/>
            <a:ext cx="12234331" cy="688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6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What is Python</a:t>
            </a:r>
            <a:endParaRPr lang="en-US" sz="4800" b="1" u="sng" dirty="0">
              <a:solidFill>
                <a:schemeClr val="bg1"/>
              </a:solidFill>
              <a:latin typeface="Elephant" panose="02020904090505020303" pitchFamily="18" charset="0"/>
            </a:endParaRPr>
          </a:p>
        </p:txBody>
      </p:sp>
      <p:sp>
        <p:nvSpPr>
          <p:cNvPr id="5" name="TextBox 4"/>
          <p:cNvSpPr txBox="1"/>
          <p:nvPr/>
        </p:nvSpPr>
        <p:spPr>
          <a:xfrm>
            <a:off x="838200" y="2055813"/>
            <a:ext cx="10160726"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smtClean="0">
                <a:solidFill>
                  <a:schemeClr val="bg1"/>
                </a:solidFill>
              </a:rPr>
              <a:t>Python is a high-level, object-oriented programming language with built-in data structures and dynamic semantics. It supports multiple programming paradigms, such as structures, object-oriented, and functional programming.</a:t>
            </a:r>
          </a:p>
          <a:p>
            <a:pPr marL="285750" indent="-285750">
              <a:buFont typeface="Arial" panose="020B0604020202020204" pitchFamily="34" charset="0"/>
              <a:buChar char="•"/>
            </a:pPr>
            <a:r>
              <a:rPr lang="en-US" sz="2800" b="1" i="1" dirty="0" smtClean="0">
                <a:solidFill>
                  <a:schemeClr val="bg1"/>
                </a:solidFill>
              </a:rPr>
              <a:t>Python supports different modules and packages, which allows program modularity and code reuse.</a:t>
            </a:r>
          </a:p>
          <a:p>
            <a:pPr marL="285750" indent="-285750">
              <a:buFont typeface="Arial" panose="020B0604020202020204" pitchFamily="34" charset="0"/>
              <a:buChar char="•"/>
            </a:pPr>
            <a:endParaRPr lang="en-US" sz="2800" dirty="0">
              <a:solidFill>
                <a:schemeClr val="bg1"/>
              </a:solidFill>
            </a:endParaRPr>
          </a:p>
        </p:txBody>
      </p:sp>
      <p:sp>
        <p:nvSpPr>
          <p:cNvPr id="9" name="Rounded Rectangle 8"/>
          <p:cNvSpPr/>
          <p:nvPr/>
        </p:nvSpPr>
        <p:spPr>
          <a:xfrm>
            <a:off x="308074" y="206353"/>
            <a:ext cx="5962097" cy="1484335"/>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80196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616132" y="1409987"/>
            <a:ext cx="10515600" cy="1325563"/>
          </a:xfrm>
        </p:spPr>
        <p:txBody>
          <a:bodyPr>
            <a:normAutofit/>
          </a:bodyPr>
          <a:lstStyle/>
          <a:p>
            <a:r>
              <a:rPr lang="en-US" sz="4800" b="1" u="sng" dirty="0" smtClean="0">
                <a:solidFill>
                  <a:schemeClr val="bg1"/>
                </a:solidFill>
                <a:latin typeface="Elephant" panose="02020904090505020303" pitchFamily="18" charset="0"/>
              </a:rPr>
              <a:t>Python Jobs</a:t>
            </a:r>
            <a:endParaRPr lang="en-US" sz="4800" b="1" u="sng" dirty="0">
              <a:solidFill>
                <a:schemeClr val="bg1"/>
              </a:solidFill>
              <a:latin typeface="Elephant" panose="02020904090505020303" pitchFamily="18" charset="0"/>
            </a:endParaRPr>
          </a:p>
        </p:txBody>
      </p:sp>
      <p:sp>
        <p:nvSpPr>
          <p:cNvPr id="5" name="Rounded Rectangle 4"/>
          <p:cNvSpPr/>
          <p:nvPr/>
        </p:nvSpPr>
        <p:spPr>
          <a:xfrm>
            <a:off x="242760" y="1251215"/>
            <a:ext cx="4773377" cy="1484335"/>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 name="TextBox 5"/>
          <p:cNvSpPr txBox="1"/>
          <p:nvPr/>
        </p:nvSpPr>
        <p:spPr>
          <a:xfrm>
            <a:off x="373389" y="3383280"/>
            <a:ext cx="10293531"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i="1" dirty="0" smtClean="0">
                <a:solidFill>
                  <a:schemeClr val="bg1"/>
                </a:solidFill>
              </a:rPr>
              <a:t>Career Opportunities</a:t>
            </a:r>
          </a:p>
          <a:p>
            <a:r>
              <a:rPr lang="en-US" sz="2800" b="1" i="1" dirty="0">
                <a:solidFill>
                  <a:schemeClr val="bg1"/>
                </a:solidFill>
              </a:rPr>
              <a:t>-</a:t>
            </a:r>
            <a:r>
              <a:rPr lang="en-US" sz="2800" b="1" i="1" dirty="0" smtClean="0">
                <a:solidFill>
                  <a:schemeClr val="bg1"/>
                </a:solidFill>
              </a:rPr>
              <a:t>Python language provides several job opportunities and promises high growth with huge salary prospects. </a:t>
            </a:r>
            <a:endParaRPr lang="en-US" sz="2800" b="1" i="1" dirty="0">
              <a:solidFill>
                <a:schemeClr val="bg1"/>
              </a:solidFill>
            </a:endParaRPr>
          </a:p>
        </p:txBody>
      </p:sp>
    </p:spTree>
    <p:extLst>
      <p:ext uri="{BB962C8B-B14F-4D97-AF65-F5344CB8AC3E}">
        <p14:creationId xmlns:p14="http://schemas.microsoft.com/office/powerpoint/2010/main" val="376927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Why to learn Python?</a:t>
            </a:r>
            <a:endParaRPr lang="en-US" sz="4800" b="1" u="sng" dirty="0">
              <a:solidFill>
                <a:schemeClr val="bg1"/>
              </a:solidFill>
              <a:latin typeface="Elephant" panose="02020904090505020303" pitchFamily="18" charset="0"/>
            </a:endParaRPr>
          </a:p>
        </p:txBody>
      </p:sp>
      <p:sp>
        <p:nvSpPr>
          <p:cNvPr id="8" name="Rounded Rectangle 7"/>
          <p:cNvSpPr/>
          <p:nvPr/>
        </p:nvSpPr>
        <p:spPr>
          <a:xfrm>
            <a:off x="556269" y="285738"/>
            <a:ext cx="8326474" cy="1484335"/>
          </a:xfrm>
          <a:prstGeom prst="roundRect">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TextBox 10"/>
          <p:cNvSpPr txBox="1"/>
          <p:nvPr/>
        </p:nvSpPr>
        <p:spPr>
          <a:xfrm>
            <a:off x="300445" y="2055811"/>
            <a:ext cx="10881360" cy="1938992"/>
          </a:xfrm>
          <a:prstGeom prst="rect">
            <a:avLst/>
          </a:prstGeom>
          <a:noFill/>
        </p:spPr>
        <p:txBody>
          <a:bodyPr wrap="square" rtlCol="0">
            <a:spAutoFit/>
          </a:bodyPr>
          <a:lstStyle/>
          <a:p>
            <a:r>
              <a:rPr lang="en-US" sz="2400" dirty="0" smtClean="0">
                <a:solidFill>
                  <a:schemeClr val="bg1"/>
                </a:solidFill>
                <a:latin typeface="Elephant" panose="02020904090505020303" pitchFamily="18" charset="0"/>
              </a:rPr>
              <a:t>Python is a very popular programming language today and often needs an introduction. It is widely used in various business sectors, such as programming, web development, machine learning, and data science. Given its widespread use, it’s not surprising that Python has surpassed Java as the top programming language.</a:t>
            </a:r>
            <a:endParaRPr lang="en-US" sz="2400" dirty="0">
              <a:solidFill>
                <a:schemeClr val="bg1"/>
              </a:solidFill>
              <a:latin typeface="Elephant" panose="02020904090505020303" pitchFamily="18" charset="0"/>
            </a:endParaRPr>
          </a:p>
        </p:txBody>
      </p:sp>
      <p:sp>
        <p:nvSpPr>
          <p:cNvPr id="13" name="TextBox 12"/>
          <p:cNvSpPr txBox="1"/>
          <p:nvPr/>
        </p:nvSpPr>
        <p:spPr>
          <a:xfrm>
            <a:off x="487139" y="3951451"/>
            <a:ext cx="10507971" cy="2031325"/>
          </a:xfrm>
          <a:prstGeom prst="rect">
            <a:avLst/>
          </a:prstGeom>
          <a:noFill/>
        </p:spPr>
        <p:txBody>
          <a:bodyPr wrap="square" rtlCol="0">
            <a:spAutoFit/>
          </a:bodyPr>
          <a:lstStyle/>
          <a:p>
            <a:r>
              <a:rPr lang="en-US" dirty="0" smtClean="0">
                <a:solidFill>
                  <a:schemeClr val="bg1"/>
                </a:solidFill>
                <a:latin typeface="Elephant" panose="02020904090505020303" pitchFamily="18" charset="0"/>
              </a:rPr>
              <a:t>The Top 10 Reasons</a:t>
            </a:r>
          </a:p>
          <a:p>
            <a:endParaRPr lang="en-US" dirty="0" smtClean="0">
              <a:solidFill>
                <a:schemeClr val="bg1"/>
              </a:solidFill>
              <a:latin typeface="Elephant" panose="02020904090505020303" pitchFamily="18" charset="0"/>
            </a:endParaRPr>
          </a:p>
          <a:p>
            <a:pPr marL="342900" indent="-342900">
              <a:buAutoNum type="arabicPeriod"/>
            </a:pPr>
            <a:r>
              <a:rPr lang="en-US" dirty="0" smtClean="0">
                <a:solidFill>
                  <a:schemeClr val="bg1"/>
                </a:solidFill>
                <a:latin typeface="Elephant" panose="02020904090505020303" pitchFamily="18" charset="0"/>
              </a:rPr>
              <a:t>Career Opportunities and Salary                                                 6. Libraries and Packages </a:t>
            </a:r>
          </a:p>
          <a:p>
            <a:pPr marL="342900" indent="-342900">
              <a:buFont typeface="+mj-lt"/>
              <a:buAutoNum type="arabicPeriod"/>
            </a:pPr>
            <a:r>
              <a:rPr lang="en-US" dirty="0" smtClean="0">
                <a:solidFill>
                  <a:schemeClr val="bg1"/>
                </a:solidFill>
                <a:latin typeface="Elephant" panose="02020904090505020303" pitchFamily="18" charset="0"/>
              </a:rPr>
              <a:t>Data Science                                                                                        7. Testing Frameworks</a:t>
            </a:r>
          </a:p>
          <a:p>
            <a:pPr marL="342900" indent="-342900">
              <a:buFont typeface="+mj-lt"/>
              <a:buAutoNum type="arabicPeriod"/>
            </a:pPr>
            <a:r>
              <a:rPr lang="en-US" dirty="0" smtClean="0">
                <a:solidFill>
                  <a:schemeClr val="bg1"/>
                </a:solidFill>
                <a:latin typeface="Elephant" panose="02020904090505020303" pitchFamily="18" charset="0"/>
              </a:rPr>
              <a:t>Machine Learning                                                                             8. Portable and Extensible</a:t>
            </a:r>
          </a:p>
          <a:p>
            <a:pPr marL="342900" indent="-342900">
              <a:buFont typeface="+mj-lt"/>
              <a:buAutoNum type="arabicPeriod"/>
            </a:pPr>
            <a:r>
              <a:rPr lang="en-US" dirty="0" smtClean="0">
                <a:solidFill>
                  <a:schemeClr val="bg1"/>
                </a:solidFill>
                <a:latin typeface="Elephant" panose="02020904090505020303" pitchFamily="18" charset="0"/>
              </a:rPr>
              <a:t>Web Development                                                                              9. Active Community</a:t>
            </a:r>
          </a:p>
          <a:p>
            <a:pPr marL="342900" indent="-342900">
              <a:buFont typeface="+mj-lt"/>
              <a:buAutoNum type="arabicPeriod"/>
            </a:pPr>
            <a:r>
              <a:rPr lang="en-US" dirty="0" smtClean="0">
                <a:solidFill>
                  <a:schemeClr val="bg1"/>
                </a:solidFill>
                <a:latin typeface="Elephant" panose="02020904090505020303" pitchFamily="18" charset="0"/>
              </a:rPr>
              <a:t>Scripting and Automation                                                               10. Easy to Use</a:t>
            </a:r>
            <a:endParaRPr lang="en-US" dirty="0">
              <a:solidFill>
                <a:schemeClr val="bg1"/>
              </a:solidFill>
              <a:latin typeface="Elephant" panose="02020904090505020303" pitchFamily="18" charset="0"/>
            </a:endParaRPr>
          </a:p>
        </p:txBody>
      </p:sp>
    </p:spTree>
    <p:extLst>
      <p:ext uri="{BB962C8B-B14F-4D97-AF65-F5344CB8AC3E}">
        <p14:creationId xmlns:p14="http://schemas.microsoft.com/office/powerpoint/2010/main" val="322869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pPr algn="ctr"/>
            <a:r>
              <a:rPr lang="en-US" sz="4800" b="1" u="sng" dirty="0" smtClean="0">
                <a:solidFill>
                  <a:schemeClr val="bg1"/>
                </a:solidFill>
                <a:latin typeface="Elephant" panose="02020904090505020303" pitchFamily="18" charset="0"/>
              </a:rPr>
              <a:t>Why do we need to learn Python</a:t>
            </a:r>
            <a:endParaRPr lang="en-US" sz="4800" b="1" u="sng" dirty="0">
              <a:solidFill>
                <a:schemeClr val="bg1"/>
              </a:solidFill>
              <a:latin typeface="Elephant" panose="02020904090505020303" pitchFamily="18" charset="0"/>
            </a:endParaRPr>
          </a:p>
        </p:txBody>
      </p:sp>
      <p:pic>
        <p:nvPicPr>
          <p:cNvPr id="5" name="Picture 4"/>
          <p:cNvPicPr>
            <a:picLocks noChangeAspect="1"/>
          </p:cNvPicPr>
          <p:nvPr/>
        </p:nvPicPr>
        <p:blipFill>
          <a:blip r:embed="rId3"/>
          <a:stretch>
            <a:fillRect/>
          </a:stretch>
        </p:blipFill>
        <p:spPr>
          <a:xfrm>
            <a:off x="838200" y="244502"/>
            <a:ext cx="10490557" cy="1566808"/>
          </a:xfrm>
          <a:prstGeom prst="rect">
            <a:avLst/>
          </a:prstGeom>
        </p:spPr>
      </p:pic>
      <p:sp>
        <p:nvSpPr>
          <p:cNvPr id="6" name="TextBox 5"/>
          <p:cNvSpPr txBox="1"/>
          <p:nvPr/>
        </p:nvSpPr>
        <p:spPr>
          <a:xfrm>
            <a:off x="838200" y="2063931"/>
            <a:ext cx="10515600" cy="4154984"/>
          </a:xfrm>
          <a:prstGeom prst="rect">
            <a:avLst/>
          </a:prstGeom>
          <a:noFill/>
        </p:spPr>
        <p:txBody>
          <a:bodyPr wrap="square" rtlCol="0">
            <a:spAutoFit/>
          </a:bodyPr>
          <a:lstStyle/>
          <a:p>
            <a:r>
              <a:rPr lang="en-US" sz="2400" b="1" dirty="0" smtClean="0">
                <a:solidFill>
                  <a:schemeClr val="bg1"/>
                </a:solidFill>
              </a:rPr>
              <a:t>Often, programmers fall in love with Python because of the increased productivity it provides. Since there is no compilation step, the edit-test-debug cycle is incredibly fast. Debugging Python programs is easy: a bug or bad input will never cause a segmentation fault. Instead, when the interpreter discovers an error, it raises an exception. When the program doesn't catch the exception, the interpreter prints a stack trace. A source level debugger allows inspection of local and global variables, evaluation of arbitrary expressions, setting breakpoints, stepping through the code a line at a time, and so on. The debugger is written in Python itself, testifying to Python's introspective power. On the other hand, often the quickest way to debug a program is to add a few print statements to the source: the fast edit-test-debug cycle makes this simple approach very effective.</a:t>
            </a:r>
            <a:endParaRPr lang="en-US" sz="2400" b="1" dirty="0">
              <a:solidFill>
                <a:schemeClr val="bg1"/>
              </a:solidFill>
            </a:endParaRPr>
          </a:p>
        </p:txBody>
      </p:sp>
    </p:spTree>
    <p:extLst>
      <p:ext uri="{BB962C8B-B14F-4D97-AF65-F5344CB8AC3E}">
        <p14:creationId xmlns:p14="http://schemas.microsoft.com/office/powerpoint/2010/main" val="106176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Python Online Interpreter: 1</a:t>
            </a:r>
            <a:endParaRPr lang="en-US" sz="4800" b="1" u="sng" dirty="0">
              <a:solidFill>
                <a:schemeClr val="bg1"/>
              </a:solidFill>
              <a:latin typeface="Elephant" panose="02020904090505020303" pitchFamily="18" charset="0"/>
            </a:endParaRPr>
          </a:p>
        </p:txBody>
      </p:sp>
      <p:pic>
        <p:nvPicPr>
          <p:cNvPr id="6" name="Picture 5"/>
          <p:cNvPicPr>
            <a:picLocks noChangeAspect="1"/>
          </p:cNvPicPr>
          <p:nvPr/>
        </p:nvPicPr>
        <p:blipFill>
          <a:blip r:embed="rId3"/>
          <a:stretch>
            <a:fillRect/>
          </a:stretch>
        </p:blipFill>
        <p:spPr>
          <a:xfrm>
            <a:off x="746760" y="323526"/>
            <a:ext cx="9285514" cy="1325563"/>
          </a:xfrm>
          <a:prstGeom prst="rect">
            <a:avLst/>
          </a:prstGeom>
        </p:spPr>
      </p:pic>
      <p:pic>
        <p:nvPicPr>
          <p:cNvPr id="8" name="Picture 7"/>
          <p:cNvPicPr>
            <a:picLocks noChangeAspect="1"/>
          </p:cNvPicPr>
          <p:nvPr/>
        </p:nvPicPr>
        <p:blipFill>
          <a:blip r:embed="rId4"/>
          <a:stretch>
            <a:fillRect/>
          </a:stretch>
        </p:blipFill>
        <p:spPr>
          <a:xfrm>
            <a:off x="444137" y="2055813"/>
            <a:ext cx="5586943" cy="3559822"/>
          </a:xfrm>
          <a:prstGeom prst="rect">
            <a:avLst/>
          </a:prstGeom>
        </p:spPr>
      </p:pic>
      <p:sp>
        <p:nvSpPr>
          <p:cNvPr id="9" name="Rounded Rectangle 8"/>
          <p:cNvSpPr/>
          <p:nvPr/>
        </p:nvSpPr>
        <p:spPr>
          <a:xfrm>
            <a:off x="979714" y="2952206"/>
            <a:ext cx="1815737" cy="8229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6323764" y="2204034"/>
            <a:ext cx="5575551" cy="3263379"/>
          </a:xfrm>
          <a:prstGeom prst="rect">
            <a:avLst/>
          </a:prstGeom>
        </p:spPr>
      </p:pic>
    </p:spTree>
    <p:extLst>
      <p:ext uri="{BB962C8B-B14F-4D97-AF65-F5344CB8AC3E}">
        <p14:creationId xmlns:p14="http://schemas.microsoft.com/office/powerpoint/2010/main" val="328754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r>
              <a:rPr lang="en-US" sz="4800" b="1" u="sng" dirty="0" smtClean="0">
                <a:solidFill>
                  <a:schemeClr val="bg1"/>
                </a:solidFill>
                <a:latin typeface="Elephant" panose="02020904090505020303" pitchFamily="18" charset="0"/>
              </a:rPr>
              <a:t>Python </a:t>
            </a:r>
            <a:r>
              <a:rPr lang="en-US" sz="4800" b="1" u="sng" dirty="0" err="1" smtClean="0">
                <a:solidFill>
                  <a:schemeClr val="bg1"/>
                </a:solidFill>
                <a:latin typeface="Elephant" panose="02020904090505020303" pitchFamily="18" charset="0"/>
              </a:rPr>
              <a:t>OnlineInterpreter</a:t>
            </a:r>
            <a:r>
              <a:rPr lang="en-US" sz="4800" b="1" u="sng" dirty="0" smtClean="0">
                <a:solidFill>
                  <a:schemeClr val="bg1"/>
                </a:solidFill>
                <a:latin typeface="Elephant" panose="02020904090505020303" pitchFamily="18" charset="0"/>
              </a:rPr>
              <a:t>: 2</a:t>
            </a:r>
            <a:endParaRPr lang="en-US" sz="4800" b="1" u="sng" dirty="0">
              <a:solidFill>
                <a:schemeClr val="bg1"/>
              </a:solidFill>
              <a:latin typeface="Elephant" panose="02020904090505020303" pitchFamily="18" charset="0"/>
            </a:endParaRPr>
          </a:p>
        </p:txBody>
      </p:sp>
      <p:pic>
        <p:nvPicPr>
          <p:cNvPr id="5" name="Picture 4"/>
          <p:cNvPicPr>
            <a:picLocks noChangeAspect="1"/>
          </p:cNvPicPr>
          <p:nvPr/>
        </p:nvPicPr>
        <p:blipFill>
          <a:blip r:embed="rId3"/>
          <a:stretch>
            <a:fillRect/>
          </a:stretch>
        </p:blipFill>
        <p:spPr>
          <a:xfrm>
            <a:off x="676575" y="2055813"/>
            <a:ext cx="9345329" cy="3715268"/>
          </a:xfrm>
          <a:prstGeom prst="rect">
            <a:avLst/>
          </a:prstGeom>
        </p:spPr>
      </p:pic>
      <p:pic>
        <p:nvPicPr>
          <p:cNvPr id="6" name="Picture 5"/>
          <p:cNvPicPr>
            <a:picLocks noChangeAspect="1"/>
          </p:cNvPicPr>
          <p:nvPr/>
        </p:nvPicPr>
        <p:blipFill>
          <a:blip r:embed="rId4"/>
          <a:stretch>
            <a:fillRect/>
          </a:stretch>
        </p:blipFill>
        <p:spPr>
          <a:xfrm>
            <a:off x="585135" y="365125"/>
            <a:ext cx="9316511" cy="1325563"/>
          </a:xfrm>
          <a:prstGeom prst="rect">
            <a:avLst/>
          </a:prstGeom>
        </p:spPr>
      </p:pic>
      <p:sp>
        <p:nvSpPr>
          <p:cNvPr id="7" name="Rounded Rectangle 6"/>
          <p:cNvSpPr/>
          <p:nvPr/>
        </p:nvSpPr>
        <p:spPr>
          <a:xfrm>
            <a:off x="7406640" y="2685538"/>
            <a:ext cx="1737360" cy="1227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11142" y="3544115"/>
            <a:ext cx="1528355" cy="369332"/>
          </a:xfrm>
          <a:prstGeom prst="rect">
            <a:avLst/>
          </a:prstGeom>
          <a:noFill/>
        </p:spPr>
        <p:txBody>
          <a:bodyPr wrap="square" rtlCol="0">
            <a:spAutoFit/>
          </a:bodyPr>
          <a:lstStyle/>
          <a:p>
            <a:r>
              <a:rPr lang="en-US" dirty="0" smtClean="0">
                <a:solidFill>
                  <a:srgbClr val="FF0000"/>
                </a:solidFill>
              </a:rPr>
              <a:t>INTERACTIVE</a:t>
            </a:r>
            <a:endParaRPr lang="en-US" dirty="0">
              <a:solidFill>
                <a:srgbClr val="FF0000"/>
              </a:solidFill>
            </a:endParaRPr>
          </a:p>
        </p:txBody>
      </p:sp>
    </p:spTree>
    <p:extLst>
      <p:ext uri="{BB962C8B-B14F-4D97-AF65-F5344CB8AC3E}">
        <p14:creationId xmlns:p14="http://schemas.microsoft.com/office/powerpoint/2010/main" val="187105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463</Words>
  <Application>Microsoft Office PowerPoint</Application>
  <PresentationFormat>Widescreen</PresentationFormat>
  <Paragraphs>63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游ゴシック</vt:lpstr>
      <vt:lpstr>Arial</vt:lpstr>
      <vt:lpstr>Calibri</vt:lpstr>
      <vt:lpstr>Calibri Light</vt:lpstr>
      <vt:lpstr>Elephant</vt:lpstr>
      <vt:lpstr>Office Theme</vt:lpstr>
      <vt:lpstr>LEARNING PYTHON</vt:lpstr>
      <vt:lpstr>OBJECTIVES</vt:lpstr>
      <vt:lpstr>CONTENTS</vt:lpstr>
      <vt:lpstr>What is Python</vt:lpstr>
      <vt:lpstr>Python Jobs</vt:lpstr>
      <vt:lpstr>Why to learn Python?</vt:lpstr>
      <vt:lpstr>Why do we need to learn Python</vt:lpstr>
      <vt:lpstr>Python Online Interpreter: 1</vt:lpstr>
      <vt:lpstr>Python OnlineInterpreter: 2</vt:lpstr>
      <vt:lpstr>INPUT AND OUTPUT</vt:lpstr>
      <vt:lpstr>QUESTION:</vt:lpstr>
      <vt:lpstr>WAY:  1</vt:lpstr>
      <vt:lpstr>WAY: 2</vt:lpstr>
      <vt:lpstr>WAY: 3</vt:lpstr>
      <vt:lpstr>ANSWER: 1</vt:lpstr>
      <vt:lpstr>ANSWER: 2</vt:lpstr>
      <vt:lpstr>ANSWER: 3</vt:lpstr>
      <vt:lpstr>PYTHON DATA TYPES</vt:lpstr>
      <vt:lpstr>DATA TYPES</vt:lpstr>
      <vt:lpstr>SETTING THE SPECIFIC DATA TYPE </vt:lpstr>
      <vt:lpstr>PYTHON DATA</vt:lpstr>
      <vt:lpstr>dict: key-value pair</vt:lpstr>
      <vt:lpstr>PYTHON OPERATORS</vt:lpstr>
      <vt:lpstr>PYTHON ARITHMETIC OPERATORS</vt:lpstr>
      <vt:lpstr>PYTHON ASSIGNMENT OPERATORS</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ACER</dc:creator>
  <cp:lastModifiedBy>ACER</cp:lastModifiedBy>
  <cp:revision>37</cp:revision>
  <dcterms:created xsi:type="dcterms:W3CDTF">2022-10-04T16:54:13Z</dcterms:created>
  <dcterms:modified xsi:type="dcterms:W3CDTF">2022-10-11T18:34:02Z</dcterms:modified>
</cp:coreProperties>
</file>