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Glossary/Safe/HTTP" TargetMode="External"/><Relationship Id="rId2" Type="http://schemas.openxmlformats.org/officeDocument/2006/relationships/hyperlink" Target="https://developer.mozilla.org/en-US/docs/Web/HTTP/Method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veloper.mozilla.org/en-US/docs/Glossary/cacheable" TargetMode="External"/><Relationship Id="rId4" Type="http://schemas.openxmlformats.org/officeDocument/2006/relationships/hyperlink" Target="https://developer.mozilla.org/en-US/docs/Glossary/Idempotent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TP/Methods/HEAD" TargetMode="External"/><Relationship Id="rId2" Type="http://schemas.openxmlformats.org/officeDocument/2006/relationships/hyperlink" Target="https://developer.mozilla.org/en-US/docs/Web/HTTP/Methods/GE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mozilla.org/en-US/docs/Web/HTTP/Methods/POST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HTTP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3798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6818" y="2016125"/>
            <a:ext cx="6132689" cy="34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70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6818" y="2016125"/>
            <a:ext cx="6132689" cy="34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51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6818" y="2016125"/>
            <a:ext cx="6132689" cy="34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878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r="55832" b="40419"/>
          <a:stretch/>
        </p:blipFill>
        <p:spPr>
          <a:xfrm>
            <a:off x="2826328" y="1879009"/>
            <a:ext cx="7448204" cy="3881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4693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2019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5060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TW" dirty="0"/>
              <a:t>&lt;!DOCTYPE html&gt;\</a:t>
            </a:r>
            <a:r>
              <a:rPr lang="en-US" altLang="zh-TW" dirty="0" smtClean="0"/>
              <a:t>n &lt;html </a:t>
            </a:r>
            <a:r>
              <a:rPr lang="en-US" altLang="zh-TW" dirty="0" err="1"/>
              <a:t>lang</a:t>
            </a:r>
            <a:r>
              <a:rPr lang="en-US" altLang="zh-TW" dirty="0"/>
              <a:t>="</a:t>
            </a:r>
            <a:r>
              <a:rPr lang="en-US" altLang="zh-TW" dirty="0" err="1"/>
              <a:t>en</a:t>
            </a:r>
            <a:r>
              <a:rPr lang="en-US" altLang="zh-TW" dirty="0"/>
              <a:t>"&gt;\n </a:t>
            </a:r>
            <a:r>
              <a:rPr lang="en-US" altLang="zh-TW" dirty="0" smtClean="0"/>
              <a:t>&lt;</a:t>
            </a:r>
            <a:r>
              <a:rPr lang="en-US" altLang="zh-TW" dirty="0"/>
              <a:t>head&gt;\n &lt;meta charset="utf-8"&gt;\n </a:t>
            </a:r>
            <a:r>
              <a:rPr lang="en-US" altLang="zh-TW" dirty="0" smtClean="0"/>
              <a:t>&lt;</a:t>
            </a:r>
            <a:r>
              <a:rPr lang="en-US" altLang="zh-TW" dirty="0"/>
              <a:t>meta http-</a:t>
            </a:r>
            <a:r>
              <a:rPr lang="en-US" altLang="zh-TW" dirty="0" err="1"/>
              <a:t>equiv</a:t>
            </a:r>
            <a:r>
              <a:rPr lang="en-US" altLang="zh-TW" dirty="0"/>
              <a:t>="X-UA-Compatible" content="IE=edge"&gt;\</a:t>
            </a:r>
            <a:r>
              <a:rPr lang="en-US" altLang="zh-TW" dirty="0" smtClean="0"/>
              <a:t>n </a:t>
            </a:r>
            <a:r>
              <a:rPr lang="en-US" altLang="zh-TW" dirty="0"/>
              <a:t>&lt;meta name="viewport" content="width=device-width, initial-scale=1"&gt;\</a:t>
            </a:r>
            <a:r>
              <a:rPr lang="en-US" altLang="zh-TW" dirty="0" smtClean="0"/>
              <a:t>n </a:t>
            </a:r>
            <a:r>
              <a:rPr lang="en-US" altLang="zh-TW" dirty="0"/>
              <a:t>&lt;!-- The above 3 meta tags *must* come first in the head; any other head content must come *after* these tags --&gt;\n </a:t>
            </a:r>
            <a:r>
              <a:rPr lang="en-US" altLang="zh-TW" dirty="0" smtClean="0"/>
              <a:t>&lt;</a:t>
            </a:r>
            <a:r>
              <a:rPr lang="en-US" altLang="zh-TW" dirty="0"/>
              <a:t>meta name="description" content=""&gt;\n &lt;meta name="author" content=""&gt;\n \n &lt;title&gt;</a:t>
            </a:r>
            <a:r>
              <a:rPr lang="en-US" altLang="zh-TW" dirty="0" err="1"/>
              <a:t>Pycone</a:t>
            </a:r>
            <a:r>
              <a:rPr lang="en-US" altLang="zh-TW" dirty="0"/>
              <a:t> </a:t>
            </a:r>
            <a:r>
              <a:rPr lang="zh-TW" altLang="en-US" dirty="0"/>
              <a:t>松果城市</a:t>
            </a:r>
            <a:r>
              <a:rPr lang="en-US" altLang="zh-TW" dirty="0"/>
              <a:t>&lt;/title&gt;\n\n &lt;!-- Bootstrap core CSS --&gt;\</a:t>
            </a:r>
            <a:r>
              <a:rPr lang="en-US" altLang="zh-TW" dirty="0" smtClean="0"/>
              <a:t>n </a:t>
            </a:r>
            <a:r>
              <a:rPr lang="en-US" altLang="zh-TW" dirty="0"/>
              <a:t>&lt;link </a:t>
            </a:r>
            <a:r>
              <a:rPr lang="en-US" altLang="zh-TW" dirty="0" err="1"/>
              <a:t>href</a:t>
            </a:r>
            <a:r>
              <a:rPr lang="en-US" altLang="zh-TW" dirty="0"/>
              <a:t>="bootstrap.min.css" </a:t>
            </a:r>
            <a:r>
              <a:rPr lang="en-US" altLang="zh-TW" dirty="0" err="1"/>
              <a:t>rel</a:t>
            </a:r>
            <a:r>
              <a:rPr lang="en-US" altLang="zh-TW" dirty="0"/>
              <a:t>="stylesheet"&gt;\n\n &lt;!-- IE10 viewport hack for Surface/desktop Windows 8 bug --&gt;\n &lt;link </a:t>
            </a:r>
            <a:r>
              <a:rPr lang="en-US" altLang="zh-TW" dirty="0" err="1"/>
              <a:t>href</a:t>
            </a:r>
            <a:r>
              <a:rPr lang="en-US" altLang="zh-TW" dirty="0"/>
              <a:t>="https://getbootstrap.com/assets/</a:t>
            </a:r>
            <a:r>
              <a:rPr lang="en-US" altLang="zh-TW" dirty="0" err="1"/>
              <a:t>css</a:t>
            </a:r>
            <a:r>
              <a:rPr lang="en-US" altLang="zh-TW" dirty="0"/>
              <a:t>/ie10-viewport-bug-workaround.css" </a:t>
            </a:r>
            <a:r>
              <a:rPr lang="en-US" altLang="zh-TW" dirty="0" err="1"/>
              <a:t>rel</a:t>
            </a:r>
            <a:r>
              <a:rPr lang="en-US" altLang="zh-TW" dirty="0"/>
              <a:t>="stylesheet"&gt;\n\n &lt;!-- Custom styles for this template --&gt;\n &lt;link </a:t>
            </a:r>
            <a:r>
              <a:rPr lang="en-US" altLang="zh-TW" dirty="0" err="1"/>
              <a:t>href</a:t>
            </a:r>
            <a:r>
              <a:rPr lang="en-US" altLang="zh-TW" dirty="0"/>
              <a:t>="https://getbootstrap.com/examples/sticky-footer/sticky-footer.css" </a:t>
            </a:r>
            <a:r>
              <a:rPr lang="en-US" altLang="zh-TW" dirty="0" err="1"/>
              <a:t>rel</a:t>
            </a:r>
            <a:r>
              <a:rPr lang="en-US" altLang="zh-TW" dirty="0"/>
              <a:t>="stylesheet"&gt;\n\n &lt;!-- Just for debugging purposes. Don\'t actually copy these 2 lines! --&gt;\n &lt;!--[if </a:t>
            </a:r>
            <a:r>
              <a:rPr lang="en-US" altLang="zh-TW" dirty="0" err="1"/>
              <a:t>lt</a:t>
            </a:r>
            <a:r>
              <a:rPr lang="en-US" altLang="zh-TW" dirty="0"/>
              <a:t> IE 9]&gt;&lt;script </a:t>
            </a:r>
            <a:r>
              <a:rPr lang="en-US" altLang="zh-TW" dirty="0" err="1"/>
              <a:t>src</a:t>
            </a:r>
            <a:r>
              <a:rPr lang="en-US" altLang="zh-TW" dirty="0"/>
              <a:t>="../../assets/</a:t>
            </a:r>
            <a:r>
              <a:rPr lang="en-US" altLang="zh-TW" dirty="0" err="1"/>
              <a:t>js</a:t>
            </a:r>
            <a:r>
              <a:rPr lang="en-US" altLang="zh-TW" dirty="0"/>
              <a:t>/ie8-responsive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92324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u="sng" dirty="0">
                <a:hlinkClick r:id="rId2"/>
              </a:rPr>
              <a:t>HTTP request methods HTTP 1.1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HTTP defines a set of </a:t>
            </a:r>
            <a:r>
              <a:rPr lang="en-US" altLang="zh-TW" b="1" dirty="0"/>
              <a:t>request methods</a:t>
            </a:r>
            <a:r>
              <a:rPr lang="en-US" altLang="zh-TW" dirty="0"/>
              <a:t> to indicate the desired action to be performed for a given resource. Although they can also be nouns, these request methods are sometimes referred to as </a:t>
            </a:r>
            <a:r>
              <a:rPr lang="en-US" altLang="zh-TW" i="1" dirty="0"/>
              <a:t>HTTP verbs</a:t>
            </a:r>
            <a:r>
              <a:rPr lang="en-US" altLang="zh-TW" dirty="0"/>
              <a:t>. Each of them implements a different semantic, but some common features are shared by a group of them: e.g. a request method can be </a:t>
            </a:r>
            <a:r>
              <a:rPr lang="en-US" altLang="zh-TW" u="sng" dirty="0">
                <a:hlinkClick r:id="rId3"/>
              </a:rPr>
              <a:t>safe</a:t>
            </a:r>
            <a:r>
              <a:rPr lang="en-US" altLang="zh-TW" dirty="0"/>
              <a:t>, </a:t>
            </a:r>
            <a:r>
              <a:rPr lang="en-US" altLang="zh-TW" u="sng" dirty="0">
                <a:hlinkClick r:id="rId4"/>
              </a:rPr>
              <a:t>idempotent</a:t>
            </a:r>
            <a:r>
              <a:rPr lang="en-US" altLang="zh-TW" dirty="0"/>
              <a:t>, or </a:t>
            </a:r>
            <a:r>
              <a:rPr lang="en-US" altLang="zh-TW" u="sng" dirty="0">
                <a:hlinkClick r:id="rId5"/>
              </a:rPr>
              <a:t>cacheable</a:t>
            </a:r>
            <a:r>
              <a:rPr lang="en-US" altLang="zh-TW" dirty="0"/>
              <a:t>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63045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451579" y="2015732"/>
            <a:ext cx="7956024" cy="9233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0" i="0" u="sng" strike="noStrike" cap="none" normalizeH="0" baseline="0" dirty="0" smtClean="0">
                <a:ln>
                  <a:noFill/>
                </a:ln>
                <a:solidFill>
                  <a:srgbClr val="1B1B1B"/>
                </a:solidFill>
                <a:effectLst/>
                <a:latin typeface="Arial Unicode MS"/>
                <a:ea typeface="var(--font-code)"/>
                <a:hlinkClick r:id="rId2"/>
              </a:rPr>
              <a:t>GET</a:t>
            </a:r>
            <a:endParaRPr kumimoji="0" lang="zh-TW" altLang="zh-TW" sz="3600" b="0" i="0" u="none" strike="noStrike" cap="none" normalizeH="0" baseline="0" dirty="0" smtClean="0">
              <a:ln>
                <a:noFill/>
              </a:ln>
              <a:solidFill>
                <a:srgbClr val="1B1B1B"/>
              </a:solidFill>
              <a:effectLst/>
              <a:ea typeface="Inter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1B1B1B"/>
                </a:solidFill>
                <a:effectLst/>
                <a:latin typeface="Arial" panose="020B0604020202020204" pitchFamily="34" charset="0"/>
                <a:ea typeface="Inter"/>
              </a:rPr>
              <a:t>The 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1B1B1B"/>
                </a:solidFill>
                <a:effectLst/>
                <a:latin typeface="Arial Unicode MS"/>
                <a:ea typeface="var(--font-code)"/>
              </a:rPr>
              <a:t>GET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1B1B1B"/>
                </a:solidFill>
                <a:effectLst/>
                <a:ea typeface="Inter"/>
              </a:rPr>
              <a:t> 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1B1B1B"/>
                </a:solidFill>
                <a:effectLst/>
                <a:latin typeface="Arial" panose="020B0604020202020204" pitchFamily="34" charset="0"/>
                <a:ea typeface="Inter"/>
              </a:rPr>
              <a:t>method requests a representation of the specified resource. Requests using 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1B1B1B"/>
                </a:solidFill>
                <a:effectLst/>
                <a:latin typeface="Arial Unicode MS"/>
                <a:ea typeface="var(--font-code)"/>
              </a:rPr>
              <a:t>GET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1B1B1B"/>
                </a:solidFill>
                <a:effectLst/>
                <a:ea typeface="Inter"/>
              </a:rPr>
              <a:t> 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1B1B1B"/>
                </a:solidFill>
                <a:effectLst/>
                <a:latin typeface="Arial" panose="020B0604020202020204" pitchFamily="34" charset="0"/>
                <a:ea typeface="Inter"/>
              </a:rPr>
              <a:t>should only retrieve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451579" y="2324452"/>
            <a:ext cx="11841480" cy="135421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0" i="0" u="sng" strike="noStrike" cap="none" normalizeH="0" baseline="0" dirty="0" smtClean="0">
                <a:ln>
                  <a:noFill/>
                </a:ln>
                <a:solidFill>
                  <a:srgbClr val="1B1B1B"/>
                </a:solidFill>
                <a:effectLst/>
                <a:latin typeface="Arial Unicode MS"/>
                <a:ea typeface="var(--font-code)"/>
                <a:hlinkClick r:id="rId3"/>
              </a:rPr>
              <a:t>HEAD</a:t>
            </a:r>
            <a:endParaRPr kumimoji="0" lang="zh-TW" altLang="zh-TW" sz="2400" b="0" i="0" u="none" strike="noStrike" cap="none" normalizeH="0" baseline="0" dirty="0" smtClean="0">
              <a:ln>
                <a:noFill/>
              </a:ln>
              <a:solidFill>
                <a:srgbClr val="1B1B1B"/>
              </a:solidFill>
              <a:effectLst/>
              <a:ea typeface="Inter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1B1B1B"/>
                </a:solidFill>
                <a:effectLst/>
                <a:latin typeface="Arial" panose="020B0604020202020204" pitchFamily="34" charset="0"/>
                <a:ea typeface="Inter"/>
              </a:rPr>
              <a:t>The 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1B1B1B"/>
                </a:solidFill>
                <a:effectLst/>
                <a:latin typeface="Arial Unicode MS"/>
                <a:ea typeface="var(--font-code)"/>
              </a:rPr>
              <a:t>HEAD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1B1B1B"/>
                </a:solidFill>
                <a:effectLst/>
                <a:ea typeface="Inter"/>
              </a:rPr>
              <a:t> 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1B1B1B"/>
                </a:solidFill>
                <a:effectLst/>
                <a:latin typeface="Arial" panose="020B0604020202020204" pitchFamily="34" charset="0"/>
                <a:ea typeface="Inter"/>
              </a:rPr>
              <a:t>method asks for a response identical to a 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1B1B1B"/>
                </a:solidFill>
                <a:effectLst/>
                <a:latin typeface="Arial Unicode MS"/>
                <a:ea typeface="var(--font-code)"/>
              </a:rPr>
              <a:t>GET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1B1B1B"/>
                </a:solidFill>
                <a:effectLst/>
                <a:ea typeface="Inter"/>
              </a:rPr>
              <a:t> 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1B1B1B"/>
                </a:solidFill>
                <a:effectLst/>
                <a:latin typeface="Arial" panose="020B0604020202020204" pitchFamily="34" charset="0"/>
                <a:ea typeface="Inter"/>
              </a:rPr>
              <a:t>request, but without the response body.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00" b="0" i="0" u="sng" strike="noStrike" cap="none" normalizeH="0" baseline="0" dirty="0" smtClean="0">
                <a:ln>
                  <a:noFill/>
                </a:ln>
                <a:solidFill>
                  <a:srgbClr val="1B1B1B"/>
                </a:solidFill>
                <a:effectLst/>
                <a:latin typeface="Arial Unicode MS"/>
                <a:ea typeface="var(--font-code)"/>
                <a:hlinkClick r:id="rId4"/>
              </a:rPr>
              <a:t>POST</a:t>
            </a:r>
            <a:endParaRPr kumimoji="0" lang="zh-TW" altLang="zh-TW" sz="1200" b="0" i="0" u="none" strike="noStrike" cap="none" normalizeH="0" baseline="0" dirty="0" smtClean="0">
              <a:ln>
                <a:noFill/>
              </a:ln>
              <a:solidFill>
                <a:srgbClr val="1B1B1B"/>
              </a:solidFill>
              <a:effectLst/>
              <a:ea typeface="Inte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978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6818" y="2016125"/>
            <a:ext cx="6132689" cy="34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472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6818" y="2016125"/>
            <a:ext cx="6132689" cy="34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33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6818" y="2016125"/>
            <a:ext cx="6132689" cy="34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092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8121" y="2009404"/>
            <a:ext cx="6145672" cy="3456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16819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圖庫</Template>
  <TotalTime>62</TotalTime>
  <Words>208</Words>
  <Application>Microsoft Office PowerPoint</Application>
  <PresentationFormat>寬螢幕</PresentationFormat>
  <Paragraphs>11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1" baseType="lpstr">
      <vt:lpstr>Arial Unicode MS</vt:lpstr>
      <vt:lpstr>Inter</vt:lpstr>
      <vt:lpstr>var(--font-code)</vt:lpstr>
      <vt:lpstr>新細明體</vt:lpstr>
      <vt:lpstr>Arial</vt:lpstr>
      <vt:lpstr>Gill Sans MT</vt:lpstr>
      <vt:lpstr>Gallery</vt:lpstr>
      <vt:lpstr>HTTP</vt:lpstr>
      <vt:lpstr>AGENDA</vt:lpstr>
      <vt:lpstr>PowerPoint 簡報</vt:lpstr>
      <vt:lpstr>HTTP request methods HTTP 1.1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</dc:title>
  <dc:creator>owner</dc:creator>
  <cp:lastModifiedBy>owner</cp:lastModifiedBy>
  <cp:revision>3</cp:revision>
  <dcterms:created xsi:type="dcterms:W3CDTF">2022-12-14T00:55:32Z</dcterms:created>
  <dcterms:modified xsi:type="dcterms:W3CDTF">2022-12-14T01:57:51Z</dcterms:modified>
</cp:coreProperties>
</file>