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25488"/>
            <a:ext cx="9144000" cy="2387600"/>
          </a:xfrm>
        </p:spPr>
        <p:txBody>
          <a:bodyPr anchor="t" anchorCtr="0"/>
          <a:lstStyle/>
          <a:p>
            <a:pPr algn="ctr"/>
            <a:r>
              <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rPr>
              <a:t>LEARNING </a:t>
            </a:r>
            <a:br>
              <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rPr>
            </a:br>
            <a:r>
              <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rPr>
              <a:t>PYTHON</a:t>
            </a:r>
            <a:br>
              <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rPr>
            </a:br>
            <a:r>
              <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rPr>
              <a:t>20220928</a:t>
            </a:r>
            <a:endParaRPr lang="en-US" sz="8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icrosoft Himalaya" panose="01010100010101010101" charset="0"/>
              <a:cs typeface="Microsoft Himalaya" panose="01010100010101010101"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735" y="523875"/>
            <a:ext cx="10972800" cy="582613"/>
          </a:xfrm>
        </p:spPr>
        <p:txBody>
          <a:bodyPr/>
          <a:p>
            <a:r>
              <a:rPr lang="en-US" sz="5400">
                <a:ln w="22225">
                  <a:solidFill>
                    <a:schemeClr val="accent2"/>
                  </a:solidFill>
                  <a:prstDash val="solid"/>
                </a:ln>
                <a:solidFill>
                  <a:schemeClr val="accent2">
                    <a:lumMod val="40000"/>
                    <a:lumOff val="60000"/>
                  </a:schemeClr>
                </a:solidFill>
                <a:effectLst/>
              </a:rPr>
              <a:t>WAY : 1</a:t>
            </a:r>
            <a:endParaRPr lang="en-US" sz="5400">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rcRect l="-279" t="-493" r="57938" b="57416"/>
          <a:stretch>
            <a:fillRect/>
          </a:stretch>
        </p:blipFill>
        <p:spPr>
          <a:xfrm>
            <a:off x="292735" y="1214120"/>
            <a:ext cx="7738745" cy="4429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9150" y="885825"/>
            <a:ext cx="10972800" cy="582613"/>
          </a:xfrm>
        </p:spPr>
        <p:txBody>
          <a:bodyPr/>
          <a:p>
            <a:r>
              <a:rPr lang="en-US" sz="5400">
                <a:ln w="22225">
                  <a:solidFill>
                    <a:schemeClr val="accent2"/>
                  </a:solidFill>
                  <a:prstDash val="solid"/>
                </a:ln>
                <a:solidFill>
                  <a:schemeClr val="accent2">
                    <a:lumMod val="40000"/>
                    <a:lumOff val="60000"/>
                  </a:schemeClr>
                </a:solidFill>
                <a:effectLst/>
              </a:rPr>
              <a:t>WAY : 2</a:t>
            </a:r>
            <a:endParaRPr lang="en-US" sz="5400">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rcRect r="55063" b="63846"/>
          <a:stretch>
            <a:fillRect/>
          </a:stretch>
        </p:blipFill>
        <p:spPr>
          <a:xfrm>
            <a:off x="1274445" y="1812925"/>
            <a:ext cx="8712200" cy="3943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3420" y="733425"/>
            <a:ext cx="10972800" cy="582613"/>
          </a:xfrm>
        </p:spPr>
        <p:txBody>
          <a:bodyPr>
            <a:scene3d>
              <a:camera prst="orthographicFront"/>
              <a:lightRig rig="threePt" dir="t"/>
            </a:scene3d>
          </a:bodyPr>
          <a:p>
            <a:r>
              <a:rPr lang="en-US" sz="5400">
                <a:ln w="22225">
                  <a:solidFill>
                    <a:schemeClr val="accent2"/>
                  </a:solidFill>
                  <a:prstDash val="solid"/>
                </a:ln>
                <a:solidFill>
                  <a:schemeClr val="accent2">
                    <a:lumMod val="40000"/>
                    <a:lumOff val="60000"/>
                  </a:schemeClr>
                </a:solidFill>
                <a:effectLst/>
              </a:rPr>
              <a:t>WAY : 3</a:t>
            </a:r>
            <a:endParaRPr lang="en-US" sz="5400">
              <a:ln w="22225">
                <a:solidFill>
                  <a:schemeClr val="accent2"/>
                </a:solidFill>
                <a:prstDash val="solid"/>
              </a:ln>
              <a:solidFill>
                <a:schemeClr val="accent2">
                  <a:lumMod val="40000"/>
                  <a:lumOff val="60000"/>
                </a:schemeClr>
              </a:solidFill>
              <a:effectLst/>
            </a:endParaRPr>
          </a:p>
        </p:txBody>
      </p:sp>
      <p:pic>
        <p:nvPicPr>
          <p:cNvPr id="6" name="Content Placeholder 5"/>
          <p:cNvPicPr>
            <a:picLocks noChangeAspect="1"/>
          </p:cNvPicPr>
          <p:nvPr>
            <p:ph idx="1"/>
          </p:nvPr>
        </p:nvPicPr>
        <p:blipFill>
          <a:blip r:embed="rId1"/>
          <a:srcRect l="649" t="769" r="49437" b="64231"/>
          <a:stretch>
            <a:fillRect/>
          </a:stretch>
        </p:blipFill>
        <p:spPr>
          <a:xfrm>
            <a:off x="693420" y="1543050"/>
            <a:ext cx="8402955" cy="3314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9170" y="657225"/>
            <a:ext cx="10972800" cy="582613"/>
          </a:xfrm>
        </p:spPr>
        <p:txBody>
          <a:bodyPr>
            <a:scene3d>
              <a:camera prst="orthographicFront"/>
              <a:lightRig rig="threePt" dir="t"/>
            </a:scene3d>
          </a:bodyPr>
          <a:p>
            <a:r>
              <a:rPr lang="en-US" sz="4400">
                <a:ln w="22225">
                  <a:solidFill>
                    <a:schemeClr val="accent2"/>
                  </a:solidFill>
                  <a:prstDash val="solid"/>
                </a:ln>
                <a:solidFill>
                  <a:schemeClr val="accent2">
                    <a:lumMod val="40000"/>
                    <a:lumOff val="60000"/>
                  </a:schemeClr>
                </a:solidFill>
                <a:effectLst/>
              </a:rPr>
              <a:t>ANSWER: 1</a:t>
            </a:r>
            <a:endParaRPr lang="en-US" sz="4400">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rcRect r="53873" b="61154"/>
          <a:stretch>
            <a:fillRect/>
          </a:stretch>
        </p:blipFill>
        <p:spPr>
          <a:xfrm>
            <a:off x="979170" y="1470025"/>
            <a:ext cx="7499350" cy="3552825"/>
          </a:xfrm>
          <a:prstGeom prst="rect">
            <a:avLst/>
          </a:prstGeom>
        </p:spPr>
      </p:pic>
      <p:sp>
        <p:nvSpPr>
          <p:cNvPr id="5" name="Text Box 4"/>
          <p:cNvSpPr txBox="1"/>
          <p:nvPr/>
        </p:nvSpPr>
        <p:spPr>
          <a:xfrm>
            <a:off x="3818890" y="5919470"/>
            <a:ext cx="309880" cy="368300"/>
          </a:xfrm>
          <a:prstGeom prst="rect">
            <a:avLst/>
          </a:prstGeom>
          <a:noFill/>
        </p:spPr>
        <p:txBody>
          <a:bodyPr wrap="none" rtlCol="0">
            <a:sp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0050"/>
            <a:ext cx="10972800" cy="582613"/>
          </a:xfrm>
        </p:spPr>
        <p:txBody>
          <a:bodyPr/>
          <a:p>
            <a:r>
              <a:rPr lang="en-US" sz="4800">
                <a:ln w="22225">
                  <a:solidFill>
                    <a:schemeClr val="accent2"/>
                  </a:solidFill>
                  <a:prstDash val="solid"/>
                </a:ln>
                <a:solidFill>
                  <a:schemeClr val="accent2">
                    <a:lumMod val="40000"/>
                    <a:lumOff val="60000"/>
                  </a:schemeClr>
                </a:solidFill>
                <a:effectLst/>
                <a:sym typeface="+mn-ea"/>
              </a:rPr>
              <a:t>ANSWER: 2</a:t>
            </a:r>
            <a:endParaRPr lang="en-US" sz="4800">
              <a:ln w="22225">
                <a:solidFill>
                  <a:schemeClr val="accent2"/>
                </a:solidFill>
                <a:prstDash val="solid"/>
              </a:ln>
              <a:solidFill>
                <a:schemeClr val="accent2">
                  <a:lumMod val="40000"/>
                  <a:lumOff val="60000"/>
                </a:schemeClr>
              </a:solidFill>
              <a:effectLst/>
              <a:sym typeface="+mn-ea"/>
            </a:endParaRPr>
          </a:p>
        </p:txBody>
      </p:sp>
      <p:pic>
        <p:nvPicPr>
          <p:cNvPr id="4" name="Content Placeholder 3"/>
          <p:cNvPicPr>
            <a:picLocks noChangeAspect="1"/>
          </p:cNvPicPr>
          <p:nvPr>
            <p:ph idx="1"/>
          </p:nvPr>
        </p:nvPicPr>
        <p:blipFill>
          <a:blip r:embed="rId1"/>
          <a:srcRect t="-667" r="50736" b="62115"/>
          <a:stretch>
            <a:fillRect/>
          </a:stretch>
        </p:blipFill>
        <p:spPr>
          <a:xfrm>
            <a:off x="949960" y="1517650"/>
            <a:ext cx="6988175" cy="35801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876300"/>
            <a:ext cx="10972800" cy="582613"/>
          </a:xfrm>
        </p:spPr>
        <p:txBody>
          <a:bodyPr/>
          <a:p>
            <a:r>
              <a:rPr lang="en-US" sz="4400">
                <a:ln w="22225">
                  <a:solidFill>
                    <a:schemeClr val="accent2"/>
                  </a:solidFill>
                  <a:prstDash val="solid"/>
                </a:ln>
                <a:solidFill>
                  <a:schemeClr val="accent2">
                    <a:lumMod val="40000"/>
                    <a:lumOff val="60000"/>
                  </a:schemeClr>
                </a:solidFill>
                <a:effectLst/>
              </a:rPr>
              <a:t>ANSWER: 3</a:t>
            </a:r>
            <a:endParaRPr lang="en-US" sz="4400">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rcRect l="165" t="-410" r="65490" b="21876"/>
          <a:stretch>
            <a:fillRect/>
          </a:stretch>
        </p:blipFill>
        <p:spPr>
          <a:xfrm>
            <a:off x="914400" y="1593850"/>
            <a:ext cx="6962140" cy="4275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2628900"/>
            <a:ext cx="10972800" cy="735330"/>
          </a:xfrm>
        </p:spPr>
        <p:txBody>
          <a:bodyPr>
            <a:scene3d>
              <a:camera prst="orthographicFront"/>
              <a:lightRig rig="harsh" dir="t"/>
            </a:scene3d>
            <a:sp3d extrusionH="57150" prstMaterial="matte">
              <a:bevelT w="63500" h="12700" prst="angle"/>
              <a:contourClr>
                <a:schemeClr val="bg1">
                  <a:lumMod val="65000"/>
                </a:schemeClr>
              </a:contourClr>
            </a:sp3d>
          </a:bodyPr>
          <a:p>
            <a:pPr algn="ctr"/>
            <a:r>
              <a:rPr lang="en-US" sz="5400">
                <a:solidFill>
                  <a:schemeClr val="accent3"/>
                </a:solidFill>
                <a:effectLst/>
                <a:latin typeface="Ink Free" panose="03080402000500000000" charset="0"/>
                <a:cs typeface="Ink Free" panose="03080402000500000000" charset="0"/>
              </a:rPr>
              <a:t>PYTHON DATA TYPES</a:t>
            </a:r>
            <a:endParaRPr lang="en-US" sz="5400">
              <a:solidFill>
                <a:schemeClr val="accent3"/>
              </a:solidFill>
              <a:effectLst/>
              <a:latin typeface="Ink Free" panose="03080402000500000000" charset="0"/>
              <a:cs typeface="Ink Free" panose="0308040200050000000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07110" y="1400175"/>
            <a:ext cx="3839210" cy="582930"/>
          </a:xfrm>
        </p:spPr>
        <p:txBody>
          <a:bodyPr>
            <a:scene3d>
              <a:camera prst="orthographicFront"/>
              <a:lightRig rig="harsh" dir="t"/>
            </a:scene3d>
            <a:sp3d extrusionH="57150" prstMaterial="matte">
              <a:bevelT w="63500" h="12700" prst="angle"/>
              <a:contourClr>
                <a:schemeClr val="bg1">
                  <a:lumMod val="65000"/>
                </a:schemeClr>
              </a:contourClr>
            </a:sp3d>
          </a:bodyPr>
          <a:p>
            <a:r>
              <a:rPr lang="en-US">
                <a:solidFill>
                  <a:schemeClr val="accent3"/>
                </a:solidFill>
                <a:effectLst/>
              </a:rPr>
              <a:t>DATA TYPES</a:t>
            </a:r>
            <a:endParaRPr lang="en-US">
              <a:solidFill>
                <a:schemeClr val="accent3"/>
              </a:solidFill>
              <a:effectLst/>
            </a:endParaRPr>
          </a:p>
        </p:txBody>
      </p:sp>
      <p:pic>
        <p:nvPicPr>
          <p:cNvPr id="4" name="Content Placeholder 3"/>
          <p:cNvPicPr>
            <a:picLocks noChangeAspect="1"/>
          </p:cNvPicPr>
          <p:nvPr>
            <p:ph idx="1"/>
          </p:nvPr>
        </p:nvPicPr>
        <p:blipFill>
          <a:blip r:embed="rId1"/>
          <a:srcRect l="18174" t="31538" r="39269" b="21923"/>
          <a:stretch>
            <a:fillRect/>
          </a:stretch>
        </p:blipFill>
        <p:spPr>
          <a:xfrm>
            <a:off x="1007110" y="2136775"/>
            <a:ext cx="5309870" cy="3266440"/>
          </a:xfrm>
          <a:prstGeom prst="rect">
            <a:avLst/>
          </a:prstGeom>
          <a:ln>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9625" y="876300"/>
            <a:ext cx="8181975" cy="582930"/>
          </a:xfrm>
        </p:spPr>
        <p:txBody>
          <a:bodyPr>
            <a:scene3d>
              <a:camera prst="orthographicFront"/>
              <a:lightRig rig="harsh" dir="t"/>
            </a:scene3d>
            <a:sp3d extrusionH="57150" prstMaterial="matte">
              <a:bevelT w="63500" h="12700" prst="angle"/>
              <a:contourClr>
                <a:schemeClr val="bg1">
                  <a:lumMod val="65000"/>
                </a:schemeClr>
              </a:contourClr>
            </a:sp3d>
          </a:bodyPr>
          <a:p>
            <a:r>
              <a:rPr lang="en-US">
                <a:solidFill>
                  <a:schemeClr val="accent3"/>
                </a:solidFill>
                <a:effectLst/>
              </a:rPr>
              <a:t>SETTING THE SPECIFIC DATA TYPE</a:t>
            </a:r>
            <a:endParaRPr lang="en-US">
              <a:solidFill>
                <a:schemeClr val="accent3"/>
              </a:solidFill>
              <a:effectLst/>
            </a:endParaRPr>
          </a:p>
        </p:txBody>
      </p:sp>
      <p:pic>
        <p:nvPicPr>
          <p:cNvPr id="4" name="Content Placeholder 3"/>
          <p:cNvPicPr>
            <a:picLocks noChangeAspect="1"/>
          </p:cNvPicPr>
          <p:nvPr>
            <p:ph idx="1"/>
          </p:nvPr>
        </p:nvPicPr>
        <p:blipFill>
          <a:blip r:embed="rId1"/>
          <a:srcRect l="17741" t="17885" r="40026" b="25192"/>
          <a:stretch>
            <a:fillRect/>
          </a:stretch>
        </p:blipFill>
        <p:spPr>
          <a:xfrm>
            <a:off x="1131570" y="1670050"/>
            <a:ext cx="4220210" cy="3199765"/>
          </a:xfrm>
          <a:prstGeom prst="rect">
            <a:avLst/>
          </a:prstGeom>
          <a:ln>
            <a:solidFill>
              <a:schemeClr val="accent6">
                <a:lumMod val="50000"/>
              </a:schemeClr>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DATA</a:t>
            </a:r>
            <a:endParaRPr lang="en-US"/>
          </a:p>
        </p:txBody>
      </p:sp>
      <p:pic>
        <p:nvPicPr>
          <p:cNvPr id="11" name="Picture 10"/>
          <p:cNvPicPr>
            <a:picLocks noChangeAspect="1"/>
          </p:cNvPicPr>
          <p:nvPr/>
        </p:nvPicPr>
        <p:blipFill>
          <a:blip r:embed="rId1"/>
          <a:srcRect l="-977" r="80016" b="60097"/>
          <a:stretch>
            <a:fillRect/>
          </a:stretch>
        </p:blipFill>
        <p:spPr>
          <a:xfrm>
            <a:off x="492125" y="1623695"/>
            <a:ext cx="5064125" cy="3096260"/>
          </a:xfrm>
          <a:prstGeom prst="rect">
            <a:avLst/>
          </a:prstGeom>
          <a:ln>
            <a:solidFill>
              <a:schemeClr val="tx1"/>
            </a:solidFill>
          </a:ln>
        </p:spPr>
      </p:pic>
      <p:sp>
        <p:nvSpPr>
          <p:cNvPr id="14" name="Rectangles 13"/>
          <p:cNvSpPr/>
          <p:nvPr/>
        </p:nvSpPr>
        <p:spPr>
          <a:xfrm>
            <a:off x="2076450" y="3252470"/>
            <a:ext cx="1895475" cy="571500"/>
          </a:xfrm>
          <a:prstGeom prst="rect">
            <a:avLst/>
          </a:prstGeom>
          <a:noFill/>
          <a:ln w="9525" cap="flat" cmpd="sng" algn="ctr">
            <a:solidFill>
              <a:schemeClr val="accent1"/>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7" name="Content Placeholder 16"/>
          <p:cNvPicPr>
            <a:picLocks noChangeAspect="1"/>
          </p:cNvPicPr>
          <p:nvPr>
            <p:ph idx="1"/>
          </p:nvPr>
        </p:nvPicPr>
        <p:blipFill>
          <a:blip r:embed="rId2"/>
          <a:srcRect l="3078" t="39248" r="78597" b="44953"/>
          <a:stretch>
            <a:fillRect/>
          </a:stretch>
        </p:blipFill>
        <p:spPr>
          <a:xfrm>
            <a:off x="5693410" y="1600200"/>
            <a:ext cx="3128010" cy="3037840"/>
          </a:xfrm>
          <a:prstGeom prst="rect">
            <a:avLst/>
          </a:prstGeom>
          <a:ln>
            <a:solidFill>
              <a:schemeClr val="tx1"/>
            </a:solidFill>
          </a:ln>
        </p:spPr>
      </p:pic>
      <p:cxnSp>
        <p:nvCxnSpPr>
          <p:cNvPr id="18" name="Straight Arrow Connector 17"/>
          <p:cNvCxnSpPr/>
          <p:nvPr/>
        </p:nvCxnSpPr>
        <p:spPr>
          <a:xfrm flipV="1">
            <a:off x="3763010" y="1947545"/>
            <a:ext cx="2266950" cy="12001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9" name="Straight Arrow Connector 18"/>
          <p:cNvCxnSpPr>
            <a:stCxn id="14" idx="3"/>
          </p:cNvCxnSpPr>
          <p:nvPr/>
        </p:nvCxnSpPr>
        <p:spPr>
          <a:xfrm flipV="1">
            <a:off x="3971925" y="2700020"/>
            <a:ext cx="1915160" cy="8382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0" name="Rectangles 19"/>
          <p:cNvSpPr/>
          <p:nvPr/>
        </p:nvSpPr>
        <p:spPr>
          <a:xfrm>
            <a:off x="5982335" y="2080895"/>
            <a:ext cx="352425" cy="1828800"/>
          </a:xfrm>
          <a:prstGeom prst="rect">
            <a:avLst/>
          </a:prstGeom>
          <a:no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Rectangles 20"/>
          <p:cNvSpPr/>
          <p:nvPr/>
        </p:nvSpPr>
        <p:spPr>
          <a:xfrm>
            <a:off x="6553835" y="4281805"/>
            <a:ext cx="685800" cy="275590"/>
          </a:xfrm>
          <a:prstGeom prst="rect">
            <a:avLst/>
          </a:prstGeom>
          <a:no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22" name="Straight Arrow Connector 21"/>
          <p:cNvCxnSpPr/>
          <p:nvPr/>
        </p:nvCxnSpPr>
        <p:spPr>
          <a:xfrm flipV="1">
            <a:off x="2858135" y="4081145"/>
            <a:ext cx="3190875" cy="666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3" name="Straight Arrow Connector 22"/>
          <p:cNvCxnSpPr/>
          <p:nvPr/>
        </p:nvCxnSpPr>
        <p:spPr>
          <a:xfrm flipV="1">
            <a:off x="3505835" y="4414520"/>
            <a:ext cx="2524125" cy="1619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9615" y="487680"/>
            <a:ext cx="3081655" cy="623570"/>
          </a:xfrm>
        </p:spPr>
        <p:txBody>
          <a:bodyPr anchor="t" anchorCtr="0">
            <a:noAutofit/>
          </a:bodyPr>
          <a:p>
            <a:pPr algn="l">
              <a:lnSpc>
                <a:spcPct val="110000"/>
              </a:lnSpc>
            </a:pPr>
            <a:r>
              <a:rPr lang="en-US" sz="6600" b="1">
                <a:latin typeface="Microsoft Himalaya" panose="01010100010101010101" charset="0"/>
                <a:cs typeface="Microsoft Himalaya" panose="01010100010101010101" charset="0"/>
              </a:rPr>
              <a:t>CONTEXT</a:t>
            </a:r>
            <a:r>
              <a:rPr lang="en-US" sz="4400" b="1">
                <a:latin typeface="Microsoft Himalaya" panose="01010100010101010101" charset="0"/>
                <a:cs typeface="Microsoft Himalaya" panose="01010100010101010101" charset="0"/>
              </a:rPr>
              <a:t>:</a:t>
            </a:r>
            <a:br>
              <a:rPr lang="en-US" sz="4400" b="1">
                <a:latin typeface="Microsoft Himalaya" panose="01010100010101010101" charset="0"/>
                <a:cs typeface="Microsoft Himalaya" panose="01010100010101010101" charset="0"/>
              </a:rPr>
            </a:br>
            <a:endParaRPr lang="en-US" sz="4400" b="1">
              <a:latin typeface="Microsoft Himalaya" panose="01010100010101010101" charset="0"/>
              <a:cs typeface="Microsoft Himalaya" panose="01010100010101010101" charset="0"/>
            </a:endParaRPr>
          </a:p>
        </p:txBody>
      </p:sp>
      <p:sp>
        <p:nvSpPr>
          <p:cNvPr id="3" name="Content Placeholder 2"/>
          <p:cNvSpPr>
            <a:spLocks noGrp="1"/>
          </p:cNvSpPr>
          <p:nvPr>
            <p:ph idx="1"/>
          </p:nvPr>
        </p:nvSpPr>
        <p:spPr>
          <a:xfrm>
            <a:off x="609600" y="1580515"/>
            <a:ext cx="10972800" cy="4953000"/>
          </a:xfrm>
        </p:spPr>
        <p:txBody>
          <a:bodyPr>
            <a:normAutofit/>
          </a:bodyPr>
          <a:p>
            <a:r>
              <a:rPr lang="en-US" sz="4400">
                <a:latin typeface="Microsoft Himalaya" panose="01010100010101010101" charset="0"/>
                <a:cs typeface="Microsoft Himalaya" panose="01010100010101010101" charset="0"/>
              </a:rPr>
              <a:t>WHAT IS PYTHON?</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PYTHON JOBS</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WHY TO LEARN PYTHON?</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PYTHON ONLINE/INTERPRETER</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GOOGLE COLAB</a:t>
            </a:r>
            <a:endParaRPr lang="en-US" sz="4400">
              <a:latin typeface="Microsoft Himalaya" panose="01010100010101010101" charset="0"/>
              <a:cs typeface="Microsoft Himalaya" panose="01010100010101010101" charset="0"/>
            </a:endParaRPr>
          </a:p>
          <a:p>
            <a:r>
              <a:rPr lang="en-US" sz="4400">
                <a:latin typeface="Microsoft Himalaya" panose="01010100010101010101" charset="0"/>
                <a:cs typeface="Microsoft Himalaya" panose="01010100010101010101" charset="0"/>
              </a:rPr>
              <a:t>MY PYTHON CODE</a:t>
            </a:r>
            <a:endParaRPr lang="en-US" sz="4400">
              <a:latin typeface="Microsoft Himalaya" panose="01010100010101010101" charset="0"/>
              <a:cs typeface="Microsoft Himalaya" panose="01010100010101010101"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dict: key-value pair</a:t>
            </a:r>
            <a:endParaRPr lang="en-US"/>
          </a:p>
        </p:txBody>
      </p:sp>
      <p:pic>
        <p:nvPicPr>
          <p:cNvPr id="4" name="Content Placeholder 3"/>
          <p:cNvPicPr>
            <a:picLocks noChangeAspect="1"/>
          </p:cNvPicPr>
          <p:nvPr>
            <p:ph sz="half" idx="1"/>
          </p:nvPr>
        </p:nvPicPr>
        <p:blipFill>
          <a:blip r:embed="rId1"/>
          <a:srcRect l="-216" r="67071" b="60385"/>
          <a:stretch>
            <a:fillRect/>
          </a:stretch>
        </p:blipFill>
        <p:spPr>
          <a:xfrm>
            <a:off x="609600" y="2112010"/>
            <a:ext cx="5384800" cy="3028950"/>
          </a:xfrm>
          <a:prstGeom prst="rect">
            <a:avLst/>
          </a:prstGeom>
          <a:ln>
            <a:solidFill>
              <a:schemeClr val="tx1"/>
            </a:solidFill>
          </a:ln>
        </p:spPr>
      </p:pic>
      <p:pic>
        <p:nvPicPr>
          <p:cNvPr id="5" name="Content Placeholder 4"/>
          <p:cNvPicPr>
            <a:picLocks noChangeAspect="1"/>
          </p:cNvPicPr>
          <p:nvPr>
            <p:ph sz="half" idx="2"/>
          </p:nvPr>
        </p:nvPicPr>
        <p:blipFill>
          <a:blip r:embed="rId1"/>
          <a:srcRect l="3469" t="39406" r="78286" b="52733"/>
          <a:stretch>
            <a:fillRect/>
          </a:stretch>
        </p:blipFill>
        <p:spPr>
          <a:xfrm>
            <a:off x="6194425" y="2155190"/>
            <a:ext cx="4107180" cy="2941955"/>
          </a:xfrm>
          <a:prstGeom prst="rect">
            <a:avLst/>
          </a:prstGeom>
          <a:ln>
            <a:solidFill>
              <a:schemeClr val="tx1"/>
            </a:solidFill>
          </a:ln>
        </p:spPr>
      </p:pic>
      <p:cxnSp>
        <p:nvCxnSpPr>
          <p:cNvPr id="8" name="Straight Arrow Connector 7"/>
          <p:cNvCxnSpPr/>
          <p:nvPr/>
        </p:nvCxnSpPr>
        <p:spPr>
          <a:xfrm flipV="1">
            <a:off x="2343785" y="3290570"/>
            <a:ext cx="4219575" cy="10382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9" name="Straight Arrow Connector 8"/>
          <p:cNvCxnSpPr/>
          <p:nvPr/>
        </p:nvCxnSpPr>
        <p:spPr>
          <a:xfrm flipV="1">
            <a:off x="2534285" y="3928745"/>
            <a:ext cx="4010025" cy="7905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0" name="Straight Arrow Connector 9"/>
          <p:cNvCxnSpPr/>
          <p:nvPr/>
        </p:nvCxnSpPr>
        <p:spPr>
          <a:xfrm flipV="1">
            <a:off x="2696210" y="4528820"/>
            <a:ext cx="3800475" cy="4762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81910" y="2277110"/>
            <a:ext cx="6260465" cy="1210945"/>
          </a:xfrm>
        </p:spPr>
        <p:txBody>
          <a:bodyPr>
            <a:scene3d>
              <a:camera prst="orthographicFront"/>
              <a:lightRig rig="harsh" dir="t"/>
            </a:scene3d>
            <a:sp3d extrusionH="57150" prstMaterial="matte">
              <a:bevelT w="63500" h="12700" prst="angle"/>
              <a:contourClr>
                <a:schemeClr val="bg1">
                  <a:lumMod val="65000"/>
                </a:schemeClr>
              </a:contourClr>
            </a:sp3d>
          </a:bodyPr>
          <a:p>
            <a:r>
              <a:rPr lang="en-US" sz="4400">
                <a:solidFill>
                  <a:schemeClr val="accent3"/>
                </a:solidFill>
              </a:rPr>
              <a:t>PYTHON </a:t>
            </a:r>
            <a:r>
              <a:rPr lang="en-US" sz="4400">
                <a:solidFill>
                  <a:schemeClr val="accent3"/>
                </a:solidFill>
                <a:effectLst/>
              </a:rPr>
              <a:t>OPERATORS</a:t>
            </a:r>
            <a:endParaRPr lang="en-US" sz="4400">
              <a:solidFill>
                <a:schemeClr val="accent3"/>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3"/>
                </a:solidFill>
                <a:sym typeface="+mn-ea"/>
              </a:rPr>
              <a:t>PYTHON   ARITHMETIC </a:t>
            </a:r>
            <a:r>
              <a:rPr lang="en-US">
                <a:solidFill>
                  <a:schemeClr val="accent3"/>
                </a:solidFill>
                <a:effectLst/>
                <a:sym typeface="+mn-ea"/>
              </a:rPr>
              <a:t>OPERATORS </a:t>
            </a:r>
            <a:endParaRPr lang="en-US"/>
          </a:p>
        </p:txBody>
      </p:sp>
      <p:pic>
        <p:nvPicPr>
          <p:cNvPr id="8" name="Content Placeholder 7"/>
          <p:cNvPicPr>
            <a:picLocks noChangeAspect="1"/>
          </p:cNvPicPr>
          <p:nvPr>
            <p:ph sz="half" idx="1"/>
          </p:nvPr>
        </p:nvPicPr>
        <p:blipFill>
          <a:blip r:embed="rId1"/>
          <a:srcRect l="-216" r="80485" b="65769"/>
          <a:stretch>
            <a:fillRect/>
          </a:stretch>
        </p:blipFill>
        <p:spPr>
          <a:xfrm>
            <a:off x="609600" y="2136140"/>
            <a:ext cx="5384800" cy="3028950"/>
          </a:xfrm>
          <a:prstGeom prst="rect">
            <a:avLst/>
          </a:prstGeom>
          <a:ln>
            <a:solidFill>
              <a:schemeClr val="tx1"/>
            </a:solidFill>
          </a:ln>
        </p:spPr>
      </p:pic>
      <p:pic>
        <p:nvPicPr>
          <p:cNvPr id="9" name="Content Placeholder 8"/>
          <p:cNvPicPr>
            <a:picLocks noChangeAspect="1"/>
          </p:cNvPicPr>
          <p:nvPr>
            <p:ph sz="half" idx="2"/>
          </p:nvPr>
        </p:nvPicPr>
        <p:blipFill>
          <a:blip r:embed="rId1"/>
          <a:srcRect l="3341" t="34533" r="85422" b="57979"/>
          <a:stretch>
            <a:fillRect/>
          </a:stretch>
        </p:blipFill>
        <p:spPr>
          <a:xfrm>
            <a:off x="6087110" y="2357755"/>
            <a:ext cx="3642995" cy="2311400"/>
          </a:xfrm>
          <a:prstGeom prst="rect">
            <a:avLst/>
          </a:prstGeom>
          <a:ln>
            <a:solidFill>
              <a:schemeClr val="tx1"/>
            </a:solidFill>
          </a:ln>
        </p:spPr>
      </p:pic>
      <p:cxnSp>
        <p:nvCxnSpPr>
          <p:cNvPr id="10" name="Straight Arrow Connector 9"/>
          <p:cNvCxnSpPr/>
          <p:nvPr/>
        </p:nvCxnSpPr>
        <p:spPr>
          <a:xfrm flipV="1">
            <a:off x="3524885" y="3204845"/>
            <a:ext cx="3190875" cy="14859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1" name="Straight Arrow Connector 10"/>
          <p:cNvCxnSpPr/>
          <p:nvPr/>
        </p:nvCxnSpPr>
        <p:spPr>
          <a:xfrm flipV="1">
            <a:off x="3601085" y="3700145"/>
            <a:ext cx="3048000" cy="11334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2" name="Straight Arrow Connector 11"/>
          <p:cNvCxnSpPr/>
          <p:nvPr/>
        </p:nvCxnSpPr>
        <p:spPr>
          <a:xfrm flipV="1">
            <a:off x="3553460" y="4195445"/>
            <a:ext cx="3057525" cy="8858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p>
            <a:r>
              <a:rPr lang="en-US">
                <a:solidFill>
                  <a:schemeClr val="accent3"/>
                </a:solidFill>
                <a:effectLst/>
              </a:rPr>
              <a:t>PYTHON ASSIGNMENT OPERATORS</a:t>
            </a:r>
            <a:endParaRPr lang="en-US">
              <a:solidFill>
                <a:schemeClr val="accent3"/>
              </a:solidFill>
              <a:effectLst/>
            </a:endParaRPr>
          </a:p>
        </p:txBody>
      </p:sp>
      <p:pic>
        <p:nvPicPr>
          <p:cNvPr id="5" name="Content Placeholder 4"/>
          <p:cNvPicPr>
            <a:picLocks noChangeAspect="1"/>
          </p:cNvPicPr>
          <p:nvPr>
            <p:ph sz="half" idx="1"/>
          </p:nvPr>
        </p:nvPicPr>
        <p:blipFill>
          <a:blip r:embed="rId1"/>
          <a:srcRect l="-354" r="78715" b="63836"/>
          <a:stretch>
            <a:fillRect/>
          </a:stretch>
        </p:blipFill>
        <p:spPr>
          <a:xfrm>
            <a:off x="800100" y="1670685"/>
            <a:ext cx="3302635" cy="3295650"/>
          </a:xfrm>
          <a:prstGeom prst="rect">
            <a:avLst/>
          </a:prstGeom>
          <a:ln>
            <a:solidFill>
              <a:schemeClr val="tx1"/>
            </a:solidFill>
          </a:ln>
        </p:spPr>
      </p:pic>
      <p:pic>
        <p:nvPicPr>
          <p:cNvPr id="6" name="Content Placeholder 5"/>
          <p:cNvPicPr>
            <a:picLocks noChangeAspect="1"/>
          </p:cNvPicPr>
          <p:nvPr>
            <p:ph sz="half" idx="2"/>
          </p:nvPr>
        </p:nvPicPr>
        <p:blipFill>
          <a:blip r:embed="rId1"/>
          <a:srcRect l="2476" t="35220" r="88078" b="55912"/>
          <a:stretch>
            <a:fillRect/>
          </a:stretch>
        </p:blipFill>
        <p:spPr>
          <a:xfrm>
            <a:off x="4397375" y="2374900"/>
            <a:ext cx="3537585" cy="2439035"/>
          </a:xfrm>
          <a:prstGeom prst="rect">
            <a:avLst/>
          </a:prstGeom>
          <a:ln>
            <a:solidFill>
              <a:schemeClr val="tx1"/>
            </a:solidFill>
          </a:ln>
        </p:spPr>
      </p:pic>
      <p:cxnSp>
        <p:nvCxnSpPr>
          <p:cNvPr id="7" name="Straight Arrow Connector 6"/>
          <p:cNvCxnSpPr/>
          <p:nvPr/>
        </p:nvCxnSpPr>
        <p:spPr>
          <a:xfrm flipV="1">
            <a:off x="2296160" y="3471545"/>
            <a:ext cx="3105150" cy="9429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V="1">
            <a:off x="2258060" y="3862070"/>
            <a:ext cx="3162300" cy="7715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38200"/>
            <a:ext cx="10972800" cy="582613"/>
          </a:xfrm>
        </p:spPr>
        <p:txBody>
          <a:bodyPr/>
          <a:p>
            <a:r>
              <a:rPr lang="en-US">
                <a:solidFill>
                  <a:schemeClr val="accent3"/>
                </a:solidFill>
                <a:effectLst/>
                <a:sym typeface="+mn-ea"/>
              </a:rPr>
              <a:t>PYTHON COMPARISON OPERATORS</a:t>
            </a:r>
            <a:endParaRPr lang="en-US"/>
          </a:p>
        </p:txBody>
      </p:sp>
      <p:pic>
        <p:nvPicPr>
          <p:cNvPr id="5" name="Content Placeholder 4"/>
          <p:cNvPicPr>
            <a:picLocks noChangeAspect="1"/>
          </p:cNvPicPr>
          <p:nvPr>
            <p:ph sz="half" idx="1"/>
          </p:nvPr>
        </p:nvPicPr>
        <p:blipFill>
          <a:blip r:embed="rId1"/>
          <a:srcRect l="-884" r="75354" b="66038"/>
          <a:stretch>
            <a:fillRect/>
          </a:stretch>
        </p:blipFill>
        <p:spPr>
          <a:xfrm>
            <a:off x="609600" y="2095500"/>
            <a:ext cx="3792220" cy="2838450"/>
          </a:xfrm>
          <a:prstGeom prst="rect">
            <a:avLst/>
          </a:prstGeom>
          <a:ln>
            <a:solidFill>
              <a:schemeClr val="tx1"/>
            </a:solidFill>
          </a:ln>
        </p:spPr>
      </p:pic>
      <p:pic>
        <p:nvPicPr>
          <p:cNvPr id="6" name="Content Placeholder 5"/>
          <p:cNvPicPr>
            <a:picLocks noChangeAspect="1"/>
          </p:cNvPicPr>
          <p:nvPr>
            <p:ph sz="half" idx="2"/>
          </p:nvPr>
        </p:nvPicPr>
        <p:blipFill>
          <a:blip r:embed="rId1"/>
          <a:srcRect l="3372" t="34347" r="87137" b="62063"/>
          <a:stretch>
            <a:fillRect/>
          </a:stretch>
        </p:blipFill>
        <p:spPr>
          <a:xfrm>
            <a:off x="4610735" y="2471420"/>
            <a:ext cx="3393440" cy="721995"/>
          </a:xfrm>
          <a:prstGeom prst="rect">
            <a:avLst/>
          </a:prstGeom>
          <a:ln>
            <a:solidFill>
              <a:schemeClr val="tx1"/>
            </a:solidFill>
          </a:ln>
        </p:spPr>
      </p:pic>
      <p:cxnSp>
        <p:nvCxnSpPr>
          <p:cNvPr id="7" name="Straight Arrow Connector 6"/>
          <p:cNvCxnSpPr/>
          <p:nvPr/>
        </p:nvCxnSpPr>
        <p:spPr>
          <a:xfrm flipV="1">
            <a:off x="2381885" y="3109595"/>
            <a:ext cx="2847975" cy="14192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48055"/>
            <a:ext cx="10972800" cy="582613"/>
          </a:xfrm>
        </p:spPr>
        <p:txBody>
          <a:bodyPr>
            <a:scene3d>
              <a:camera prst="orthographicFront"/>
              <a:lightRig rig="harsh" dir="t"/>
            </a:scene3d>
            <a:sp3d extrusionH="57150" prstMaterial="matte">
              <a:bevelT w="63500" h="12700" prst="angle"/>
              <a:contourClr>
                <a:schemeClr val="bg1">
                  <a:lumMod val="65000"/>
                </a:schemeClr>
              </a:contourClr>
            </a:sp3d>
          </a:bodyPr>
          <a:p>
            <a:pPr algn="l"/>
            <a:r>
              <a:rPr lang="en-US">
                <a:ln/>
                <a:solidFill>
                  <a:schemeClr val="accent3"/>
                </a:solidFill>
                <a:effectLst/>
                <a:sym typeface="+mn-ea"/>
              </a:rPr>
              <a:t>PYTHON COMPARISON OPERATORS</a:t>
            </a:r>
            <a:br>
              <a:rPr lang="en-US">
                <a:ln/>
                <a:solidFill>
                  <a:schemeClr val="accent3"/>
                </a:solidFill>
              </a:rPr>
            </a:br>
            <a:endParaRPr lang="en-US">
              <a:ln/>
              <a:solidFill>
                <a:schemeClr val="accent3"/>
              </a:solidFill>
            </a:endParaRPr>
          </a:p>
        </p:txBody>
      </p:sp>
      <p:sp>
        <p:nvSpPr>
          <p:cNvPr id="4" name="Content Placeholder 3"/>
          <p:cNvSpPr>
            <a:spLocks noGrp="1"/>
          </p:cNvSpPr>
          <p:nvPr>
            <p:ph sz="half" idx="1"/>
          </p:nvPr>
        </p:nvSpPr>
        <p:spPr/>
        <p:txBody>
          <a:bodyPr/>
          <a:p>
            <a:pPr marL="0" indent="0">
              <a:buNone/>
            </a:pPr>
            <a:r>
              <a:rPr lang="en-US"/>
              <a:t> </a:t>
            </a:r>
            <a:endParaRPr lang="en-US"/>
          </a:p>
        </p:txBody>
      </p:sp>
      <p:pic>
        <p:nvPicPr>
          <p:cNvPr id="3" name="Content Placeholder 2"/>
          <p:cNvPicPr>
            <a:picLocks noChangeAspect="1"/>
          </p:cNvPicPr>
          <p:nvPr>
            <p:ph sz="half" idx="2"/>
          </p:nvPr>
        </p:nvPicPr>
        <p:blipFill>
          <a:blip r:embed="rId1"/>
          <a:srcRect l="17563" t="35723" r="32258" b="21027"/>
          <a:stretch>
            <a:fillRect/>
          </a:stretch>
        </p:blipFill>
        <p:spPr>
          <a:xfrm>
            <a:off x="1679575" y="1681480"/>
            <a:ext cx="5449570" cy="3088640"/>
          </a:xfrm>
          <a:prstGeom prst="rect">
            <a:avLst/>
          </a:prstGeom>
          <a:ln>
            <a:solidFill>
              <a:schemeClr val="tx1"/>
            </a:solidFill>
          </a:ln>
        </p:spPr>
      </p:pic>
      <p:cxnSp>
        <p:nvCxnSpPr>
          <p:cNvPr id="5" name="Straight Arrow Connector 4"/>
          <p:cNvCxnSpPr/>
          <p:nvPr/>
        </p:nvCxnSpPr>
        <p:spPr>
          <a:xfrm flipV="1">
            <a:off x="2606040" y="2722245"/>
            <a:ext cx="50800" cy="42481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V="1">
            <a:off x="3061335" y="2762885"/>
            <a:ext cx="141605" cy="43497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3526155" y="2773045"/>
            <a:ext cx="930275" cy="4146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2585"/>
            <a:ext cx="10972800" cy="582613"/>
          </a:xfrm>
        </p:spPr>
        <p:txBody>
          <a:bodyPr>
            <a:scene3d>
              <a:camera prst="orthographicFront"/>
              <a:lightRig rig="harsh" dir="t"/>
            </a:scene3d>
            <a:sp3d extrusionH="57150" prstMaterial="matte">
              <a:bevelT w="63500" h="12700" prst="angle"/>
              <a:contourClr>
                <a:schemeClr val="bg1">
                  <a:lumMod val="65000"/>
                </a:schemeClr>
              </a:contourClr>
            </a:sp3d>
          </a:bodyPr>
          <a:p>
            <a:r>
              <a:rPr lang="en-US">
                <a:ln/>
                <a:solidFill>
                  <a:schemeClr val="accent3"/>
                </a:solidFill>
                <a:effectLst/>
              </a:rPr>
              <a:t>PYTHON LOGICAL OPERATORS</a:t>
            </a:r>
            <a:endParaRPr lang="en-US">
              <a:ln/>
              <a:solidFill>
                <a:schemeClr val="accent3"/>
              </a:solidFill>
              <a:effectLst/>
            </a:endParaRPr>
          </a:p>
        </p:txBody>
      </p:sp>
      <p:pic>
        <p:nvPicPr>
          <p:cNvPr id="5" name="Content Placeholder 4"/>
          <p:cNvPicPr>
            <a:picLocks noChangeAspect="1"/>
          </p:cNvPicPr>
          <p:nvPr>
            <p:ph sz="half" idx="1"/>
          </p:nvPr>
        </p:nvPicPr>
        <p:blipFill>
          <a:blip r:embed="rId1"/>
          <a:srcRect l="2887" t="17552" r="78410" b="69099"/>
          <a:stretch>
            <a:fillRect/>
          </a:stretch>
        </p:blipFill>
        <p:spPr>
          <a:xfrm>
            <a:off x="609600" y="1590675"/>
            <a:ext cx="5086985" cy="2391410"/>
          </a:xfrm>
          <a:prstGeom prst="rect">
            <a:avLst/>
          </a:prstGeom>
          <a:ln>
            <a:solidFill>
              <a:schemeClr val="tx1"/>
            </a:solidFill>
          </a:ln>
        </p:spPr>
      </p:pic>
      <p:pic>
        <p:nvPicPr>
          <p:cNvPr id="6" name="Content Placeholder 5"/>
          <p:cNvPicPr>
            <a:picLocks noChangeAspect="1"/>
          </p:cNvPicPr>
          <p:nvPr>
            <p:ph sz="half" idx="2"/>
          </p:nvPr>
        </p:nvPicPr>
        <p:blipFill>
          <a:blip r:embed="rId1"/>
          <a:srcRect l="3365" t="30763" r="87466" b="63231"/>
          <a:stretch>
            <a:fillRect/>
          </a:stretch>
        </p:blipFill>
        <p:spPr>
          <a:xfrm>
            <a:off x="6247765" y="2025015"/>
            <a:ext cx="2926715" cy="1094740"/>
          </a:xfrm>
          <a:prstGeom prst="rect">
            <a:avLst/>
          </a:prstGeom>
          <a:ln>
            <a:solidFill>
              <a:schemeClr val="tx1"/>
            </a:solidFill>
          </a:ln>
        </p:spPr>
      </p:pic>
      <p:cxnSp>
        <p:nvCxnSpPr>
          <p:cNvPr id="7" name="Straight Arrow Connector 6"/>
          <p:cNvCxnSpPr/>
          <p:nvPr/>
        </p:nvCxnSpPr>
        <p:spPr>
          <a:xfrm flipV="1">
            <a:off x="3930650" y="2544445"/>
            <a:ext cx="2931160" cy="7778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V="1">
            <a:off x="3809365" y="2827020"/>
            <a:ext cx="2951480" cy="7988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2970" y="938530"/>
            <a:ext cx="10972800" cy="582613"/>
          </a:xfrm>
        </p:spPr>
        <p:txBody>
          <a:bodyPr>
            <a:scene3d>
              <a:camera prst="orthographicFront"/>
              <a:lightRig rig="harsh" dir="t"/>
            </a:scene3d>
            <a:sp3d extrusionH="57150" prstMaterial="matte">
              <a:bevelT w="63500" h="12700" prst="angle"/>
              <a:contourClr>
                <a:schemeClr val="bg1">
                  <a:lumMod val="65000"/>
                </a:schemeClr>
              </a:contourClr>
            </a:sp3d>
          </a:bodyPr>
          <a:p>
            <a:r>
              <a:rPr lang="en-US">
                <a:ln/>
                <a:solidFill>
                  <a:schemeClr val="accent3"/>
                </a:solidFill>
                <a:effectLst/>
              </a:rPr>
              <a:t>PYTHON LOGIC GATE</a:t>
            </a:r>
            <a:endParaRPr lang="en-US">
              <a:ln/>
              <a:solidFill>
                <a:schemeClr val="accent3"/>
              </a:solidFill>
              <a:effectLst/>
            </a:endParaRPr>
          </a:p>
        </p:txBody>
      </p:sp>
      <p:pic>
        <p:nvPicPr>
          <p:cNvPr id="5" name="Content Placeholder 4" descr="logic"/>
          <p:cNvPicPr>
            <a:picLocks noChangeAspect="1"/>
          </p:cNvPicPr>
          <p:nvPr>
            <p:ph sz="half" idx="1"/>
          </p:nvPr>
        </p:nvPicPr>
        <p:blipFill>
          <a:blip r:embed="rId1"/>
          <a:stretch>
            <a:fillRect/>
          </a:stretch>
        </p:blipFill>
        <p:spPr>
          <a:xfrm>
            <a:off x="902970" y="1932305"/>
            <a:ext cx="8770620" cy="4151630"/>
          </a:xfrm>
          <a:prstGeom prst="rect">
            <a:avLst/>
          </a:prstGeom>
          <a:ln>
            <a:solidFill>
              <a:schemeClr val="tx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p>
            <a:r>
              <a:rPr lang="en-US">
                <a:ln/>
                <a:solidFill>
                  <a:schemeClr val="accent3"/>
                </a:solidFill>
                <a:effectLst/>
              </a:rPr>
              <a:t>PYTHON </a:t>
            </a:r>
            <a:r>
              <a:rPr lang="en-US">
                <a:ln/>
                <a:solidFill>
                  <a:schemeClr val="accent3"/>
                </a:solidFill>
              </a:rPr>
              <a:t>BITEWISE OPERATORS</a:t>
            </a:r>
            <a:endParaRPr lang="en-US">
              <a:ln/>
              <a:solidFill>
                <a:schemeClr val="accent3"/>
              </a:solidFill>
            </a:endParaRPr>
          </a:p>
        </p:txBody>
      </p:sp>
      <p:sp>
        <p:nvSpPr>
          <p:cNvPr id="4" name="Content Placeholder 3"/>
          <p:cNvSpPr>
            <a:spLocks noGrp="1"/>
          </p:cNvSpPr>
          <p:nvPr>
            <p:ph sz="half" idx="2"/>
          </p:nvPr>
        </p:nvSpPr>
        <p:spPr>
          <a:xfrm>
            <a:off x="4711700" y="1407160"/>
            <a:ext cx="5384800" cy="4953000"/>
          </a:xfrm>
        </p:spPr>
        <p:txBody>
          <a:bodyPr/>
          <a:p>
            <a:pPr marL="0" indent="0">
              <a:buNone/>
            </a:pPr>
            <a:r>
              <a:rPr lang="en-US"/>
              <a:t>binary</a:t>
            </a:r>
            <a:endParaRPr lang="en-US"/>
          </a:p>
          <a:p>
            <a:pPr marL="0" indent="0">
              <a:buNone/>
            </a:pPr>
            <a:r>
              <a:rPr lang="en-US"/>
              <a:t>1*22*+0*21+1*20</a:t>
            </a:r>
            <a:endParaRPr lang="en-US"/>
          </a:p>
          <a:p>
            <a:endParaRPr lang="en-US"/>
          </a:p>
          <a:p>
            <a:pPr marL="0" indent="0">
              <a:buNone/>
            </a:pPr>
            <a:r>
              <a:rPr lang="en-US"/>
              <a:t>(101)2</a:t>
            </a:r>
            <a:endParaRPr lang="en-US"/>
          </a:p>
          <a:p>
            <a:pPr marL="0" indent="0">
              <a:buNone/>
            </a:pPr>
            <a:r>
              <a:rPr lang="en-US"/>
              <a:t>(011)2</a:t>
            </a:r>
            <a:endParaRPr lang="en-US"/>
          </a:p>
          <a:p>
            <a:pPr marL="0" indent="0">
              <a:buNone/>
            </a:pPr>
            <a:r>
              <a:rPr lang="en-US"/>
              <a:t>(001)2</a:t>
            </a:r>
            <a:endParaRPr lang="en-US"/>
          </a:p>
        </p:txBody>
      </p:sp>
      <p:pic>
        <p:nvPicPr>
          <p:cNvPr id="5" name="Content Placeholder 4"/>
          <p:cNvPicPr>
            <a:picLocks noChangeAspect="1"/>
          </p:cNvPicPr>
          <p:nvPr>
            <p:ph sz="half" idx="1"/>
          </p:nvPr>
        </p:nvPicPr>
        <p:blipFill>
          <a:blip r:embed="rId1"/>
          <a:srcRect l="2983" t="18048" r="87300" b="71761"/>
          <a:stretch>
            <a:fillRect/>
          </a:stretch>
        </p:blipFill>
        <p:spPr>
          <a:xfrm>
            <a:off x="811530" y="1737360"/>
            <a:ext cx="3591560" cy="21189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3"/>
                </a:solidFill>
                <a:effectLst/>
                <a:sym typeface="+mn-ea"/>
              </a:rPr>
              <a:t>PYTHON </a:t>
            </a:r>
            <a:r>
              <a:rPr lang="en-US">
                <a:solidFill>
                  <a:schemeClr val="accent3"/>
                </a:solidFill>
                <a:sym typeface="+mn-ea"/>
              </a:rPr>
              <a:t>BITEWISE OPERATORS</a:t>
            </a:r>
            <a:endParaRPr lang="en-US"/>
          </a:p>
        </p:txBody>
      </p:sp>
      <p:pic>
        <p:nvPicPr>
          <p:cNvPr id="5" name="Content Placeholder 4"/>
          <p:cNvPicPr>
            <a:picLocks noChangeAspect="1"/>
          </p:cNvPicPr>
          <p:nvPr>
            <p:ph sz="half" idx="1"/>
          </p:nvPr>
        </p:nvPicPr>
        <p:blipFill>
          <a:blip r:embed="rId1"/>
          <a:srcRect l="2946" t="18071" r="86171" b="68071"/>
          <a:stretch>
            <a:fillRect/>
          </a:stretch>
        </p:blipFill>
        <p:spPr>
          <a:xfrm>
            <a:off x="701040" y="2287905"/>
            <a:ext cx="5384800" cy="3028950"/>
          </a:xfrm>
          <a:prstGeom prst="rect">
            <a:avLst/>
          </a:prstGeom>
          <a:ln>
            <a:solidFill>
              <a:schemeClr val="tx1"/>
            </a:solidFill>
          </a:ln>
        </p:spPr>
      </p:pic>
      <p:pic>
        <p:nvPicPr>
          <p:cNvPr id="7" name="Content Placeholder 4"/>
          <p:cNvPicPr>
            <a:picLocks noChangeAspect="1"/>
          </p:cNvPicPr>
          <p:nvPr>
            <p:ph sz="half" idx="2"/>
          </p:nvPr>
        </p:nvPicPr>
        <p:blipFill>
          <a:blip r:embed="rId1"/>
          <a:srcRect l="3184" t="31719" r="86533" b="60839"/>
          <a:stretch>
            <a:fillRect/>
          </a:stretch>
        </p:blipFill>
        <p:spPr>
          <a:xfrm>
            <a:off x="6177280" y="2611755"/>
            <a:ext cx="4601210" cy="1873250"/>
          </a:xfrm>
          <a:prstGeom prst="rect">
            <a:avLst/>
          </a:prstGeom>
          <a:noFill/>
          <a:ln w="9525">
            <a:solidFill>
              <a:schemeClr val="tx1"/>
            </a:solidFill>
          </a:ln>
        </p:spPr>
      </p:pic>
      <p:cxnSp>
        <p:nvCxnSpPr>
          <p:cNvPr id="8" name="Straight Arrow Connector 7"/>
          <p:cNvCxnSpPr/>
          <p:nvPr/>
        </p:nvCxnSpPr>
        <p:spPr>
          <a:xfrm flipV="1">
            <a:off x="4294505" y="3585210"/>
            <a:ext cx="2780030" cy="89979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4294505" y="3979545"/>
            <a:ext cx="2860675" cy="92964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5280" y="0"/>
            <a:ext cx="10515600" cy="1325563"/>
          </a:xfrm>
        </p:spPr>
        <p:txBody>
          <a:bodyPr/>
          <a:p>
            <a:r>
              <a:rPr lang="en-US">
                <a:ln w="22225">
                  <a:solidFill>
                    <a:schemeClr val="accent2"/>
                  </a:solidFill>
                  <a:prstDash val="solid"/>
                </a:ln>
                <a:solidFill>
                  <a:schemeClr val="accent2">
                    <a:lumMod val="40000"/>
                    <a:lumOff val="60000"/>
                  </a:schemeClr>
                </a:solidFill>
                <a:effectLst/>
              </a:rPr>
              <a:t>What is Python?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335280" y="955040"/>
            <a:ext cx="10813415" cy="5198745"/>
          </a:xfrm>
        </p:spPr>
        <p:txBody>
          <a:bodyPr>
            <a:noAutofit/>
          </a:bodyPr>
          <a:p>
            <a:pPr lvl="1"/>
            <a:r>
              <a:rPr lang="en-US" sz="2350" b="1">
                <a:sym typeface="+mn-ea"/>
              </a:rPr>
              <a:t>Python </a:t>
            </a:r>
            <a:r>
              <a:rPr lang="en-US" sz="2350">
                <a:sym typeface="+mn-ea"/>
              </a:rPr>
              <a:t>is a well-liked general-purpose programming language that has a broad range of uses. High-level data structures, dynamic typing, dynamic binding, and many other features make it equally useful for scripting or "glue code" that ties components together as they do for developing complex applications. Additionally, it can be enhanced to execute C or C++ code and make system calls to almost all operating systems. Python is a universal language used in a wide range of applications because of its ubiquity and capacity to run on almost every system architectur</a:t>
            </a:r>
            <a:r>
              <a:rPr lang="en-US" sz="2350"/>
              <a:t>e.</a:t>
            </a:r>
            <a:endParaRPr lang="en-US" sz="2350"/>
          </a:p>
          <a:p>
            <a:pPr lvl="1"/>
            <a:r>
              <a:rPr lang="en-US" sz="2350"/>
              <a:t>A well-liked programming language is </a:t>
            </a:r>
            <a:r>
              <a:rPr lang="en-US" sz="2350" b="1"/>
              <a:t>Python</a:t>
            </a:r>
            <a:r>
              <a:rPr lang="en-US" sz="2350"/>
              <a:t>. In 1991, Guido van Rossum produced it, and it became available.</a:t>
            </a:r>
            <a:endParaRPr lang="en-US" sz="2350"/>
          </a:p>
          <a:p>
            <a:pPr lvl="1"/>
            <a:r>
              <a:rPr lang="en-US" sz="2350"/>
              <a:t>It's employed for:</a:t>
            </a:r>
            <a:endParaRPr lang="en-US" sz="2350"/>
          </a:p>
          <a:p>
            <a:pPr lvl="1"/>
            <a:r>
              <a:rPr lang="en-US" sz="2350"/>
              <a:t>website creation (server-side),</a:t>
            </a:r>
            <a:endParaRPr lang="en-US" sz="2350"/>
          </a:p>
          <a:p>
            <a:pPr lvl="1"/>
            <a:r>
              <a:rPr lang="en-US" sz="2350"/>
              <a:t>software creation,</a:t>
            </a:r>
            <a:endParaRPr lang="en-US" sz="2350"/>
          </a:p>
          <a:p>
            <a:pPr lvl="1"/>
            <a:r>
              <a:rPr lang="en-US" sz="2350"/>
              <a:t>mathematics,</a:t>
            </a:r>
            <a:endParaRPr lang="en-US" sz="2350"/>
          </a:p>
          <a:p>
            <a:pPr lvl="1"/>
            <a:r>
              <a:rPr lang="en-US" sz="2350"/>
              <a:t>scripting for systems.</a:t>
            </a:r>
            <a:endParaRPr lang="en-US" sz="23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6042025" cy="5284470"/>
          </a:xfrm>
        </p:spPr>
        <p:txBody>
          <a:bodyPr/>
          <a:p>
            <a:pPr marL="0" indent="0">
              <a:buNone/>
            </a:pPr>
            <a:r>
              <a:rPr lang="en-US"/>
              <a:t>Chinese name: 珍古絲汀</a:t>
            </a:r>
            <a:endParaRPr lang="en-US"/>
          </a:p>
          <a:p>
            <a:pPr marL="0" indent="0">
              <a:buNone/>
            </a:pPr>
            <a:r>
              <a:rPr lang="en-US"/>
              <a:t>Student ID: 4110E238</a:t>
            </a:r>
            <a:endParaRPr lang="en-US"/>
          </a:p>
          <a:p>
            <a:pPr marL="0" indent="0">
              <a:buNone/>
            </a:pPr>
            <a:r>
              <a:rPr lang="en-US"/>
              <a:t>English name: Jovie Jean A. Garcia</a:t>
            </a:r>
            <a:endParaRPr lang="en-US"/>
          </a:p>
          <a:p>
            <a:pPr marL="0" indent="0">
              <a:buNone/>
            </a:pPr>
            <a:r>
              <a:rPr lang="en-US"/>
              <a:t>Nickname: Jovie</a:t>
            </a:r>
            <a:endParaRPr lang="en-US"/>
          </a:p>
          <a:p>
            <a:pPr marL="0" indent="0">
              <a:buNone/>
            </a:pPr>
            <a:r>
              <a:rPr lang="en-US"/>
              <a:t>Email:joviegarcia92@gmail.com</a:t>
            </a:r>
            <a:endParaRPr lang="en-US"/>
          </a:p>
          <a:p>
            <a:pPr marL="0" indent="0">
              <a:buNone/>
            </a:pPr>
            <a:r>
              <a:rPr lang="en-US"/>
              <a:t>GITHUB:https://github.com/4110E238/cs2022.gitV</a:t>
            </a:r>
            <a:endParaRPr lang="en-US"/>
          </a:p>
        </p:txBody>
      </p:sp>
      <p:pic>
        <p:nvPicPr>
          <p:cNvPr id="5" name="Picture 4" descr="python"/>
          <p:cNvPicPr>
            <a:picLocks noChangeAspect="1"/>
          </p:cNvPicPr>
          <p:nvPr/>
        </p:nvPicPr>
        <p:blipFill>
          <a:blip r:embed="rId1"/>
          <a:stretch>
            <a:fillRect/>
          </a:stretch>
        </p:blipFill>
        <p:spPr>
          <a:xfrm>
            <a:off x="7257415" y="2020570"/>
            <a:ext cx="3625850" cy="3973195"/>
          </a:xfrm>
          <a:prstGeom prst="rect">
            <a:avLst/>
          </a:prstGeom>
        </p:spPr>
      </p:pic>
      <p:sp>
        <p:nvSpPr>
          <p:cNvPr id="6" name="Rounded Rectangle 5"/>
          <p:cNvSpPr/>
          <p:nvPr/>
        </p:nvSpPr>
        <p:spPr>
          <a:xfrm>
            <a:off x="6589395" y="1093470"/>
            <a:ext cx="4881880" cy="4590415"/>
          </a:xfrm>
          <a:prstGeom prst="roundRect">
            <a:avLst/>
          </a:prstGeom>
          <a:no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Content Placeholder 6"/>
          <p:cNvSpPr/>
          <p:nvPr>
            <p:ph sz="half" idx="2"/>
          </p:nvPr>
        </p:nvSpPr>
        <p:spPr>
          <a:xfrm>
            <a:off x="7002780" y="1174750"/>
            <a:ext cx="4579620" cy="3666490"/>
          </a:xfrm>
        </p:spPr>
        <p:txBody>
          <a:bodyPr/>
          <a:p>
            <a:pPr marL="0" indent="0" algn="l">
              <a:buNone/>
            </a:pPr>
            <a:r>
              <a:rPr lang="en-US"/>
              <a:t>          </a:t>
            </a:r>
            <a:r>
              <a:rPr lang="en-US" b="1"/>
              <a:t>PYTHON</a:t>
            </a:r>
            <a:endParaRPr lang="en-US" b="1"/>
          </a:p>
        </p:txBody>
      </p:sp>
      <p:sp>
        <p:nvSpPr>
          <p:cNvPr id="9" name="Rounded Rectangle 8"/>
          <p:cNvSpPr/>
          <p:nvPr/>
        </p:nvSpPr>
        <p:spPr>
          <a:xfrm>
            <a:off x="323215" y="1094105"/>
            <a:ext cx="6130925" cy="4589780"/>
          </a:xfrm>
          <a:prstGeom prst="roundRect">
            <a:avLst/>
          </a:prstGeom>
          <a:noFill/>
          <a:ln>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36550"/>
            <a:ext cx="10972800" cy="582613"/>
          </a:xfrm>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PYTHON JOBS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253365" y="458470"/>
            <a:ext cx="10832465" cy="4658995"/>
          </a:xfrm>
        </p:spPr>
        <p:txBody>
          <a:bodyPr>
            <a:noAutofit/>
          </a:bodyPr>
          <a:p>
            <a:pPr marL="0" indent="0">
              <a:buNone/>
            </a:pPr>
            <a:endParaRPr lang="en-US" sz="2800"/>
          </a:p>
          <a:p>
            <a:r>
              <a:rPr lang="en-US" sz="2600"/>
              <a:t>The demand for talented Python programmers to create websites, software components, and applications, as well as to work with Data Science, AI, and ML technologies, is at an all-time high right now. All the major corporations are actively seeking out these programmers. In 2022, while we are creating this lesson, there is a severe lack of Python programmers, despite the market's demand for more of them because of Python's use in machine learning, artificial intelligence, and other fields.</a:t>
            </a:r>
            <a:endParaRPr lang="en-US" sz="2600"/>
          </a:p>
          <a:p>
            <a:endParaRPr lang="en-US" sz="2600"/>
          </a:p>
          <a:p>
            <a:r>
              <a:rPr lang="en-US" sz="2600"/>
              <a:t>Python is currently the most expensive programming language in America, with a 3-5 year expertise level requiring a $150,000 annual salary. Nevertheless, it may change depending on where the Job is located. To name just a few significant businesses that use Python would be impossible.</a:t>
            </a:r>
            <a:endParaRPr lang="en-US" sz="2500"/>
          </a:p>
          <a:p>
            <a:endParaRPr lang="en-US"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6395" y="368935"/>
            <a:ext cx="10972800" cy="582613"/>
          </a:xfrm>
        </p:spPr>
        <p:txBody>
          <a:bodyPr/>
          <a:p>
            <a:r>
              <a:rPr lang="en-US">
                <a:ln w="22225">
                  <a:solidFill>
                    <a:schemeClr val="accent2"/>
                  </a:solidFill>
                  <a:prstDash val="solid"/>
                </a:ln>
                <a:solidFill>
                  <a:schemeClr val="accent2">
                    <a:lumMod val="40000"/>
                    <a:lumOff val="60000"/>
                  </a:schemeClr>
                </a:solidFill>
                <a:effectLst/>
                <a:sym typeface="+mn-ea"/>
              </a:rPr>
              <a:t>WHY TO LEARN PYTHON?</a:t>
            </a:r>
            <a:endParaRPr 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a:xfrm>
            <a:off x="609600" y="1061085"/>
            <a:ext cx="10972800" cy="4953000"/>
          </a:xfrm>
        </p:spPr>
        <p:txBody>
          <a:bodyPr>
            <a:noAutofit/>
          </a:bodyPr>
          <a:p>
            <a:r>
              <a:rPr lang="en-US" sz="2800"/>
              <a:t>One of the most well-liked programming languages in the world is routinely regarded as Python. Python is quite simple to learn, so if you're just getting started with learning a programming language, Python can be a perfect option. Python is now being taught as the main programming language at many different schools, colleges, and universities. Python is the programming language of choice for most developers for a number of other strong reasons, including the fact that it is open source and thus cost-free to use. Python is straightforward and incredibly simple to learn. It is also adaptable and can be used to develop a wide variety of things. AI, ML, and other strong development libraries are available in Python. Python is highly sought-after and guarantees a good compensation.</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9" name="Rounded Rectangle 8"/>
          <p:cNvSpPr/>
          <p:nvPr/>
        </p:nvSpPr>
        <p:spPr>
          <a:xfrm>
            <a:off x="2337435" y="2613660"/>
            <a:ext cx="716280" cy="220980"/>
          </a:xfrm>
          <a:prstGeom prst="roundRect">
            <a:avLst/>
          </a:prstGeom>
          <a:solidFill>
            <a:srgbClr val="FDFDFD"/>
          </a:solidFill>
          <a:ln w="9525" cap="flat" cmpd="sng" algn="ctr">
            <a:solidFill>
              <a:schemeClr val="bg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Title 1"/>
          <p:cNvSpPr>
            <a:spLocks noGrp="1"/>
          </p:cNvSpPr>
          <p:nvPr>
            <p:ph type="title"/>
          </p:nvPr>
        </p:nvSpPr>
        <p:spPr>
          <a:xfrm>
            <a:off x="762000" y="561975"/>
            <a:ext cx="10972800" cy="582613"/>
          </a:xfrm>
        </p:spPr>
        <p:txBody>
          <a:bodyPr/>
          <a:p>
            <a:r>
              <a:rPr lang="en-US" sz="4400">
                <a:ln w="22225">
                  <a:solidFill>
                    <a:schemeClr val="accent2"/>
                  </a:solidFill>
                  <a:prstDash val="solid"/>
                </a:ln>
                <a:solidFill>
                  <a:schemeClr val="accent2">
                    <a:lumMod val="40000"/>
                    <a:lumOff val="60000"/>
                  </a:schemeClr>
                </a:solidFill>
                <a:effectLst/>
                <a:sym typeface="+mn-ea"/>
              </a:rPr>
              <a:t>PYTHON ONLINE/INTERPRETER</a:t>
            </a:r>
            <a:endParaRPr lang="en-US" sz="4400">
              <a:ln w="22225">
                <a:solidFill>
                  <a:schemeClr val="accent2"/>
                </a:solidFill>
                <a:prstDash val="solid"/>
              </a:ln>
              <a:solidFill>
                <a:schemeClr val="accent2">
                  <a:lumMod val="40000"/>
                  <a:lumOff val="60000"/>
                </a:schemeClr>
              </a:solidFill>
              <a:effectLst/>
              <a:sym typeface="+mn-ea"/>
            </a:endParaRPr>
          </a:p>
        </p:txBody>
      </p:sp>
      <p:pic>
        <p:nvPicPr>
          <p:cNvPr id="5" name="Picture 4"/>
          <p:cNvPicPr>
            <a:picLocks noChangeAspect="1"/>
          </p:cNvPicPr>
          <p:nvPr/>
        </p:nvPicPr>
        <p:blipFill>
          <a:blip r:embed="rId2"/>
          <a:srcRect l="11330" r="43752" b="61556"/>
          <a:stretch>
            <a:fillRect/>
          </a:stretch>
        </p:blipFill>
        <p:spPr>
          <a:xfrm>
            <a:off x="762000" y="1311910"/>
            <a:ext cx="6724650" cy="4716780"/>
          </a:xfrm>
          <a:prstGeom prst="rect">
            <a:avLst/>
          </a:prstGeom>
        </p:spPr>
      </p:pic>
      <p:pic>
        <p:nvPicPr>
          <p:cNvPr id="11" name="Content Placeholder 10"/>
          <p:cNvPicPr>
            <a:picLocks noChangeAspect="1"/>
          </p:cNvPicPr>
          <p:nvPr>
            <p:ph idx="1"/>
          </p:nvPr>
        </p:nvPicPr>
        <p:blipFill>
          <a:blip r:embed="rId2"/>
          <a:srcRect l="11330" t="62306" r="65629" b="12197"/>
          <a:stretch>
            <a:fillRect/>
          </a:stretch>
        </p:blipFill>
        <p:spPr>
          <a:xfrm>
            <a:off x="5524500" y="3244215"/>
            <a:ext cx="4211320" cy="2244090"/>
          </a:xfrm>
          <a:prstGeom prst="rect">
            <a:avLst/>
          </a:prstGeom>
        </p:spPr>
      </p:pic>
      <p:sp>
        <p:nvSpPr>
          <p:cNvPr id="13" name="Rectangles 12"/>
          <p:cNvSpPr/>
          <p:nvPr/>
        </p:nvSpPr>
        <p:spPr>
          <a:xfrm>
            <a:off x="1391285" y="3671570"/>
            <a:ext cx="1571625" cy="647700"/>
          </a:xfrm>
          <a:prstGeom prst="rect">
            <a:avLst/>
          </a:prstGeom>
          <a:noFill/>
          <a:ln>
            <a:solidFill>
              <a:schemeClr val="accent6">
                <a:lumMod val="10000"/>
              </a:schemeClr>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a:xfrm>
            <a:off x="609600" y="929005"/>
            <a:ext cx="10972800" cy="582613"/>
          </a:xfrm>
        </p:spPr>
        <p:txBody>
          <a:bodyPr>
            <a:scene3d>
              <a:camera prst="orthographicFront"/>
              <a:lightRig rig="threePt" dir="t"/>
            </a:scene3d>
          </a:bodyPr>
          <a:p>
            <a:r>
              <a:rPr lang="en-US" sz="4400">
                <a:ln w="22225">
                  <a:solidFill>
                    <a:schemeClr val="accent2"/>
                  </a:solidFill>
                  <a:prstDash val="solid"/>
                </a:ln>
                <a:solidFill>
                  <a:schemeClr val="accent2">
                    <a:lumMod val="40000"/>
                    <a:lumOff val="60000"/>
                  </a:schemeClr>
                </a:solidFill>
                <a:effectLst/>
              </a:rPr>
              <a:t>PYTHON ONLINE INTERPRETER: 2</a:t>
            </a:r>
            <a:endParaRPr lang="en-US" sz="4400">
              <a:ln w="22225">
                <a:solidFill>
                  <a:schemeClr val="accent2"/>
                </a:solidFill>
                <a:prstDash val="solid"/>
              </a:ln>
              <a:solidFill>
                <a:schemeClr val="accent2">
                  <a:lumMod val="40000"/>
                  <a:lumOff val="60000"/>
                </a:schemeClr>
              </a:solidFill>
              <a:effectLst/>
            </a:endParaRPr>
          </a:p>
        </p:txBody>
      </p:sp>
      <p:pic>
        <p:nvPicPr>
          <p:cNvPr id="13" name="Content Placeholder 12"/>
          <p:cNvPicPr>
            <a:picLocks noChangeAspect="1"/>
          </p:cNvPicPr>
          <p:nvPr>
            <p:ph idx="1"/>
          </p:nvPr>
        </p:nvPicPr>
        <p:blipFill>
          <a:blip r:embed="rId1"/>
          <a:srcRect t="9141" r="32634" b="12064"/>
          <a:stretch>
            <a:fillRect/>
          </a:stretch>
        </p:blipFill>
        <p:spPr>
          <a:xfrm>
            <a:off x="609600" y="1746885"/>
            <a:ext cx="6672580" cy="4390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327275" y="2819400"/>
            <a:ext cx="7537450" cy="9220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pPr algn="l"/>
            <a:r>
              <a:rPr lang="en-US" sz="5400" b="1">
                <a:solidFill>
                  <a:schemeClr val="accent3"/>
                </a:solidFill>
                <a:effectLst/>
                <a:latin typeface="Ink Free" panose="03080402000500000000" charset="0"/>
                <a:cs typeface="Ink Free" panose="03080402000500000000" charset="0"/>
                <a:sym typeface="+mn-ea"/>
              </a:rPr>
              <a:t>INPUT AND OUTPUT</a:t>
            </a:r>
            <a:endParaRPr lang="en-US" sz="5400" b="1">
              <a:solidFill>
                <a:schemeClr val="accent3"/>
              </a:solidFill>
              <a:effectLst/>
              <a:latin typeface="Ink Free" panose="03080402000500000000" charset="0"/>
              <a:cs typeface="Ink Free" panose="03080402000500000000"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w="22225">
                  <a:solidFill>
                    <a:schemeClr val="accent2"/>
                  </a:solidFill>
                  <a:prstDash val="solid"/>
                </a:ln>
                <a:solidFill>
                  <a:schemeClr val="accent2">
                    <a:lumMod val="40000"/>
                    <a:lumOff val="60000"/>
                  </a:schemeClr>
                </a:solidFill>
                <a:effectLst/>
              </a:rPr>
              <a:t>QUESTION:</a:t>
            </a:r>
            <a:endParaRPr lang="en-US" sz="4000" b="1">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sz="half" idx="1"/>
          </p:nvPr>
        </p:nvPicPr>
        <p:blipFill>
          <a:blip r:embed="rId1"/>
          <a:srcRect l="11359" r="12873" b="67735"/>
          <a:stretch>
            <a:fillRect/>
          </a:stretch>
        </p:blipFill>
        <p:spPr>
          <a:xfrm>
            <a:off x="609600" y="1040765"/>
            <a:ext cx="8736965" cy="3028950"/>
          </a:xfrm>
          <a:prstGeom prst="rect">
            <a:avLst/>
          </a:prstGeom>
        </p:spPr>
      </p:pic>
      <p:pic>
        <p:nvPicPr>
          <p:cNvPr id="5" name="Content Placeholder 4"/>
          <p:cNvPicPr>
            <a:picLocks noChangeAspect="1"/>
          </p:cNvPicPr>
          <p:nvPr>
            <p:ph sz="half" idx="2"/>
          </p:nvPr>
        </p:nvPicPr>
        <p:blipFill>
          <a:blip r:embed="rId1"/>
          <a:srcRect l="12646" t="57233" r="13443" b="10987"/>
          <a:stretch>
            <a:fillRect/>
          </a:stretch>
        </p:blipFill>
        <p:spPr>
          <a:xfrm>
            <a:off x="784860" y="3145790"/>
            <a:ext cx="8561705" cy="2832100"/>
          </a:xfrm>
          <a:prstGeom prst="rect">
            <a:avLst/>
          </a:prstGeom>
        </p:spPr>
      </p:pic>
    </p:spTree>
  </p:cSld>
  <p:clrMapOvr>
    <a:masterClrMapping/>
  </p:clrMapOvr>
</p:sld>
</file>

<file path=ppt/theme/theme1.xml><?xml version="1.0" encoding="utf-8"?>
<a:theme xmlns:a="http://schemas.openxmlformats.org/drawingml/2006/main" name="Gear Drives">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3171</Words>
  <Application>WPS Presentation</Application>
  <PresentationFormat>Widescreen</PresentationFormat>
  <Paragraphs>98</Paragraphs>
  <Slides>30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SimSun</vt:lpstr>
      <vt:lpstr>Wingdings</vt:lpstr>
      <vt:lpstr>Ink Free</vt:lpstr>
      <vt:lpstr>Microsoft YaHei</vt:lpstr>
      <vt:lpstr>Arial Unicode MS</vt:lpstr>
      <vt:lpstr>Calibri</vt:lpstr>
      <vt:lpstr>Arial Black</vt:lpstr>
      <vt:lpstr>Impact</vt:lpstr>
      <vt:lpstr>Javanese Text</vt:lpstr>
      <vt:lpstr>Leelawadee UI</vt:lpstr>
      <vt:lpstr>Microsoft Himalaya</vt:lpstr>
      <vt:lpstr>Gear Drives</vt:lpstr>
      <vt:lpstr>LEARNING  PYTHON</vt:lpstr>
      <vt:lpstr>CONTEXT: </vt:lpstr>
      <vt:lpstr>What is Python?</vt:lpstr>
      <vt:lpstr>PYTHON JOBS</vt:lpstr>
      <vt:lpstr>WHY TO LEARN PYTHON?</vt:lpstr>
      <vt:lpstr>PYTHON ONLINE/INTERPRETER</vt:lpstr>
      <vt:lpstr>PYTHON ONLINE INTERPRETER: 2</vt:lpstr>
      <vt:lpstr>PowerPoint 演示文稿</vt:lpstr>
      <vt:lpstr>QUESTION:</vt:lpstr>
      <vt:lpstr>WAY : 1</vt:lpstr>
      <vt:lpstr>WAY : 2</vt:lpstr>
      <vt:lpstr>WAY : 3</vt:lpstr>
      <vt:lpstr>ANSWER: 1</vt:lpstr>
      <vt:lpstr>ANSWER: 2</vt:lpstr>
      <vt:lpstr>ANSWER: 3</vt:lpstr>
      <vt:lpstr>PYTHON DATA TYPES</vt:lpstr>
      <vt:lpstr>DATA TYPES</vt:lpstr>
      <vt:lpstr>SETTING THE SPECIFIC DATA TYPE</vt:lpstr>
      <vt:lpstr>PYTHON DATA</vt:lpstr>
      <vt:lpstr>dict: key-value pair</vt:lpstr>
      <vt:lpstr>PYTHON OPERATORS</vt:lpstr>
      <vt:lpstr>PYTHON   ARITHMETIC OPERATORS </vt:lpstr>
      <vt:lpstr>PYTHON ASSIGNMENT OPERATORS</vt:lpstr>
      <vt:lpstr>PYTHON COMPARISON OPERATORS</vt:lpstr>
      <vt:lpstr>PYTHON COMPARISON OPERATORS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dc:creator/>
  <cp:lastModifiedBy>faith</cp:lastModifiedBy>
  <cp:revision>7</cp:revision>
  <dcterms:created xsi:type="dcterms:W3CDTF">2022-10-01T07:19:00Z</dcterms:created>
  <dcterms:modified xsi:type="dcterms:W3CDTF">2022-10-06T07:44:53Z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F7555730BC7A410FADA00803DB132593</vt:lpwstr>
  </property>
  <property fmtid="{D5CDD505-2E9C-101B-9397-08002B2CF9AE}" pid="3" name="KSOProductBuildVer">
    <vt:lpwstr>1033-11.2.0.11341</vt:lpwstr>
  </property>
</Properties>
</file>