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BDFA83-4EBE-4E43-8AB3-6669C64CD38E}" type="datetimeFigureOut">
              <a:rPr lang="en-US" smtClean="0"/>
              <a:t>9/29/2022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7E24AEB8-EA4F-4076-9535-989C8AA378A9}" type="slidenum">
              <a:rPr lang="en-US" smtClean="0"/>
              <a:t>‹#›</a:t>
            </a:fld>
            <a:endParaRPr lang="en-US"/>
          </a:p>
        </p:txBody>
      </p:sp>
    </p:spTree>
    <p:extLst>
      <p:ext uri="{BB962C8B-B14F-4D97-AF65-F5344CB8AC3E}">
        <p14:creationId xmlns:p14="http://schemas.microsoft.com/office/powerpoint/2010/main" val="16684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BDFA83-4EBE-4E43-8AB3-6669C64CD38E}"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24AEB8-EA4F-4076-9535-989C8AA378A9}" type="slidenum">
              <a:rPr lang="en-US" smtClean="0"/>
              <a:t>‹#›</a:t>
            </a:fld>
            <a:endParaRPr lang="en-US"/>
          </a:p>
        </p:txBody>
      </p:sp>
    </p:spTree>
    <p:extLst>
      <p:ext uri="{BB962C8B-B14F-4D97-AF65-F5344CB8AC3E}">
        <p14:creationId xmlns:p14="http://schemas.microsoft.com/office/powerpoint/2010/main" val="884290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BDFA83-4EBE-4E43-8AB3-6669C64CD38E}"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4AEB8-EA4F-4076-9535-989C8AA378A9}" type="slidenum">
              <a:rPr lang="en-US" smtClean="0"/>
              <a:t>‹#›</a:t>
            </a:fld>
            <a:endParaRPr lang="en-US"/>
          </a:p>
        </p:txBody>
      </p:sp>
    </p:spTree>
    <p:extLst>
      <p:ext uri="{BB962C8B-B14F-4D97-AF65-F5344CB8AC3E}">
        <p14:creationId xmlns:p14="http://schemas.microsoft.com/office/powerpoint/2010/main" val="1828970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BDFA83-4EBE-4E43-8AB3-6669C64CD38E}"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4AEB8-EA4F-4076-9535-989C8AA378A9}" type="slidenum">
              <a:rPr lang="en-US" smtClean="0"/>
              <a:t>‹#›</a:t>
            </a:fld>
            <a:endParaRPr lang="en-US"/>
          </a:p>
        </p:txBody>
      </p:sp>
    </p:spTree>
    <p:extLst>
      <p:ext uri="{BB962C8B-B14F-4D97-AF65-F5344CB8AC3E}">
        <p14:creationId xmlns:p14="http://schemas.microsoft.com/office/powerpoint/2010/main" val="20905978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BDFA83-4EBE-4E43-8AB3-6669C64CD38E}"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4AEB8-EA4F-4076-9535-989C8AA378A9}" type="slidenum">
              <a:rPr lang="en-US" smtClean="0"/>
              <a:t>‹#›</a:t>
            </a:fld>
            <a:endParaRPr lang="en-US"/>
          </a:p>
        </p:txBody>
      </p:sp>
    </p:spTree>
    <p:extLst>
      <p:ext uri="{BB962C8B-B14F-4D97-AF65-F5344CB8AC3E}">
        <p14:creationId xmlns:p14="http://schemas.microsoft.com/office/powerpoint/2010/main" val="1537884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BDFA83-4EBE-4E43-8AB3-6669C64CD38E}"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4AEB8-EA4F-4076-9535-989C8AA378A9}" type="slidenum">
              <a:rPr lang="en-US" smtClean="0"/>
              <a:t>‹#›</a:t>
            </a:fld>
            <a:endParaRPr lang="en-US"/>
          </a:p>
        </p:txBody>
      </p:sp>
    </p:spTree>
    <p:extLst>
      <p:ext uri="{BB962C8B-B14F-4D97-AF65-F5344CB8AC3E}">
        <p14:creationId xmlns:p14="http://schemas.microsoft.com/office/powerpoint/2010/main" val="874846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BDFA83-4EBE-4E43-8AB3-6669C64CD38E}"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4AEB8-EA4F-4076-9535-989C8AA378A9}" type="slidenum">
              <a:rPr lang="en-US" smtClean="0"/>
              <a:t>‹#›</a:t>
            </a:fld>
            <a:endParaRPr lang="en-US"/>
          </a:p>
        </p:txBody>
      </p:sp>
    </p:spTree>
    <p:extLst>
      <p:ext uri="{BB962C8B-B14F-4D97-AF65-F5344CB8AC3E}">
        <p14:creationId xmlns:p14="http://schemas.microsoft.com/office/powerpoint/2010/main" val="33491793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BDFA83-4EBE-4E43-8AB3-6669C64CD38E}"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4AEB8-EA4F-4076-9535-989C8AA378A9}" type="slidenum">
              <a:rPr lang="en-US" smtClean="0"/>
              <a:t>‹#›</a:t>
            </a:fld>
            <a:endParaRPr lang="en-US"/>
          </a:p>
        </p:txBody>
      </p:sp>
    </p:spTree>
    <p:extLst>
      <p:ext uri="{BB962C8B-B14F-4D97-AF65-F5344CB8AC3E}">
        <p14:creationId xmlns:p14="http://schemas.microsoft.com/office/powerpoint/2010/main" val="788121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BDFA83-4EBE-4E43-8AB3-6669C64CD38E}"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4AEB8-EA4F-4076-9535-989C8AA378A9}" type="slidenum">
              <a:rPr lang="en-US" smtClean="0"/>
              <a:t>‹#›</a:t>
            </a:fld>
            <a:endParaRPr lang="en-US"/>
          </a:p>
        </p:txBody>
      </p:sp>
    </p:spTree>
    <p:extLst>
      <p:ext uri="{BB962C8B-B14F-4D97-AF65-F5344CB8AC3E}">
        <p14:creationId xmlns:p14="http://schemas.microsoft.com/office/powerpoint/2010/main" val="1652311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BDFA83-4EBE-4E43-8AB3-6669C64CD38E}"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7E24AEB8-EA4F-4076-9535-989C8AA378A9}" type="slidenum">
              <a:rPr lang="en-US" smtClean="0"/>
              <a:t>‹#›</a:t>
            </a:fld>
            <a:endParaRPr lang="en-US"/>
          </a:p>
        </p:txBody>
      </p:sp>
    </p:spTree>
    <p:extLst>
      <p:ext uri="{BB962C8B-B14F-4D97-AF65-F5344CB8AC3E}">
        <p14:creationId xmlns:p14="http://schemas.microsoft.com/office/powerpoint/2010/main" val="1945967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BDFA83-4EBE-4E43-8AB3-6669C64CD38E}"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4AEB8-EA4F-4076-9535-989C8AA378A9}" type="slidenum">
              <a:rPr lang="en-US" smtClean="0"/>
              <a:t>‹#›</a:t>
            </a:fld>
            <a:endParaRPr lang="en-US"/>
          </a:p>
        </p:txBody>
      </p:sp>
    </p:spTree>
    <p:extLst>
      <p:ext uri="{BB962C8B-B14F-4D97-AF65-F5344CB8AC3E}">
        <p14:creationId xmlns:p14="http://schemas.microsoft.com/office/powerpoint/2010/main" val="347187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BDFA83-4EBE-4E43-8AB3-6669C64CD38E}"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24AEB8-EA4F-4076-9535-989C8AA378A9}" type="slidenum">
              <a:rPr lang="en-US" smtClean="0"/>
              <a:t>‹#›</a:t>
            </a:fld>
            <a:endParaRPr lang="en-US"/>
          </a:p>
        </p:txBody>
      </p:sp>
    </p:spTree>
    <p:extLst>
      <p:ext uri="{BB962C8B-B14F-4D97-AF65-F5344CB8AC3E}">
        <p14:creationId xmlns:p14="http://schemas.microsoft.com/office/powerpoint/2010/main" val="4159954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BDFA83-4EBE-4E43-8AB3-6669C64CD38E}" type="datetimeFigureOut">
              <a:rPr lang="en-US" smtClean="0"/>
              <a:t>9/29/2022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24AEB8-EA4F-4076-9535-989C8AA378A9}" type="slidenum">
              <a:rPr lang="en-US" smtClean="0"/>
              <a:t>‹#›</a:t>
            </a:fld>
            <a:endParaRPr lang="en-US"/>
          </a:p>
        </p:txBody>
      </p:sp>
    </p:spTree>
    <p:extLst>
      <p:ext uri="{BB962C8B-B14F-4D97-AF65-F5344CB8AC3E}">
        <p14:creationId xmlns:p14="http://schemas.microsoft.com/office/powerpoint/2010/main" val="1713038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BDFA83-4EBE-4E43-8AB3-6669C64CD38E}" type="datetimeFigureOut">
              <a:rPr lang="en-US" smtClean="0"/>
              <a:t>9/29/2022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24AEB8-EA4F-4076-9535-989C8AA378A9}" type="slidenum">
              <a:rPr lang="en-US" smtClean="0"/>
              <a:t>‹#›</a:t>
            </a:fld>
            <a:endParaRPr lang="en-US"/>
          </a:p>
        </p:txBody>
      </p:sp>
    </p:spTree>
    <p:extLst>
      <p:ext uri="{BB962C8B-B14F-4D97-AF65-F5344CB8AC3E}">
        <p14:creationId xmlns:p14="http://schemas.microsoft.com/office/powerpoint/2010/main" val="3134487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BDFA83-4EBE-4E43-8AB3-6669C64CD38E}" type="datetimeFigureOut">
              <a:rPr lang="en-US" smtClean="0"/>
              <a:t>9/29/2022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24AEB8-EA4F-4076-9535-989C8AA378A9}" type="slidenum">
              <a:rPr lang="en-US" smtClean="0"/>
              <a:t>‹#›</a:t>
            </a:fld>
            <a:endParaRPr lang="en-US"/>
          </a:p>
        </p:txBody>
      </p:sp>
    </p:spTree>
    <p:extLst>
      <p:ext uri="{BB962C8B-B14F-4D97-AF65-F5344CB8AC3E}">
        <p14:creationId xmlns:p14="http://schemas.microsoft.com/office/powerpoint/2010/main" val="2902035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BDFA83-4EBE-4E43-8AB3-6669C64CD38E}"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24AEB8-EA4F-4076-9535-989C8AA378A9}" type="slidenum">
              <a:rPr lang="en-US" smtClean="0"/>
              <a:t>‹#›</a:t>
            </a:fld>
            <a:endParaRPr lang="en-US"/>
          </a:p>
        </p:txBody>
      </p:sp>
    </p:spTree>
    <p:extLst>
      <p:ext uri="{BB962C8B-B14F-4D97-AF65-F5344CB8AC3E}">
        <p14:creationId xmlns:p14="http://schemas.microsoft.com/office/powerpoint/2010/main" val="14523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BDFA83-4EBE-4E43-8AB3-6669C64CD38E}"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24AEB8-EA4F-4076-9535-989C8AA378A9}" type="slidenum">
              <a:rPr lang="en-US" smtClean="0"/>
              <a:t>‹#›</a:t>
            </a:fld>
            <a:endParaRPr lang="en-US"/>
          </a:p>
        </p:txBody>
      </p:sp>
    </p:spTree>
    <p:extLst>
      <p:ext uri="{BB962C8B-B14F-4D97-AF65-F5344CB8AC3E}">
        <p14:creationId xmlns:p14="http://schemas.microsoft.com/office/powerpoint/2010/main" val="1322401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9BDFA83-4EBE-4E43-8AB3-6669C64CD38E}" type="datetimeFigureOut">
              <a:rPr lang="en-US" smtClean="0"/>
              <a:t>9/29/2022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E24AEB8-EA4F-4076-9535-989C8AA378A9}" type="slidenum">
              <a:rPr lang="en-US" smtClean="0"/>
              <a:t>‹#›</a:t>
            </a:fld>
            <a:endParaRPr lang="en-US"/>
          </a:p>
        </p:txBody>
      </p:sp>
    </p:spTree>
    <p:extLst>
      <p:ext uri="{BB962C8B-B14F-4D97-AF65-F5344CB8AC3E}">
        <p14:creationId xmlns:p14="http://schemas.microsoft.com/office/powerpoint/2010/main" val="83392101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D86DA-0FF3-8BC8-7A7C-77865DBD4D21}"/>
              </a:ext>
            </a:extLst>
          </p:cNvPr>
          <p:cNvSpPr>
            <a:spLocks noGrp="1"/>
          </p:cNvSpPr>
          <p:nvPr>
            <p:ph type="ctrTitle"/>
          </p:nvPr>
        </p:nvSpPr>
        <p:spPr>
          <a:xfrm>
            <a:off x="1947333" y="1642533"/>
            <a:ext cx="8686801" cy="1786468"/>
          </a:xfrm>
        </p:spPr>
        <p:txBody>
          <a:bodyPr>
            <a:normAutofit/>
          </a:bodyPr>
          <a:lstStyle/>
          <a:p>
            <a:r>
              <a:rPr lang="en-US" dirty="0"/>
              <a:t>       </a:t>
            </a:r>
            <a:r>
              <a:rPr lang="en-US" dirty="0">
                <a:latin typeface="Algerian" panose="04020705040A02060702" pitchFamily="82" charset="0"/>
              </a:rPr>
              <a:t>LEARNING PYTHON</a:t>
            </a:r>
          </a:p>
        </p:txBody>
      </p:sp>
      <p:sp>
        <p:nvSpPr>
          <p:cNvPr id="3" name="Subtitle 2">
            <a:extLst>
              <a:ext uri="{FF2B5EF4-FFF2-40B4-BE49-F238E27FC236}">
                <a16:creationId xmlns:a16="http://schemas.microsoft.com/office/drawing/2014/main" id="{86805140-BF7C-A25C-27E3-08FF72D6EE8F}"/>
              </a:ext>
            </a:extLst>
          </p:cNvPr>
          <p:cNvSpPr>
            <a:spLocks noGrp="1"/>
          </p:cNvSpPr>
          <p:nvPr>
            <p:ph type="subTitle" idx="1"/>
          </p:nvPr>
        </p:nvSpPr>
        <p:spPr>
          <a:xfrm>
            <a:off x="1676401" y="3428999"/>
            <a:ext cx="8686801" cy="1786469"/>
          </a:xfrm>
        </p:spPr>
        <p:txBody>
          <a:bodyPr/>
          <a:lstStyle/>
          <a:p>
            <a:r>
              <a:rPr lang="en-US" dirty="0"/>
              <a:t>                                </a:t>
            </a:r>
          </a:p>
          <a:p>
            <a:r>
              <a:rPr lang="en-US" sz="2800" b="1" dirty="0"/>
              <a:t>                                                           20220928</a:t>
            </a:r>
          </a:p>
        </p:txBody>
      </p:sp>
    </p:spTree>
    <p:extLst>
      <p:ext uri="{BB962C8B-B14F-4D97-AF65-F5344CB8AC3E}">
        <p14:creationId xmlns:p14="http://schemas.microsoft.com/office/powerpoint/2010/main" val="690337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C65B4-7CBE-3BC8-4C6B-928CA81D5BAB}"/>
              </a:ext>
            </a:extLst>
          </p:cNvPr>
          <p:cNvSpPr>
            <a:spLocks noGrp="1"/>
          </p:cNvSpPr>
          <p:nvPr>
            <p:ph type="title"/>
          </p:nvPr>
        </p:nvSpPr>
        <p:spPr>
          <a:xfrm>
            <a:off x="1484311" y="685800"/>
            <a:ext cx="10018713" cy="2257425"/>
          </a:xfrm>
        </p:spPr>
        <p:txBody>
          <a:bodyPr/>
          <a:lstStyle/>
          <a:p>
            <a:r>
              <a:rPr lang="en-US" b="1" dirty="0">
                <a:latin typeface="Algerian" panose="04020705040A02060702" pitchFamily="82" charset="0"/>
              </a:rPr>
              <a:t>INPUT AND OUTPUT</a:t>
            </a:r>
          </a:p>
        </p:txBody>
      </p:sp>
      <p:sp>
        <p:nvSpPr>
          <p:cNvPr id="3" name="Content Placeholder 2">
            <a:extLst>
              <a:ext uri="{FF2B5EF4-FFF2-40B4-BE49-F238E27FC236}">
                <a16:creationId xmlns:a16="http://schemas.microsoft.com/office/drawing/2014/main" id="{C60BB3A4-69EC-03F0-CA69-9907A3DDDB13}"/>
              </a:ext>
            </a:extLst>
          </p:cNvPr>
          <p:cNvSpPr>
            <a:spLocks noGrp="1"/>
          </p:cNvSpPr>
          <p:nvPr>
            <p:ph idx="1"/>
          </p:nvPr>
        </p:nvSpPr>
        <p:spPr>
          <a:xfrm>
            <a:off x="5227635" y="2609850"/>
            <a:ext cx="1987553" cy="1304926"/>
          </a:xfrm>
        </p:spPr>
        <p:txBody>
          <a:bodyPr>
            <a:normAutofit/>
          </a:bodyPr>
          <a:lstStyle/>
          <a:p>
            <a:r>
              <a:rPr lang="en-US" sz="2800" b="1" dirty="0"/>
              <a:t>20220928</a:t>
            </a:r>
          </a:p>
        </p:txBody>
      </p:sp>
    </p:spTree>
    <p:extLst>
      <p:ext uri="{BB962C8B-B14F-4D97-AF65-F5344CB8AC3E}">
        <p14:creationId xmlns:p14="http://schemas.microsoft.com/office/powerpoint/2010/main" val="1796492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4DC2C-FCF8-40CA-BE47-9E9FCC1ABA62}"/>
              </a:ext>
            </a:extLst>
          </p:cNvPr>
          <p:cNvSpPr>
            <a:spLocks noGrp="1"/>
          </p:cNvSpPr>
          <p:nvPr>
            <p:ph type="title"/>
          </p:nvPr>
        </p:nvSpPr>
        <p:spPr>
          <a:xfrm>
            <a:off x="712785" y="500063"/>
            <a:ext cx="4230689" cy="642938"/>
          </a:xfrm>
        </p:spPr>
        <p:txBody>
          <a:bodyPr>
            <a:normAutofit fontScale="90000"/>
          </a:bodyPr>
          <a:lstStyle/>
          <a:p>
            <a:r>
              <a:rPr lang="en-US" b="1" dirty="0">
                <a:latin typeface="Algerian" panose="04020705040A02060702" pitchFamily="82" charset="0"/>
              </a:rPr>
              <a:t>Question:</a:t>
            </a:r>
          </a:p>
        </p:txBody>
      </p:sp>
      <p:sp>
        <p:nvSpPr>
          <p:cNvPr id="3" name="Content Placeholder 2">
            <a:extLst>
              <a:ext uri="{FF2B5EF4-FFF2-40B4-BE49-F238E27FC236}">
                <a16:creationId xmlns:a16="http://schemas.microsoft.com/office/drawing/2014/main" id="{6BC2D77A-B84A-2E6C-CB00-70950970997D}"/>
              </a:ext>
            </a:extLst>
          </p:cNvPr>
          <p:cNvSpPr>
            <a:spLocks noGrp="1"/>
          </p:cNvSpPr>
          <p:nvPr>
            <p:ph idx="1"/>
          </p:nvPr>
        </p:nvSpPr>
        <p:spPr>
          <a:xfrm>
            <a:off x="428624" y="4386263"/>
            <a:ext cx="2786063" cy="1100137"/>
          </a:xfrm>
        </p:spPr>
        <p:txBody>
          <a:bodyPr/>
          <a:lstStyle/>
          <a:p>
            <a:r>
              <a:rPr lang="en-US" b="1" dirty="0"/>
              <a:t>Data type </a:t>
            </a:r>
            <a:r>
              <a:rPr lang="en-US" dirty="0"/>
              <a:t>: </a:t>
            </a:r>
          </a:p>
        </p:txBody>
      </p:sp>
      <p:pic>
        <p:nvPicPr>
          <p:cNvPr id="5" name="Picture 4">
            <a:extLst>
              <a:ext uri="{FF2B5EF4-FFF2-40B4-BE49-F238E27FC236}">
                <a16:creationId xmlns:a16="http://schemas.microsoft.com/office/drawing/2014/main" id="{47EC83C2-15E6-5BDD-5570-737BB30929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3613" y="1471613"/>
            <a:ext cx="9272588" cy="4357687"/>
          </a:xfrm>
          <a:prstGeom prst="rect">
            <a:avLst/>
          </a:prstGeom>
        </p:spPr>
      </p:pic>
    </p:spTree>
    <p:extLst>
      <p:ext uri="{BB962C8B-B14F-4D97-AF65-F5344CB8AC3E}">
        <p14:creationId xmlns:p14="http://schemas.microsoft.com/office/powerpoint/2010/main" val="2553952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F7C30F3-2765-EDF1-DA7F-DC0A02F7EC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9264" y="1821657"/>
            <a:ext cx="8125959" cy="3214686"/>
          </a:xfrm>
        </p:spPr>
      </p:pic>
    </p:spTree>
    <p:extLst>
      <p:ext uri="{BB962C8B-B14F-4D97-AF65-F5344CB8AC3E}">
        <p14:creationId xmlns:p14="http://schemas.microsoft.com/office/powerpoint/2010/main" val="2453135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054CF18-3092-16F1-4D0E-07512625AA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2900" y="1838324"/>
            <a:ext cx="10018712" cy="3393735"/>
          </a:xfrm>
        </p:spPr>
      </p:pic>
    </p:spTree>
    <p:extLst>
      <p:ext uri="{BB962C8B-B14F-4D97-AF65-F5344CB8AC3E}">
        <p14:creationId xmlns:p14="http://schemas.microsoft.com/office/powerpoint/2010/main" val="2802381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9FA39B6-F020-DDF0-573A-6721031090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8613" y="1814512"/>
            <a:ext cx="10018712" cy="3400425"/>
          </a:xfrm>
        </p:spPr>
      </p:pic>
    </p:spTree>
    <p:extLst>
      <p:ext uri="{BB962C8B-B14F-4D97-AF65-F5344CB8AC3E}">
        <p14:creationId xmlns:p14="http://schemas.microsoft.com/office/powerpoint/2010/main" val="841272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A1E89-4BFA-F6BA-8553-0020F9B4B6D1}"/>
              </a:ext>
            </a:extLst>
          </p:cNvPr>
          <p:cNvSpPr>
            <a:spLocks noGrp="1"/>
          </p:cNvSpPr>
          <p:nvPr>
            <p:ph type="title"/>
          </p:nvPr>
        </p:nvSpPr>
        <p:spPr>
          <a:xfrm>
            <a:off x="1112837" y="171451"/>
            <a:ext cx="4030663" cy="1328738"/>
          </a:xfrm>
        </p:spPr>
        <p:txBody>
          <a:bodyPr/>
          <a:lstStyle/>
          <a:p>
            <a:r>
              <a:rPr lang="en-US" b="1" dirty="0">
                <a:latin typeface="Algerian" panose="04020705040A02060702" pitchFamily="82" charset="0"/>
              </a:rPr>
              <a:t>Answer: 1</a:t>
            </a:r>
          </a:p>
        </p:txBody>
      </p:sp>
      <p:pic>
        <p:nvPicPr>
          <p:cNvPr id="5" name="Content Placeholder 4">
            <a:extLst>
              <a:ext uri="{FF2B5EF4-FFF2-40B4-BE49-F238E27FC236}">
                <a16:creationId xmlns:a16="http://schemas.microsoft.com/office/drawing/2014/main" id="{A73D5B95-00DA-A43B-E5A2-95FDF65FA9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4325" y="1900237"/>
            <a:ext cx="10018712" cy="3408909"/>
          </a:xfrm>
        </p:spPr>
      </p:pic>
    </p:spTree>
    <p:extLst>
      <p:ext uri="{BB962C8B-B14F-4D97-AF65-F5344CB8AC3E}">
        <p14:creationId xmlns:p14="http://schemas.microsoft.com/office/powerpoint/2010/main" val="2977913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915AA-FAC0-DDBF-A5BA-91A4F3C7B4F5}"/>
              </a:ext>
            </a:extLst>
          </p:cNvPr>
          <p:cNvSpPr>
            <a:spLocks noGrp="1"/>
          </p:cNvSpPr>
          <p:nvPr>
            <p:ph type="title"/>
          </p:nvPr>
        </p:nvSpPr>
        <p:spPr>
          <a:xfrm>
            <a:off x="1341436" y="257175"/>
            <a:ext cx="3373439" cy="1057275"/>
          </a:xfrm>
        </p:spPr>
        <p:txBody>
          <a:bodyPr/>
          <a:lstStyle/>
          <a:p>
            <a:r>
              <a:rPr lang="en-US" b="1" dirty="0">
                <a:latin typeface="Algerian" panose="04020705040A02060702" pitchFamily="82" charset="0"/>
              </a:rPr>
              <a:t>Answer: 2</a:t>
            </a:r>
          </a:p>
        </p:txBody>
      </p:sp>
      <p:pic>
        <p:nvPicPr>
          <p:cNvPr id="9" name="Content Placeholder 8">
            <a:extLst>
              <a:ext uri="{FF2B5EF4-FFF2-40B4-BE49-F238E27FC236}">
                <a16:creationId xmlns:a16="http://schemas.microsoft.com/office/drawing/2014/main" id="{1672FF9A-D864-51DC-6CCB-29E66C0EEB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0063" y="2000250"/>
            <a:ext cx="10018712" cy="3557588"/>
          </a:xfrm>
        </p:spPr>
      </p:pic>
    </p:spTree>
    <p:extLst>
      <p:ext uri="{BB962C8B-B14F-4D97-AF65-F5344CB8AC3E}">
        <p14:creationId xmlns:p14="http://schemas.microsoft.com/office/powerpoint/2010/main" val="3423227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B092-8A26-7831-B51A-39477C3F0F17}"/>
              </a:ext>
            </a:extLst>
          </p:cNvPr>
          <p:cNvSpPr>
            <a:spLocks noGrp="1"/>
          </p:cNvSpPr>
          <p:nvPr>
            <p:ph type="title"/>
          </p:nvPr>
        </p:nvSpPr>
        <p:spPr>
          <a:xfrm>
            <a:off x="1484311" y="685800"/>
            <a:ext cx="10018713" cy="2300288"/>
          </a:xfrm>
        </p:spPr>
        <p:txBody>
          <a:bodyPr/>
          <a:lstStyle/>
          <a:p>
            <a:r>
              <a:rPr lang="en-US" b="1" dirty="0">
                <a:latin typeface="Algerian" panose="04020705040A02060702" pitchFamily="82" charset="0"/>
              </a:rPr>
              <a:t>PYTHON DATA TYPES</a:t>
            </a:r>
          </a:p>
        </p:txBody>
      </p:sp>
      <p:sp>
        <p:nvSpPr>
          <p:cNvPr id="3" name="Content Placeholder 2">
            <a:extLst>
              <a:ext uri="{FF2B5EF4-FFF2-40B4-BE49-F238E27FC236}">
                <a16:creationId xmlns:a16="http://schemas.microsoft.com/office/drawing/2014/main" id="{36384426-2CBA-9DCF-C2F9-9605467E4924}"/>
              </a:ext>
            </a:extLst>
          </p:cNvPr>
          <p:cNvSpPr>
            <a:spLocks noGrp="1"/>
          </p:cNvSpPr>
          <p:nvPr>
            <p:ph idx="1"/>
          </p:nvPr>
        </p:nvSpPr>
        <p:spPr>
          <a:xfrm>
            <a:off x="5621334" y="2528887"/>
            <a:ext cx="2487615" cy="1343026"/>
          </a:xfrm>
        </p:spPr>
        <p:txBody>
          <a:bodyPr>
            <a:normAutofit/>
          </a:bodyPr>
          <a:lstStyle/>
          <a:p>
            <a:r>
              <a:rPr lang="en-US" sz="2800" b="1" dirty="0"/>
              <a:t>20220928</a:t>
            </a:r>
          </a:p>
        </p:txBody>
      </p:sp>
    </p:spTree>
    <p:extLst>
      <p:ext uri="{BB962C8B-B14F-4D97-AF65-F5344CB8AC3E}">
        <p14:creationId xmlns:p14="http://schemas.microsoft.com/office/powerpoint/2010/main" val="1938001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E11E4-D27C-0291-AF34-12CAB5BEBFD5}"/>
              </a:ext>
            </a:extLst>
          </p:cNvPr>
          <p:cNvSpPr>
            <a:spLocks noGrp="1"/>
          </p:cNvSpPr>
          <p:nvPr>
            <p:ph type="title"/>
          </p:nvPr>
        </p:nvSpPr>
        <p:spPr>
          <a:xfrm>
            <a:off x="1484311" y="214314"/>
            <a:ext cx="3644902" cy="1343024"/>
          </a:xfrm>
        </p:spPr>
        <p:txBody>
          <a:bodyPr/>
          <a:lstStyle/>
          <a:p>
            <a:r>
              <a:rPr lang="en-US" b="1" dirty="0">
                <a:latin typeface="Algerian" panose="04020705040A02060702" pitchFamily="82" charset="0"/>
              </a:rPr>
              <a:t>Data Types</a:t>
            </a:r>
          </a:p>
        </p:txBody>
      </p:sp>
      <p:sp>
        <p:nvSpPr>
          <p:cNvPr id="3" name="Content Placeholder 2">
            <a:extLst>
              <a:ext uri="{FF2B5EF4-FFF2-40B4-BE49-F238E27FC236}">
                <a16:creationId xmlns:a16="http://schemas.microsoft.com/office/drawing/2014/main" id="{8284EA2C-319C-FB94-2F30-A630B14C2B68}"/>
              </a:ext>
            </a:extLst>
          </p:cNvPr>
          <p:cNvSpPr>
            <a:spLocks noGrp="1"/>
          </p:cNvSpPr>
          <p:nvPr>
            <p:ph idx="1"/>
          </p:nvPr>
        </p:nvSpPr>
        <p:spPr>
          <a:xfrm>
            <a:off x="1314450" y="1671638"/>
            <a:ext cx="10188573" cy="4271961"/>
          </a:xfrm>
        </p:spPr>
        <p:txBody>
          <a:bodyPr>
            <a:normAutofit/>
          </a:bodyPr>
          <a:lstStyle/>
          <a:p>
            <a:r>
              <a:rPr lang="en-US" dirty="0"/>
              <a:t>Text Type:	               str</a:t>
            </a:r>
          </a:p>
          <a:p>
            <a:r>
              <a:rPr lang="en-US" dirty="0"/>
              <a:t>Numeric Types:  	int, float, complex</a:t>
            </a:r>
          </a:p>
          <a:p>
            <a:r>
              <a:rPr lang="en-US" dirty="0"/>
              <a:t>Sequence Types:	list, tuple, range</a:t>
            </a:r>
          </a:p>
          <a:p>
            <a:r>
              <a:rPr lang="en-US" dirty="0"/>
              <a:t>Mapping Type:    	</a:t>
            </a:r>
            <a:r>
              <a:rPr lang="en-US" dirty="0" err="1"/>
              <a:t>dict</a:t>
            </a:r>
            <a:endParaRPr lang="en-US" dirty="0"/>
          </a:p>
          <a:p>
            <a:r>
              <a:rPr lang="en-US" dirty="0"/>
              <a:t>Set Types:	                set, </a:t>
            </a:r>
            <a:r>
              <a:rPr lang="en-US" dirty="0" err="1"/>
              <a:t>frozenset</a:t>
            </a:r>
            <a:endParaRPr lang="en-US" dirty="0"/>
          </a:p>
          <a:p>
            <a:r>
              <a:rPr lang="en-US" dirty="0"/>
              <a:t>Boolean Type:	         bool</a:t>
            </a:r>
          </a:p>
          <a:p>
            <a:r>
              <a:rPr lang="en-US" dirty="0"/>
              <a:t>Binary Types:	         bytes, </a:t>
            </a:r>
            <a:r>
              <a:rPr lang="en-US" dirty="0" err="1"/>
              <a:t>bytearray</a:t>
            </a:r>
            <a:r>
              <a:rPr lang="en-US" dirty="0"/>
              <a:t>, </a:t>
            </a:r>
            <a:r>
              <a:rPr lang="en-US" dirty="0" err="1"/>
              <a:t>memoryview</a:t>
            </a:r>
            <a:endParaRPr lang="en-US" dirty="0"/>
          </a:p>
          <a:p>
            <a:r>
              <a:rPr lang="en-US" dirty="0"/>
              <a:t>None Type:	                 </a:t>
            </a:r>
            <a:r>
              <a:rPr lang="en-US" dirty="0" err="1"/>
              <a:t>NoneType</a:t>
            </a:r>
            <a:endParaRPr lang="en-US" dirty="0"/>
          </a:p>
        </p:txBody>
      </p:sp>
    </p:spTree>
    <p:extLst>
      <p:ext uri="{BB962C8B-B14F-4D97-AF65-F5344CB8AC3E}">
        <p14:creationId xmlns:p14="http://schemas.microsoft.com/office/powerpoint/2010/main" val="2676434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3898C61-8D46-FA15-BFFB-2DE9A868BD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0276" y="757238"/>
            <a:ext cx="8472488" cy="5757862"/>
          </a:xfrm>
        </p:spPr>
      </p:pic>
    </p:spTree>
    <p:extLst>
      <p:ext uri="{BB962C8B-B14F-4D97-AF65-F5344CB8AC3E}">
        <p14:creationId xmlns:p14="http://schemas.microsoft.com/office/powerpoint/2010/main" val="3187407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6B509-869E-5061-7FA4-ED1D7F1BE6FD}"/>
              </a:ext>
            </a:extLst>
          </p:cNvPr>
          <p:cNvSpPr>
            <a:spLocks noGrp="1"/>
          </p:cNvSpPr>
          <p:nvPr>
            <p:ph type="title"/>
          </p:nvPr>
        </p:nvSpPr>
        <p:spPr>
          <a:xfrm>
            <a:off x="2589213" y="624110"/>
            <a:ext cx="7723188" cy="1280890"/>
          </a:xfrm>
        </p:spPr>
        <p:txBody>
          <a:bodyPr/>
          <a:lstStyle/>
          <a:p>
            <a:pPr algn="ctr"/>
            <a:r>
              <a:rPr lang="en-US" sz="4000" b="1" dirty="0">
                <a:latin typeface="Algerian" panose="04020705040A02060702" pitchFamily="82" charset="0"/>
              </a:rPr>
              <a:t>AGENDA </a:t>
            </a:r>
            <a:r>
              <a:rPr lang="en-US" sz="4000" dirty="0"/>
              <a:t>      </a:t>
            </a:r>
            <a:r>
              <a:rPr lang="en-US" dirty="0"/>
              <a:t>                   </a:t>
            </a:r>
          </a:p>
        </p:txBody>
      </p:sp>
      <p:sp>
        <p:nvSpPr>
          <p:cNvPr id="3" name="Content Placeholder 2">
            <a:extLst>
              <a:ext uri="{FF2B5EF4-FFF2-40B4-BE49-F238E27FC236}">
                <a16:creationId xmlns:a16="http://schemas.microsoft.com/office/drawing/2014/main" id="{5666101D-449A-536F-14E2-11B6318E7A78}"/>
              </a:ext>
            </a:extLst>
          </p:cNvPr>
          <p:cNvSpPr>
            <a:spLocks noGrp="1"/>
          </p:cNvSpPr>
          <p:nvPr>
            <p:ph idx="1"/>
          </p:nvPr>
        </p:nvSpPr>
        <p:spPr>
          <a:xfrm>
            <a:off x="2589212" y="2573867"/>
            <a:ext cx="8915400" cy="3962399"/>
          </a:xfrm>
        </p:spPr>
        <p:txBody>
          <a:bodyPr>
            <a:normAutofit/>
          </a:bodyPr>
          <a:lstStyle/>
          <a:p>
            <a:r>
              <a:rPr lang="en-US" sz="4000" dirty="0"/>
              <a:t> LEARNING PYTHON </a:t>
            </a:r>
          </a:p>
          <a:p>
            <a:r>
              <a:rPr lang="en-US" sz="4000" dirty="0"/>
              <a:t>INPUT AND OUTPUT </a:t>
            </a:r>
          </a:p>
          <a:p>
            <a:r>
              <a:rPr lang="en-US" sz="4000" dirty="0"/>
              <a:t>DATA TYPE </a:t>
            </a:r>
          </a:p>
          <a:p>
            <a:r>
              <a:rPr lang="en-US" sz="4000" dirty="0"/>
              <a:t>OPERATIONS </a:t>
            </a:r>
          </a:p>
          <a:p>
            <a:endParaRPr lang="en-US" sz="4000" dirty="0"/>
          </a:p>
        </p:txBody>
      </p:sp>
    </p:spTree>
    <p:extLst>
      <p:ext uri="{BB962C8B-B14F-4D97-AF65-F5344CB8AC3E}">
        <p14:creationId xmlns:p14="http://schemas.microsoft.com/office/powerpoint/2010/main" val="2802041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3D93A1A-062A-5E74-5050-D86FCACA20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5780" y="1628779"/>
            <a:ext cx="5538340" cy="4076602"/>
          </a:xfrm>
        </p:spPr>
      </p:pic>
      <p:pic>
        <p:nvPicPr>
          <p:cNvPr id="7" name="Picture 6">
            <a:extLst>
              <a:ext uri="{FF2B5EF4-FFF2-40B4-BE49-F238E27FC236}">
                <a16:creationId xmlns:a16="http://schemas.microsoft.com/office/drawing/2014/main" id="{1339B65F-FEC7-23C8-9331-36C03C2C36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4118" y="1647729"/>
            <a:ext cx="5636090" cy="4057651"/>
          </a:xfrm>
          <a:prstGeom prst="rect">
            <a:avLst/>
          </a:prstGeom>
        </p:spPr>
      </p:pic>
      <p:sp>
        <p:nvSpPr>
          <p:cNvPr id="8" name="圓角矩形 10">
            <a:extLst>
              <a:ext uri="{FF2B5EF4-FFF2-40B4-BE49-F238E27FC236}">
                <a16:creationId xmlns:a16="http://schemas.microsoft.com/office/drawing/2014/main" id="{0DA4095A-B526-9733-6564-6065563EFFDF}"/>
              </a:ext>
            </a:extLst>
          </p:cNvPr>
          <p:cNvSpPr/>
          <p:nvPr/>
        </p:nvSpPr>
        <p:spPr>
          <a:xfrm>
            <a:off x="6284119" y="1971675"/>
            <a:ext cx="359570" cy="3163586"/>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圓角矩形 7">
            <a:extLst>
              <a:ext uri="{FF2B5EF4-FFF2-40B4-BE49-F238E27FC236}">
                <a16:creationId xmlns:a16="http://schemas.microsoft.com/office/drawing/2014/main" id="{9B131043-3639-3543-A6FB-6F23B89B6190}"/>
              </a:ext>
            </a:extLst>
          </p:cNvPr>
          <p:cNvSpPr/>
          <p:nvPr/>
        </p:nvSpPr>
        <p:spPr>
          <a:xfrm>
            <a:off x="773576" y="2138680"/>
            <a:ext cx="2212511" cy="140462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 name="直線單箭頭接點 9">
            <a:extLst>
              <a:ext uri="{FF2B5EF4-FFF2-40B4-BE49-F238E27FC236}">
                <a16:creationId xmlns:a16="http://schemas.microsoft.com/office/drawing/2014/main" id="{F8530D3D-41CD-AC21-F97A-CFF9C4CF927E}"/>
              </a:ext>
            </a:extLst>
          </p:cNvPr>
          <p:cNvCxnSpPr>
            <a:cxnSpLocks/>
            <a:endCxn id="5" idx="3"/>
          </p:cNvCxnSpPr>
          <p:nvPr/>
        </p:nvCxnSpPr>
        <p:spPr>
          <a:xfrm>
            <a:off x="2986087" y="3057525"/>
            <a:ext cx="3298033" cy="60955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圓角矩形 15">
            <a:extLst>
              <a:ext uri="{FF2B5EF4-FFF2-40B4-BE49-F238E27FC236}">
                <a16:creationId xmlns:a16="http://schemas.microsoft.com/office/drawing/2014/main" id="{473BC298-2161-5068-4980-5A7148920647}"/>
              </a:ext>
            </a:extLst>
          </p:cNvPr>
          <p:cNvSpPr/>
          <p:nvPr/>
        </p:nvSpPr>
        <p:spPr>
          <a:xfrm>
            <a:off x="7015162" y="5343524"/>
            <a:ext cx="771525" cy="20002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1" name="直線單箭頭接點 9">
            <a:extLst>
              <a:ext uri="{FF2B5EF4-FFF2-40B4-BE49-F238E27FC236}">
                <a16:creationId xmlns:a16="http://schemas.microsoft.com/office/drawing/2014/main" id="{A73A35EC-9BFC-0FDD-E970-8EDA9FAFFFE8}"/>
              </a:ext>
            </a:extLst>
          </p:cNvPr>
          <p:cNvCxnSpPr>
            <a:cxnSpLocks/>
          </p:cNvCxnSpPr>
          <p:nvPr/>
        </p:nvCxnSpPr>
        <p:spPr>
          <a:xfrm>
            <a:off x="2471738" y="5407819"/>
            <a:ext cx="3875916" cy="2500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9">
            <a:extLst>
              <a:ext uri="{FF2B5EF4-FFF2-40B4-BE49-F238E27FC236}">
                <a16:creationId xmlns:a16="http://schemas.microsoft.com/office/drawing/2014/main" id="{54E38617-0E24-05BA-3E06-A8C398BF8866}"/>
              </a:ext>
            </a:extLst>
          </p:cNvPr>
          <p:cNvCxnSpPr>
            <a:cxnSpLocks/>
          </p:cNvCxnSpPr>
          <p:nvPr/>
        </p:nvCxnSpPr>
        <p:spPr>
          <a:xfrm>
            <a:off x="1879831" y="4393406"/>
            <a:ext cx="4467823" cy="81686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9">
            <a:extLst>
              <a:ext uri="{FF2B5EF4-FFF2-40B4-BE49-F238E27FC236}">
                <a16:creationId xmlns:a16="http://schemas.microsoft.com/office/drawing/2014/main" id="{8986B171-807D-9BAF-0A53-43777E0C16F1}"/>
              </a:ext>
            </a:extLst>
          </p:cNvPr>
          <p:cNvCxnSpPr>
            <a:cxnSpLocks/>
          </p:cNvCxnSpPr>
          <p:nvPr/>
        </p:nvCxnSpPr>
        <p:spPr>
          <a:xfrm flipV="1">
            <a:off x="2728912" y="1866122"/>
            <a:ext cx="3618742" cy="13930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166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65515-9A7F-CDBF-5A0B-F60D37FB9730}"/>
              </a:ext>
            </a:extLst>
          </p:cNvPr>
          <p:cNvSpPr>
            <a:spLocks noGrp="1"/>
          </p:cNvSpPr>
          <p:nvPr>
            <p:ph type="title"/>
          </p:nvPr>
        </p:nvSpPr>
        <p:spPr>
          <a:xfrm>
            <a:off x="1300163" y="314326"/>
            <a:ext cx="4581524" cy="1028700"/>
          </a:xfrm>
        </p:spPr>
        <p:txBody>
          <a:bodyPr/>
          <a:lstStyle/>
          <a:p>
            <a:r>
              <a:rPr lang="en-US" dirty="0" err="1"/>
              <a:t>Dict</a:t>
            </a:r>
            <a:r>
              <a:rPr lang="en-US" dirty="0"/>
              <a:t>: key- value pair</a:t>
            </a:r>
          </a:p>
        </p:txBody>
      </p:sp>
      <p:pic>
        <p:nvPicPr>
          <p:cNvPr id="5" name="Content Placeholder 4">
            <a:extLst>
              <a:ext uri="{FF2B5EF4-FFF2-40B4-BE49-F238E27FC236}">
                <a16:creationId xmlns:a16="http://schemas.microsoft.com/office/drawing/2014/main" id="{0EA3D79B-3CF4-43CC-9120-841C82E92F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6898" y="1976266"/>
            <a:ext cx="5122513" cy="3010072"/>
          </a:xfrm>
        </p:spPr>
      </p:pic>
      <p:pic>
        <p:nvPicPr>
          <p:cNvPr id="7" name="Picture 6">
            <a:extLst>
              <a:ext uri="{FF2B5EF4-FFF2-40B4-BE49-F238E27FC236}">
                <a16:creationId xmlns:a16="http://schemas.microsoft.com/office/drawing/2014/main" id="{DB369B86-80CF-DF95-707A-C3589778C5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9411" y="1976266"/>
            <a:ext cx="4267796" cy="3010072"/>
          </a:xfrm>
          <a:prstGeom prst="rect">
            <a:avLst/>
          </a:prstGeom>
        </p:spPr>
      </p:pic>
      <p:cxnSp>
        <p:nvCxnSpPr>
          <p:cNvPr id="8" name="直線單箭頭接點 7">
            <a:extLst>
              <a:ext uri="{FF2B5EF4-FFF2-40B4-BE49-F238E27FC236}">
                <a16:creationId xmlns:a16="http://schemas.microsoft.com/office/drawing/2014/main" id="{44C98AF0-3B06-EABD-AB2A-BA6CBF0FCF03}"/>
              </a:ext>
            </a:extLst>
          </p:cNvPr>
          <p:cNvCxnSpPr>
            <a:cxnSpLocks/>
          </p:cNvCxnSpPr>
          <p:nvPr/>
        </p:nvCxnSpPr>
        <p:spPr>
          <a:xfrm flipV="1">
            <a:off x="2598462" y="2643188"/>
            <a:ext cx="4233933" cy="20574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7">
            <a:extLst>
              <a:ext uri="{FF2B5EF4-FFF2-40B4-BE49-F238E27FC236}">
                <a16:creationId xmlns:a16="http://schemas.microsoft.com/office/drawing/2014/main" id="{22E93E07-8EF7-4206-E33D-5BF54041E1FE}"/>
              </a:ext>
            </a:extLst>
          </p:cNvPr>
          <p:cNvCxnSpPr>
            <a:cxnSpLocks/>
          </p:cNvCxnSpPr>
          <p:nvPr/>
        </p:nvCxnSpPr>
        <p:spPr>
          <a:xfrm flipV="1">
            <a:off x="2646708" y="2471738"/>
            <a:ext cx="4185687" cy="17134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7">
            <a:extLst>
              <a:ext uri="{FF2B5EF4-FFF2-40B4-BE49-F238E27FC236}">
                <a16:creationId xmlns:a16="http://schemas.microsoft.com/office/drawing/2014/main" id="{5F348429-7A53-63C8-6C41-793A8503AF5D}"/>
              </a:ext>
            </a:extLst>
          </p:cNvPr>
          <p:cNvCxnSpPr>
            <a:cxnSpLocks/>
          </p:cNvCxnSpPr>
          <p:nvPr/>
        </p:nvCxnSpPr>
        <p:spPr>
          <a:xfrm flipV="1">
            <a:off x="2308192" y="2214563"/>
            <a:ext cx="4524203" cy="111391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618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35E42-7211-D706-2D8E-DB829476DF09}"/>
              </a:ext>
            </a:extLst>
          </p:cNvPr>
          <p:cNvSpPr>
            <a:spLocks noGrp="1"/>
          </p:cNvSpPr>
          <p:nvPr>
            <p:ph type="title"/>
          </p:nvPr>
        </p:nvSpPr>
        <p:spPr>
          <a:xfrm>
            <a:off x="1484311" y="685800"/>
            <a:ext cx="10018713" cy="2243138"/>
          </a:xfrm>
        </p:spPr>
        <p:txBody>
          <a:bodyPr/>
          <a:lstStyle/>
          <a:p>
            <a:r>
              <a:rPr lang="en-US" b="1" dirty="0">
                <a:latin typeface="Algerian" panose="04020705040A02060702" pitchFamily="82" charset="0"/>
              </a:rPr>
              <a:t>PYTHON OPERATIONS</a:t>
            </a:r>
          </a:p>
        </p:txBody>
      </p:sp>
      <p:sp>
        <p:nvSpPr>
          <p:cNvPr id="3" name="Content Placeholder 2">
            <a:extLst>
              <a:ext uri="{FF2B5EF4-FFF2-40B4-BE49-F238E27FC236}">
                <a16:creationId xmlns:a16="http://schemas.microsoft.com/office/drawing/2014/main" id="{1DC6F4F2-CCC1-7E47-41A8-5A03313EE6C7}"/>
              </a:ext>
            </a:extLst>
          </p:cNvPr>
          <p:cNvSpPr>
            <a:spLocks noGrp="1"/>
          </p:cNvSpPr>
          <p:nvPr>
            <p:ph idx="1"/>
          </p:nvPr>
        </p:nvSpPr>
        <p:spPr>
          <a:xfrm>
            <a:off x="5141911" y="2928938"/>
            <a:ext cx="2173290" cy="762001"/>
          </a:xfrm>
        </p:spPr>
        <p:txBody>
          <a:bodyPr>
            <a:normAutofit/>
          </a:bodyPr>
          <a:lstStyle/>
          <a:p>
            <a:r>
              <a:rPr lang="en-US" sz="2800" b="1" dirty="0"/>
              <a:t>20220928</a:t>
            </a:r>
          </a:p>
        </p:txBody>
      </p:sp>
    </p:spTree>
    <p:extLst>
      <p:ext uri="{BB962C8B-B14F-4D97-AF65-F5344CB8AC3E}">
        <p14:creationId xmlns:p14="http://schemas.microsoft.com/office/powerpoint/2010/main" val="3993876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79E10-DC57-25C6-48D0-12DFDC454731}"/>
              </a:ext>
            </a:extLst>
          </p:cNvPr>
          <p:cNvSpPr>
            <a:spLocks noGrp="1"/>
          </p:cNvSpPr>
          <p:nvPr>
            <p:ph type="title"/>
          </p:nvPr>
        </p:nvSpPr>
        <p:spPr>
          <a:xfrm>
            <a:off x="584198" y="190500"/>
            <a:ext cx="10018713" cy="1752599"/>
          </a:xfrm>
        </p:spPr>
        <p:txBody>
          <a:bodyPr/>
          <a:lstStyle/>
          <a:p>
            <a:r>
              <a:rPr lang="en-US" b="1" dirty="0">
                <a:latin typeface="Algerian" panose="04020705040A02060702" pitchFamily="82" charset="0"/>
              </a:rPr>
              <a:t>Python Arithmetic Operators</a:t>
            </a:r>
          </a:p>
        </p:txBody>
      </p:sp>
      <p:pic>
        <p:nvPicPr>
          <p:cNvPr id="5" name="Content Placeholder 4">
            <a:extLst>
              <a:ext uri="{FF2B5EF4-FFF2-40B4-BE49-F238E27FC236}">
                <a16:creationId xmlns:a16="http://schemas.microsoft.com/office/drawing/2014/main" id="{C553F480-6687-E7DE-0885-B172C78A89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0177" y="2399952"/>
            <a:ext cx="5998774" cy="2900712"/>
          </a:xfrm>
        </p:spPr>
      </p:pic>
      <p:pic>
        <p:nvPicPr>
          <p:cNvPr id="7" name="Picture 6">
            <a:extLst>
              <a:ext uri="{FF2B5EF4-FFF2-40B4-BE49-F238E27FC236}">
                <a16:creationId xmlns:a16="http://schemas.microsoft.com/office/drawing/2014/main" id="{1FCC3C5E-29B2-2937-9378-9353D29EEB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3554" y="2399952"/>
            <a:ext cx="4507709" cy="2900712"/>
          </a:xfrm>
          <a:prstGeom prst="rect">
            <a:avLst/>
          </a:prstGeom>
        </p:spPr>
      </p:pic>
      <p:cxnSp>
        <p:nvCxnSpPr>
          <p:cNvPr id="8" name="直線單箭頭接點 7">
            <a:extLst>
              <a:ext uri="{FF2B5EF4-FFF2-40B4-BE49-F238E27FC236}">
                <a16:creationId xmlns:a16="http://schemas.microsoft.com/office/drawing/2014/main" id="{4D6B1233-43F9-FE89-E3EA-B6157B26C419}"/>
              </a:ext>
            </a:extLst>
          </p:cNvPr>
          <p:cNvCxnSpPr>
            <a:cxnSpLocks/>
          </p:cNvCxnSpPr>
          <p:nvPr/>
        </p:nvCxnSpPr>
        <p:spPr>
          <a:xfrm flipV="1">
            <a:off x="2557463" y="2871788"/>
            <a:ext cx="3143250" cy="10858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7">
            <a:extLst>
              <a:ext uri="{FF2B5EF4-FFF2-40B4-BE49-F238E27FC236}">
                <a16:creationId xmlns:a16="http://schemas.microsoft.com/office/drawing/2014/main" id="{73B7B4EC-2DC7-637D-B6B7-25D59A6ACD06}"/>
              </a:ext>
            </a:extLst>
          </p:cNvPr>
          <p:cNvCxnSpPr>
            <a:cxnSpLocks/>
          </p:cNvCxnSpPr>
          <p:nvPr/>
        </p:nvCxnSpPr>
        <p:spPr>
          <a:xfrm flipV="1">
            <a:off x="2686050" y="3143250"/>
            <a:ext cx="3014663" cy="105727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7">
            <a:extLst>
              <a:ext uri="{FF2B5EF4-FFF2-40B4-BE49-F238E27FC236}">
                <a16:creationId xmlns:a16="http://schemas.microsoft.com/office/drawing/2014/main" id="{CF388C14-17F4-19B5-5283-A815BF034AD7}"/>
              </a:ext>
            </a:extLst>
          </p:cNvPr>
          <p:cNvCxnSpPr>
            <a:cxnSpLocks/>
          </p:cNvCxnSpPr>
          <p:nvPr/>
        </p:nvCxnSpPr>
        <p:spPr>
          <a:xfrm flipV="1">
            <a:off x="2557463" y="3414713"/>
            <a:ext cx="3143250" cy="105727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9202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42CEC-EB45-6F73-329C-F6D9EDE10C3D}"/>
              </a:ext>
            </a:extLst>
          </p:cNvPr>
          <p:cNvSpPr>
            <a:spLocks noGrp="1"/>
          </p:cNvSpPr>
          <p:nvPr>
            <p:ph type="title"/>
          </p:nvPr>
        </p:nvSpPr>
        <p:spPr>
          <a:xfrm>
            <a:off x="641349" y="0"/>
            <a:ext cx="9888540" cy="1752599"/>
          </a:xfrm>
        </p:spPr>
        <p:txBody>
          <a:bodyPr/>
          <a:lstStyle/>
          <a:p>
            <a:r>
              <a:rPr lang="en-US" b="1" dirty="0">
                <a:latin typeface="Algerian" panose="04020705040A02060702" pitchFamily="82" charset="0"/>
              </a:rPr>
              <a:t>Python </a:t>
            </a:r>
            <a:r>
              <a:rPr lang="en-US" b="1" dirty="0" err="1">
                <a:latin typeface="Algerian" panose="04020705040A02060702" pitchFamily="82" charset="0"/>
              </a:rPr>
              <a:t>assingnment</a:t>
            </a:r>
            <a:r>
              <a:rPr lang="en-US" b="1" dirty="0">
                <a:latin typeface="Algerian" panose="04020705040A02060702" pitchFamily="82" charset="0"/>
              </a:rPr>
              <a:t> operators</a:t>
            </a:r>
          </a:p>
        </p:txBody>
      </p:sp>
      <p:pic>
        <p:nvPicPr>
          <p:cNvPr id="5" name="Content Placeholder 4">
            <a:extLst>
              <a:ext uri="{FF2B5EF4-FFF2-40B4-BE49-F238E27FC236}">
                <a16:creationId xmlns:a16="http://schemas.microsoft.com/office/drawing/2014/main" id="{94BA35E3-C232-C515-B5D8-3DCCD07597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7364" y="2404845"/>
            <a:ext cx="6163535" cy="3105583"/>
          </a:xfrm>
        </p:spPr>
      </p:pic>
      <p:pic>
        <p:nvPicPr>
          <p:cNvPr id="7" name="Picture 6">
            <a:extLst>
              <a:ext uri="{FF2B5EF4-FFF2-40B4-BE49-F238E27FC236}">
                <a16:creationId xmlns:a16="http://schemas.microsoft.com/office/drawing/2014/main" id="{CF6AE3C9-A96C-F529-5AEE-BB3159E062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5568" y="2404844"/>
            <a:ext cx="4143953" cy="3105583"/>
          </a:xfrm>
          <a:prstGeom prst="rect">
            <a:avLst/>
          </a:prstGeom>
        </p:spPr>
      </p:pic>
      <p:cxnSp>
        <p:nvCxnSpPr>
          <p:cNvPr id="8" name="直線單箭頭接點 7">
            <a:extLst>
              <a:ext uri="{FF2B5EF4-FFF2-40B4-BE49-F238E27FC236}">
                <a16:creationId xmlns:a16="http://schemas.microsoft.com/office/drawing/2014/main" id="{E855DE9C-7CA6-BF19-1744-1752E225B75A}"/>
              </a:ext>
            </a:extLst>
          </p:cNvPr>
          <p:cNvCxnSpPr>
            <a:cxnSpLocks/>
          </p:cNvCxnSpPr>
          <p:nvPr/>
        </p:nvCxnSpPr>
        <p:spPr>
          <a:xfrm flipV="1">
            <a:off x="2230256" y="3771900"/>
            <a:ext cx="3355363" cy="95726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7">
            <a:extLst>
              <a:ext uri="{FF2B5EF4-FFF2-40B4-BE49-F238E27FC236}">
                <a16:creationId xmlns:a16="http://schemas.microsoft.com/office/drawing/2014/main" id="{C458EF10-F8AE-2F7C-B992-3D29D3E1786F}"/>
              </a:ext>
            </a:extLst>
          </p:cNvPr>
          <p:cNvCxnSpPr>
            <a:cxnSpLocks/>
          </p:cNvCxnSpPr>
          <p:nvPr/>
        </p:nvCxnSpPr>
        <p:spPr>
          <a:xfrm flipV="1">
            <a:off x="2230256" y="3479003"/>
            <a:ext cx="3355363" cy="96441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843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97933-7941-4DD1-01E0-7C74D4F11A9F}"/>
              </a:ext>
            </a:extLst>
          </p:cNvPr>
          <p:cNvSpPr>
            <a:spLocks noGrp="1"/>
          </p:cNvSpPr>
          <p:nvPr>
            <p:ph type="title"/>
          </p:nvPr>
        </p:nvSpPr>
        <p:spPr>
          <a:xfrm>
            <a:off x="612774" y="152263"/>
            <a:ext cx="9831389" cy="1752599"/>
          </a:xfrm>
        </p:spPr>
        <p:txBody>
          <a:bodyPr/>
          <a:lstStyle/>
          <a:p>
            <a:r>
              <a:rPr lang="en-US" b="1" dirty="0">
                <a:latin typeface="Algerian" panose="04020705040A02060702" pitchFamily="82" charset="0"/>
              </a:rPr>
              <a:t>Python comparison operators</a:t>
            </a:r>
          </a:p>
        </p:txBody>
      </p:sp>
      <p:pic>
        <p:nvPicPr>
          <p:cNvPr id="5" name="Content Placeholder 4">
            <a:extLst>
              <a:ext uri="{FF2B5EF4-FFF2-40B4-BE49-F238E27FC236}">
                <a16:creationId xmlns:a16="http://schemas.microsoft.com/office/drawing/2014/main" id="{0E768F61-CF63-8772-25C6-A8BAA4488D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2771" y="2719249"/>
            <a:ext cx="4086795" cy="2595701"/>
          </a:xfrm>
        </p:spPr>
      </p:pic>
      <p:pic>
        <p:nvPicPr>
          <p:cNvPr id="7" name="Picture 6">
            <a:extLst>
              <a:ext uri="{FF2B5EF4-FFF2-40B4-BE49-F238E27FC236}">
                <a16:creationId xmlns:a16="http://schemas.microsoft.com/office/drawing/2014/main" id="{D6C85BFE-0734-E05C-7CDB-68075DD367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9565" y="2719249"/>
            <a:ext cx="4086795" cy="2595701"/>
          </a:xfrm>
          <a:prstGeom prst="rect">
            <a:avLst/>
          </a:prstGeom>
        </p:spPr>
      </p:pic>
      <p:cxnSp>
        <p:nvCxnSpPr>
          <p:cNvPr id="8" name="直線單箭頭接點 7">
            <a:extLst>
              <a:ext uri="{FF2B5EF4-FFF2-40B4-BE49-F238E27FC236}">
                <a16:creationId xmlns:a16="http://schemas.microsoft.com/office/drawing/2014/main" id="{516A3D97-B560-7231-AFA3-5964776E9797}"/>
              </a:ext>
            </a:extLst>
          </p:cNvPr>
          <p:cNvCxnSpPr>
            <a:cxnSpLocks/>
          </p:cNvCxnSpPr>
          <p:nvPr/>
        </p:nvCxnSpPr>
        <p:spPr>
          <a:xfrm flipV="1">
            <a:off x="2990533" y="3314700"/>
            <a:ext cx="3281680" cy="118586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7613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B3E2-3078-3D9B-29FB-4C02CE52F7CF}"/>
              </a:ext>
            </a:extLst>
          </p:cNvPr>
          <p:cNvSpPr>
            <a:spLocks noGrp="1"/>
          </p:cNvSpPr>
          <p:nvPr>
            <p:ph type="title"/>
          </p:nvPr>
        </p:nvSpPr>
        <p:spPr>
          <a:xfrm>
            <a:off x="636108" y="27814"/>
            <a:ext cx="10018713" cy="1752599"/>
          </a:xfrm>
        </p:spPr>
        <p:txBody>
          <a:bodyPr/>
          <a:lstStyle/>
          <a:p>
            <a:r>
              <a:rPr lang="en-US" b="1" dirty="0">
                <a:latin typeface="Algerian" panose="04020705040A02060702" pitchFamily="82" charset="0"/>
              </a:rPr>
              <a:t>Python comparison operations</a:t>
            </a:r>
          </a:p>
        </p:txBody>
      </p:sp>
      <p:sp>
        <p:nvSpPr>
          <p:cNvPr id="3" name="Content Placeholder 2">
            <a:extLst>
              <a:ext uri="{FF2B5EF4-FFF2-40B4-BE49-F238E27FC236}">
                <a16:creationId xmlns:a16="http://schemas.microsoft.com/office/drawing/2014/main" id="{EAF78F1E-2BC2-2CA3-CFF7-35D41DD05823}"/>
              </a:ext>
            </a:extLst>
          </p:cNvPr>
          <p:cNvSpPr>
            <a:spLocks noGrp="1"/>
          </p:cNvSpPr>
          <p:nvPr>
            <p:ph idx="1"/>
          </p:nvPr>
        </p:nvSpPr>
        <p:spPr/>
        <p:txBody>
          <a:bodyPr>
            <a:normAutofit/>
          </a:bodyPr>
          <a:lstStyle/>
          <a:p>
            <a:r>
              <a:rPr lang="en-US" sz="3600" dirty="0"/>
              <a:t>                               Z</a:t>
            </a:r>
          </a:p>
        </p:txBody>
      </p:sp>
      <p:sp>
        <p:nvSpPr>
          <p:cNvPr id="4" name="矩形 10">
            <a:extLst>
              <a:ext uri="{FF2B5EF4-FFF2-40B4-BE49-F238E27FC236}">
                <a16:creationId xmlns:a16="http://schemas.microsoft.com/office/drawing/2014/main" id="{5E21601A-F8A7-1361-3D2A-548F27E78206}"/>
              </a:ext>
            </a:extLst>
          </p:cNvPr>
          <p:cNvSpPr/>
          <p:nvPr/>
        </p:nvSpPr>
        <p:spPr>
          <a:xfrm>
            <a:off x="2747378" y="3059220"/>
            <a:ext cx="1353256" cy="707886"/>
          </a:xfrm>
          <a:prstGeom prst="rect">
            <a:avLst/>
          </a:prstGeom>
        </p:spPr>
        <p:txBody>
          <a:bodyPr wrap="none">
            <a:spAutoFit/>
          </a:bodyPr>
          <a:lstStyle/>
          <a:p>
            <a:pPr defTabSz="914400" eaLnBrk="0" fontAlgn="base" hangingPunct="0">
              <a:spcBef>
                <a:spcPct val="0"/>
              </a:spcBef>
              <a:spcAft>
                <a:spcPct val="0"/>
              </a:spcAft>
            </a:pPr>
            <a:r>
              <a:rPr lang="en-US" altLang="zh-TW" sz="4000" dirty="0">
                <a:solidFill>
                  <a:srgbClr val="3D3F41"/>
                </a:solidFill>
                <a:latin typeface="Arial" panose="020B0604020202020204" pitchFamily="34" charset="0"/>
                <a:ea typeface="幼圆" pitchFamily="49" charset="-122"/>
              </a:rPr>
              <a:t>z = x</a:t>
            </a:r>
            <a:r>
              <a:rPr lang="en-US" altLang="zh-TW" dirty="0">
                <a:solidFill>
                  <a:srgbClr val="3D3F41"/>
                </a:solidFill>
                <a:latin typeface="Arial" panose="020B0604020202020204" pitchFamily="34" charset="0"/>
                <a:ea typeface="幼圆" pitchFamily="49" charset="-122"/>
              </a:rPr>
              <a:t> </a:t>
            </a:r>
            <a:endParaRPr lang="zh-TW" altLang="en-US" dirty="0">
              <a:solidFill>
                <a:srgbClr val="3D3F41"/>
              </a:solidFill>
              <a:latin typeface="Arial" panose="020B0604020202020204" pitchFamily="34" charset="0"/>
            </a:endParaRPr>
          </a:p>
        </p:txBody>
      </p:sp>
      <p:sp>
        <p:nvSpPr>
          <p:cNvPr id="5" name="矩形 1">
            <a:extLst>
              <a:ext uri="{FF2B5EF4-FFF2-40B4-BE49-F238E27FC236}">
                <a16:creationId xmlns:a16="http://schemas.microsoft.com/office/drawing/2014/main" id="{A4A1767D-CFED-0BCB-F9D3-2F9428546F23}"/>
              </a:ext>
            </a:extLst>
          </p:cNvPr>
          <p:cNvSpPr/>
          <p:nvPr/>
        </p:nvSpPr>
        <p:spPr>
          <a:xfrm>
            <a:off x="4641826" y="2721114"/>
            <a:ext cx="2007281" cy="369332"/>
          </a:xfrm>
          <a:prstGeom prst="rect">
            <a:avLst/>
          </a:prstGeom>
        </p:spPr>
        <p:txBody>
          <a:bodyPr wrap="none">
            <a:spAutoFit/>
          </a:bodyPr>
          <a:lstStyle/>
          <a:p>
            <a:pPr defTabSz="914400" eaLnBrk="0" fontAlgn="base" hangingPunct="0">
              <a:spcBef>
                <a:spcPct val="0"/>
              </a:spcBef>
              <a:spcAft>
                <a:spcPct val="0"/>
              </a:spcAft>
            </a:pPr>
            <a:r>
              <a:rPr lang="en-US" altLang="zh-TW" dirty="0">
                <a:solidFill>
                  <a:srgbClr val="3D3F41"/>
                </a:solidFill>
                <a:latin typeface="Arial" panose="020B0604020202020204" pitchFamily="34" charset="0"/>
                <a:ea typeface="幼圆" pitchFamily="49" charset="-122"/>
              </a:rPr>
              <a:t>["apple", "banana"]</a:t>
            </a:r>
            <a:endParaRPr lang="zh-TW" altLang="en-US" dirty="0">
              <a:solidFill>
                <a:srgbClr val="3D3F41"/>
              </a:solidFill>
              <a:latin typeface="Arial" panose="020B0604020202020204" pitchFamily="34" charset="0"/>
            </a:endParaRPr>
          </a:p>
        </p:txBody>
      </p:sp>
      <p:sp>
        <p:nvSpPr>
          <p:cNvPr id="6" name="矩形 2">
            <a:extLst>
              <a:ext uri="{FF2B5EF4-FFF2-40B4-BE49-F238E27FC236}">
                <a16:creationId xmlns:a16="http://schemas.microsoft.com/office/drawing/2014/main" id="{DC5FBE00-F3B1-3146-E175-BE686D2F9A68}"/>
              </a:ext>
            </a:extLst>
          </p:cNvPr>
          <p:cNvSpPr/>
          <p:nvPr/>
        </p:nvSpPr>
        <p:spPr>
          <a:xfrm>
            <a:off x="7859371" y="2721114"/>
            <a:ext cx="2007281" cy="369332"/>
          </a:xfrm>
          <a:prstGeom prst="rect">
            <a:avLst/>
          </a:prstGeom>
        </p:spPr>
        <p:txBody>
          <a:bodyPr wrap="none">
            <a:spAutoFit/>
          </a:bodyPr>
          <a:lstStyle/>
          <a:p>
            <a:pPr defTabSz="914400" eaLnBrk="0" fontAlgn="base" hangingPunct="0">
              <a:spcBef>
                <a:spcPct val="0"/>
              </a:spcBef>
              <a:spcAft>
                <a:spcPct val="0"/>
              </a:spcAft>
            </a:pPr>
            <a:r>
              <a:rPr lang="en-US" altLang="zh-TW" dirty="0">
                <a:solidFill>
                  <a:srgbClr val="3D3F41"/>
                </a:solidFill>
                <a:latin typeface="Arial" panose="020B0604020202020204" pitchFamily="34" charset="0"/>
                <a:ea typeface="幼圆" pitchFamily="49" charset="-122"/>
              </a:rPr>
              <a:t>["apple", "banana"]</a:t>
            </a:r>
            <a:endParaRPr lang="zh-TW" altLang="en-US" dirty="0">
              <a:solidFill>
                <a:srgbClr val="3D3F41"/>
              </a:solidFill>
              <a:latin typeface="Arial" panose="020B0604020202020204" pitchFamily="34" charset="0"/>
            </a:endParaRPr>
          </a:p>
        </p:txBody>
      </p:sp>
      <p:sp>
        <p:nvSpPr>
          <p:cNvPr id="8" name="矩形 3">
            <a:extLst>
              <a:ext uri="{FF2B5EF4-FFF2-40B4-BE49-F238E27FC236}">
                <a16:creationId xmlns:a16="http://schemas.microsoft.com/office/drawing/2014/main" id="{3203C4CC-9CF5-F9BC-A97D-3EEF70B0ACD4}"/>
              </a:ext>
            </a:extLst>
          </p:cNvPr>
          <p:cNvSpPr/>
          <p:nvPr/>
        </p:nvSpPr>
        <p:spPr>
          <a:xfrm>
            <a:off x="5343525" y="3867597"/>
            <a:ext cx="895350" cy="707886"/>
          </a:xfrm>
          <a:prstGeom prst="rect">
            <a:avLst/>
          </a:prstGeom>
        </p:spPr>
        <p:txBody>
          <a:bodyPr wrap="square">
            <a:spAutoFit/>
          </a:bodyPr>
          <a:lstStyle/>
          <a:p>
            <a:pPr defTabSz="914400" eaLnBrk="0" fontAlgn="base" hangingPunct="0">
              <a:spcBef>
                <a:spcPct val="0"/>
              </a:spcBef>
              <a:spcAft>
                <a:spcPct val="0"/>
              </a:spcAft>
            </a:pPr>
            <a:r>
              <a:rPr lang="en-US" altLang="zh-TW" sz="4000" dirty="0">
                <a:solidFill>
                  <a:srgbClr val="3D3F41"/>
                </a:solidFill>
                <a:latin typeface="Arial" panose="020B0604020202020204" pitchFamily="34" charset="0"/>
                <a:ea typeface="幼圆" pitchFamily="49" charset="-122"/>
              </a:rPr>
              <a:t>x</a:t>
            </a:r>
            <a:r>
              <a:rPr lang="en-US" altLang="zh-TW" dirty="0">
                <a:solidFill>
                  <a:srgbClr val="3D3F41"/>
                </a:solidFill>
                <a:latin typeface="Arial" panose="020B0604020202020204" pitchFamily="34" charset="0"/>
                <a:ea typeface="幼圆" pitchFamily="49" charset="-122"/>
              </a:rPr>
              <a:t> </a:t>
            </a:r>
            <a:endParaRPr lang="zh-TW" altLang="en-US" dirty="0">
              <a:solidFill>
                <a:srgbClr val="3D3F41"/>
              </a:solidFill>
              <a:latin typeface="Arial" panose="020B0604020202020204" pitchFamily="34" charset="0"/>
            </a:endParaRPr>
          </a:p>
        </p:txBody>
      </p:sp>
      <p:sp>
        <p:nvSpPr>
          <p:cNvPr id="9" name="矩形 7">
            <a:extLst>
              <a:ext uri="{FF2B5EF4-FFF2-40B4-BE49-F238E27FC236}">
                <a16:creationId xmlns:a16="http://schemas.microsoft.com/office/drawing/2014/main" id="{2F8B19AE-851D-0446-C8B2-47234D315D47}"/>
              </a:ext>
            </a:extLst>
          </p:cNvPr>
          <p:cNvSpPr/>
          <p:nvPr/>
        </p:nvSpPr>
        <p:spPr>
          <a:xfrm>
            <a:off x="8560868" y="3875156"/>
            <a:ext cx="505267" cy="707886"/>
          </a:xfrm>
          <a:prstGeom prst="rect">
            <a:avLst/>
          </a:prstGeom>
        </p:spPr>
        <p:txBody>
          <a:bodyPr wrap="none">
            <a:spAutoFit/>
          </a:bodyPr>
          <a:lstStyle/>
          <a:p>
            <a:pPr defTabSz="914400" eaLnBrk="0" fontAlgn="base" hangingPunct="0">
              <a:spcBef>
                <a:spcPct val="0"/>
              </a:spcBef>
              <a:spcAft>
                <a:spcPct val="0"/>
              </a:spcAft>
            </a:pPr>
            <a:r>
              <a:rPr lang="en-US" altLang="zh-TW" sz="4000" dirty="0">
                <a:solidFill>
                  <a:srgbClr val="3D3F41"/>
                </a:solidFill>
                <a:latin typeface="Arial" panose="020B0604020202020204" pitchFamily="34" charset="0"/>
                <a:ea typeface="幼圆" pitchFamily="49" charset="-122"/>
              </a:rPr>
              <a:t>y</a:t>
            </a:r>
            <a:r>
              <a:rPr lang="en-US" altLang="zh-TW" dirty="0">
                <a:solidFill>
                  <a:srgbClr val="3D3F41"/>
                </a:solidFill>
                <a:latin typeface="Arial" panose="020B0604020202020204" pitchFamily="34" charset="0"/>
                <a:ea typeface="幼圆" pitchFamily="49" charset="-122"/>
              </a:rPr>
              <a:t> </a:t>
            </a:r>
            <a:endParaRPr lang="zh-TW" altLang="en-US" dirty="0">
              <a:solidFill>
                <a:srgbClr val="3D3F41"/>
              </a:solidFill>
              <a:latin typeface="Arial" panose="020B0604020202020204" pitchFamily="34" charset="0"/>
            </a:endParaRPr>
          </a:p>
        </p:txBody>
      </p:sp>
      <p:sp>
        <p:nvSpPr>
          <p:cNvPr id="10" name="矩形 9">
            <a:extLst>
              <a:ext uri="{FF2B5EF4-FFF2-40B4-BE49-F238E27FC236}">
                <a16:creationId xmlns:a16="http://schemas.microsoft.com/office/drawing/2014/main" id="{3A335615-9D2F-D332-16AB-A539A0226358}"/>
              </a:ext>
            </a:extLst>
          </p:cNvPr>
          <p:cNvSpPr/>
          <p:nvPr/>
        </p:nvSpPr>
        <p:spPr>
          <a:xfrm>
            <a:off x="4100634" y="4994269"/>
            <a:ext cx="5443416" cy="1569660"/>
          </a:xfrm>
          <a:prstGeom prst="rect">
            <a:avLst/>
          </a:prstGeom>
        </p:spPr>
        <p:txBody>
          <a:bodyPr wrap="square">
            <a:spAutoFit/>
          </a:bodyPr>
          <a:lstStyle/>
          <a:p>
            <a:pPr defTabSz="914400" eaLnBrk="0" fontAlgn="base" hangingPunct="0">
              <a:spcBef>
                <a:spcPct val="0"/>
              </a:spcBef>
              <a:spcAft>
                <a:spcPct val="0"/>
              </a:spcAft>
            </a:pPr>
            <a:r>
              <a:rPr lang="en-US" altLang="zh-TW" sz="4800" dirty="0">
                <a:solidFill>
                  <a:srgbClr val="3D3F41"/>
                </a:solidFill>
                <a:latin typeface="Arial" panose="020B0604020202020204" pitchFamily="34" charset="0"/>
                <a:ea typeface="幼圆" pitchFamily="49" charset="-122"/>
              </a:rPr>
              <a:t>x  is y    == &gt; False</a:t>
            </a:r>
          </a:p>
          <a:p>
            <a:pPr defTabSz="914400" eaLnBrk="0" fontAlgn="base" hangingPunct="0">
              <a:spcBef>
                <a:spcPct val="0"/>
              </a:spcBef>
              <a:spcAft>
                <a:spcPct val="0"/>
              </a:spcAft>
            </a:pPr>
            <a:r>
              <a:rPr lang="en-US" altLang="zh-TW" sz="4800" dirty="0">
                <a:solidFill>
                  <a:srgbClr val="3D3F41"/>
                </a:solidFill>
                <a:latin typeface="Arial" panose="020B0604020202020204" pitchFamily="34" charset="0"/>
                <a:ea typeface="幼圆" pitchFamily="49" charset="-122"/>
              </a:rPr>
              <a:t>x  == y == &gt; True</a:t>
            </a:r>
          </a:p>
        </p:txBody>
      </p:sp>
      <p:cxnSp>
        <p:nvCxnSpPr>
          <p:cNvPr id="11" name="直線單箭頭接點 11">
            <a:extLst>
              <a:ext uri="{FF2B5EF4-FFF2-40B4-BE49-F238E27FC236}">
                <a16:creationId xmlns:a16="http://schemas.microsoft.com/office/drawing/2014/main" id="{80008F9E-67BD-FA02-4BF7-5DE512207ECE}"/>
              </a:ext>
            </a:extLst>
          </p:cNvPr>
          <p:cNvCxnSpPr>
            <a:cxnSpLocks/>
          </p:cNvCxnSpPr>
          <p:nvPr/>
        </p:nvCxnSpPr>
        <p:spPr>
          <a:xfrm flipV="1">
            <a:off x="4933026" y="3144561"/>
            <a:ext cx="89563" cy="832471"/>
          </a:xfrm>
          <a:prstGeom prst="straightConnector1">
            <a:avLst/>
          </a:prstGeom>
          <a:noFill/>
          <a:ln w="57150" cap="flat" cmpd="sng" algn="ctr">
            <a:solidFill>
              <a:srgbClr val="FF0000"/>
            </a:solidFill>
            <a:prstDash val="solid"/>
            <a:miter lim="800000"/>
            <a:tailEnd type="triangle"/>
          </a:ln>
          <a:effectLst/>
        </p:spPr>
      </p:cxnSp>
      <p:cxnSp>
        <p:nvCxnSpPr>
          <p:cNvPr id="14" name="直線單箭頭接點 5">
            <a:extLst>
              <a:ext uri="{FF2B5EF4-FFF2-40B4-BE49-F238E27FC236}">
                <a16:creationId xmlns:a16="http://schemas.microsoft.com/office/drawing/2014/main" id="{DF553BA6-6745-CBA8-0487-6A030148E29F}"/>
              </a:ext>
            </a:extLst>
          </p:cNvPr>
          <p:cNvCxnSpPr>
            <a:cxnSpLocks/>
          </p:cNvCxnSpPr>
          <p:nvPr/>
        </p:nvCxnSpPr>
        <p:spPr>
          <a:xfrm flipH="1" flipV="1">
            <a:off x="5538361" y="3144561"/>
            <a:ext cx="107103" cy="873916"/>
          </a:xfrm>
          <a:prstGeom prst="straightConnector1">
            <a:avLst/>
          </a:prstGeom>
          <a:noFill/>
          <a:ln w="57150" cap="flat" cmpd="sng" algn="ctr">
            <a:solidFill>
              <a:srgbClr val="FF0000"/>
            </a:solidFill>
            <a:prstDash val="solid"/>
            <a:miter lim="800000"/>
            <a:tailEnd type="triangle"/>
          </a:ln>
          <a:effectLst/>
        </p:spPr>
      </p:cxnSp>
      <p:cxnSp>
        <p:nvCxnSpPr>
          <p:cNvPr id="19" name="直線單箭頭接點 8">
            <a:extLst>
              <a:ext uri="{FF2B5EF4-FFF2-40B4-BE49-F238E27FC236}">
                <a16:creationId xmlns:a16="http://schemas.microsoft.com/office/drawing/2014/main" id="{37AD1D63-C68D-024C-326C-34C983BAF898}"/>
              </a:ext>
            </a:extLst>
          </p:cNvPr>
          <p:cNvCxnSpPr>
            <a:cxnSpLocks/>
          </p:cNvCxnSpPr>
          <p:nvPr/>
        </p:nvCxnSpPr>
        <p:spPr>
          <a:xfrm flipH="1" flipV="1">
            <a:off x="8559003" y="3172209"/>
            <a:ext cx="254498" cy="911030"/>
          </a:xfrm>
          <a:prstGeom prst="straightConnector1">
            <a:avLst/>
          </a:prstGeom>
          <a:noFill/>
          <a:ln w="57150" cap="flat" cmpd="sng" algn="ctr">
            <a:solidFill>
              <a:srgbClr val="FF0000"/>
            </a:solidFill>
            <a:prstDash val="solid"/>
            <a:miter lim="800000"/>
            <a:tailEnd type="triangle"/>
          </a:ln>
          <a:effectLst/>
        </p:spPr>
      </p:cxnSp>
    </p:spTree>
    <p:extLst>
      <p:ext uri="{BB962C8B-B14F-4D97-AF65-F5344CB8AC3E}">
        <p14:creationId xmlns:p14="http://schemas.microsoft.com/office/powerpoint/2010/main" val="5168407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DB9BC-E849-9613-DBB0-3B0F4628C5C1}"/>
              </a:ext>
            </a:extLst>
          </p:cNvPr>
          <p:cNvSpPr>
            <a:spLocks noGrp="1"/>
          </p:cNvSpPr>
          <p:nvPr>
            <p:ph type="title"/>
          </p:nvPr>
        </p:nvSpPr>
        <p:spPr>
          <a:xfrm>
            <a:off x="169861" y="0"/>
            <a:ext cx="10018713" cy="1752599"/>
          </a:xfrm>
        </p:spPr>
        <p:txBody>
          <a:bodyPr/>
          <a:lstStyle/>
          <a:p>
            <a:r>
              <a:rPr lang="en-US" b="1" dirty="0">
                <a:latin typeface="Algerian" panose="04020705040A02060702" pitchFamily="82" charset="0"/>
              </a:rPr>
              <a:t>Python logical operators</a:t>
            </a:r>
          </a:p>
        </p:txBody>
      </p:sp>
      <p:pic>
        <p:nvPicPr>
          <p:cNvPr id="5" name="Content Placeholder 4">
            <a:extLst>
              <a:ext uri="{FF2B5EF4-FFF2-40B4-BE49-F238E27FC236}">
                <a16:creationId xmlns:a16="http://schemas.microsoft.com/office/drawing/2014/main" id="{DAAC883F-5521-6A09-1596-BECB871E34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5061" y="2442990"/>
            <a:ext cx="5125165" cy="2457793"/>
          </a:xfrm>
        </p:spPr>
      </p:pic>
      <p:pic>
        <p:nvPicPr>
          <p:cNvPr id="7" name="Picture 6">
            <a:extLst>
              <a:ext uri="{FF2B5EF4-FFF2-40B4-BE49-F238E27FC236}">
                <a16:creationId xmlns:a16="http://schemas.microsoft.com/office/drawing/2014/main" id="{3A668A82-587F-D99F-FD72-18969F06BC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4645" y="2442990"/>
            <a:ext cx="4534533" cy="2457793"/>
          </a:xfrm>
          <a:prstGeom prst="rect">
            <a:avLst/>
          </a:prstGeom>
        </p:spPr>
      </p:pic>
      <p:cxnSp>
        <p:nvCxnSpPr>
          <p:cNvPr id="8" name="直線單箭頭接點 7">
            <a:extLst>
              <a:ext uri="{FF2B5EF4-FFF2-40B4-BE49-F238E27FC236}">
                <a16:creationId xmlns:a16="http://schemas.microsoft.com/office/drawing/2014/main" id="{95091EA3-4BA1-4546-8162-32A4A7D7A18E}"/>
              </a:ext>
            </a:extLst>
          </p:cNvPr>
          <p:cNvCxnSpPr>
            <a:cxnSpLocks/>
          </p:cNvCxnSpPr>
          <p:nvPr/>
        </p:nvCxnSpPr>
        <p:spPr>
          <a:xfrm flipV="1">
            <a:off x="3704908" y="2914650"/>
            <a:ext cx="1709737" cy="661815"/>
          </a:xfrm>
          <a:prstGeom prst="straightConnector1">
            <a:avLst/>
          </a:prstGeom>
          <a:noFill/>
          <a:ln w="38100" cap="flat" cmpd="sng" algn="ctr">
            <a:solidFill>
              <a:srgbClr val="FF0000"/>
            </a:solidFill>
            <a:prstDash val="solid"/>
            <a:miter lim="800000"/>
            <a:tailEnd type="triangle"/>
          </a:ln>
          <a:effectLst/>
        </p:spPr>
      </p:cxnSp>
      <p:cxnSp>
        <p:nvCxnSpPr>
          <p:cNvPr id="10" name="直線單箭頭接點 7">
            <a:extLst>
              <a:ext uri="{FF2B5EF4-FFF2-40B4-BE49-F238E27FC236}">
                <a16:creationId xmlns:a16="http://schemas.microsoft.com/office/drawing/2014/main" id="{FAEEE9CC-0ACD-9326-1D63-D02597649573}"/>
              </a:ext>
            </a:extLst>
          </p:cNvPr>
          <p:cNvCxnSpPr>
            <a:cxnSpLocks/>
          </p:cNvCxnSpPr>
          <p:nvPr/>
        </p:nvCxnSpPr>
        <p:spPr>
          <a:xfrm flipV="1">
            <a:off x="3704908" y="3245557"/>
            <a:ext cx="1709737" cy="802568"/>
          </a:xfrm>
          <a:prstGeom prst="straightConnector1">
            <a:avLst/>
          </a:prstGeom>
          <a:noFill/>
          <a:ln w="38100" cap="flat" cmpd="sng" algn="ctr">
            <a:solidFill>
              <a:srgbClr val="FF0000"/>
            </a:solidFill>
            <a:prstDash val="solid"/>
            <a:miter lim="800000"/>
            <a:tailEnd type="triangle"/>
          </a:ln>
          <a:effectLst/>
        </p:spPr>
      </p:cxnSp>
    </p:spTree>
    <p:extLst>
      <p:ext uri="{BB962C8B-B14F-4D97-AF65-F5344CB8AC3E}">
        <p14:creationId xmlns:p14="http://schemas.microsoft.com/office/powerpoint/2010/main" val="32428767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9A5F4-4BD5-A0BA-754D-9E9294AB803B}"/>
              </a:ext>
            </a:extLst>
          </p:cNvPr>
          <p:cNvSpPr>
            <a:spLocks noGrp="1"/>
          </p:cNvSpPr>
          <p:nvPr>
            <p:ph type="title"/>
          </p:nvPr>
        </p:nvSpPr>
        <p:spPr>
          <a:xfrm>
            <a:off x="0" y="-40297"/>
            <a:ext cx="10018713" cy="1752599"/>
          </a:xfrm>
        </p:spPr>
        <p:txBody>
          <a:bodyPr/>
          <a:lstStyle/>
          <a:p>
            <a:r>
              <a:rPr lang="en-US" b="1" dirty="0">
                <a:latin typeface="Algerian" panose="04020705040A02060702" pitchFamily="82" charset="0"/>
              </a:rPr>
              <a:t>PYTHON BITWISE OPERATORS</a:t>
            </a:r>
          </a:p>
        </p:txBody>
      </p:sp>
      <p:sp>
        <p:nvSpPr>
          <p:cNvPr id="3" name="Content Placeholder 2">
            <a:extLst>
              <a:ext uri="{FF2B5EF4-FFF2-40B4-BE49-F238E27FC236}">
                <a16:creationId xmlns:a16="http://schemas.microsoft.com/office/drawing/2014/main" id="{AD70CBA3-A2A8-CD44-57A3-46BB9AC0DF88}"/>
              </a:ext>
            </a:extLst>
          </p:cNvPr>
          <p:cNvSpPr>
            <a:spLocks noGrp="1"/>
          </p:cNvSpPr>
          <p:nvPr>
            <p:ph idx="1"/>
          </p:nvPr>
        </p:nvSpPr>
        <p:spPr>
          <a:xfrm>
            <a:off x="5009356" y="1712302"/>
            <a:ext cx="4187828" cy="1304926"/>
          </a:xfrm>
        </p:spPr>
        <p:txBody>
          <a:bodyPr>
            <a:normAutofit lnSpcReduction="10000"/>
          </a:bodyPr>
          <a:lstStyle/>
          <a:p>
            <a:pPr marL="0" indent="0">
              <a:buNone/>
            </a:pPr>
            <a:r>
              <a:rPr lang="en-US" sz="3600" dirty="0"/>
              <a:t>1 </a:t>
            </a:r>
            <a:r>
              <a:rPr lang="en-US" dirty="0"/>
              <a:t>==&gt; TRUE</a:t>
            </a:r>
          </a:p>
          <a:p>
            <a:pPr marL="0" indent="0">
              <a:buNone/>
            </a:pPr>
            <a:r>
              <a:rPr lang="en-US" sz="3600" dirty="0"/>
              <a:t>0 </a:t>
            </a:r>
            <a:r>
              <a:rPr lang="en-US" dirty="0">
                <a:sym typeface="Wingdings" panose="05000000000000000000" pitchFamily="2" charset="2"/>
              </a:rPr>
              <a:t>==&gt; FALSE</a:t>
            </a:r>
            <a:endParaRPr lang="en-US" dirty="0"/>
          </a:p>
        </p:txBody>
      </p:sp>
      <p:pic>
        <p:nvPicPr>
          <p:cNvPr id="4" name="內容版面配置區 3">
            <a:extLst>
              <a:ext uri="{FF2B5EF4-FFF2-40B4-BE49-F238E27FC236}">
                <a16:creationId xmlns:a16="http://schemas.microsoft.com/office/drawing/2014/main" id="{445E4CD5-6265-779A-B2FD-D34741C2D9D2}"/>
              </a:ext>
            </a:extLst>
          </p:cNvPr>
          <p:cNvPicPr>
            <a:picLocks noChangeAspect="1"/>
          </p:cNvPicPr>
          <p:nvPr/>
        </p:nvPicPr>
        <p:blipFill>
          <a:blip r:embed="rId2"/>
          <a:stretch>
            <a:fillRect/>
          </a:stretch>
        </p:blipFill>
        <p:spPr>
          <a:xfrm>
            <a:off x="1268566" y="3259032"/>
            <a:ext cx="10278747" cy="2532169"/>
          </a:xfrm>
          <a:prstGeom prst="rect">
            <a:avLst/>
          </a:prstGeom>
        </p:spPr>
      </p:pic>
      <p:sp>
        <p:nvSpPr>
          <p:cNvPr id="6" name="圓角矩形 4">
            <a:extLst>
              <a:ext uri="{FF2B5EF4-FFF2-40B4-BE49-F238E27FC236}">
                <a16:creationId xmlns:a16="http://schemas.microsoft.com/office/drawing/2014/main" id="{67060E8D-FB4A-049C-1E2F-8624DCFA065E}"/>
              </a:ext>
            </a:extLst>
          </p:cNvPr>
          <p:cNvSpPr/>
          <p:nvPr/>
        </p:nvSpPr>
        <p:spPr>
          <a:xfrm>
            <a:off x="1268566" y="3259032"/>
            <a:ext cx="745971" cy="384281"/>
          </a:xfrm>
          <a:prstGeom prst="roundRect">
            <a:avLst/>
          </a:prstGeom>
          <a:noFill/>
          <a:ln w="38100" cap="flat" cmpd="sng" algn="ctr">
            <a:solidFill>
              <a:srgbClr val="FF0000"/>
            </a:solid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TW" altLang="en-US" sz="1800" b="0" i="0" u="none" strike="noStrike" kern="0" cap="none" spc="0" normalizeH="0" baseline="0" noProof="0">
              <a:ln>
                <a:noFill/>
              </a:ln>
              <a:solidFill>
                <a:srgbClr val="FFFFFF"/>
              </a:solidFill>
              <a:effectLst/>
              <a:uLnTx/>
              <a:uFillTx/>
              <a:latin typeface="Arial"/>
              <a:ea typeface="微軟正黑體" panose="020B0604030504040204" pitchFamily="34" charset="-120"/>
              <a:cs typeface="+mn-cs"/>
            </a:endParaRPr>
          </a:p>
        </p:txBody>
      </p:sp>
      <p:pic>
        <p:nvPicPr>
          <p:cNvPr id="7" name="Picture 6">
            <a:extLst>
              <a:ext uri="{FF2B5EF4-FFF2-40B4-BE49-F238E27FC236}">
                <a16:creationId xmlns:a16="http://schemas.microsoft.com/office/drawing/2014/main" id="{C1989248-4B0F-4416-12A7-11D818DCC5C0}"/>
              </a:ext>
            </a:extLst>
          </p:cNvPr>
          <p:cNvPicPr>
            <a:picLocks noChangeAspect="1"/>
          </p:cNvPicPr>
          <p:nvPr/>
        </p:nvPicPr>
        <p:blipFill>
          <a:blip r:embed="rId3"/>
          <a:stretch>
            <a:fillRect/>
          </a:stretch>
        </p:blipFill>
        <p:spPr>
          <a:xfrm>
            <a:off x="4194773" y="3259031"/>
            <a:ext cx="527339" cy="333651"/>
          </a:xfrm>
          <a:prstGeom prst="rect">
            <a:avLst/>
          </a:prstGeom>
        </p:spPr>
      </p:pic>
      <p:pic>
        <p:nvPicPr>
          <p:cNvPr id="8" name="Picture 7">
            <a:extLst>
              <a:ext uri="{FF2B5EF4-FFF2-40B4-BE49-F238E27FC236}">
                <a16:creationId xmlns:a16="http://schemas.microsoft.com/office/drawing/2014/main" id="{14B9CE76-CEB5-6680-E868-B15B8D43E01D}"/>
              </a:ext>
            </a:extLst>
          </p:cNvPr>
          <p:cNvPicPr>
            <a:picLocks noChangeAspect="1"/>
          </p:cNvPicPr>
          <p:nvPr/>
        </p:nvPicPr>
        <p:blipFill>
          <a:blip r:embed="rId3"/>
          <a:stretch>
            <a:fillRect/>
          </a:stretch>
        </p:blipFill>
        <p:spPr>
          <a:xfrm>
            <a:off x="6902348" y="3309660"/>
            <a:ext cx="745971" cy="283023"/>
          </a:xfrm>
          <a:prstGeom prst="rect">
            <a:avLst/>
          </a:prstGeom>
        </p:spPr>
      </p:pic>
      <p:sp>
        <p:nvSpPr>
          <p:cNvPr id="9" name="圓角矩形 7">
            <a:extLst>
              <a:ext uri="{FF2B5EF4-FFF2-40B4-BE49-F238E27FC236}">
                <a16:creationId xmlns:a16="http://schemas.microsoft.com/office/drawing/2014/main" id="{204DB484-5D5E-C866-3A97-74F60C5256F3}"/>
              </a:ext>
            </a:extLst>
          </p:cNvPr>
          <p:cNvSpPr/>
          <p:nvPr/>
        </p:nvSpPr>
        <p:spPr>
          <a:xfrm>
            <a:off x="1407795" y="5372101"/>
            <a:ext cx="1729740" cy="419100"/>
          </a:xfrm>
          <a:prstGeom prst="roundRect">
            <a:avLst/>
          </a:prstGeom>
          <a:noFill/>
          <a:ln w="38100" cap="flat" cmpd="sng" algn="ctr">
            <a:solidFill>
              <a:srgbClr val="FF0000"/>
            </a:solid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TW" altLang="en-US" sz="1800" b="0" i="0" u="none" strike="noStrike" kern="0" cap="none" spc="0" normalizeH="0" baseline="0" noProof="0">
              <a:ln>
                <a:noFill/>
              </a:ln>
              <a:solidFill>
                <a:srgbClr val="FFFFFF"/>
              </a:solidFill>
              <a:effectLst/>
              <a:uLnTx/>
              <a:uFillTx/>
              <a:latin typeface="Arial"/>
              <a:ea typeface="微軟正黑體" panose="020B0604030504040204" pitchFamily="34" charset="-120"/>
              <a:cs typeface="+mn-cs"/>
            </a:endParaRPr>
          </a:p>
        </p:txBody>
      </p:sp>
      <p:sp>
        <p:nvSpPr>
          <p:cNvPr id="10" name="圓角矩形 6">
            <a:extLst>
              <a:ext uri="{FF2B5EF4-FFF2-40B4-BE49-F238E27FC236}">
                <a16:creationId xmlns:a16="http://schemas.microsoft.com/office/drawing/2014/main" id="{DDBD0CC6-8BD0-1D24-6905-EE1C690268C4}"/>
              </a:ext>
            </a:extLst>
          </p:cNvPr>
          <p:cNvSpPr/>
          <p:nvPr/>
        </p:nvSpPr>
        <p:spPr>
          <a:xfrm>
            <a:off x="4194772" y="4943474"/>
            <a:ext cx="1901227" cy="847727"/>
          </a:xfrm>
          <a:prstGeom prst="roundRect">
            <a:avLst/>
          </a:prstGeom>
          <a:noFill/>
          <a:ln w="38100" cap="flat" cmpd="sng" algn="ctr">
            <a:solidFill>
              <a:srgbClr val="FF0000"/>
            </a:solid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TW" altLang="en-US" sz="1800" b="0" i="0" u="none" strike="noStrike" kern="0" cap="none" spc="0" normalizeH="0" baseline="0" noProof="0">
              <a:ln>
                <a:noFill/>
              </a:ln>
              <a:solidFill>
                <a:srgbClr val="FFFFFF"/>
              </a:solidFill>
              <a:effectLst/>
              <a:uLnTx/>
              <a:uFillTx/>
              <a:latin typeface="Arial"/>
              <a:ea typeface="微軟正黑體" panose="020B0604030504040204" pitchFamily="34" charset="-120"/>
              <a:cs typeface="+mn-cs"/>
            </a:endParaRPr>
          </a:p>
        </p:txBody>
      </p:sp>
      <p:pic>
        <p:nvPicPr>
          <p:cNvPr id="11" name="Picture 10">
            <a:extLst>
              <a:ext uri="{FF2B5EF4-FFF2-40B4-BE49-F238E27FC236}">
                <a16:creationId xmlns:a16="http://schemas.microsoft.com/office/drawing/2014/main" id="{38502D54-E8A2-36DD-0A5F-FE4230747D53}"/>
              </a:ext>
            </a:extLst>
          </p:cNvPr>
          <p:cNvPicPr>
            <a:picLocks noChangeAspect="1"/>
          </p:cNvPicPr>
          <p:nvPr/>
        </p:nvPicPr>
        <p:blipFill>
          <a:blip r:embed="rId4"/>
          <a:stretch>
            <a:fillRect/>
          </a:stretch>
        </p:blipFill>
        <p:spPr>
          <a:xfrm>
            <a:off x="7083509" y="4563958"/>
            <a:ext cx="1801664" cy="821514"/>
          </a:xfrm>
          <a:prstGeom prst="rect">
            <a:avLst/>
          </a:prstGeom>
        </p:spPr>
      </p:pic>
    </p:spTree>
    <p:extLst>
      <p:ext uri="{BB962C8B-B14F-4D97-AF65-F5344CB8AC3E}">
        <p14:creationId xmlns:p14="http://schemas.microsoft.com/office/powerpoint/2010/main" val="2186404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3E247-B60B-E49D-FC97-D5C40EC25C7F}"/>
              </a:ext>
            </a:extLst>
          </p:cNvPr>
          <p:cNvSpPr>
            <a:spLocks noGrp="1"/>
          </p:cNvSpPr>
          <p:nvPr>
            <p:ph type="title"/>
          </p:nvPr>
        </p:nvSpPr>
        <p:spPr>
          <a:xfrm>
            <a:off x="169861" y="-285750"/>
            <a:ext cx="10018713" cy="1752599"/>
          </a:xfrm>
        </p:spPr>
        <p:txBody>
          <a:bodyPr/>
          <a:lstStyle/>
          <a:p>
            <a:r>
              <a:rPr lang="en-US" b="1" dirty="0">
                <a:latin typeface="Algerian" panose="04020705040A02060702" pitchFamily="82" charset="0"/>
              </a:rPr>
              <a:t>PYTHON BITWISE OPERATIONS</a:t>
            </a:r>
          </a:p>
        </p:txBody>
      </p:sp>
      <p:pic>
        <p:nvPicPr>
          <p:cNvPr id="5" name="Content Placeholder 4">
            <a:extLst>
              <a:ext uri="{FF2B5EF4-FFF2-40B4-BE49-F238E27FC236}">
                <a16:creationId xmlns:a16="http://schemas.microsoft.com/office/drawing/2014/main" id="{1812F62F-65C0-0D3E-D224-93FB8D6356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8069" y="1295177"/>
            <a:ext cx="4607931" cy="2343278"/>
          </a:xfrm>
        </p:spPr>
      </p:pic>
      <p:pic>
        <p:nvPicPr>
          <p:cNvPr id="7" name="Picture 6">
            <a:extLst>
              <a:ext uri="{FF2B5EF4-FFF2-40B4-BE49-F238E27FC236}">
                <a16:creationId xmlns:a16="http://schemas.microsoft.com/office/drawing/2014/main" id="{420E5CC0-7656-6649-78BC-6EA88F133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8510" y="1219200"/>
            <a:ext cx="3910264" cy="2448116"/>
          </a:xfrm>
          <a:prstGeom prst="rect">
            <a:avLst/>
          </a:prstGeom>
        </p:spPr>
      </p:pic>
      <p:cxnSp>
        <p:nvCxnSpPr>
          <p:cNvPr id="8" name="直線單箭頭接點 24">
            <a:extLst>
              <a:ext uri="{FF2B5EF4-FFF2-40B4-BE49-F238E27FC236}">
                <a16:creationId xmlns:a16="http://schemas.microsoft.com/office/drawing/2014/main" id="{90517D7D-BAFE-832D-1391-2B64C2BD254C}"/>
              </a:ext>
            </a:extLst>
          </p:cNvPr>
          <p:cNvCxnSpPr>
            <a:cxnSpLocks/>
          </p:cNvCxnSpPr>
          <p:nvPr/>
        </p:nvCxnSpPr>
        <p:spPr>
          <a:xfrm flipV="1">
            <a:off x="3336542" y="1683017"/>
            <a:ext cx="2521968" cy="760241"/>
          </a:xfrm>
          <a:prstGeom prst="straightConnector1">
            <a:avLst/>
          </a:prstGeom>
          <a:noFill/>
          <a:ln w="38100" cap="flat" cmpd="sng" algn="ctr">
            <a:solidFill>
              <a:srgbClr val="FF0000"/>
            </a:solidFill>
            <a:prstDash val="solid"/>
            <a:miter lim="800000"/>
            <a:tailEnd type="triangle"/>
          </a:ln>
          <a:effectLst/>
        </p:spPr>
      </p:cxnSp>
      <p:sp>
        <p:nvSpPr>
          <p:cNvPr id="10" name="Text Box 4">
            <a:extLst>
              <a:ext uri="{FF2B5EF4-FFF2-40B4-BE49-F238E27FC236}">
                <a16:creationId xmlns:a16="http://schemas.microsoft.com/office/drawing/2014/main" id="{D71C3C2F-4222-0188-C1C0-23CD4E98FF84}"/>
              </a:ext>
            </a:extLst>
          </p:cNvPr>
          <p:cNvSpPr txBox="1"/>
          <p:nvPr/>
        </p:nvSpPr>
        <p:spPr>
          <a:xfrm>
            <a:off x="1112520" y="4362323"/>
            <a:ext cx="4745990" cy="1938020"/>
          </a:xfrm>
          <a:prstGeom prst="rect">
            <a:avLst/>
          </a:prstGeom>
          <a:noFill/>
        </p:spPr>
        <p:txBody>
          <a:bodyPr wrap="square" rtlCol="0">
            <a:spAutoFit/>
          </a:bodyPr>
          <a:lstStyle/>
          <a:p>
            <a:pPr marL="571500" indent="-571500" defTabSz="914400" eaLnBrk="0" fontAlgn="base" hangingPunct="0">
              <a:spcBef>
                <a:spcPct val="0"/>
              </a:spcBef>
              <a:spcAft>
                <a:spcPct val="0"/>
              </a:spcAft>
              <a:buFont typeface="Wingdings" panose="05000000000000000000" charset="0"/>
              <a:buChar char="§"/>
            </a:pPr>
            <a:r>
              <a:rPr lang="es-ES" altLang="zh-TW" sz="4000" dirty="0">
                <a:solidFill>
                  <a:srgbClr val="3D3F41"/>
                </a:solidFill>
                <a:latin typeface="Arial" panose="020B0604020202020204" pitchFamily="34" charset="0"/>
                <a:ea typeface="幼圆" pitchFamily="49" charset="-122"/>
                <a:sym typeface="+mn-ea"/>
              </a:rPr>
              <a:t>x = 5</a:t>
            </a:r>
            <a:endParaRPr lang="es-ES" altLang="zh-TW" sz="4000" dirty="0">
              <a:solidFill>
                <a:srgbClr val="3D3F41"/>
              </a:solidFill>
              <a:latin typeface="Arial" panose="020B0604020202020204" pitchFamily="34" charset="0"/>
              <a:ea typeface="幼圆" pitchFamily="49" charset="-122"/>
            </a:endParaRPr>
          </a:p>
          <a:p>
            <a:pPr marL="571500" indent="-571500" defTabSz="914400" eaLnBrk="0" fontAlgn="base" hangingPunct="0">
              <a:spcBef>
                <a:spcPct val="0"/>
              </a:spcBef>
              <a:spcAft>
                <a:spcPct val="0"/>
              </a:spcAft>
              <a:buFont typeface="Wingdings" panose="05000000000000000000" charset="0"/>
              <a:buChar char="§"/>
            </a:pPr>
            <a:r>
              <a:rPr lang="es-ES" altLang="zh-TW" sz="4000" dirty="0">
                <a:solidFill>
                  <a:srgbClr val="3D3F41"/>
                </a:solidFill>
                <a:latin typeface="Arial" panose="020B0604020202020204" pitchFamily="34" charset="0"/>
                <a:ea typeface="幼圆" pitchFamily="49" charset="-122"/>
                <a:sym typeface="+mn-ea"/>
              </a:rPr>
              <a:t>y = 3</a:t>
            </a:r>
            <a:endParaRPr lang="es-ES" altLang="zh-TW" sz="4000" dirty="0">
              <a:solidFill>
                <a:srgbClr val="3D3F41"/>
              </a:solidFill>
              <a:latin typeface="Arial" panose="020B0604020202020204" pitchFamily="34" charset="0"/>
              <a:ea typeface="幼圆" pitchFamily="49" charset="-122"/>
            </a:endParaRPr>
          </a:p>
          <a:p>
            <a:pPr marL="571500" indent="-571500" defTabSz="914400" eaLnBrk="0" fontAlgn="base" hangingPunct="0">
              <a:spcBef>
                <a:spcPct val="0"/>
              </a:spcBef>
              <a:spcAft>
                <a:spcPct val="0"/>
              </a:spcAft>
              <a:buFont typeface="Wingdings" panose="05000000000000000000" charset="0"/>
              <a:buChar char="§"/>
            </a:pPr>
            <a:r>
              <a:rPr lang="es-ES" altLang="zh-TW" sz="4000" dirty="0">
                <a:solidFill>
                  <a:srgbClr val="3D3F41"/>
                </a:solidFill>
                <a:latin typeface="Arial" panose="020B0604020202020204" pitchFamily="34" charset="0"/>
                <a:ea typeface="幼圆" pitchFamily="49" charset="-122"/>
                <a:sym typeface="+mn-ea"/>
              </a:rPr>
              <a:t>print(x &amp; y)</a:t>
            </a:r>
          </a:p>
        </p:txBody>
      </p:sp>
      <p:sp>
        <p:nvSpPr>
          <p:cNvPr id="11" name="Text Box 5">
            <a:extLst>
              <a:ext uri="{FF2B5EF4-FFF2-40B4-BE49-F238E27FC236}">
                <a16:creationId xmlns:a16="http://schemas.microsoft.com/office/drawing/2014/main" id="{FB093B33-D6AB-326D-E2B9-D8913A33462F}"/>
              </a:ext>
            </a:extLst>
          </p:cNvPr>
          <p:cNvSpPr txBox="1"/>
          <p:nvPr/>
        </p:nvSpPr>
        <p:spPr>
          <a:xfrm>
            <a:off x="6333492" y="4519930"/>
            <a:ext cx="1724658" cy="2349361"/>
          </a:xfrm>
          <a:prstGeom prst="rect">
            <a:avLst/>
          </a:prstGeom>
          <a:noFill/>
        </p:spPr>
        <p:txBody>
          <a:bodyPr wrap="square" rtlCol="0">
            <a:spAutoFit/>
          </a:bodyPr>
          <a:lstStyle/>
          <a:p>
            <a:pPr defTabSz="914400" eaLnBrk="0" fontAlgn="base" hangingPunct="0">
              <a:spcBef>
                <a:spcPct val="0"/>
              </a:spcBef>
              <a:spcAft>
                <a:spcPct val="0"/>
              </a:spcAft>
            </a:pPr>
            <a:r>
              <a:rPr lang="en-US" altLang="zh-TW" sz="4000" dirty="0">
                <a:solidFill>
                  <a:srgbClr val="3D3F41"/>
                </a:solidFill>
                <a:latin typeface="Arial" panose="020B0604020202020204" pitchFamily="34" charset="0"/>
                <a:ea typeface="幼圆" pitchFamily="49" charset="-122"/>
                <a:sym typeface="+mn-ea"/>
              </a:rPr>
              <a:t>(101)</a:t>
            </a:r>
            <a:r>
              <a:rPr lang="en-US" altLang="zh-TW" sz="4000" baseline="-25000" dirty="0">
                <a:solidFill>
                  <a:srgbClr val="3D3F41"/>
                </a:solidFill>
                <a:latin typeface="Arial" panose="020B0604020202020204" pitchFamily="34" charset="0"/>
                <a:ea typeface="幼圆" pitchFamily="49" charset="-122"/>
                <a:sym typeface="+mn-ea"/>
              </a:rPr>
              <a:t>2</a:t>
            </a:r>
            <a:endParaRPr lang="en-US" altLang="zh-TW" sz="4000" baseline="-25000" dirty="0">
              <a:solidFill>
                <a:srgbClr val="3D3F41"/>
              </a:solidFill>
              <a:latin typeface="Arial" panose="020B0604020202020204" pitchFamily="34" charset="0"/>
              <a:ea typeface="幼圆" pitchFamily="49" charset="-122"/>
            </a:endParaRPr>
          </a:p>
          <a:p>
            <a:pPr defTabSz="914400" eaLnBrk="0" fontAlgn="base" hangingPunct="0">
              <a:spcBef>
                <a:spcPct val="0"/>
              </a:spcBef>
              <a:spcAft>
                <a:spcPct val="0"/>
              </a:spcAft>
            </a:pPr>
            <a:r>
              <a:rPr lang="en-US" altLang="zh-TW" sz="4000" dirty="0">
                <a:solidFill>
                  <a:srgbClr val="3D3F41"/>
                </a:solidFill>
                <a:latin typeface="Arial" panose="020B0604020202020204" pitchFamily="34" charset="0"/>
                <a:ea typeface="幼圆" pitchFamily="49" charset="-122"/>
                <a:sym typeface="+mn-ea"/>
              </a:rPr>
              <a:t>(011)</a:t>
            </a:r>
            <a:r>
              <a:rPr lang="en-US" altLang="zh-TW" sz="4000" baseline="-25000" dirty="0">
                <a:solidFill>
                  <a:srgbClr val="3D3F41"/>
                </a:solidFill>
                <a:latin typeface="Arial" panose="020B0604020202020204" pitchFamily="34" charset="0"/>
                <a:ea typeface="幼圆" pitchFamily="49" charset="-122"/>
                <a:sym typeface="+mn-ea"/>
              </a:rPr>
              <a:t>2</a:t>
            </a:r>
            <a:endParaRPr lang="en-US" altLang="zh-TW" sz="4000" baseline="-25000" dirty="0">
              <a:solidFill>
                <a:srgbClr val="3D3F41"/>
              </a:solidFill>
              <a:latin typeface="Arial" panose="020B0604020202020204" pitchFamily="34" charset="0"/>
              <a:ea typeface="幼圆" pitchFamily="49" charset="-122"/>
            </a:endParaRPr>
          </a:p>
          <a:p>
            <a:pPr defTabSz="914400" eaLnBrk="0" fontAlgn="base" hangingPunct="0">
              <a:spcBef>
                <a:spcPct val="0"/>
              </a:spcBef>
              <a:spcAft>
                <a:spcPct val="0"/>
              </a:spcAft>
            </a:pPr>
            <a:r>
              <a:rPr lang="en-US" altLang="zh-TW" sz="4000" dirty="0">
                <a:solidFill>
                  <a:srgbClr val="3D3F41"/>
                </a:solidFill>
                <a:latin typeface="Arial" panose="020B0604020202020204" pitchFamily="34" charset="0"/>
                <a:ea typeface="幼圆" pitchFamily="49" charset="-122"/>
                <a:sym typeface="+mn-ea"/>
              </a:rPr>
              <a:t>(001)</a:t>
            </a:r>
            <a:r>
              <a:rPr lang="en-US" altLang="zh-TW" sz="4000" baseline="-25000" dirty="0">
                <a:solidFill>
                  <a:srgbClr val="3D3F41"/>
                </a:solidFill>
                <a:latin typeface="Arial" panose="020B0604020202020204" pitchFamily="34" charset="0"/>
                <a:ea typeface="幼圆" pitchFamily="49" charset="-122"/>
                <a:sym typeface="+mn-ea"/>
              </a:rPr>
              <a:t>2</a:t>
            </a:r>
            <a:endParaRPr lang="en-US" altLang="zh-TW" sz="4000" baseline="-25000" dirty="0">
              <a:solidFill>
                <a:srgbClr val="3D3F41"/>
              </a:solidFill>
              <a:latin typeface="Arial" panose="020B0604020202020204" pitchFamily="34" charset="0"/>
              <a:ea typeface="幼圆" pitchFamily="49" charset="-122"/>
            </a:endParaRPr>
          </a:p>
          <a:p>
            <a:pPr defTabSz="914400" eaLnBrk="0" fontAlgn="base" hangingPunct="0">
              <a:spcBef>
                <a:spcPct val="0"/>
              </a:spcBef>
              <a:spcAft>
                <a:spcPct val="0"/>
              </a:spcAft>
            </a:pPr>
            <a:endParaRPr lang="en-US" altLang="zh-TW" sz="4000" baseline="-25000" dirty="0">
              <a:solidFill>
                <a:srgbClr val="3D3F41"/>
              </a:solidFill>
              <a:latin typeface="Arial" panose="020B0604020202020204" pitchFamily="34" charset="0"/>
              <a:ea typeface="幼圆" pitchFamily="49" charset="-122"/>
            </a:endParaRPr>
          </a:p>
        </p:txBody>
      </p:sp>
      <p:sp>
        <p:nvSpPr>
          <p:cNvPr id="13" name="Text Box 6">
            <a:extLst>
              <a:ext uri="{FF2B5EF4-FFF2-40B4-BE49-F238E27FC236}">
                <a16:creationId xmlns:a16="http://schemas.microsoft.com/office/drawing/2014/main" id="{711D5279-313D-C881-CC05-09CC7C31AD7E}"/>
              </a:ext>
            </a:extLst>
          </p:cNvPr>
          <p:cNvSpPr txBox="1"/>
          <p:nvPr/>
        </p:nvSpPr>
        <p:spPr>
          <a:xfrm>
            <a:off x="4753292" y="3667316"/>
            <a:ext cx="4607931" cy="1384995"/>
          </a:xfrm>
          <a:prstGeom prst="rect">
            <a:avLst/>
          </a:prstGeom>
          <a:noFill/>
        </p:spPr>
        <p:txBody>
          <a:bodyPr wrap="square" rtlCol="0">
            <a:spAutoFit/>
          </a:bodyPr>
          <a:lstStyle/>
          <a:p>
            <a:pPr algn="ctr" defTabSz="914400" eaLnBrk="0" fontAlgn="base" hangingPunct="0">
              <a:spcBef>
                <a:spcPct val="0"/>
              </a:spcBef>
              <a:spcAft>
                <a:spcPct val="0"/>
              </a:spcAft>
            </a:pPr>
            <a:r>
              <a:rPr lang="en-US" altLang="zh-TW" sz="2800" dirty="0">
                <a:solidFill>
                  <a:srgbClr val="3D3F41"/>
                </a:solidFill>
                <a:latin typeface="Arial" panose="020B0604020202020204" pitchFamily="34" charset="0"/>
                <a:ea typeface="幼圆" pitchFamily="49" charset="-122"/>
                <a:sym typeface="+mn-ea"/>
              </a:rPr>
              <a:t>binary</a:t>
            </a:r>
            <a:endParaRPr lang="en-US" altLang="zh-TW" sz="2800" dirty="0">
              <a:solidFill>
                <a:srgbClr val="3D3F41"/>
              </a:solidFill>
              <a:latin typeface="Arial" panose="020B0604020202020204" pitchFamily="34" charset="0"/>
              <a:ea typeface="幼圆" pitchFamily="49" charset="-122"/>
            </a:endParaRPr>
          </a:p>
          <a:p>
            <a:pPr algn="ctr" defTabSz="914400" eaLnBrk="0" fontAlgn="base" hangingPunct="0">
              <a:spcBef>
                <a:spcPct val="0"/>
              </a:spcBef>
              <a:spcAft>
                <a:spcPct val="0"/>
              </a:spcAft>
            </a:pPr>
            <a:r>
              <a:rPr lang="en-US" altLang="zh-TW" sz="2800" dirty="0">
                <a:solidFill>
                  <a:srgbClr val="3D3F41"/>
                </a:solidFill>
                <a:latin typeface="Arial" panose="020B0604020202020204" pitchFamily="34" charset="0"/>
                <a:ea typeface="幼圆" pitchFamily="49" charset="-122"/>
                <a:sym typeface="+mn-ea"/>
              </a:rPr>
              <a:t>1*2</a:t>
            </a:r>
            <a:r>
              <a:rPr lang="en-US" altLang="zh-TW" sz="2800" baseline="30000" dirty="0">
                <a:solidFill>
                  <a:srgbClr val="3D3F41"/>
                </a:solidFill>
                <a:latin typeface="Arial" panose="020B0604020202020204" pitchFamily="34" charset="0"/>
                <a:ea typeface="幼圆" pitchFamily="49" charset="-122"/>
                <a:sym typeface="+mn-ea"/>
              </a:rPr>
              <a:t>2</a:t>
            </a:r>
            <a:r>
              <a:rPr lang="en-US" altLang="zh-TW" sz="2800" dirty="0">
                <a:solidFill>
                  <a:srgbClr val="3D3F41"/>
                </a:solidFill>
                <a:latin typeface="Arial" panose="020B0604020202020204" pitchFamily="34" charset="0"/>
                <a:ea typeface="幼圆" pitchFamily="49" charset="-122"/>
                <a:sym typeface="+mn-ea"/>
              </a:rPr>
              <a:t>+0*2</a:t>
            </a:r>
            <a:r>
              <a:rPr lang="en-US" altLang="zh-TW" sz="2800" baseline="30000" dirty="0">
                <a:solidFill>
                  <a:srgbClr val="3D3F41"/>
                </a:solidFill>
                <a:latin typeface="Arial" panose="020B0604020202020204" pitchFamily="34" charset="0"/>
                <a:ea typeface="幼圆" pitchFamily="49" charset="-122"/>
                <a:sym typeface="+mn-ea"/>
              </a:rPr>
              <a:t>1</a:t>
            </a:r>
            <a:r>
              <a:rPr lang="en-US" altLang="zh-TW" sz="2800" dirty="0">
                <a:solidFill>
                  <a:srgbClr val="3D3F41"/>
                </a:solidFill>
                <a:latin typeface="Arial" panose="020B0604020202020204" pitchFamily="34" charset="0"/>
                <a:ea typeface="幼圆" pitchFamily="49" charset="-122"/>
                <a:sym typeface="+mn-ea"/>
              </a:rPr>
              <a:t>+1*2</a:t>
            </a:r>
            <a:r>
              <a:rPr lang="en-US" altLang="zh-TW" sz="2800" baseline="30000" dirty="0">
                <a:solidFill>
                  <a:srgbClr val="3D3F41"/>
                </a:solidFill>
                <a:latin typeface="Arial" panose="020B0604020202020204" pitchFamily="34" charset="0"/>
                <a:ea typeface="幼圆" pitchFamily="49" charset="-122"/>
                <a:sym typeface="+mn-ea"/>
              </a:rPr>
              <a:t>0</a:t>
            </a:r>
            <a:endParaRPr lang="zh-TW" altLang="en-US" sz="2800" dirty="0">
              <a:solidFill>
                <a:srgbClr val="3D3F41"/>
              </a:solidFill>
              <a:latin typeface="Arial" panose="020B0604020202020204" pitchFamily="34" charset="0"/>
            </a:endParaRPr>
          </a:p>
          <a:p>
            <a:pPr algn="ctr" defTabSz="914400" eaLnBrk="0" fontAlgn="base" hangingPunct="0">
              <a:spcBef>
                <a:spcPct val="0"/>
              </a:spcBef>
              <a:spcAft>
                <a:spcPct val="0"/>
              </a:spcAft>
            </a:pPr>
            <a:endParaRPr lang="zh-TW" altLang="en-US" sz="2800" dirty="0">
              <a:solidFill>
                <a:srgbClr val="3D3F41"/>
              </a:solidFill>
              <a:latin typeface="Arial" panose="020B0604020202020204" pitchFamily="34" charset="0"/>
            </a:endParaRPr>
          </a:p>
        </p:txBody>
      </p:sp>
      <p:cxnSp>
        <p:nvCxnSpPr>
          <p:cNvPr id="14" name="直線單箭頭接點 24">
            <a:extLst>
              <a:ext uri="{FF2B5EF4-FFF2-40B4-BE49-F238E27FC236}">
                <a16:creationId xmlns:a16="http://schemas.microsoft.com/office/drawing/2014/main" id="{3409E9F2-7BA4-B2B5-98D2-0806D8905526}"/>
              </a:ext>
            </a:extLst>
          </p:cNvPr>
          <p:cNvCxnSpPr>
            <a:cxnSpLocks/>
          </p:cNvCxnSpPr>
          <p:nvPr/>
        </p:nvCxnSpPr>
        <p:spPr>
          <a:xfrm flipH="1" flipV="1">
            <a:off x="6366232" y="4519930"/>
            <a:ext cx="287629" cy="280670"/>
          </a:xfrm>
          <a:prstGeom prst="straightConnector1">
            <a:avLst/>
          </a:prstGeom>
          <a:noFill/>
          <a:ln w="38100" cap="flat" cmpd="sng" algn="ctr">
            <a:solidFill>
              <a:srgbClr val="FF0000"/>
            </a:solidFill>
            <a:prstDash val="solid"/>
            <a:miter lim="800000"/>
            <a:tailEnd type="triangle"/>
          </a:ln>
          <a:effectLst/>
        </p:spPr>
      </p:cxnSp>
      <p:cxnSp>
        <p:nvCxnSpPr>
          <p:cNvPr id="16" name="直線單箭頭接點 24">
            <a:extLst>
              <a:ext uri="{FF2B5EF4-FFF2-40B4-BE49-F238E27FC236}">
                <a16:creationId xmlns:a16="http://schemas.microsoft.com/office/drawing/2014/main" id="{7F97457F-D2FA-509B-C6E7-C2DFBBBF3263}"/>
              </a:ext>
            </a:extLst>
          </p:cNvPr>
          <p:cNvCxnSpPr>
            <a:cxnSpLocks/>
          </p:cNvCxnSpPr>
          <p:nvPr/>
        </p:nvCxnSpPr>
        <p:spPr>
          <a:xfrm flipV="1">
            <a:off x="6995425" y="4362323"/>
            <a:ext cx="1445" cy="297942"/>
          </a:xfrm>
          <a:prstGeom prst="straightConnector1">
            <a:avLst/>
          </a:prstGeom>
          <a:noFill/>
          <a:ln w="38100" cap="flat" cmpd="sng" algn="ctr">
            <a:solidFill>
              <a:srgbClr val="FF0000"/>
            </a:solidFill>
            <a:prstDash val="solid"/>
            <a:miter lim="800000"/>
            <a:tailEnd type="triangle"/>
          </a:ln>
          <a:effectLst/>
        </p:spPr>
      </p:cxnSp>
      <p:cxnSp>
        <p:nvCxnSpPr>
          <p:cNvPr id="19" name="直線單箭頭接點 24">
            <a:extLst>
              <a:ext uri="{FF2B5EF4-FFF2-40B4-BE49-F238E27FC236}">
                <a16:creationId xmlns:a16="http://schemas.microsoft.com/office/drawing/2014/main" id="{822648D0-70A3-50B7-1F9C-226163EEFA6F}"/>
              </a:ext>
            </a:extLst>
          </p:cNvPr>
          <p:cNvCxnSpPr>
            <a:cxnSpLocks/>
          </p:cNvCxnSpPr>
          <p:nvPr/>
        </p:nvCxnSpPr>
        <p:spPr>
          <a:xfrm flipV="1">
            <a:off x="7443796" y="4519930"/>
            <a:ext cx="369846" cy="280670"/>
          </a:xfrm>
          <a:prstGeom prst="straightConnector1">
            <a:avLst/>
          </a:prstGeom>
          <a:noFill/>
          <a:ln w="38100" cap="flat" cmpd="sng" algn="ctr">
            <a:solidFill>
              <a:srgbClr val="FF0000"/>
            </a:solidFill>
            <a:prstDash val="solid"/>
            <a:miter lim="800000"/>
            <a:tailEnd type="triangle"/>
          </a:ln>
          <a:effectLst/>
        </p:spPr>
      </p:cxnSp>
      <p:cxnSp>
        <p:nvCxnSpPr>
          <p:cNvPr id="27" name="直線接點 19">
            <a:extLst>
              <a:ext uri="{FF2B5EF4-FFF2-40B4-BE49-F238E27FC236}">
                <a16:creationId xmlns:a16="http://schemas.microsoft.com/office/drawing/2014/main" id="{7FB0BEBE-FF7B-05F0-163D-729FB3F199FB}"/>
              </a:ext>
            </a:extLst>
          </p:cNvPr>
          <p:cNvCxnSpPr/>
          <p:nvPr/>
        </p:nvCxnSpPr>
        <p:spPr>
          <a:xfrm flipV="1">
            <a:off x="1112520" y="5742774"/>
            <a:ext cx="8061960" cy="22860"/>
          </a:xfrm>
          <a:prstGeom prst="line">
            <a:avLst/>
          </a:prstGeom>
          <a:noFill/>
          <a:ln w="28575" cap="flat" cmpd="sng" algn="ctr">
            <a:solidFill>
              <a:srgbClr val="00B0F0"/>
            </a:solidFill>
            <a:prstDash val="solid"/>
            <a:miter lim="800000"/>
          </a:ln>
          <a:effectLst/>
        </p:spPr>
      </p:cxnSp>
    </p:spTree>
    <p:extLst>
      <p:ext uri="{BB962C8B-B14F-4D97-AF65-F5344CB8AC3E}">
        <p14:creationId xmlns:p14="http://schemas.microsoft.com/office/powerpoint/2010/main" val="1681960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38970-B68F-070D-4E3B-3D2D84D74B62}"/>
              </a:ext>
            </a:extLst>
          </p:cNvPr>
          <p:cNvSpPr>
            <a:spLocks noGrp="1"/>
          </p:cNvSpPr>
          <p:nvPr>
            <p:ph type="title"/>
          </p:nvPr>
        </p:nvSpPr>
        <p:spPr>
          <a:xfrm>
            <a:off x="1484311" y="685800"/>
            <a:ext cx="10018713" cy="4861560"/>
          </a:xfrm>
        </p:spPr>
        <p:txBody>
          <a:bodyPr>
            <a:normAutofit/>
          </a:bodyPr>
          <a:lstStyle/>
          <a:p>
            <a:r>
              <a:rPr lang="en-US" sz="4800" b="1" dirty="0">
                <a:latin typeface="Algerian" panose="04020705040A02060702" pitchFamily="82" charset="0"/>
              </a:rPr>
              <a:t>Learning Python</a:t>
            </a:r>
          </a:p>
        </p:txBody>
      </p:sp>
    </p:spTree>
    <p:extLst>
      <p:ext uri="{BB962C8B-B14F-4D97-AF65-F5344CB8AC3E}">
        <p14:creationId xmlns:p14="http://schemas.microsoft.com/office/powerpoint/2010/main" val="20810512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A6624-401F-75FE-62C6-B0F343AFCB43}"/>
              </a:ext>
            </a:extLst>
          </p:cNvPr>
          <p:cNvSpPr>
            <a:spLocks noGrp="1"/>
          </p:cNvSpPr>
          <p:nvPr>
            <p:ph type="title"/>
          </p:nvPr>
        </p:nvSpPr>
        <p:spPr>
          <a:xfrm>
            <a:off x="0" y="-171450"/>
            <a:ext cx="10018713" cy="1752599"/>
          </a:xfrm>
        </p:spPr>
        <p:txBody>
          <a:bodyPr/>
          <a:lstStyle/>
          <a:p>
            <a:r>
              <a:rPr lang="en-US" b="1" dirty="0">
                <a:latin typeface="Algerian" panose="04020705040A02060702" pitchFamily="82" charset="0"/>
              </a:rPr>
              <a:t>Python bitwise operators</a:t>
            </a:r>
          </a:p>
        </p:txBody>
      </p:sp>
      <p:pic>
        <p:nvPicPr>
          <p:cNvPr id="5" name="Content Placeholder 4">
            <a:extLst>
              <a:ext uri="{FF2B5EF4-FFF2-40B4-BE49-F238E27FC236}">
                <a16:creationId xmlns:a16="http://schemas.microsoft.com/office/drawing/2014/main" id="{9C11A093-34B8-61EC-21C2-ED485EB7F1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0046" y="2428715"/>
            <a:ext cx="4505954" cy="2486185"/>
          </a:xfrm>
        </p:spPr>
      </p:pic>
      <p:pic>
        <p:nvPicPr>
          <p:cNvPr id="7" name="Picture 6">
            <a:extLst>
              <a:ext uri="{FF2B5EF4-FFF2-40B4-BE49-F238E27FC236}">
                <a16:creationId xmlns:a16="http://schemas.microsoft.com/office/drawing/2014/main" id="{5F55110E-2280-DCE3-60F7-12FF7D9469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1723" y="2428715"/>
            <a:ext cx="4505953" cy="2486185"/>
          </a:xfrm>
          <a:prstGeom prst="rect">
            <a:avLst/>
          </a:prstGeom>
        </p:spPr>
      </p:pic>
      <p:cxnSp>
        <p:nvCxnSpPr>
          <p:cNvPr id="8" name="直線單箭頭接點 7">
            <a:extLst>
              <a:ext uri="{FF2B5EF4-FFF2-40B4-BE49-F238E27FC236}">
                <a16:creationId xmlns:a16="http://schemas.microsoft.com/office/drawing/2014/main" id="{12C92FD2-3A01-8B17-B367-74ED125EEFAD}"/>
              </a:ext>
            </a:extLst>
          </p:cNvPr>
          <p:cNvCxnSpPr>
            <a:cxnSpLocks/>
          </p:cNvCxnSpPr>
          <p:nvPr/>
        </p:nvCxnSpPr>
        <p:spPr>
          <a:xfrm flipV="1">
            <a:off x="2857500" y="3000375"/>
            <a:ext cx="2557463" cy="914400"/>
          </a:xfrm>
          <a:prstGeom prst="straightConnector1">
            <a:avLst/>
          </a:prstGeom>
          <a:noFill/>
          <a:ln w="38100" cap="flat" cmpd="sng" algn="ctr">
            <a:solidFill>
              <a:srgbClr val="FF0000"/>
            </a:solidFill>
            <a:prstDash val="solid"/>
            <a:miter lim="800000"/>
            <a:tailEnd type="triangle"/>
          </a:ln>
          <a:effectLst/>
        </p:spPr>
      </p:cxnSp>
      <p:cxnSp>
        <p:nvCxnSpPr>
          <p:cNvPr id="12" name="直線單箭頭接點 7">
            <a:extLst>
              <a:ext uri="{FF2B5EF4-FFF2-40B4-BE49-F238E27FC236}">
                <a16:creationId xmlns:a16="http://schemas.microsoft.com/office/drawing/2014/main" id="{9476D33A-CE15-A996-431C-6C9D968271A8}"/>
              </a:ext>
            </a:extLst>
          </p:cNvPr>
          <p:cNvCxnSpPr>
            <a:cxnSpLocks/>
          </p:cNvCxnSpPr>
          <p:nvPr/>
        </p:nvCxnSpPr>
        <p:spPr>
          <a:xfrm flipV="1">
            <a:off x="2857500" y="3257550"/>
            <a:ext cx="2557463" cy="914400"/>
          </a:xfrm>
          <a:prstGeom prst="straightConnector1">
            <a:avLst/>
          </a:prstGeom>
          <a:noFill/>
          <a:ln w="38100" cap="flat" cmpd="sng" algn="ctr">
            <a:solidFill>
              <a:srgbClr val="FF0000"/>
            </a:solidFill>
            <a:prstDash val="solid"/>
            <a:miter lim="800000"/>
            <a:tailEnd type="triangle"/>
          </a:ln>
          <a:effectLst/>
        </p:spPr>
      </p:cxnSp>
    </p:spTree>
    <p:extLst>
      <p:ext uri="{BB962C8B-B14F-4D97-AF65-F5344CB8AC3E}">
        <p14:creationId xmlns:p14="http://schemas.microsoft.com/office/powerpoint/2010/main" val="23723926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FAD97-AF97-391E-E109-A0DBBA476A7D}"/>
              </a:ext>
            </a:extLst>
          </p:cNvPr>
          <p:cNvSpPr>
            <a:spLocks noGrp="1"/>
          </p:cNvSpPr>
          <p:nvPr>
            <p:ph type="title"/>
          </p:nvPr>
        </p:nvSpPr>
        <p:spPr>
          <a:xfrm>
            <a:off x="1484311" y="685800"/>
            <a:ext cx="10018713" cy="5614988"/>
          </a:xfrm>
        </p:spPr>
        <p:txBody>
          <a:bodyPr>
            <a:normAutofit/>
          </a:bodyPr>
          <a:lstStyle/>
          <a:p>
            <a:r>
              <a:rPr lang="en-US" sz="6600" b="1" dirty="0">
                <a:latin typeface="Algerian" panose="04020705040A02060702" pitchFamily="82" charset="0"/>
              </a:rPr>
              <a:t>Thank you</a:t>
            </a:r>
          </a:p>
        </p:txBody>
      </p:sp>
      <p:sp>
        <p:nvSpPr>
          <p:cNvPr id="4" name="Arrow: Right 3">
            <a:extLst>
              <a:ext uri="{FF2B5EF4-FFF2-40B4-BE49-F238E27FC236}">
                <a16:creationId xmlns:a16="http://schemas.microsoft.com/office/drawing/2014/main" id="{9DA9B929-91CD-876C-5C91-1D3125407935}"/>
              </a:ext>
            </a:extLst>
          </p:cNvPr>
          <p:cNvSpPr/>
          <p:nvPr/>
        </p:nvSpPr>
        <p:spPr>
          <a:xfrm>
            <a:off x="2871788" y="325097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9803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11C9E04-D91D-F611-A511-A8C14C928EBC}"/>
              </a:ext>
            </a:extLst>
          </p:cNvPr>
          <p:cNvSpPr>
            <a:spLocks noGrp="1"/>
          </p:cNvSpPr>
          <p:nvPr>
            <p:ph type="title"/>
          </p:nvPr>
        </p:nvSpPr>
        <p:spPr>
          <a:xfrm>
            <a:off x="827087" y="1"/>
            <a:ext cx="3987802" cy="1600200"/>
          </a:xfrm>
        </p:spPr>
        <p:txBody>
          <a:bodyPr/>
          <a:lstStyle/>
          <a:p>
            <a:r>
              <a:rPr lang="en-US" b="1" dirty="0">
                <a:latin typeface="Algerian" panose="04020705040A02060702" pitchFamily="82" charset="0"/>
              </a:rPr>
              <a:t>CONTENT </a:t>
            </a:r>
          </a:p>
        </p:txBody>
      </p:sp>
      <p:sp>
        <p:nvSpPr>
          <p:cNvPr id="3" name="Content Placeholder 2">
            <a:extLst>
              <a:ext uri="{FF2B5EF4-FFF2-40B4-BE49-F238E27FC236}">
                <a16:creationId xmlns:a16="http://schemas.microsoft.com/office/drawing/2014/main" id="{D1BDE25C-2DF7-97EF-DD1F-F462F78DD6A5}"/>
              </a:ext>
            </a:extLst>
          </p:cNvPr>
          <p:cNvSpPr>
            <a:spLocks noGrp="1"/>
          </p:cNvSpPr>
          <p:nvPr>
            <p:ph idx="1"/>
          </p:nvPr>
        </p:nvSpPr>
        <p:spPr>
          <a:xfrm>
            <a:off x="1484310" y="1357313"/>
            <a:ext cx="10018713" cy="4433887"/>
          </a:xfrm>
        </p:spPr>
        <p:txBody>
          <a:bodyPr>
            <a:normAutofit fontScale="92500" lnSpcReduction="20000"/>
          </a:bodyPr>
          <a:lstStyle/>
          <a:p>
            <a:r>
              <a:rPr lang="en-US" sz="3200" dirty="0"/>
              <a:t>WHAT IS PYTHON ? </a:t>
            </a:r>
          </a:p>
          <a:p>
            <a:r>
              <a:rPr lang="en-US" sz="3200" dirty="0"/>
              <a:t>PYTHON JOBS ?</a:t>
            </a:r>
          </a:p>
          <a:p>
            <a:r>
              <a:rPr lang="en-US" sz="3200" dirty="0"/>
              <a:t>WHY TO LEARN PYTHON ?</a:t>
            </a:r>
          </a:p>
          <a:p>
            <a:r>
              <a:rPr lang="en-US" sz="3200" dirty="0"/>
              <a:t>PYTHON INTERPRETER ?</a:t>
            </a:r>
          </a:p>
          <a:p>
            <a:r>
              <a:rPr lang="en-US" sz="3200" dirty="0"/>
              <a:t>ONE </a:t>
            </a:r>
          </a:p>
          <a:p>
            <a:r>
              <a:rPr lang="en-US" sz="3200" dirty="0"/>
              <a:t>TWO </a:t>
            </a:r>
          </a:p>
          <a:p>
            <a:r>
              <a:rPr lang="en-US" sz="3200" dirty="0"/>
              <a:t>GOOGLE COLAB </a:t>
            </a:r>
          </a:p>
          <a:p>
            <a:r>
              <a:rPr lang="en-US" sz="3200" dirty="0"/>
              <a:t>PYTHON CODE</a:t>
            </a:r>
          </a:p>
        </p:txBody>
      </p:sp>
    </p:spTree>
    <p:extLst>
      <p:ext uri="{BB962C8B-B14F-4D97-AF65-F5344CB8AC3E}">
        <p14:creationId xmlns:p14="http://schemas.microsoft.com/office/powerpoint/2010/main" val="1329079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43778-EDD4-DD7D-9532-33B6E268BB1B}"/>
              </a:ext>
            </a:extLst>
          </p:cNvPr>
          <p:cNvSpPr>
            <a:spLocks noGrp="1"/>
          </p:cNvSpPr>
          <p:nvPr>
            <p:ph type="title"/>
          </p:nvPr>
        </p:nvSpPr>
        <p:spPr>
          <a:xfrm>
            <a:off x="1484311" y="252248"/>
            <a:ext cx="10018713" cy="2125192"/>
          </a:xfrm>
        </p:spPr>
        <p:txBody>
          <a:bodyPr/>
          <a:lstStyle/>
          <a:p>
            <a:r>
              <a:rPr lang="en-US" b="1" dirty="0">
                <a:latin typeface="Algerian" panose="04020705040A02060702" pitchFamily="82" charset="0"/>
              </a:rPr>
              <a:t>WHAT IS PYTHON ?</a:t>
            </a:r>
          </a:p>
        </p:txBody>
      </p:sp>
      <p:sp>
        <p:nvSpPr>
          <p:cNvPr id="5" name="Content Placeholder 4">
            <a:extLst>
              <a:ext uri="{FF2B5EF4-FFF2-40B4-BE49-F238E27FC236}">
                <a16:creationId xmlns:a16="http://schemas.microsoft.com/office/drawing/2014/main" id="{00A86730-35F1-832D-C407-3AEFB882E32B}"/>
              </a:ext>
            </a:extLst>
          </p:cNvPr>
          <p:cNvSpPr>
            <a:spLocks noGrp="1"/>
          </p:cNvSpPr>
          <p:nvPr>
            <p:ph idx="1"/>
          </p:nvPr>
        </p:nvSpPr>
        <p:spPr>
          <a:xfrm>
            <a:off x="1484310" y="2037805"/>
            <a:ext cx="10018713" cy="3753395"/>
          </a:xfrm>
        </p:spPr>
        <p:txBody>
          <a:bodyPr>
            <a:normAutofit/>
          </a:bodyPr>
          <a:lstStyle/>
          <a:p>
            <a:r>
              <a:rPr lang="en-US" sz="2800" dirty="0"/>
              <a:t>Python is a very popular general-purpose interpreted, interactive, object-oriented, and high-level programming language. Python is dynamically-typed and garbage-collected programming language. It was created by Guido van Rossum during 1985- 1990.</a:t>
            </a:r>
          </a:p>
        </p:txBody>
      </p:sp>
    </p:spTree>
    <p:extLst>
      <p:ext uri="{BB962C8B-B14F-4D97-AF65-F5344CB8AC3E}">
        <p14:creationId xmlns:p14="http://schemas.microsoft.com/office/powerpoint/2010/main" val="3611981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C4F55-023A-01C4-AD1A-06CB5CDA153D}"/>
              </a:ext>
            </a:extLst>
          </p:cNvPr>
          <p:cNvSpPr>
            <a:spLocks noGrp="1"/>
          </p:cNvSpPr>
          <p:nvPr>
            <p:ph type="title"/>
          </p:nvPr>
        </p:nvSpPr>
        <p:spPr/>
        <p:txBody>
          <a:bodyPr/>
          <a:lstStyle/>
          <a:p>
            <a:r>
              <a:rPr lang="en-US" b="1" dirty="0">
                <a:latin typeface="Algerian" panose="04020705040A02060702" pitchFamily="82" charset="0"/>
              </a:rPr>
              <a:t>PYTHON JOBS</a:t>
            </a:r>
          </a:p>
        </p:txBody>
      </p:sp>
      <p:sp>
        <p:nvSpPr>
          <p:cNvPr id="3" name="Content Placeholder 2">
            <a:extLst>
              <a:ext uri="{FF2B5EF4-FFF2-40B4-BE49-F238E27FC236}">
                <a16:creationId xmlns:a16="http://schemas.microsoft.com/office/drawing/2014/main" id="{E20B2991-389D-8A3F-503C-23DF10758D43}"/>
              </a:ext>
            </a:extLst>
          </p:cNvPr>
          <p:cNvSpPr>
            <a:spLocks noGrp="1"/>
          </p:cNvSpPr>
          <p:nvPr>
            <p:ph idx="1"/>
          </p:nvPr>
        </p:nvSpPr>
        <p:spPr>
          <a:xfrm>
            <a:off x="1484310" y="2438399"/>
            <a:ext cx="10018713" cy="3590926"/>
          </a:xfrm>
        </p:spPr>
        <p:txBody>
          <a:bodyPr>
            <a:normAutofit/>
          </a:bodyPr>
          <a:lstStyle/>
          <a:p>
            <a:r>
              <a:rPr lang="en-US" sz="2800" dirty="0"/>
              <a:t>Today, Python is very high in demand and all the major companies are looking for great Python Programmers to develop websites, software components, and applications or to work with Data Science, AI, and ML technologies. When we are developing this tutorial in 2022, there is a high shortage of Python Programmers where as market demands more number of Python Programmers due to it's application in Machine Learning, Artificial Intelligence etc</a:t>
            </a:r>
            <a:r>
              <a:rPr lang="en-US" dirty="0"/>
              <a:t>.</a:t>
            </a:r>
          </a:p>
        </p:txBody>
      </p:sp>
    </p:spTree>
    <p:extLst>
      <p:ext uri="{BB962C8B-B14F-4D97-AF65-F5344CB8AC3E}">
        <p14:creationId xmlns:p14="http://schemas.microsoft.com/office/powerpoint/2010/main" val="904702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8B3E-DF1B-7DE0-3DF2-5C75E144C88C}"/>
              </a:ext>
            </a:extLst>
          </p:cNvPr>
          <p:cNvSpPr>
            <a:spLocks noGrp="1"/>
          </p:cNvSpPr>
          <p:nvPr>
            <p:ph type="title"/>
          </p:nvPr>
        </p:nvSpPr>
        <p:spPr>
          <a:xfrm>
            <a:off x="1484311" y="314326"/>
            <a:ext cx="10018713" cy="1371599"/>
          </a:xfrm>
        </p:spPr>
        <p:txBody>
          <a:bodyPr/>
          <a:lstStyle/>
          <a:p>
            <a:r>
              <a:rPr lang="en-US" b="1" dirty="0">
                <a:latin typeface="Algerian" panose="04020705040A02060702" pitchFamily="82" charset="0"/>
              </a:rPr>
              <a:t>WHY TO LEARN PYTHON</a:t>
            </a:r>
          </a:p>
        </p:txBody>
      </p:sp>
      <p:sp>
        <p:nvSpPr>
          <p:cNvPr id="3" name="Content Placeholder 2">
            <a:extLst>
              <a:ext uri="{FF2B5EF4-FFF2-40B4-BE49-F238E27FC236}">
                <a16:creationId xmlns:a16="http://schemas.microsoft.com/office/drawing/2014/main" id="{CE838993-4BE4-006C-AA2E-6F45BE5DBF01}"/>
              </a:ext>
            </a:extLst>
          </p:cNvPr>
          <p:cNvSpPr>
            <a:spLocks noGrp="1"/>
          </p:cNvSpPr>
          <p:nvPr>
            <p:ph idx="1"/>
          </p:nvPr>
        </p:nvSpPr>
        <p:spPr>
          <a:xfrm>
            <a:off x="1671638" y="1543050"/>
            <a:ext cx="10144125" cy="5000625"/>
          </a:xfrm>
        </p:spPr>
        <p:txBody>
          <a:bodyPr>
            <a:noAutofit/>
          </a:bodyPr>
          <a:lstStyle/>
          <a:p>
            <a:r>
              <a:rPr lang="en-US" dirty="0"/>
              <a:t>Python is consistently rated as one of the world's most popular programming languages. Python is fairly easy to learn, so if you are starting to learn any programming language then Python could be your great choice. Today various Schools, Colleges and Universities are teaching Python as their primary programming language. There are many other good reasons which makes Python as the top choice of any programmer:</a:t>
            </a:r>
          </a:p>
          <a:p>
            <a:pPr marL="0" indent="0">
              <a:buNone/>
            </a:pPr>
            <a:endParaRPr lang="en-US" dirty="0"/>
          </a:p>
          <a:p>
            <a:r>
              <a:rPr lang="en-US" dirty="0"/>
              <a:t>Python is simple and so easy to learn</a:t>
            </a:r>
          </a:p>
          <a:p>
            <a:r>
              <a:rPr lang="en-US" dirty="0"/>
              <a:t>Python is versatile and can be used to create many different things.</a:t>
            </a:r>
          </a:p>
          <a:p>
            <a:r>
              <a:rPr lang="en-US" dirty="0"/>
              <a:t>Python has powerful development libraries include AI, ML etc.</a:t>
            </a:r>
          </a:p>
          <a:p>
            <a:r>
              <a:rPr lang="en-US" dirty="0"/>
              <a:t>Python is much in demand and ensures high salary</a:t>
            </a:r>
          </a:p>
        </p:txBody>
      </p:sp>
    </p:spTree>
    <p:extLst>
      <p:ext uri="{BB962C8B-B14F-4D97-AF65-F5344CB8AC3E}">
        <p14:creationId xmlns:p14="http://schemas.microsoft.com/office/powerpoint/2010/main" val="2975054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2CFE5-5986-70E4-A3A9-A333B61EE8A5}"/>
              </a:ext>
            </a:extLst>
          </p:cNvPr>
          <p:cNvSpPr>
            <a:spLocks noGrp="1"/>
          </p:cNvSpPr>
          <p:nvPr>
            <p:ph type="title"/>
          </p:nvPr>
        </p:nvSpPr>
        <p:spPr>
          <a:xfrm>
            <a:off x="1484311" y="685800"/>
            <a:ext cx="10018713" cy="1457325"/>
          </a:xfrm>
        </p:spPr>
        <p:txBody>
          <a:bodyPr/>
          <a:lstStyle/>
          <a:p>
            <a:r>
              <a:rPr lang="en-US" b="1" dirty="0">
                <a:latin typeface="Algerian" panose="04020705040A02060702" pitchFamily="82" charset="0"/>
              </a:rPr>
              <a:t>PYTHON ONLINE INTERPRETER : ONE</a:t>
            </a:r>
          </a:p>
        </p:txBody>
      </p:sp>
      <p:pic>
        <p:nvPicPr>
          <p:cNvPr id="14" name="Content Placeholder 13">
            <a:extLst>
              <a:ext uri="{FF2B5EF4-FFF2-40B4-BE49-F238E27FC236}">
                <a16:creationId xmlns:a16="http://schemas.microsoft.com/office/drawing/2014/main" id="{B161D9FE-79FF-EC79-FC29-482B02BF64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313" y="2600325"/>
            <a:ext cx="10018712" cy="3115037"/>
          </a:xfrm>
        </p:spPr>
      </p:pic>
    </p:spTree>
    <p:extLst>
      <p:ext uri="{BB962C8B-B14F-4D97-AF65-F5344CB8AC3E}">
        <p14:creationId xmlns:p14="http://schemas.microsoft.com/office/powerpoint/2010/main" val="1757352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BFAFF-9E4B-9AE6-A3B2-BA31E945EA6A}"/>
              </a:ext>
            </a:extLst>
          </p:cNvPr>
          <p:cNvSpPr>
            <a:spLocks noGrp="1"/>
          </p:cNvSpPr>
          <p:nvPr>
            <p:ph type="title"/>
          </p:nvPr>
        </p:nvSpPr>
        <p:spPr>
          <a:xfrm>
            <a:off x="1057275" y="1"/>
            <a:ext cx="10445750" cy="1885950"/>
          </a:xfrm>
        </p:spPr>
        <p:txBody>
          <a:bodyPr/>
          <a:lstStyle/>
          <a:p>
            <a:r>
              <a:rPr lang="en-US" b="1" dirty="0">
                <a:latin typeface="Algerian" panose="04020705040A02060702" pitchFamily="82" charset="0"/>
              </a:rPr>
              <a:t>PYTHON ONLINE INTERPRETER : TWO</a:t>
            </a:r>
          </a:p>
        </p:txBody>
      </p:sp>
      <p:pic>
        <p:nvPicPr>
          <p:cNvPr id="7" name="Picture 6">
            <a:extLst>
              <a:ext uri="{FF2B5EF4-FFF2-40B4-BE49-F238E27FC236}">
                <a16:creationId xmlns:a16="http://schemas.microsoft.com/office/drawing/2014/main" id="{EA4B01B7-0C29-BADE-5265-90B808287B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0303" y="2189241"/>
            <a:ext cx="5625974" cy="3240009"/>
          </a:xfrm>
          <a:prstGeom prst="rect">
            <a:avLst/>
          </a:prstGeom>
        </p:spPr>
      </p:pic>
      <p:pic>
        <p:nvPicPr>
          <p:cNvPr id="15" name="Content Placeholder 14">
            <a:extLst>
              <a:ext uri="{FF2B5EF4-FFF2-40B4-BE49-F238E27FC236}">
                <a16:creationId xmlns:a16="http://schemas.microsoft.com/office/drawing/2014/main" id="{7B40241D-8B3A-3952-3B63-343BD94D109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57275" y="2189241"/>
            <a:ext cx="5423028" cy="3240009"/>
          </a:xfrm>
        </p:spPr>
      </p:pic>
    </p:spTree>
    <p:extLst>
      <p:ext uri="{BB962C8B-B14F-4D97-AF65-F5344CB8AC3E}">
        <p14:creationId xmlns:p14="http://schemas.microsoft.com/office/powerpoint/2010/main" val="2125620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6343</TotalTime>
  <Words>459</Words>
  <Application>Microsoft Office PowerPoint</Application>
  <PresentationFormat>Widescreen</PresentationFormat>
  <Paragraphs>78</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Algerian</vt:lpstr>
      <vt:lpstr>Arial</vt:lpstr>
      <vt:lpstr>Corbel</vt:lpstr>
      <vt:lpstr>Wingdings</vt:lpstr>
      <vt:lpstr>Parallax</vt:lpstr>
      <vt:lpstr>       LEARNING PYTHON</vt:lpstr>
      <vt:lpstr>AGENDA                          </vt:lpstr>
      <vt:lpstr>Learning Python</vt:lpstr>
      <vt:lpstr>CONTENT </vt:lpstr>
      <vt:lpstr>WHAT IS PYTHON ?</vt:lpstr>
      <vt:lpstr>PYTHON JOBS</vt:lpstr>
      <vt:lpstr>WHY TO LEARN PYTHON</vt:lpstr>
      <vt:lpstr>PYTHON ONLINE INTERPRETER : ONE</vt:lpstr>
      <vt:lpstr>PYTHON ONLINE INTERPRETER : TWO</vt:lpstr>
      <vt:lpstr>INPUT AND OUTPUT</vt:lpstr>
      <vt:lpstr>Question:</vt:lpstr>
      <vt:lpstr>PowerPoint Presentation</vt:lpstr>
      <vt:lpstr>PowerPoint Presentation</vt:lpstr>
      <vt:lpstr>PowerPoint Presentation</vt:lpstr>
      <vt:lpstr>Answer: 1</vt:lpstr>
      <vt:lpstr>Answer: 2</vt:lpstr>
      <vt:lpstr>PYTHON DATA TYPES</vt:lpstr>
      <vt:lpstr>Data Types</vt:lpstr>
      <vt:lpstr>PowerPoint Presentation</vt:lpstr>
      <vt:lpstr>PowerPoint Presentation</vt:lpstr>
      <vt:lpstr>Dict: key- value pair</vt:lpstr>
      <vt:lpstr>PYTHON OPERATIONS</vt:lpstr>
      <vt:lpstr>Python Arithmetic Operators</vt:lpstr>
      <vt:lpstr>Python assingnment operators</vt:lpstr>
      <vt:lpstr>Python comparison operators</vt:lpstr>
      <vt:lpstr>Python comparison operations</vt:lpstr>
      <vt:lpstr>Python logical operators</vt:lpstr>
      <vt:lpstr>PYTHON BITWISE OPERATORS</vt:lpstr>
      <vt:lpstr>PYTHON BITWISE OPERATIONS</vt:lpstr>
      <vt:lpstr>Python bitwise operators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LEARNING PYTHON</dc:title>
  <dc:creator>Chad Willard</dc:creator>
  <cp:lastModifiedBy>Chad Willard</cp:lastModifiedBy>
  <cp:revision>1</cp:revision>
  <dcterms:created xsi:type="dcterms:W3CDTF">2022-09-29T03:11:48Z</dcterms:created>
  <dcterms:modified xsi:type="dcterms:W3CDTF">2022-10-03T12:55:25Z</dcterms:modified>
</cp:coreProperties>
</file>