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0"/>
  </p:notesMasterIdLst>
  <p:handoutMasterIdLst>
    <p:handoutMasterId r:id="rId121"/>
  </p:handoutMasterIdLst>
  <p:sldIdLst>
    <p:sldId id="256" r:id="rId2"/>
    <p:sldId id="257" r:id="rId3"/>
    <p:sldId id="373" r:id="rId4"/>
    <p:sldId id="258" r:id="rId5"/>
    <p:sldId id="259" r:id="rId6"/>
    <p:sldId id="260" r:id="rId7"/>
    <p:sldId id="372" r:id="rId8"/>
    <p:sldId id="263" r:id="rId9"/>
    <p:sldId id="264" r:id="rId10"/>
    <p:sldId id="265" r:id="rId11"/>
    <p:sldId id="374" r:id="rId12"/>
    <p:sldId id="266" r:id="rId13"/>
    <p:sldId id="267" r:id="rId14"/>
    <p:sldId id="268" r:id="rId15"/>
    <p:sldId id="371"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70" r:id="rId40"/>
    <p:sldId id="292" r:id="rId41"/>
    <p:sldId id="293" r:id="rId42"/>
    <p:sldId id="294" r:id="rId43"/>
    <p:sldId id="296" r:id="rId44"/>
    <p:sldId id="297" r:id="rId45"/>
    <p:sldId id="295"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262"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754" y="4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11/29/2022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11/29/2022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11/29/2022</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
        <p:nvSpPr>
          <p:cNvPr id="5" name="Rectangle 4">
            <a:extLst>
              <a:ext uri="{FF2B5EF4-FFF2-40B4-BE49-F238E27FC236}">
                <a16:creationId xmlns:a16="http://schemas.microsoft.com/office/drawing/2014/main" id="{287A2448-D694-FE8D-B951-6FF3173D3C68}"/>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787AA9-279B-B64C-E36E-195B43D16CBB}"/>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9076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25553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82717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11/29/2022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85799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11/29/2022</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0352195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9994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601857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91754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8927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7CC0096-1860-4642-9CD2-0079EA5E7CD1}" type="datetimeFigureOut">
              <a:rPr lang="en-US" smtClean="0"/>
              <a:t>11/29/2022</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E31375A4-56A4-47D6-9801-1991572033F7}"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13309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7CC0096-1860-4642-9CD2-0079EA5E7CD1}" type="datetimeFigureOut">
              <a:rPr lang="en-US" smtClean="0"/>
              <a:t>11/29/2022</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E31375A4-56A4-47D6-9801-1991572033F7}"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descr="An empty placeholder to add an image. Click on the placeholder and select the image that you wish to add.">
            <a:extLst>
              <a:ext uri="{FF2B5EF4-FFF2-40B4-BE49-F238E27FC236}">
                <a16:creationId xmlns:a16="http://schemas.microsoft.com/office/drawing/2014/main" id="{2435D701-00B3-5FD4-F61A-7035649CF1DA}"/>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78902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37CC0096-1860-4642-9CD2-0079EA5E7CD1}" type="datetimeFigureOut">
              <a:rPr lang="en-US" smtClean="0"/>
              <a:pPr/>
              <a:t>11/29/2022</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2840787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6" r:id="rId12"/>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3A011-35CD-7429-E851-2B89268BDBB6}"/>
              </a:ext>
            </a:extLst>
          </p:cNvPr>
          <p:cNvSpPr>
            <a:spLocks noGrp="1"/>
          </p:cNvSpPr>
          <p:nvPr>
            <p:ph type="ctrTitle"/>
          </p:nvPr>
        </p:nvSpPr>
        <p:spPr/>
        <p:txBody>
          <a:bodyPr>
            <a:normAutofit/>
          </a:bodyPr>
          <a:lstStyle/>
          <a:p>
            <a:r>
              <a:rPr lang="en-US" sz="6600" dirty="0">
                <a:latin typeface="Algerian" panose="04020705040A02060702" pitchFamily="82" charset="0"/>
              </a:rPr>
              <a:t>MY JOURNEY TO PYTHON</a:t>
            </a:r>
          </a:p>
        </p:txBody>
      </p:sp>
      <p:sp>
        <p:nvSpPr>
          <p:cNvPr id="3" name="Subtitle 2">
            <a:extLst>
              <a:ext uri="{FF2B5EF4-FFF2-40B4-BE49-F238E27FC236}">
                <a16:creationId xmlns:a16="http://schemas.microsoft.com/office/drawing/2014/main" id="{9B846224-AEF1-41B9-7BE0-9A1139718F97}"/>
              </a:ext>
            </a:extLst>
          </p:cNvPr>
          <p:cNvSpPr>
            <a:spLocks noGrp="1"/>
          </p:cNvSpPr>
          <p:nvPr>
            <p:ph type="subTitle" idx="1"/>
          </p:nvPr>
        </p:nvSpPr>
        <p:spPr>
          <a:xfrm>
            <a:off x="1562100" y="4495800"/>
            <a:ext cx="9070848" cy="1219200"/>
          </a:xfrm>
        </p:spPr>
        <p:txBody>
          <a:bodyPr>
            <a:normAutofit/>
          </a:bodyPr>
          <a:lstStyle/>
          <a:p>
            <a:endParaRPr lang="en-US" altLang="zh-TW" b="1" dirty="0">
              <a:latin typeface="Arial Narrow" panose="020B0606020202030204" pitchFamily="34" charset="0"/>
            </a:endParaRPr>
          </a:p>
          <a:p>
            <a:r>
              <a:rPr lang="en-US" altLang="zh-TW" b="1" dirty="0">
                <a:latin typeface="Arial Narrow" panose="020B0606020202030204" pitchFamily="34" charset="0"/>
              </a:rPr>
              <a:t>NAME:</a:t>
            </a:r>
            <a:r>
              <a:rPr lang="ja-JP" altLang="en-US" b="1" i="0" dirty="0">
                <a:effectLst/>
              </a:rPr>
              <a:t>卡納門</a:t>
            </a:r>
            <a:r>
              <a:rPr lang="ja-JP" altLang="en-US" b="1" dirty="0">
                <a:solidFill>
                  <a:srgbClr val="050505"/>
                </a:solidFill>
                <a:latin typeface="Segoe UI Historic" panose="020B0502040204020203" pitchFamily="34" charset="0"/>
              </a:rPr>
              <a:t> </a:t>
            </a:r>
            <a:r>
              <a:rPr lang="en-US" altLang="zh-TW" b="1" dirty="0">
                <a:latin typeface="Arial Narrow" panose="020B0606020202030204" pitchFamily="34" charset="0"/>
              </a:rPr>
              <a:t>4110E207</a:t>
            </a:r>
          </a:p>
          <a:p>
            <a:r>
              <a:rPr lang="en-US" altLang="zh-TW" b="1" dirty="0">
                <a:latin typeface="Arial Narrow" panose="020B0606020202030204" pitchFamily="34" charset="0"/>
              </a:rPr>
              <a:t>TEACHER: MY DEAR GREAT TEACHERS</a:t>
            </a:r>
            <a:endParaRPr lang="zh-TW" altLang="en-US" b="1" dirty="0">
              <a:latin typeface="Arial Narrow" panose="020B0606020202030204" pitchFamily="34" charset="0"/>
            </a:endParaRPr>
          </a:p>
          <a:p>
            <a:endParaRPr lang="en-US" dirty="0"/>
          </a:p>
        </p:txBody>
      </p:sp>
    </p:spTree>
    <p:extLst>
      <p:ext uri="{BB962C8B-B14F-4D97-AF65-F5344CB8AC3E}">
        <p14:creationId xmlns:p14="http://schemas.microsoft.com/office/powerpoint/2010/main" val="251985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C61E-AD2F-5355-3A4F-92A2C513E4A8}"/>
              </a:ext>
            </a:extLst>
          </p:cNvPr>
          <p:cNvSpPr>
            <a:spLocks noGrp="1"/>
          </p:cNvSpPr>
          <p:nvPr>
            <p:ph type="title"/>
          </p:nvPr>
        </p:nvSpPr>
        <p:spPr>
          <a:xfrm>
            <a:off x="609600" y="372565"/>
            <a:ext cx="3733800" cy="1141910"/>
          </a:xfrm>
        </p:spPr>
        <p:txBody>
          <a:bodyPr/>
          <a:lstStyle/>
          <a:p>
            <a:r>
              <a:rPr lang="en-US" sz="4000" b="1" i="1" dirty="0"/>
              <a:t>Example</a:t>
            </a:r>
            <a:r>
              <a:rPr lang="en-US" b="1" i="1" dirty="0"/>
              <a:t>:</a:t>
            </a:r>
          </a:p>
        </p:txBody>
      </p:sp>
      <p:pic>
        <p:nvPicPr>
          <p:cNvPr id="16" name="Content Placeholder 15">
            <a:extLst>
              <a:ext uri="{FF2B5EF4-FFF2-40B4-BE49-F238E27FC236}">
                <a16:creationId xmlns:a16="http://schemas.microsoft.com/office/drawing/2014/main" id="{1F47E689-CF1B-BAD9-9D4C-074D751932A7}"/>
              </a:ext>
            </a:extLst>
          </p:cNvPr>
          <p:cNvPicPr>
            <a:picLocks noGrp="1" noChangeAspect="1"/>
          </p:cNvPicPr>
          <p:nvPr>
            <p:ph idx="1"/>
          </p:nvPr>
        </p:nvPicPr>
        <p:blipFill>
          <a:blip r:embed="rId2"/>
          <a:stretch>
            <a:fillRect/>
          </a:stretch>
        </p:blipFill>
        <p:spPr>
          <a:xfrm>
            <a:off x="619125" y="1533525"/>
            <a:ext cx="5369772" cy="1828800"/>
          </a:xfrm>
          <a:prstGeom prst="rect">
            <a:avLst/>
          </a:prstGeom>
        </p:spPr>
      </p:pic>
      <p:sp>
        <p:nvSpPr>
          <p:cNvPr id="18" name="TextBox 17">
            <a:extLst>
              <a:ext uri="{FF2B5EF4-FFF2-40B4-BE49-F238E27FC236}">
                <a16:creationId xmlns:a16="http://schemas.microsoft.com/office/drawing/2014/main" id="{C6609C8C-5513-C9BF-DA11-346ED9BAEEEA}"/>
              </a:ext>
            </a:extLst>
          </p:cNvPr>
          <p:cNvSpPr txBox="1"/>
          <p:nvPr/>
        </p:nvSpPr>
        <p:spPr>
          <a:xfrm>
            <a:off x="609600" y="3838576"/>
            <a:ext cx="6629400"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Verdana" panose="020B0604030504040204" pitchFamily="34" charset="0"/>
              </a:rPr>
              <a:t>Python will give you an error if you skip the indentation:</a:t>
            </a:r>
            <a:endParaRPr lang="en-US" dirty="0"/>
          </a:p>
        </p:txBody>
      </p:sp>
      <p:pic>
        <p:nvPicPr>
          <p:cNvPr id="20" name="Picture 19">
            <a:extLst>
              <a:ext uri="{FF2B5EF4-FFF2-40B4-BE49-F238E27FC236}">
                <a16:creationId xmlns:a16="http://schemas.microsoft.com/office/drawing/2014/main" id="{EB217755-6FB9-00AF-CF94-3C8D30197ADD}"/>
              </a:ext>
            </a:extLst>
          </p:cNvPr>
          <p:cNvPicPr>
            <a:picLocks noChangeAspect="1"/>
          </p:cNvPicPr>
          <p:nvPr/>
        </p:nvPicPr>
        <p:blipFill>
          <a:blip r:embed="rId3"/>
          <a:stretch>
            <a:fillRect/>
          </a:stretch>
        </p:blipFill>
        <p:spPr>
          <a:xfrm>
            <a:off x="4572000" y="4484907"/>
            <a:ext cx="5544324" cy="1991003"/>
          </a:xfrm>
          <a:prstGeom prst="rect">
            <a:avLst/>
          </a:prstGeom>
        </p:spPr>
      </p:pic>
      <p:sp>
        <p:nvSpPr>
          <p:cNvPr id="22" name="TextBox 21">
            <a:extLst>
              <a:ext uri="{FF2B5EF4-FFF2-40B4-BE49-F238E27FC236}">
                <a16:creationId xmlns:a16="http://schemas.microsoft.com/office/drawing/2014/main" id="{94297C9D-A0E5-6CDA-DF57-2CBF3C89BA5A}"/>
              </a:ext>
            </a:extLst>
          </p:cNvPr>
          <p:cNvSpPr txBox="1"/>
          <p:nvPr/>
        </p:nvSpPr>
        <p:spPr>
          <a:xfrm>
            <a:off x="2819400" y="4808072"/>
            <a:ext cx="6096000" cy="646331"/>
          </a:xfrm>
          <a:prstGeom prst="rect">
            <a:avLst/>
          </a:prstGeom>
          <a:noFill/>
        </p:spPr>
        <p:txBody>
          <a:bodyPr wrap="square">
            <a:spAutoFit/>
          </a:bodyPr>
          <a:lstStyle/>
          <a:p>
            <a:r>
              <a:rPr lang="en-US" b="1" i="1" dirty="0"/>
              <a:t>Example</a:t>
            </a:r>
          </a:p>
          <a:p>
            <a:r>
              <a:rPr lang="en-US" b="1" i="1" dirty="0"/>
              <a:t>Syntax Error:</a:t>
            </a:r>
          </a:p>
        </p:txBody>
      </p:sp>
    </p:spTree>
    <p:extLst>
      <p:ext uri="{BB962C8B-B14F-4D97-AF65-F5344CB8AC3E}">
        <p14:creationId xmlns:p14="http://schemas.microsoft.com/office/powerpoint/2010/main" val="13484576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69940B-5989-A57D-3C02-B1BCD35D9B5D}"/>
              </a:ext>
            </a:extLst>
          </p:cNvPr>
          <p:cNvPicPr>
            <a:picLocks noGrp="1" noChangeAspect="1"/>
          </p:cNvPicPr>
          <p:nvPr>
            <p:ph idx="1"/>
          </p:nvPr>
        </p:nvPicPr>
        <p:blipFill>
          <a:blip r:embed="rId2"/>
          <a:stretch>
            <a:fillRect/>
          </a:stretch>
        </p:blipFill>
        <p:spPr>
          <a:xfrm>
            <a:off x="1219200" y="884238"/>
            <a:ext cx="4876800" cy="2544762"/>
          </a:xfrm>
        </p:spPr>
      </p:pic>
      <p:pic>
        <p:nvPicPr>
          <p:cNvPr id="7" name="Picture 6">
            <a:extLst>
              <a:ext uri="{FF2B5EF4-FFF2-40B4-BE49-F238E27FC236}">
                <a16:creationId xmlns:a16="http://schemas.microsoft.com/office/drawing/2014/main" id="{D2A94045-6AD7-0C98-795C-2BBDFA4CA5AE}"/>
              </a:ext>
            </a:extLst>
          </p:cNvPr>
          <p:cNvPicPr>
            <a:picLocks noChangeAspect="1"/>
          </p:cNvPicPr>
          <p:nvPr/>
        </p:nvPicPr>
        <p:blipFill>
          <a:blip r:embed="rId3"/>
          <a:stretch>
            <a:fillRect/>
          </a:stretch>
        </p:blipFill>
        <p:spPr>
          <a:xfrm>
            <a:off x="5181600" y="3733800"/>
            <a:ext cx="4419600" cy="2544762"/>
          </a:xfrm>
          <a:prstGeom prst="rect">
            <a:avLst/>
          </a:prstGeom>
        </p:spPr>
      </p:pic>
    </p:spTree>
    <p:extLst>
      <p:ext uri="{BB962C8B-B14F-4D97-AF65-F5344CB8AC3E}">
        <p14:creationId xmlns:p14="http://schemas.microsoft.com/office/powerpoint/2010/main" val="38143039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7C86FC-431E-0672-0BC5-8C7A56B44EE5}"/>
              </a:ext>
            </a:extLst>
          </p:cNvPr>
          <p:cNvSpPr>
            <a:spLocks noGrp="1"/>
          </p:cNvSpPr>
          <p:nvPr>
            <p:ph type="title"/>
          </p:nvPr>
        </p:nvSpPr>
        <p:spPr/>
        <p:txBody>
          <a:bodyPr/>
          <a:lstStyle/>
          <a:p>
            <a:r>
              <a:rPr lang="en-US" dirty="0"/>
              <a:t>Python Operators</a:t>
            </a:r>
          </a:p>
        </p:txBody>
      </p:sp>
      <p:sp>
        <p:nvSpPr>
          <p:cNvPr id="5" name="Text Placeholder 4">
            <a:extLst>
              <a:ext uri="{FF2B5EF4-FFF2-40B4-BE49-F238E27FC236}">
                <a16:creationId xmlns:a16="http://schemas.microsoft.com/office/drawing/2014/main" id="{9B3AF297-7451-8F43-1A7F-87C794A99E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177865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9C377FE-C51C-A2CC-3C8C-DDC58B519FBD}"/>
              </a:ext>
            </a:extLst>
          </p:cNvPr>
          <p:cNvSpPr txBox="1"/>
          <p:nvPr/>
        </p:nvSpPr>
        <p:spPr>
          <a:xfrm>
            <a:off x="457200" y="533400"/>
            <a:ext cx="11353800" cy="1815882"/>
          </a:xfrm>
          <a:prstGeom prst="rect">
            <a:avLst/>
          </a:prstGeom>
          <a:noFill/>
        </p:spPr>
        <p:txBody>
          <a:bodyPr wrap="square">
            <a:spAutoFit/>
          </a:bodyPr>
          <a:lstStyle/>
          <a:p>
            <a:r>
              <a:rPr lang="en-US" sz="3200" b="1" dirty="0"/>
              <a:t>Python Operators</a:t>
            </a:r>
          </a:p>
          <a:p>
            <a:endParaRPr lang="en-US" sz="3200" b="1" dirty="0"/>
          </a:p>
          <a:p>
            <a:pPr marL="285750" indent="-285750">
              <a:buFont typeface="Arial" panose="020B0604020202020204" pitchFamily="34" charset="0"/>
              <a:buChar char="•"/>
            </a:pPr>
            <a:r>
              <a:rPr lang="en-US" sz="2400" dirty="0"/>
              <a:t>Operators are used to perform operations on variables and values.</a:t>
            </a:r>
          </a:p>
          <a:p>
            <a:r>
              <a:rPr lang="en-US" sz="2400" dirty="0"/>
              <a:t>In the example below, we use the + operator to add together two values:</a:t>
            </a:r>
          </a:p>
        </p:txBody>
      </p:sp>
      <p:pic>
        <p:nvPicPr>
          <p:cNvPr id="9" name="Picture 8">
            <a:extLst>
              <a:ext uri="{FF2B5EF4-FFF2-40B4-BE49-F238E27FC236}">
                <a16:creationId xmlns:a16="http://schemas.microsoft.com/office/drawing/2014/main" id="{292CCB2F-DA74-5F83-C050-D49D61119ECD}"/>
              </a:ext>
            </a:extLst>
          </p:cNvPr>
          <p:cNvPicPr>
            <a:picLocks noChangeAspect="1"/>
          </p:cNvPicPr>
          <p:nvPr/>
        </p:nvPicPr>
        <p:blipFill>
          <a:blip r:embed="rId2"/>
          <a:stretch>
            <a:fillRect/>
          </a:stretch>
        </p:blipFill>
        <p:spPr>
          <a:xfrm>
            <a:off x="4343400" y="3276600"/>
            <a:ext cx="5029200" cy="2362200"/>
          </a:xfrm>
          <a:prstGeom prst="rect">
            <a:avLst/>
          </a:prstGeom>
        </p:spPr>
      </p:pic>
      <p:sp>
        <p:nvSpPr>
          <p:cNvPr id="11" name="TextBox 10">
            <a:extLst>
              <a:ext uri="{FF2B5EF4-FFF2-40B4-BE49-F238E27FC236}">
                <a16:creationId xmlns:a16="http://schemas.microsoft.com/office/drawing/2014/main" id="{14FF6A4C-3B37-5BB5-B0AF-B2DCAC6A92E6}"/>
              </a:ext>
            </a:extLst>
          </p:cNvPr>
          <p:cNvSpPr txBox="1"/>
          <p:nvPr/>
        </p:nvSpPr>
        <p:spPr>
          <a:xfrm>
            <a:off x="2743200" y="3581400"/>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42872813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2B0215-F491-825D-60FD-6AC589E24FFF}"/>
              </a:ext>
            </a:extLst>
          </p:cNvPr>
          <p:cNvSpPr txBox="1"/>
          <p:nvPr/>
        </p:nvSpPr>
        <p:spPr>
          <a:xfrm>
            <a:off x="685800" y="533400"/>
            <a:ext cx="10591800" cy="3631763"/>
          </a:xfrm>
          <a:prstGeom prst="rect">
            <a:avLst/>
          </a:prstGeom>
          <a:noFill/>
        </p:spPr>
        <p:txBody>
          <a:bodyPr wrap="square">
            <a:spAutoFit/>
          </a:bodyPr>
          <a:lstStyle/>
          <a:p>
            <a:r>
              <a:rPr lang="en-US" sz="3600" dirty="0"/>
              <a:t>Python divides the operators in the following groups:</a:t>
            </a:r>
          </a:p>
          <a:p>
            <a:endParaRPr lang="en-US" dirty="0"/>
          </a:p>
          <a:p>
            <a:pPr marL="285750" indent="-285750">
              <a:buFont typeface="Arial" panose="020B0604020202020204" pitchFamily="34" charset="0"/>
              <a:buChar char="•"/>
            </a:pPr>
            <a:r>
              <a:rPr lang="en-US" sz="2000" dirty="0"/>
              <a:t>Arithmetic operators</a:t>
            </a:r>
          </a:p>
          <a:p>
            <a:pPr marL="285750" indent="-285750">
              <a:buFont typeface="Arial" panose="020B0604020202020204" pitchFamily="34" charset="0"/>
              <a:buChar char="•"/>
            </a:pPr>
            <a:r>
              <a:rPr lang="en-US" sz="2000" dirty="0"/>
              <a:t>Assignment operators</a:t>
            </a:r>
          </a:p>
          <a:p>
            <a:pPr marL="285750" indent="-285750">
              <a:buFont typeface="Arial" panose="020B0604020202020204" pitchFamily="34" charset="0"/>
              <a:buChar char="•"/>
            </a:pPr>
            <a:r>
              <a:rPr lang="en-US" sz="2000" dirty="0"/>
              <a:t>Comparison operators</a:t>
            </a:r>
          </a:p>
          <a:p>
            <a:pPr marL="285750" indent="-285750">
              <a:buFont typeface="Arial" panose="020B0604020202020204" pitchFamily="34" charset="0"/>
              <a:buChar char="•"/>
            </a:pPr>
            <a:r>
              <a:rPr lang="en-US" sz="2000" dirty="0"/>
              <a:t>Logical operators</a:t>
            </a:r>
          </a:p>
          <a:p>
            <a:pPr marL="285750" indent="-285750">
              <a:buFont typeface="Arial" panose="020B0604020202020204" pitchFamily="34" charset="0"/>
              <a:buChar char="•"/>
            </a:pPr>
            <a:r>
              <a:rPr lang="en-US" sz="2000" dirty="0"/>
              <a:t>Identity operators</a:t>
            </a:r>
          </a:p>
          <a:p>
            <a:pPr marL="285750" indent="-285750">
              <a:buFont typeface="Arial" panose="020B0604020202020204" pitchFamily="34" charset="0"/>
              <a:buChar char="•"/>
            </a:pPr>
            <a:r>
              <a:rPr lang="en-US" sz="2000" dirty="0"/>
              <a:t>Membership operators</a:t>
            </a:r>
          </a:p>
          <a:p>
            <a:pPr marL="285750" indent="-285750">
              <a:buFont typeface="Arial" panose="020B0604020202020204" pitchFamily="34" charset="0"/>
              <a:buChar char="•"/>
            </a:pPr>
            <a:r>
              <a:rPr lang="en-US" sz="2000" dirty="0"/>
              <a:t>Bitwise operators</a:t>
            </a:r>
          </a:p>
        </p:txBody>
      </p:sp>
      <p:sp>
        <p:nvSpPr>
          <p:cNvPr id="7" name="TextBox 6">
            <a:extLst>
              <a:ext uri="{FF2B5EF4-FFF2-40B4-BE49-F238E27FC236}">
                <a16:creationId xmlns:a16="http://schemas.microsoft.com/office/drawing/2014/main" id="{6A527233-3B14-E44F-19E7-BE476F8D98ED}"/>
              </a:ext>
            </a:extLst>
          </p:cNvPr>
          <p:cNvSpPr txBox="1"/>
          <p:nvPr/>
        </p:nvSpPr>
        <p:spPr>
          <a:xfrm>
            <a:off x="4724400" y="3048000"/>
            <a:ext cx="10591800" cy="646331"/>
          </a:xfrm>
          <a:prstGeom prst="rect">
            <a:avLst/>
          </a:prstGeom>
          <a:noFill/>
        </p:spPr>
        <p:txBody>
          <a:bodyPr wrap="square">
            <a:spAutoFit/>
          </a:bodyPr>
          <a:lstStyle/>
          <a:p>
            <a:r>
              <a:rPr lang="en-US" sz="3600" dirty="0"/>
              <a:t>Python Arithmetic Operators</a:t>
            </a:r>
          </a:p>
        </p:txBody>
      </p:sp>
      <p:pic>
        <p:nvPicPr>
          <p:cNvPr id="9" name="Picture 8">
            <a:extLst>
              <a:ext uri="{FF2B5EF4-FFF2-40B4-BE49-F238E27FC236}">
                <a16:creationId xmlns:a16="http://schemas.microsoft.com/office/drawing/2014/main" id="{2C10F9B8-BE2F-18AB-22E4-D28778888007}"/>
              </a:ext>
            </a:extLst>
          </p:cNvPr>
          <p:cNvPicPr>
            <a:picLocks noChangeAspect="1"/>
          </p:cNvPicPr>
          <p:nvPr/>
        </p:nvPicPr>
        <p:blipFill>
          <a:blip r:embed="rId2"/>
          <a:stretch>
            <a:fillRect/>
          </a:stretch>
        </p:blipFill>
        <p:spPr>
          <a:xfrm>
            <a:off x="4559156" y="3810000"/>
            <a:ext cx="6947044" cy="2701316"/>
          </a:xfrm>
          <a:prstGeom prst="rect">
            <a:avLst/>
          </a:prstGeom>
        </p:spPr>
      </p:pic>
      <p:sp>
        <p:nvSpPr>
          <p:cNvPr id="11" name="TextBox 10">
            <a:extLst>
              <a:ext uri="{FF2B5EF4-FFF2-40B4-BE49-F238E27FC236}">
                <a16:creationId xmlns:a16="http://schemas.microsoft.com/office/drawing/2014/main" id="{8AEB107D-87B9-C508-7438-3E86BE2500FE}"/>
              </a:ext>
            </a:extLst>
          </p:cNvPr>
          <p:cNvSpPr txBox="1"/>
          <p:nvPr/>
        </p:nvSpPr>
        <p:spPr>
          <a:xfrm>
            <a:off x="794601" y="5014101"/>
            <a:ext cx="3956508" cy="1200329"/>
          </a:xfrm>
          <a:prstGeom prst="rect">
            <a:avLst/>
          </a:prstGeom>
          <a:noFill/>
        </p:spPr>
        <p:txBody>
          <a:bodyPr wrap="square">
            <a:spAutoFit/>
          </a:bodyPr>
          <a:lstStyle/>
          <a:p>
            <a:r>
              <a:rPr lang="en-US" i="1" dirty="0"/>
              <a:t>Arithmetic operators are used with numeric values to perform common mathematical operations:</a:t>
            </a:r>
          </a:p>
        </p:txBody>
      </p:sp>
    </p:spTree>
    <p:extLst>
      <p:ext uri="{BB962C8B-B14F-4D97-AF65-F5344CB8AC3E}">
        <p14:creationId xmlns:p14="http://schemas.microsoft.com/office/powerpoint/2010/main" val="5903804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487181-EE9C-E847-F21F-44186534A120}"/>
              </a:ext>
            </a:extLst>
          </p:cNvPr>
          <p:cNvSpPr txBox="1"/>
          <p:nvPr/>
        </p:nvSpPr>
        <p:spPr>
          <a:xfrm>
            <a:off x="533400" y="468082"/>
            <a:ext cx="11277600" cy="646331"/>
          </a:xfrm>
          <a:prstGeom prst="rect">
            <a:avLst/>
          </a:prstGeom>
          <a:noFill/>
        </p:spPr>
        <p:txBody>
          <a:bodyPr wrap="square">
            <a:spAutoFit/>
          </a:bodyPr>
          <a:lstStyle/>
          <a:p>
            <a:r>
              <a:rPr lang="en-US" sz="3600" dirty="0"/>
              <a:t>Python Assignment Operators</a:t>
            </a:r>
          </a:p>
        </p:txBody>
      </p:sp>
      <p:sp>
        <p:nvSpPr>
          <p:cNvPr id="7" name="TextBox 6">
            <a:extLst>
              <a:ext uri="{FF2B5EF4-FFF2-40B4-BE49-F238E27FC236}">
                <a16:creationId xmlns:a16="http://schemas.microsoft.com/office/drawing/2014/main" id="{90EE1395-2535-3AD4-2488-BB714A2CE0F4}"/>
              </a:ext>
            </a:extLst>
          </p:cNvPr>
          <p:cNvSpPr txBox="1"/>
          <p:nvPr/>
        </p:nvSpPr>
        <p:spPr>
          <a:xfrm>
            <a:off x="304800" y="1828800"/>
            <a:ext cx="4800600" cy="830997"/>
          </a:xfrm>
          <a:prstGeom prst="rect">
            <a:avLst/>
          </a:prstGeom>
          <a:noFill/>
        </p:spPr>
        <p:txBody>
          <a:bodyPr wrap="square">
            <a:spAutoFit/>
          </a:bodyPr>
          <a:lstStyle/>
          <a:p>
            <a:r>
              <a:rPr lang="en-US" sz="2400" i="1" dirty="0"/>
              <a:t>Assignment operators are used to assign values to variables</a:t>
            </a:r>
            <a:r>
              <a:rPr lang="en-US" sz="2400" dirty="0"/>
              <a:t>:</a:t>
            </a:r>
          </a:p>
        </p:txBody>
      </p:sp>
      <p:pic>
        <p:nvPicPr>
          <p:cNvPr id="9" name="Picture 8">
            <a:extLst>
              <a:ext uri="{FF2B5EF4-FFF2-40B4-BE49-F238E27FC236}">
                <a16:creationId xmlns:a16="http://schemas.microsoft.com/office/drawing/2014/main" id="{24671D4C-183A-5198-C1C3-FD3D98425C93}"/>
              </a:ext>
            </a:extLst>
          </p:cNvPr>
          <p:cNvPicPr>
            <a:picLocks noChangeAspect="1"/>
          </p:cNvPicPr>
          <p:nvPr/>
        </p:nvPicPr>
        <p:blipFill>
          <a:blip r:embed="rId2"/>
          <a:stretch>
            <a:fillRect/>
          </a:stretch>
        </p:blipFill>
        <p:spPr>
          <a:xfrm>
            <a:off x="4724400" y="2295428"/>
            <a:ext cx="6858000" cy="4191000"/>
          </a:xfrm>
          <a:prstGeom prst="rect">
            <a:avLst/>
          </a:prstGeom>
        </p:spPr>
      </p:pic>
    </p:spTree>
    <p:extLst>
      <p:ext uri="{BB962C8B-B14F-4D97-AF65-F5344CB8AC3E}">
        <p14:creationId xmlns:p14="http://schemas.microsoft.com/office/powerpoint/2010/main" val="142431674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6AE9FF-1DC3-7974-9113-F308E0E837BB}"/>
              </a:ext>
            </a:extLst>
          </p:cNvPr>
          <p:cNvSpPr txBox="1"/>
          <p:nvPr/>
        </p:nvSpPr>
        <p:spPr>
          <a:xfrm>
            <a:off x="838200" y="685800"/>
            <a:ext cx="11049000" cy="646331"/>
          </a:xfrm>
          <a:prstGeom prst="rect">
            <a:avLst/>
          </a:prstGeom>
          <a:noFill/>
        </p:spPr>
        <p:txBody>
          <a:bodyPr wrap="square">
            <a:spAutoFit/>
          </a:bodyPr>
          <a:lstStyle/>
          <a:p>
            <a:r>
              <a:rPr lang="en-US" sz="3600" dirty="0"/>
              <a:t>Python Comparison Operators</a:t>
            </a:r>
          </a:p>
        </p:txBody>
      </p:sp>
      <p:sp>
        <p:nvSpPr>
          <p:cNvPr id="8" name="TextBox 7">
            <a:extLst>
              <a:ext uri="{FF2B5EF4-FFF2-40B4-BE49-F238E27FC236}">
                <a16:creationId xmlns:a16="http://schemas.microsoft.com/office/drawing/2014/main" id="{E428D918-6E29-5D47-8918-232C3DDB9549}"/>
              </a:ext>
            </a:extLst>
          </p:cNvPr>
          <p:cNvSpPr txBox="1"/>
          <p:nvPr/>
        </p:nvSpPr>
        <p:spPr>
          <a:xfrm>
            <a:off x="838200" y="2057400"/>
            <a:ext cx="6094428" cy="707886"/>
          </a:xfrm>
          <a:prstGeom prst="rect">
            <a:avLst/>
          </a:prstGeom>
          <a:noFill/>
        </p:spPr>
        <p:txBody>
          <a:bodyPr wrap="square">
            <a:spAutoFit/>
          </a:bodyPr>
          <a:lstStyle/>
          <a:p>
            <a:r>
              <a:rPr lang="en-US" sz="2000" i="1" dirty="0"/>
              <a:t>Comparison operators are used to compare two values:</a:t>
            </a:r>
          </a:p>
        </p:txBody>
      </p:sp>
      <p:pic>
        <p:nvPicPr>
          <p:cNvPr id="10" name="Picture 9">
            <a:extLst>
              <a:ext uri="{FF2B5EF4-FFF2-40B4-BE49-F238E27FC236}">
                <a16:creationId xmlns:a16="http://schemas.microsoft.com/office/drawing/2014/main" id="{F3093F71-8974-CF60-64A6-EBB1EE736EEF}"/>
              </a:ext>
            </a:extLst>
          </p:cNvPr>
          <p:cNvPicPr>
            <a:picLocks noChangeAspect="1"/>
          </p:cNvPicPr>
          <p:nvPr/>
        </p:nvPicPr>
        <p:blipFill>
          <a:blip r:embed="rId2"/>
          <a:stretch>
            <a:fillRect/>
          </a:stretch>
        </p:blipFill>
        <p:spPr>
          <a:xfrm>
            <a:off x="1600200" y="3048000"/>
            <a:ext cx="9689418" cy="3429000"/>
          </a:xfrm>
          <a:prstGeom prst="rect">
            <a:avLst/>
          </a:prstGeom>
        </p:spPr>
      </p:pic>
    </p:spTree>
    <p:extLst>
      <p:ext uri="{BB962C8B-B14F-4D97-AF65-F5344CB8AC3E}">
        <p14:creationId xmlns:p14="http://schemas.microsoft.com/office/powerpoint/2010/main" val="4608701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E73B02-B4FD-EE71-A40E-6B11E7B0E3BB}"/>
              </a:ext>
            </a:extLst>
          </p:cNvPr>
          <p:cNvSpPr txBox="1"/>
          <p:nvPr/>
        </p:nvSpPr>
        <p:spPr>
          <a:xfrm>
            <a:off x="609600" y="497814"/>
            <a:ext cx="6094428" cy="646331"/>
          </a:xfrm>
          <a:prstGeom prst="rect">
            <a:avLst/>
          </a:prstGeom>
          <a:noFill/>
        </p:spPr>
        <p:txBody>
          <a:bodyPr wrap="square">
            <a:spAutoFit/>
          </a:bodyPr>
          <a:lstStyle/>
          <a:p>
            <a:r>
              <a:rPr lang="en-US" sz="3600" dirty="0"/>
              <a:t>Python Logical Operators</a:t>
            </a:r>
          </a:p>
        </p:txBody>
      </p:sp>
      <p:sp>
        <p:nvSpPr>
          <p:cNvPr id="7" name="TextBox 6">
            <a:extLst>
              <a:ext uri="{FF2B5EF4-FFF2-40B4-BE49-F238E27FC236}">
                <a16:creationId xmlns:a16="http://schemas.microsoft.com/office/drawing/2014/main" id="{E5DF7768-F8E0-C84C-586B-80C635C99DA5}"/>
              </a:ext>
            </a:extLst>
          </p:cNvPr>
          <p:cNvSpPr txBox="1"/>
          <p:nvPr/>
        </p:nvSpPr>
        <p:spPr>
          <a:xfrm>
            <a:off x="609600" y="1228420"/>
            <a:ext cx="10591800" cy="400110"/>
          </a:xfrm>
          <a:prstGeom prst="rect">
            <a:avLst/>
          </a:prstGeom>
          <a:noFill/>
        </p:spPr>
        <p:txBody>
          <a:bodyPr wrap="square">
            <a:spAutoFit/>
          </a:bodyPr>
          <a:lstStyle/>
          <a:p>
            <a:r>
              <a:rPr lang="en-US" sz="2000" i="1" dirty="0"/>
              <a:t>Logical operators are used to combine conditional statements:</a:t>
            </a:r>
          </a:p>
        </p:txBody>
      </p:sp>
      <p:pic>
        <p:nvPicPr>
          <p:cNvPr id="9" name="Picture 8">
            <a:extLst>
              <a:ext uri="{FF2B5EF4-FFF2-40B4-BE49-F238E27FC236}">
                <a16:creationId xmlns:a16="http://schemas.microsoft.com/office/drawing/2014/main" id="{849DB7E5-DDF3-C7B1-5604-F76C1AD8BF4F}"/>
              </a:ext>
            </a:extLst>
          </p:cNvPr>
          <p:cNvPicPr>
            <a:picLocks noChangeAspect="1"/>
          </p:cNvPicPr>
          <p:nvPr/>
        </p:nvPicPr>
        <p:blipFill>
          <a:blip r:embed="rId2"/>
          <a:stretch>
            <a:fillRect/>
          </a:stretch>
        </p:blipFill>
        <p:spPr>
          <a:xfrm>
            <a:off x="1301845" y="1656810"/>
            <a:ext cx="9207310" cy="1963235"/>
          </a:xfrm>
          <a:prstGeom prst="rect">
            <a:avLst/>
          </a:prstGeom>
        </p:spPr>
      </p:pic>
      <p:sp>
        <p:nvSpPr>
          <p:cNvPr id="11" name="TextBox 10">
            <a:extLst>
              <a:ext uri="{FF2B5EF4-FFF2-40B4-BE49-F238E27FC236}">
                <a16:creationId xmlns:a16="http://schemas.microsoft.com/office/drawing/2014/main" id="{50388F2F-0821-DA8C-F6A2-0FDA4AE548EC}"/>
              </a:ext>
            </a:extLst>
          </p:cNvPr>
          <p:cNvSpPr txBox="1"/>
          <p:nvPr/>
        </p:nvSpPr>
        <p:spPr>
          <a:xfrm>
            <a:off x="405986" y="3648325"/>
            <a:ext cx="11125200" cy="646331"/>
          </a:xfrm>
          <a:prstGeom prst="rect">
            <a:avLst/>
          </a:prstGeom>
          <a:noFill/>
        </p:spPr>
        <p:txBody>
          <a:bodyPr wrap="square">
            <a:spAutoFit/>
          </a:bodyPr>
          <a:lstStyle/>
          <a:p>
            <a:r>
              <a:rPr lang="en-US" sz="3600" dirty="0"/>
              <a:t>Python Identity Operators</a:t>
            </a:r>
          </a:p>
        </p:txBody>
      </p:sp>
      <p:sp>
        <p:nvSpPr>
          <p:cNvPr id="13" name="TextBox 12">
            <a:extLst>
              <a:ext uri="{FF2B5EF4-FFF2-40B4-BE49-F238E27FC236}">
                <a16:creationId xmlns:a16="http://schemas.microsoft.com/office/drawing/2014/main" id="{5E30B359-D2D9-3C41-37CD-6D2B388FA9A9}"/>
              </a:ext>
            </a:extLst>
          </p:cNvPr>
          <p:cNvSpPr txBox="1"/>
          <p:nvPr/>
        </p:nvSpPr>
        <p:spPr>
          <a:xfrm>
            <a:off x="645736" y="4322936"/>
            <a:ext cx="10668000" cy="646331"/>
          </a:xfrm>
          <a:prstGeom prst="rect">
            <a:avLst/>
          </a:prstGeom>
          <a:noFill/>
        </p:spPr>
        <p:txBody>
          <a:bodyPr wrap="square">
            <a:spAutoFit/>
          </a:bodyPr>
          <a:lstStyle/>
          <a:p>
            <a:r>
              <a:rPr lang="en-US" i="1" dirty="0"/>
              <a:t>Identity operators are used to compare the objects, not if they are equal, but if they are actually the same object, with the same memory location:</a:t>
            </a:r>
          </a:p>
        </p:txBody>
      </p:sp>
      <p:pic>
        <p:nvPicPr>
          <p:cNvPr id="15" name="Picture 14">
            <a:extLst>
              <a:ext uri="{FF2B5EF4-FFF2-40B4-BE49-F238E27FC236}">
                <a16:creationId xmlns:a16="http://schemas.microsoft.com/office/drawing/2014/main" id="{6710C2C0-5EFB-2C0C-068C-22E12A40EDD0}"/>
              </a:ext>
            </a:extLst>
          </p:cNvPr>
          <p:cNvPicPr>
            <a:picLocks noChangeAspect="1"/>
          </p:cNvPicPr>
          <p:nvPr/>
        </p:nvPicPr>
        <p:blipFill>
          <a:blip r:embed="rId3"/>
          <a:stretch>
            <a:fillRect/>
          </a:stretch>
        </p:blipFill>
        <p:spPr>
          <a:xfrm>
            <a:off x="1301845" y="5105400"/>
            <a:ext cx="9207309" cy="1468686"/>
          </a:xfrm>
          <a:prstGeom prst="rect">
            <a:avLst/>
          </a:prstGeom>
        </p:spPr>
      </p:pic>
    </p:spTree>
    <p:extLst>
      <p:ext uri="{BB962C8B-B14F-4D97-AF65-F5344CB8AC3E}">
        <p14:creationId xmlns:p14="http://schemas.microsoft.com/office/powerpoint/2010/main" val="77263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F106E4-C8DB-069A-C47E-99650A283C51}"/>
              </a:ext>
            </a:extLst>
          </p:cNvPr>
          <p:cNvSpPr txBox="1"/>
          <p:nvPr/>
        </p:nvSpPr>
        <p:spPr>
          <a:xfrm>
            <a:off x="381000" y="381000"/>
            <a:ext cx="8760643" cy="646331"/>
          </a:xfrm>
          <a:prstGeom prst="rect">
            <a:avLst/>
          </a:prstGeom>
          <a:noFill/>
        </p:spPr>
        <p:txBody>
          <a:bodyPr wrap="square">
            <a:spAutoFit/>
          </a:bodyPr>
          <a:lstStyle/>
          <a:p>
            <a:r>
              <a:rPr lang="en-US" sz="3600" dirty="0"/>
              <a:t>Python Membership Operators</a:t>
            </a:r>
          </a:p>
        </p:txBody>
      </p:sp>
      <p:sp>
        <p:nvSpPr>
          <p:cNvPr id="7" name="TextBox 6">
            <a:extLst>
              <a:ext uri="{FF2B5EF4-FFF2-40B4-BE49-F238E27FC236}">
                <a16:creationId xmlns:a16="http://schemas.microsoft.com/office/drawing/2014/main" id="{4103649F-8C90-2CED-73F9-DF0092552120}"/>
              </a:ext>
            </a:extLst>
          </p:cNvPr>
          <p:cNvSpPr txBox="1"/>
          <p:nvPr/>
        </p:nvSpPr>
        <p:spPr>
          <a:xfrm>
            <a:off x="7319589" y="1620643"/>
            <a:ext cx="3429000" cy="1323439"/>
          </a:xfrm>
          <a:prstGeom prst="rect">
            <a:avLst/>
          </a:prstGeom>
          <a:noFill/>
        </p:spPr>
        <p:txBody>
          <a:bodyPr wrap="square">
            <a:spAutoFit/>
          </a:bodyPr>
          <a:lstStyle/>
          <a:p>
            <a:r>
              <a:rPr lang="en-US" sz="2000" i="1" dirty="0"/>
              <a:t>Membership operators are used to test if a sequence is presented in an object:</a:t>
            </a:r>
          </a:p>
        </p:txBody>
      </p:sp>
      <p:pic>
        <p:nvPicPr>
          <p:cNvPr id="9" name="Picture 8">
            <a:extLst>
              <a:ext uri="{FF2B5EF4-FFF2-40B4-BE49-F238E27FC236}">
                <a16:creationId xmlns:a16="http://schemas.microsoft.com/office/drawing/2014/main" id="{1AF61B31-4DB1-5ADA-40D9-D6C736A95A56}"/>
              </a:ext>
            </a:extLst>
          </p:cNvPr>
          <p:cNvPicPr>
            <a:picLocks noChangeAspect="1"/>
          </p:cNvPicPr>
          <p:nvPr/>
        </p:nvPicPr>
        <p:blipFill>
          <a:blip r:embed="rId2"/>
          <a:stretch>
            <a:fillRect/>
          </a:stretch>
        </p:blipFill>
        <p:spPr>
          <a:xfrm>
            <a:off x="609600" y="1345930"/>
            <a:ext cx="6172200" cy="2196001"/>
          </a:xfrm>
          <a:prstGeom prst="rect">
            <a:avLst/>
          </a:prstGeom>
        </p:spPr>
      </p:pic>
      <p:sp>
        <p:nvSpPr>
          <p:cNvPr id="11" name="TextBox 10">
            <a:extLst>
              <a:ext uri="{FF2B5EF4-FFF2-40B4-BE49-F238E27FC236}">
                <a16:creationId xmlns:a16="http://schemas.microsoft.com/office/drawing/2014/main" id="{983B6660-99A3-D167-C818-1296BC37F475}"/>
              </a:ext>
            </a:extLst>
          </p:cNvPr>
          <p:cNvSpPr txBox="1"/>
          <p:nvPr/>
        </p:nvSpPr>
        <p:spPr>
          <a:xfrm>
            <a:off x="408495" y="3812077"/>
            <a:ext cx="11125200" cy="646331"/>
          </a:xfrm>
          <a:prstGeom prst="rect">
            <a:avLst/>
          </a:prstGeom>
          <a:noFill/>
        </p:spPr>
        <p:txBody>
          <a:bodyPr wrap="square">
            <a:spAutoFit/>
          </a:bodyPr>
          <a:lstStyle/>
          <a:p>
            <a:r>
              <a:rPr lang="en-US" sz="3600" dirty="0"/>
              <a:t>Python Bitwise Operators</a:t>
            </a:r>
          </a:p>
        </p:txBody>
      </p:sp>
      <p:sp>
        <p:nvSpPr>
          <p:cNvPr id="13" name="TextBox 12">
            <a:extLst>
              <a:ext uri="{FF2B5EF4-FFF2-40B4-BE49-F238E27FC236}">
                <a16:creationId xmlns:a16="http://schemas.microsoft.com/office/drawing/2014/main" id="{01E86171-5912-CA86-BEAA-3CBBDF97D209}"/>
              </a:ext>
            </a:extLst>
          </p:cNvPr>
          <p:cNvSpPr txBox="1"/>
          <p:nvPr/>
        </p:nvSpPr>
        <p:spPr>
          <a:xfrm>
            <a:off x="2819400" y="4911905"/>
            <a:ext cx="2362200" cy="1200329"/>
          </a:xfrm>
          <a:prstGeom prst="rect">
            <a:avLst/>
          </a:prstGeom>
          <a:noFill/>
        </p:spPr>
        <p:txBody>
          <a:bodyPr wrap="square">
            <a:spAutoFit/>
          </a:bodyPr>
          <a:lstStyle/>
          <a:p>
            <a:r>
              <a:rPr lang="en-US" i="1" dirty="0"/>
              <a:t>Bitwise operators are used to compare (binary) numbers:</a:t>
            </a:r>
          </a:p>
        </p:txBody>
      </p:sp>
      <p:pic>
        <p:nvPicPr>
          <p:cNvPr id="15" name="Picture 14">
            <a:extLst>
              <a:ext uri="{FF2B5EF4-FFF2-40B4-BE49-F238E27FC236}">
                <a16:creationId xmlns:a16="http://schemas.microsoft.com/office/drawing/2014/main" id="{C26034CB-5D0D-7F0F-FDE4-451A31BBE9C3}"/>
              </a:ext>
            </a:extLst>
          </p:cNvPr>
          <p:cNvPicPr>
            <a:picLocks noChangeAspect="1"/>
          </p:cNvPicPr>
          <p:nvPr/>
        </p:nvPicPr>
        <p:blipFill>
          <a:blip r:embed="rId3"/>
          <a:stretch>
            <a:fillRect/>
          </a:stretch>
        </p:blipFill>
        <p:spPr>
          <a:xfrm>
            <a:off x="6130565" y="4267201"/>
            <a:ext cx="5807049" cy="2302222"/>
          </a:xfrm>
          <a:prstGeom prst="rect">
            <a:avLst/>
          </a:prstGeom>
        </p:spPr>
      </p:pic>
    </p:spTree>
    <p:extLst>
      <p:ext uri="{BB962C8B-B14F-4D97-AF65-F5344CB8AC3E}">
        <p14:creationId xmlns:p14="http://schemas.microsoft.com/office/powerpoint/2010/main" val="8804108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E8074B-C49E-003A-C38A-8A7D89611563}"/>
              </a:ext>
            </a:extLst>
          </p:cNvPr>
          <p:cNvPicPr>
            <a:picLocks noChangeAspect="1"/>
          </p:cNvPicPr>
          <p:nvPr/>
        </p:nvPicPr>
        <p:blipFill>
          <a:blip r:embed="rId2"/>
          <a:stretch>
            <a:fillRect/>
          </a:stretch>
        </p:blipFill>
        <p:spPr>
          <a:xfrm>
            <a:off x="838200" y="858625"/>
            <a:ext cx="5486400" cy="2590800"/>
          </a:xfrm>
          <a:prstGeom prst="rect">
            <a:avLst/>
          </a:prstGeom>
        </p:spPr>
      </p:pic>
      <p:pic>
        <p:nvPicPr>
          <p:cNvPr id="7" name="Picture 6">
            <a:extLst>
              <a:ext uri="{FF2B5EF4-FFF2-40B4-BE49-F238E27FC236}">
                <a16:creationId xmlns:a16="http://schemas.microsoft.com/office/drawing/2014/main" id="{FFF0B26C-4013-1589-0154-A0190DAD627A}"/>
              </a:ext>
            </a:extLst>
          </p:cNvPr>
          <p:cNvPicPr>
            <a:picLocks noChangeAspect="1"/>
          </p:cNvPicPr>
          <p:nvPr/>
        </p:nvPicPr>
        <p:blipFill>
          <a:blip r:embed="rId3"/>
          <a:stretch>
            <a:fillRect/>
          </a:stretch>
        </p:blipFill>
        <p:spPr>
          <a:xfrm>
            <a:off x="5486400" y="3810000"/>
            <a:ext cx="5410200" cy="2590800"/>
          </a:xfrm>
          <a:prstGeom prst="rect">
            <a:avLst/>
          </a:prstGeom>
        </p:spPr>
      </p:pic>
    </p:spTree>
    <p:extLst>
      <p:ext uri="{BB962C8B-B14F-4D97-AF65-F5344CB8AC3E}">
        <p14:creationId xmlns:p14="http://schemas.microsoft.com/office/powerpoint/2010/main" val="328472709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2D5C63-7779-462E-C963-D9806F362638}"/>
              </a:ext>
            </a:extLst>
          </p:cNvPr>
          <p:cNvSpPr>
            <a:spLocks noGrp="1"/>
          </p:cNvSpPr>
          <p:nvPr>
            <p:ph type="title"/>
          </p:nvPr>
        </p:nvSpPr>
        <p:spPr/>
        <p:txBody>
          <a:bodyPr/>
          <a:lstStyle/>
          <a:p>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Python Lists</a:t>
            </a:r>
            <a:br>
              <a:rPr lang="en-US" b="0" i="0" dirty="0">
                <a:solidFill>
                  <a:srgbClr val="000000"/>
                </a:solidFill>
                <a:effectLst/>
                <a:latin typeface="Segoe UI" panose="020B0502040204020203" pitchFamily="34" charset="0"/>
              </a:rPr>
            </a:br>
            <a:r>
              <a:rPr lang="en-US" dirty="0">
                <a:solidFill>
                  <a:srgbClr val="FFFFFF"/>
                </a:solidFill>
                <a:latin typeface="Source Sans Pro" panose="020B0503030403020204" pitchFamily="34" charset="0"/>
              </a:rPr>
              <a:t>❮ </a:t>
            </a:r>
            <a:r>
              <a:rPr lang="en-US" dirty="0" err="1">
                <a:solidFill>
                  <a:srgbClr val="FFFFFF"/>
                </a:solidFill>
                <a:latin typeface="Source Sans Pro" panose="020B0503030403020204" pitchFamily="34" charset="0"/>
              </a:rPr>
              <a:t>Previo</a:t>
            </a:r>
            <a:br>
              <a:rPr lang="en-US" b="0" i="0" dirty="0">
                <a:solidFill>
                  <a:srgbClr val="000000"/>
                </a:solidFill>
                <a:effectLst/>
                <a:latin typeface="Verdana" panose="020B0604030504040204" pitchFamily="34" charset="0"/>
              </a:rPr>
            </a:br>
            <a:br>
              <a:rPr lang="en-US" dirty="0"/>
            </a:br>
            <a:endParaRPr lang="en-US" dirty="0"/>
          </a:p>
        </p:txBody>
      </p:sp>
      <p:sp>
        <p:nvSpPr>
          <p:cNvPr id="5" name="Text Placeholder 4">
            <a:extLst>
              <a:ext uri="{FF2B5EF4-FFF2-40B4-BE49-F238E27FC236}">
                <a16:creationId xmlns:a16="http://schemas.microsoft.com/office/drawing/2014/main" id="{1DBA3114-3C70-005E-F3AF-C121C1B40A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818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13E93-FB9A-9C14-8A24-F1EAFAB7E19C}"/>
              </a:ext>
            </a:extLst>
          </p:cNvPr>
          <p:cNvSpPr>
            <a:spLocks noGrp="1"/>
          </p:cNvSpPr>
          <p:nvPr>
            <p:ph type="title"/>
          </p:nvPr>
        </p:nvSpPr>
        <p:spPr/>
        <p:txBody>
          <a:bodyPr/>
          <a:lstStyle/>
          <a:p>
            <a:r>
              <a:rPr lang="en-US" b="0" i="0" dirty="0">
                <a:solidFill>
                  <a:srgbClr val="000000"/>
                </a:solidFill>
                <a:effectLst/>
                <a:latin typeface="Algerian" panose="04020705040A02060702" pitchFamily="82" charset="0"/>
              </a:rPr>
              <a:t>Python Comments</a:t>
            </a:r>
            <a:endParaRPr lang="en-US" dirty="0"/>
          </a:p>
        </p:txBody>
      </p:sp>
      <p:sp>
        <p:nvSpPr>
          <p:cNvPr id="5" name="Text Placeholder 4">
            <a:extLst>
              <a:ext uri="{FF2B5EF4-FFF2-40B4-BE49-F238E27FC236}">
                <a16:creationId xmlns:a16="http://schemas.microsoft.com/office/drawing/2014/main" id="{9B1C550C-7F0D-46CE-624F-0B6A0090C5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195205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2BAAC6A-F7A7-E460-A437-D4B568E8FAF6}"/>
              </a:ext>
            </a:extLst>
          </p:cNvPr>
          <p:cNvPicPr>
            <a:picLocks noChangeAspect="1"/>
          </p:cNvPicPr>
          <p:nvPr/>
        </p:nvPicPr>
        <p:blipFill>
          <a:blip r:embed="rId2"/>
          <a:stretch>
            <a:fillRect/>
          </a:stretch>
        </p:blipFill>
        <p:spPr>
          <a:xfrm>
            <a:off x="6248400" y="3433625"/>
            <a:ext cx="4648849" cy="657317"/>
          </a:xfrm>
          <a:prstGeom prst="rect">
            <a:avLst/>
          </a:prstGeom>
        </p:spPr>
      </p:pic>
      <p:sp>
        <p:nvSpPr>
          <p:cNvPr id="9" name="TextBox 8">
            <a:extLst>
              <a:ext uri="{FF2B5EF4-FFF2-40B4-BE49-F238E27FC236}">
                <a16:creationId xmlns:a16="http://schemas.microsoft.com/office/drawing/2014/main" id="{E78E1378-06A1-B041-4ECD-A5499AE7437E}"/>
              </a:ext>
            </a:extLst>
          </p:cNvPr>
          <p:cNvSpPr txBox="1"/>
          <p:nvPr/>
        </p:nvSpPr>
        <p:spPr>
          <a:xfrm>
            <a:off x="381000" y="381000"/>
            <a:ext cx="8532043" cy="2862322"/>
          </a:xfrm>
          <a:prstGeom prst="rect">
            <a:avLst/>
          </a:prstGeom>
          <a:noFill/>
        </p:spPr>
        <p:txBody>
          <a:bodyPr wrap="square">
            <a:spAutoFit/>
          </a:bodyPr>
          <a:lstStyle/>
          <a:p>
            <a:r>
              <a:rPr lang="en-US" sz="3600" b="1" dirty="0"/>
              <a:t>List</a:t>
            </a:r>
          </a:p>
          <a:p>
            <a:pPr marL="342900" indent="-342900">
              <a:buFont typeface="Arial" panose="020B0604020202020204" pitchFamily="34" charset="0"/>
              <a:buChar char="•"/>
            </a:pPr>
            <a:r>
              <a:rPr lang="en-US" sz="2400" dirty="0"/>
              <a:t>Lists are used to store multiple items in a single variable.</a:t>
            </a:r>
          </a:p>
          <a:p>
            <a:r>
              <a:rPr lang="en-US" sz="2400" dirty="0"/>
              <a:t> Lists are one of 4 built-in data types in Python used to   store collections of data, the other 3 are Tuple, Set, and      Dictionary, all with different qualities and usage.</a:t>
            </a:r>
          </a:p>
          <a:p>
            <a:r>
              <a:rPr lang="en-US" sz="2400" dirty="0"/>
              <a:t>  Lists are created using square brackets:</a:t>
            </a:r>
          </a:p>
        </p:txBody>
      </p:sp>
      <p:pic>
        <p:nvPicPr>
          <p:cNvPr id="11" name="Picture 10">
            <a:extLst>
              <a:ext uri="{FF2B5EF4-FFF2-40B4-BE49-F238E27FC236}">
                <a16:creationId xmlns:a16="http://schemas.microsoft.com/office/drawing/2014/main" id="{7B4D6264-12C2-19CC-884A-748FE5D20FAC}"/>
              </a:ext>
            </a:extLst>
          </p:cNvPr>
          <p:cNvPicPr>
            <a:picLocks noChangeAspect="1"/>
          </p:cNvPicPr>
          <p:nvPr/>
        </p:nvPicPr>
        <p:blipFill>
          <a:blip r:embed="rId3"/>
          <a:stretch>
            <a:fillRect/>
          </a:stretch>
        </p:blipFill>
        <p:spPr>
          <a:xfrm>
            <a:off x="2438400" y="4495800"/>
            <a:ext cx="4830315" cy="1752600"/>
          </a:xfrm>
          <a:prstGeom prst="rect">
            <a:avLst/>
          </a:prstGeom>
        </p:spPr>
      </p:pic>
      <p:sp>
        <p:nvSpPr>
          <p:cNvPr id="13" name="TextBox 12">
            <a:extLst>
              <a:ext uri="{FF2B5EF4-FFF2-40B4-BE49-F238E27FC236}">
                <a16:creationId xmlns:a16="http://schemas.microsoft.com/office/drawing/2014/main" id="{45581A95-CF87-9246-6F7F-B387079F433F}"/>
              </a:ext>
            </a:extLst>
          </p:cNvPr>
          <p:cNvSpPr txBox="1"/>
          <p:nvPr/>
        </p:nvSpPr>
        <p:spPr>
          <a:xfrm>
            <a:off x="914400" y="4648200"/>
            <a:ext cx="6094428"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3970557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CE5D41-2E24-F637-D140-2E946335586B}"/>
              </a:ext>
            </a:extLst>
          </p:cNvPr>
          <p:cNvSpPr txBox="1"/>
          <p:nvPr/>
        </p:nvSpPr>
        <p:spPr>
          <a:xfrm>
            <a:off x="304800" y="609600"/>
            <a:ext cx="6551628" cy="646331"/>
          </a:xfrm>
          <a:prstGeom prst="rect">
            <a:avLst/>
          </a:prstGeom>
          <a:noFill/>
        </p:spPr>
        <p:txBody>
          <a:bodyPr wrap="square">
            <a:spAutoFit/>
          </a:bodyPr>
          <a:lstStyle/>
          <a:p>
            <a:r>
              <a:rPr lang="en-US" sz="3600" dirty="0"/>
              <a:t>List Items</a:t>
            </a:r>
          </a:p>
        </p:txBody>
      </p:sp>
      <p:sp>
        <p:nvSpPr>
          <p:cNvPr id="7" name="TextBox 6">
            <a:extLst>
              <a:ext uri="{FF2B5EF4-FFF2-40B4-BE49-F238E27FC236}">
                <a16:creationId xmlns:a16="http://schemas.microsoft.com/office/drawing/2014/main" id="{8F8CB361-41B6-3A33-1108-17E85F5AD7CB}"/>
              </a:ext>
            </a:extLst>
          </p:cNvPr>
          <p:cNvSpPr txBox="1"/>
          <p:nvPr/>
        </p:nvSpPr>
        <p:spPr>
          <a:xfrm>
            <a:off x="381000" y="1371600"/>
            <a:ext cx="11277600" cy="1200329"/>
          </a:xfrm>
          <a:prstGeom prst="rect">
            <a:avLst/>
          </a:prstGeom>
          <a:noFill/>
        </p:spPr>
        <p:txBody>
          <a:bodyPr wrap="square">
            <a:spAutoFit/>
          </a:bodyPr>
          <a:lstStyle/>
          <a:p>
            <a:r>
              <a:rPr lang="en-US" sz="2400" dirty="0"/>
              <a:t>List items are ordered, changeable, and allow duplicate values.</a:t>
            </a:r>
          </a:p>
          <a:p>
            <a:r>
              <a:rPr lang="en-US" sz="2400" dirty="0"/>
              <a:t>List items are indexed, the first item has index </a:t>
            </a:r>
            <a:r>
              <a:rPr lang="en-US" sz="2400" dirty="0">
                <a:solidFill>
                  <a:srgbClr val="FF0000"/>
                </a:solidFill>
              </a:rPr>
              <a:t>[0]</a:t>
            </a:r>
            <a:r>
              <a:rPr lang="en-US" sz="2400" dirty="0"/>
              <a:t>, the second item has index </a:t>
            </a:r>
            <a:r>
              <a:rPr lang="en-US" sz="2400" dirty="0">
                <a:solidFill>
                  <a:srgbClr val="FF0000"/>
                </a:solidFill>
              </a:rPr>
              <a:t>[1]</a:t>
            </a:r>
            <a:r>
              <a:rPr lang="en-US" sz="2400" dirty="0"/>
              <a:t> etc.</a:t>
            </a:r>
          </a:p>
        </p:txBody>
      </p:sp>
      <p:sp>
        <p:nvSpPr>
          <p:cNvPr id="9" name="TextBox 8">
            <a:extLst>
              <a:ext uri="{FF2B5EF4-FFF2-40B4-BE49-F238E27FC236}">
                <a16:creationId xmlns:a16="http://schemas.microsoft.com/office/drawing/2014/main" id="{975F7D5C-28A3-D41F-A7F1-8EDE3F8715CB}"/>
              </a:ext>
            </a:extLst>
          </p:cNvPr>
          <p:cNvSpPr txBox="1"/>
          <p:nvPr/>
        </p:nvSpPr>
        <p:spPr>
          <a:xfrm>
            <a:off x="457200" y="2895600"/>
            <a:ext cx="11201400" cy="1292662"/>
          </a:xfrm>
          <a:prstGeom prst="rect">
            <a:avLst/>
          </a:prstGeom>
          <a:noFill/>
        </p:spPr>
        <p:txBody>
          <a:bodyPr wrap="square">
            <a:spAutoFit/>
          </a:bodyPr>
          <a:lstStyle/>
          <a:p>
            <a:r>
              <a:rPr lang="en-US" sz="2400" b="1" dirty="0"/>
              <a:t>Ordered</a:t>
            </a:r>
          </a:p>
          <a:p>
            <a:pPr marL="285750" indent="-285750">
              <a:buFont typeface="Arial" panose="020B0604020202020204" pitchFamily="34" charset="0"/>
              <a:buChar char="•"/>
            </a:pPr>
            <a:r>
              <a:rPr lang="en-US" dirty="0"/>
              <a:t>When we say that lists are ordered, it means that the items have a defined order, and that order will not change.</a:t>
            </a:r>
          </a:p>
          <a:p>
            <a:r>
              <a:rPr lang="en-US" dirty="0"/>
              <a:t>If you add new items to a list, the new items will be placed at the end of the list.</a:t>
            </a:r>
          </a:p>
        </p:txBody>
      </p:sp>
      <p:sp>
        <p:nvSpPr>
          <p:cNvPr id="11" name="TextBox 10">
            <a:extLst>
              <a:ext uri="{FF2B5EF4-FFF2-40B4-BE49-F238E27FC236}">
                <a16:creationId xmlns:a16="http://schemas.microsoft.com/office/drawing/2014/main" id="{6040B3D0-D54A-48AB-E29F-C931F41DEE48}"/>
              </a:ext>
            </a:extLst>
          </p:cNvPr>
          <p:cNvSpPr txBox="1"/>
          <p:nvPr/>
        </p:nvSpPr>
        <p:spPr>
          <a:xfrm>
            <a:off x="457200" y="4978568"/>
            <a:ext cx="11049000" cy="1015663"/>
          </a:xfrm>
          <a:prstGeom prst="rect">
            <a:avLst/>
          </a:prstGeom>
          <a:noFill/>
        </p:spPr>
        <p:txBody>
          <a:bodyPr wrap="square">
            <a:spAutoFit/>
          </a:bodyPr>
          <a:lstStyle/>
          <a:p>
            <a:r>
              <a:rPr lang="en-US" sz="2400" b="1" dirty="0"/>
              <a:t>Changeable</a:t>
            </a:r>
          </a:p>
          <a:p>
            <a:pPr marL="285750" indent="-285750">
              <a:buFont typeface="Arial" panose="020B0604020202020204" pitchFamily="34" charset="0"/>
              <a:buChar char="•"/>
            </a:pPr>
            <a:r>
              <a:rPr lang="en-US" dirty="0"/>
              <a:t>The list is changeable, meaning that we can change, add, and remove items in a list after it has been created.</a:t>
            </a:r>
          </a:p>
        </p:txBody>
      </p:sp>
    </p:spTree>
    <p:extLst>
      <p:ext uri="{BB962C8B-B14F-4D97-AF65-F5344CB8AC3E}">
        <p14:creationId xmlns:p14="http://schemas.microsoft.com/office/powerpoint/2010/main" val="89414861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602391-BF1D-1572-F05E-76CAB55F7969}"/>
              </a:ext>
            </a:extLst>
          </p:cNvPr>
          <p:cNvSpPr txBox="1"/>
          <p:nvPr/>
        </p:nvSpPr>
        <p:spPr>
          <a:xfrm>
            <a:off x="762000" y="685800"/>
            <a:ext cx="6094428" cy="646331"/>
          </a:xfrm>
          <a:prstGeom prst="rect">
            <a:avLst/>
          </a:prstGeom>
          <a:noFill/>
        </p:spPr>
        <p:txBody>
          <a:bodyPr wrap="square">
            <a:spAutoFit/>
          </a:bodyPr>
          <a:lstStyle/>
          <a:p>
            <a:r>
              <a:rPr lang="en-US" sz="3600" dirty="0"/>
              <a:t>Allow Duplicates</a:t>
            </a:r>
          </a:p>
        </p:txBody>
      </p:sp>
      <p:sp>
        <p:nvSpPr>
          <p:cNvPr id="7" name="TextBox 6">
            <a:extLst>
              <a:ext uri="{FF2B5EF4-FFF2-40B4-BE49-F238E27FC236}">
                <a16:creationId xmlns:a16="http://schemas.microsoft.com/office/drawing/2014/main" id="{3087EB96-032A-6E01-F2E2-AC6B9142BF5E}"/>
              </a:ext>
            </a:extLst>
          </p:cNvPr>
          <p:cNvSpPr txBox="1"/>
          <p:nvPr/>
        </p:nvSpPr>
        <p:spPr>
          <a:xfrm>
            <a:off x="838200" y="1516897"/>
            <a:ext cx="10896600" cy="954107"/>
          </a:xfrm>
          <a:prstGeom prst="rect">
            <a:avLst/>
          </a:prstGeom>
          <a:noFill/>
        </p:spPr>
        <p:txBody>
          <a:bodyPr wrap="square">
            <a:spAutoFit/>
          </a:bodyPr>
          <a:lstStyle/>
          <a:p>
            <a:pPr marL="342900" indent="-342900">
              <a:buFont typeface="Arial" panose="020B0604020202020204" pitchFamily="34" charset="0"/>
              <a:buChar char="•"/>
            </a:pPr>
            <a:r>
              <a:rPr lang="en-US" sz="2800" i="1" dirty="0"/>
              <a:t>Since lists are indexed, lists can have items with the same value</a:t>
            </a:r>
            <a:r>
              <a:rPr lang="en-US" sz="2400" i="1" dirty="0"/>
              <a:t>:</a:t>
            </a:r>
          </a:p>
        </p:txBody>
      </p:sp>
      <p:pic>
        <p:nvPicPr>
          <p:cNvPr id="9" name="Picture 8">
            <a:extLst>
              <a:ext uri="{FF2B5EF4-FFF2-40B4-BE49-F238E27FC236}">
                <a16:creationId xmlns:a16="http://schemas.microsoft.com/office/drawing/2014/main" id="{0013E300-CD7F-2794-5795-F57A87861589}"/>
              </a:ext>
            </a:extLst>
          </p:cNvPr>
          <p:cNvPicPr>
            <a:picLocks noChangeAspect="1"/>
          </p:cNvPicPr>
          <p:nvPr/>
        </p:nvPicPr>
        <p:blipFill>
          <a:blip r:embed="rId2"/>
          <a:stretch>
            <a:fillRect/>
          </a:stretch>
        </p:blipFill>
        <p:spPr>
          <a:xfrm>
            <a:off x="3220824" y="3728650"/>
            <a:ext cx="6989975" cy="2062550"/>
          </a:xfrm>
          <a:prstGeom prst="rect">
            <a:avLst/>
          </a:prstGeom>
        </p:spPr>
      </p:pic>
      <p:sp>
        <p:nvSpPr>
          <p:cNvPr id="11" name="TextBox 10">
            <a:extLst>
              <a:ext uri="{FF2B5EF4-FFF2-40B4-BE49-F238E27FC236}">
                <a16:creationId xmlns:a16="http://schemas.microsoft.com/office/drawing/2014/main" id="{D8A20CEF-2C1B-546A-4313-035137D67167}"/>
              </a:ext>
            </a:extLst>
          </p:cNvPr>
          <p:cNvSpPr txBox="1"/>
          <p:nvPr/>
        </p:nvSpPr>
        <p:spPr>
          <a:xfrm>
            <a:off x="533400" y="3193888"/>
            <a:ext cx="2507240" cy="646331"/>
          </a:xfrm>
          <a:prstGeom prst="rect">
            <a:avLst/>
          </a:prstGeom>
          <a:noFill/>
        </p:spPr>
        <p:txBody>
          <a:bodyPr wrap="square">
            <a:spAutoFit/>
          </a:bodyPr>
          <a:lstStyle/>
          <a:p>
            <a:r>
              <a:rPr lang="en-US" i="1" dirty="0"/>
              <a:t>Lists allow duplicate values:</a:t>
            </a:r>
          </a:p>
        </p:txBody>
      </p:sp>
      <p:sp>
        <p:nvSpPr>
          <p:cNvPr id="13" name="TextBox 12">
            <a:extLst>
              <a:ext uri="{FF2B5EF4-FFF2-40B4-BE49-F238E27FC236}">
                <a16:creationId xmlns:a16="http://schemas.microsoft.com/office/drawing/2014/main" id="{7D970058-BDCE-40F0-7F14-6A2E61DA2C49}"/>
              </a:ext>
            </a:extLst>
          </p:cNvPr>
          <p:cNvSpPr txBox="1"/>
          <p:nvPr/>
        </p:nvSpPr>
        <p:spPr>
          <a:xfrm>
            <a:off x="1524000" y="4093643"/>
            <a:ext cx="6094428"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282555730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810449-4AAC-B87E-2110-21C32E74C525}"/>
              </a:ext>
            </a:extLst>
          </p:cNvPr>
          <p:cNvSpPr txBox="1"/>
          <p:nvPr/>
        </p:nvSpPr>
        <p:spPr>
          <a:xfrm>
            <a:off x="457200" y="457200"/>
            <a:ext cx="6094428" cy="646331"/>
          </a:xfrm>
          <a:prstGeom prst="rect">
            <a:avLst/>
          </a:prstGeom>
          <a:noFill/>
        </p:spPr>
        <p:txBody>
          <a:bodyPr wrap="square">
            <a:spAutoFit/>
          </a:bodyPr>
          <a:lstStyle/>
          <a:p>
            <a:r>
              <a:rPr lang="en-US" sz="3600" dirty="0"/>
              <a:t>List Length</a:t>
            </a:r>
          </a:p>
        </p:txBody>
      </p:sp>
      <p:sp>
        <p:nvSpPr>
          <p:cNvPr id="7" name="TextBox 6">
            <a:extLst>
              <a:ext uri="{FF2B5EF4-FFF2-40B4-BE49-F238E27FC236}">
                <a16:creationId xmlns:a16="http://schemas.microsoft.com/office/drawing/2014/main" id="{50369AA9-2A1F-4B5C-3AD9-5827EB5AE854}"/>
              </a:ext>
            </a:extLst>
          </p:cNvPr>
          <p:cNvSpPr txBox="1"/>
          <p:nvPr/>
        </p:nvSpPr>
        <p:spPr>
          <a:xfrm>
            <a:off x="469768" y="1295400"/>
            <a:ext cx="10884031" cy="954107"/>
          </a:xfrm>
          <a:prstGeom prst="rect">
            <a:avLst/>
          </a:prstGeom>
          <a:noFill/>
        </p:spPr>
        <p:txBody>
          <a:bodyPr wrap="square">
            <a:spAutoFit/>
          </a:bodyPr>
          <a:lstStyle/>
          <a:p>
            <a:pPr marL="457200" indent="-457200">
              <a:buFont typeface="Arial" panose="020B0604020202020204" pitchFamily="34" charset="0"/>
              <a:buChar char="•"/>
            </a:pPr>
            <a:r>
              <a:rPr lang="en-US" sz="2800" dirty="0"/>
              <a:t>To determine how many items a list has, use the </a:t>
            </a:r>
            <a:r>
              <a:rPr lang="en-US" sz="2800" dirty="0" err="1"/>
              <a:t>len</a:t>
            </a:r>
            <a:r>
              <a:rPr lang="en-US" sz="2800" dirty="0"/>
              <a:t>() function:</a:t>
            </a:r>
          </a:p>
        </p:txBody>
      </p:sp>
      <p:pic>
        <p:nvPicPr>
          <p:cNvPr id="9" name="Picture 8">
            <a:extLst>
              <a:ext uri="{FF2B5EF4-FFF2-40B4-BE49-F238E27FC236}">
                <a16:creationId xmlns:a16="http://schemas.microsoft.com/office/drawing/2014/main" id="{7F989BE3-393E-60C9-6670-DDE4C9E452E4}"/>
              </a:ext>
            </a:extLst>
          </p:cNvPr>
          <p:cNvPicPr>
            <a:picLocks noChangeAspect="1"/>
          </p:cNvPicPr>
          <p:nvPr/>
        </p:nvPicPr>
        <p:blipFill>
          <a:blip r:embed="rId2"/>
          <a:stretch>
            <a:fillRect/>
          </a:stretch>
        </p:blipFill>
        <p:spPr>
          <a:xfrm>
            <a:off x="4038600" y="2116440"/>
            <a:ext cx="4318933" cy="1880157"/>
          </a:xfrm>
          <a:prstGeom prst="rect">
            <a:avLst/>
          </a:prstGeom>
        </p:spPr>
      </p:pic>
      <p:sp>
        <p:nvSpPr>
          <p:cNvPr id="11" name="TextBox 10">
            <a:extLst>
              <a:ext uri="{FF2B5EF4-FFF2-40B4-BE49-F238E27FC236}">
                <a16:creationId xmlns:a16="http://schemas.microsoft.com/office/drawing/2014/main" id="{24575824-C9AD-78DD-7A6A-CE03CDFB2B17}"/>
              </a:ext>
            </a:extLst>
          </p:cNvPr>
          <p:cNvSpPr txBox="1"/>
          <p:nvPr/>
        </p:nvSpPr>
        <p:spPr>
          <a:xfrm>
            <a:off x="1524000" y="2523799"/>
            <a:ext cx="2514600" cy="646331"/>
          </a:xfrm>
          <a:prstGeom prst="rect">
            <a:avLst/>
          </a:prstGeom>
          <a:noFill/>
        </p:spPr>
        <p:txBody>
          <a:bodyPr wrap="square">
            <a:spAutoFit/>
          </a:bodyPr>
          <a:lstStyle/>
          <a:p>
            <a:r>
              <a:rPr lang="en-US" i="1" dirty="0"/>
              <a:t>Print the number of items in the list:</a:t>
            </a:r>
          </a:p>
        </p:txBody>
      </p:sp>
      <p:sp>
        <p:nvSpPr>
          <p:cNvPr id="13" name="TextBox 12">
            <a:extLst>
              <a:ext uri="{FF2B5EF4-FFF2-40B4-BE49-F238E27FC236}">
                <a16:creationId xmlns:a16="http://schemas.microsoft.com/office/drawing/2014/main" id="{0F128106-C1C9-FA96-9C7C-F6D291B557B6}"/>
              </a:ext>
            </a:extLst>
          </p:cNvPr>
          <p:cNvSpPr txBox="1"/>
          <p:nvPr/>
        </p:nvSpPr>
        <p:spPr>
          <a:xfrm>
            <a:off x="349184" y="4128853"/>
            <a:ext cx="6310460" cy="584775"/>
          </a:xfrm>
          <a:prstGeom prst="rect">
            <a:avLst/>
          </a:prstGeom>
          <a:noFill/>
        </p:spPr>
        <p:txBody>
          <a:bodyPr wrap="square">
            <a:spAutoFit/>
          </a:bodyPr>
          <a:lstStyle/>
          <a:p>
            <a:r>
              <a:rPr lang="en-US" sz="3200" dirty="0"/>
              <a:t>List Items - Data Types</a:t>
            </a:r>
          </a:p>
        </p:txBody>
      </p:sp>
      <p:pic>
        <p:nvPicPr>
          <p:cNvPr id="15" name="Picture 14">
            <a:extLst>
              <a:ext uri="{FF2B5EF4-FFF2-40B4-BE49-F238E27FC236}">
                <a16:creationId xmlns:a16="http://schemas.microsoft.com/office/drawing/2014/main" id="{A1837FDE-4079-426A-B597-ED447C0676C0}"/>
              </a:ext>
            </a:extLst>
          </p:cNvPr>
          <p:cNvPicPr>
            <a:picLocks noChangeAspect="1"/>
          </p:cNvPicPr>
          <p:nvPr/>
        </p:nvPicPr>
        <p:blipFill>
          <a:blip r:embed="rId3"/>
          <a:stretch>
            <a:fillRect/>
          </a:stretch>
        </p:blipFill>
        <p:spPr>
          <a:xfrm>
            <a:off x="5257800" y="4394177"/>
            <a:ext cx="4587464" cy="2198797"/>
          </a:xfrm>
          <a:prstGeom prst="rect">
            <a:avLst/>
          </a:prstGeom>
        </p:spPr>
      </p:pic>
      <p:sp>
        <p:nvSpPr>
          <p:cNvPr id="17" name="TextBox 16">
            <a:extLst>
              <a:ext uri="{FF2B5EF4-FFF2-40B4-BE49-F238E27FC236}">
                <a16:creationId xmlns:a16="http://schemas.microsoft.com/office/drawing/2014/main" id="{54ED90A0-9896-7EE6-9089-2C628CB9B8E8}"/>
              </a:ext>
            </a:extLst>
          </p:cNvPr>
          <p:cNvSpPr txBox="1"/>
          <p:nvPr/>
        </p:nvSpPr>
        <p:spPr>
          <a:xfrm>
            <a:off x="2210586" y="4998673"/>
            <a:ext cx="2818614" cy="646331"/>
          </a:xfrm>
          <a:prstGeom prst="rect">
            <a:avLst/>
          </a:prstGeom>
          <a:noFill/>
        </p:spPr>
        <p:txBody>
          <a:bodyPr wrap="square">
            <a:spAutoFit/>
          </a:bodyPr>
          <a:lstStyle/>
          <a:p>
            <a:r>
              <a:rPr lang="en-US" i="1" dirty="0"/>
              <a:t>List items can be of any data type:</a:t>
            </a:r>
          </a:p>
        </p:txBody>
      </p:sp>
    </p:spTree>
    <p:extLst>
      <p:ext uri="{BB962C8B-B14F-4D97-AF65-F5344CB8AC3E}">
        <p14:creationId xmlns:p14="http://schemas.microsoft.com/office/powerpoint/2010/main" val="16645263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2C19A7-CE81-483E-8F2D-05A3587D9D78}"/>
              </a:ext>
            </a:extLst>
          </p:cNvPr>
          <p:cNvSpPr txBox="1"/>
          <p:nvPr/>
        </p:nvSpPr>
        <p:spPr>
          <a:xfrm>
            <a:off x="609600" y="457200"/>
            <a:ext cx="11277600" cy="646331"/>
          </a:xfrm>
          <a:prstGeom prst="rect">
            <a:avLst/>
          </a:prstGeom>
          <a:noFill/>
        </p:spPr>
        <p:txBody>
          <a:bodyPr wrap="square">
            <a:spAutoFit/>
          </a:bodyPr>
          <a:lstStyle/>
          <a:p>
            <a:r>
              <a:rPr lang="en-US" sz="3600" dirty="0"/>
              <a:t>A list can contain different data types:</a:t>
            </a:r>
          </a:p>
        </p:txBody>
      </p:sp>
      <p:pic>
        <p:nvPicPr>
          <p:cNvPr id="7" name="Picture 6">
            <a:extLst>
              <a:ext uri="{FF2B5EF4-FFF2-40B4-BE49-F238E27FC236}">
                <a16:creationId xmlns:a16="http://schemas.microsoft.com/office/drawing/2014/main" id="{056E0B31-6997-9BE9-13E4-6CCE342998CE}"/>
              </a:ext>
            </a:extLst>
          </p:cNvPr>
          <p:cNvPicPr>
            <a:picLocks noChangeAspect="1"/>
          </p:cNvPicPr>
          <p:nvPr/>
        </p:nvPicPr>
        <p:blipFill>
          <a:blip r:embed="rId2"/>
          <a:stretch>
            <a:fillRect/>
          </a:stretch>
        </p:blipFill>
        <p:spPr>
          <a:xfrm>
            <a:off x="4495800" y="1524000"/>
            <a:ext cx="4410691" cy="1649185"/>
          </a:xfrm>
          <a:prstGeom prst="rect">
            <a:avLst/>
          </a:prstGeom>
        </p:spPr>
      </p:pic>
      <p:sp>
        <p:nvSpPr>
          <p:cNvPr id="9" name="TextBox 8">
            <a:extLst>
              <a:ext uri="{FF2B5EF4-FFF2-40B4-BE49-F238E27FC236}">
                <a16:creationId xmlns:a16="http://schemas.microsoft.com/office/drawing/2014/main" id="{9992210A-9420-0F27-DBD0-815782E5C05D}"/>
              </a:ext>
            </a:extLst>
          </p:cNvPr>
          <p:cNvSpPr txBox="1"/>
          <p:nvPr/>
        </p:nvSpPr>
        <p:spPr>
          <a:xfrm>
            <a:off x="1066800" y="1371600"/>
            <a:ext cx="3124200" cy="1015663"/>
          </a:xfrm>
          <a:prstGeom prst="rect">
            <a:avLst/>
          </a:prstGeom>
          <a:noFill/>
        </p:spPr>
        <p:txBody>
          <a:bodyPr wrap="square">
            <a:spAutoFit/>
          </a:bodyPr>
          <a:lstStyle/>
          <a:p>
            <a:r>
              <a:rPr lang="en-US" sz="2000" i="1" dirty="0"/>
              <a:t>A list with strings, integers and </a:t>
            </a:r>
            <a:r>
              <a:rPr lang="en-US" sz="2000" i="1" dirty="0" err="1"/>
              <a:t>boolean</a:t>
            </a:r>
            <a:r>
              <a:rPr lang="en-US" sz="2000" i="1" dirty="0"/>
              <a:t> values</a:t>
            </a:r>
            <a:r>
              <a:rPr lang="en-US" dirty="0"/>
              <a:t>:</a:t>
            </a:r>
          </a:p>
        </p:txBody>
      </p:sp>
      <p:sp>
        <p:nvSpPr>
          <p:cNvPr id="11" name="TextBox 10">
            <a:extLst>
              <a:ext uri="{FF2B5EF4-FFF2-40B4-BE49-F238E27FC236}">
                <a16:creationId xmlns:a16="http://schemas.microsoft.com/office/drawing/2014/main" id="{4B77F05C-D126-3215-452A-D85720F049F8}"/>
              </a:ext>
            </a:extLst>
          </p:cNvPr>
          <p:cNvSpPr txBox="1"/>
          <p:nvPr/>
        </p:nvSpPr>
        <p:spPr>
          <a:xfrm>
            <a:off x="606717" y="3190473"/>
            <a:ext cx="6094428" cy="584775"/>
          </a:xfrm>
          <a:prstGeom prst="rect">
            <a:avLst/>
          </a:prstGeom>
          <a:noFill/>
        </p:spPr>
        <p:txBody>
          <a:bodyPr wrap="square">
            <a:spAutoFit/>
          </a:bodyPr>
          <a:lstStyle/>
          <a:p>
            <a:r>
              <a:rPr lang="en-US" sz="3200" dirty="0"/>
              <a:t>type()</a:t>
            </a:r>
          </a:p>
        </p:txBody>
      </p:sp>
      <p:sp>
        <p:nvSpPr>
          <p:cNvPr id="13" name="TextBox 12">
            <a:extLst>
              <a:ext uri="{FF2B5EF4-FFF2-40B4-BE49-F238E27FC236}">
                <a16:creationId xmlns:a16="http://schemas.microsoft.com/office/drawing/2014/main" id="{598C540F-FC5C-82B6-08E9-42DE722B181D}"/>
              </a:ext>
            </a:extLst>
          </p:cNvPr>
          <p:cNvSpPr txBox="1"/>
          <p:nvPr/>
        </p:nvSpPr>
        <p:spPr>
          <a:xfrm>
            <a:off x="1066800" y="3792536"/>
            <a:ext cx="5410200" cy="707886"/>
          </a:xfrm>
          <a:prstGeom prst="rect">
            <a:avLst/>
          </a:prstGeom>
          <a:noFill/>
        </p:spPr>
        <p:txBody>
          <a:bodyPr wrap="square">
            <a:spAutoFit/>
          </a:bodyPr>
          <a:lstStyle/>
          <a:p>
            <a:r>
              <a:rPr lang="en-US" sz="2000" i="1" dirty="0"/>
              <a:t>From Python's perspective, lists are defined as objects with the data type 'list':</a:t>
            </a:r>
          </a:p>
        </p:txBody>
      </p:sp>
      <p:pic>
        <p:nvPicPr>
          <p:cNvPr id="15" name="Picture 14">
            <a:extLst>
              <a:ext uri="{FF2B5EF4-FFF2-40B4-BE49-F238E27FC236}">
                <a16:creationId xmlns:a16="http://schemas.microsoft.com/office/drawing/2014/main" id="{75B6331D-6AB4-DFE2-2365-78B5D7BE25AB}"/>
              </a:ext>
            </a:extLst>
          </p:cNvPr>
          <p:cNvPicPr>
            <a:picLocks noChangeAspect="1"/>
          </p:cNvPicPr>
          <p:nvPr/>
        </p:nvPicPr>
        <p:blipFill>
          <a:blip r:embed="rId3"/>
          <a:stretch>
            <a:fillRect/>
          </a:stretch>
        </p:blipFill>
        <p:spPr>
          <a:xfrm>
            <a:off x="4495800" y="5001329"/>
            <a:ext cx="4691661" cy="837796"/>
          </a:xfrm>
          <a:prstGeom prst="rect">
            <a:avLst/>
          </a:prstGeom>
        </p:spPr>
      </p:pic>
    </p:spTree>
    <p:extLst>
      <p:ext uri="{BB962C8B-B14F-4D97-AF65-F5344CB8AC3E}">
        <p14:creationId xmlns:p14="http://schemas.microsoft.com/office/powerpoint/2010/main" val="82505203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9780C3-E903-B086-9535-0A0AB9334B6C}"/>
              </a:ext>
            </a:extLst>
          </p:cNvPr>
          <p:cNvPicPr>
            <a:picLocks noChangeAspect="1"/>
          </p:cNvPicPr>
          <p:nvPr/>
        </p:nvPicPr>
        <p:blipFill>
          <a:blip r:embed="rId2"/>
          <a:stretch>
            <a:fillRect/>
          </a:stretch>
        </p:blipFill>
        <p:spPr>
          <a:xfrm>
            <a:off x="2057400" y="1143000"/>
            <a:ext cx="4763165" cy="1552792"/>
          </a:xfrm>
          <a:prstGeom prst="rect">
            <a:avLst/>
          </a:prstGeom>
        </p:spPr>
      </p:pic>
      <p:sp>
        <p:nvSpPr>
          <p:cNvPr id="7" name="TextBox 6">
            <a:extLst>
              <a:ext uri="{FF2B5EF4-FFF2-40B4-BE49-F238E27FC236}">
                <a16:creationId xmlns:a16="http://schemas.microsoft.com/office/drawing/2014/main" id="{9EF56739-3BF1-4B8C-8D37-F54960DC7D19}"/>
              </a:ext>
            </a:extLst>
          </p:cNvPr>
          <p:cNvSpPr txBox="1"/>
          <p:nvPr/>
        </p:nvSpPr>
        <p:spPr>
          <a:xfrm>
            <a:off x="457200" y="533400"/>
            <a:ext cx="6094428" cy="461665"/>
          </a:xfrm>
          <a:prstGeom prst="rect">
            <a:avLst/>
          </a:prstGeom>
          <a:noFill/>
        </p:spPr>
        <p:txBody>
          <a:bodyPr wrap="square">
            <a:spAutoFit/>
          </a:bodyPr>
          <a:lstStyle/>
          <a:p>
            <a:r>
              <a:rPr lang="en-US" sz="2400" i="1" dirty="0"/>
              <a:t>What is the data type of a list?</a:t>
            </a:r>
          </a:p>
        </p:txBody>
      </p:sp>
      <p:sp>
        <p:nvSpPr>
          <p:cNvPr id="9" name="TextBox 8">
            <a:extLst>
              <a:ext uri="{FF2B5EF4-FFF2-40B4-BE49-F238E27FC236}">
                <a16:creationId xmlns:a16="http://schemas.microsoft.com/office/drawing/2014/main" id="{0AFD8F61-32DD-B027-737E-99213D0A63A6}"/>
              </a:ext>
            </a:extLst>
          </p:cNvPr>
          <p:cNvSpPr txBox="1"/>
          <p:nvPr/>
        </p:nvSpPr>
        <p:spPr>
          <a:xfrm>
            <a:off x="457200" y="2971800"/>
            <a:ext cx="6094428" cy="584775"/>
          </a:xfrm>
          <a:prstGeom prst="rect">
            <a:avLst/>
          </a:prstGeom>
          <a:noFill/>
        </p:spPr>
        <p:txBody>
          <a:bodyPr wrap="square">
            <a:spAutoFit/>
          </a:bodyPr>
          <a:lstStyle/>
          <a:p>
            <a:r>
              <a:rPr lang="en-US" sz="3200" dirty="0"/>
              <a:t>The list() Constructor</a:t>
            </a:r>
          </a:p>
        </p:txBody>
      </p:sp>
      <p:sp>
        <p:nvSpPr>
          <p:cNvPr id="11" name="TextBox 10">
            <a:extLst>
              <a:ext uri="{FF2B5EF4-FFF2-40B4-BE49-F238E27FC236}">
                <a16:creationId xmlns:a16="http://schemas.microsoft.com/office/drawing/2014/main" id="{DBE10837-DD66-E258-DB93-BB8FE26EA41E}"/>
              </a:ext>
            </a:extLst>
          </p:cNvPr>
          <p:cNvSpPr txBox="1"/>
          <p:nvPr/>
        </p:nvSpPr>
        <p:spPr>
          <a:xfrm>
            <a:off x="726136" y="3733800"/>
            <a:ext cx="10475263" cy="400110"/>
          </a:xfrm>
          <a:prstGeom prst="rect">
            <a:avLst/>
          </a:prstGeom>
          <a:noFill/>
        </p:spPr>
        <p:txBody>
          <a:bodyPr wrap="square">
            <a:spAutoFit/>
          </a:bodyPr>
          <a:lstStyle/>
          <a:p>
            <a:r>
              <a:rPr lang="en-US" sz="2000" dirty="0"/>
              <a:t>It is also possible to use the list() constructor when creating a new list.</a:t>
            </a:r>
          </a:p>
        </p:txBody>
      </p:sp>
      <p:pic>
        <p:nvPicPr>
          <p:cNvPr id="13" name="Picture 12">
            <a:extLst>
              <a:ext uri="{FF2B5EF4-FFF2-40B4-BE49-F238E27FC236}">
                <a16:creationId xmlns:a16="http://schemas.microsoft.com/office/drawing/2014/main" id="{0A7110E3-C158-AFFE-C5B3-31BAAB6E082D}"/>
              </a:ext>
            </a:extLst>
          </p:cNvPr>
          <p:cNvPicPr>
            <a:picLocks noChangeAspect="1"/>
          </p:cNvPicPr>
          <p:nvPr/>
        </p:nvPicPr>
        <p:blipFill>
          <a:blip r:embed="rId3"/>
          <a:stretch>
            <a:fillRect/>
          </a:stretch>
        </p:blipFill>
        <p:spPr>
          <a:xfrm>
            <a:off x="3352800" y="4571581"/>
            <a:ext cx="5791200" cy="1600619"/>
          </a:xfrm>
          <a:prstGeom prst="rect">
            <a:avLst/>
          </a:prstGeom>
        </p:spPr>
      </p:pic>
      <p:sp>
        <p:nvSpPr>
          <p:cNvPr id="15" name="TextBox 14">
            <a:extLst>
              <a:ext uri="{FF2B5EF4-FFF2-40B4-BE49-F238E27FC236}">
                <a16:creationId xmlns:a16="http://schemas.microsoft.com/office/drawing/2014/main" id="{06A5ABA8-EC20-0A10-0C24-4FB5F57AAC76}"/>
              </a:ext>
            </a:extLst>
          </p:cNvPr>
          <p:cNvSpPr txBox="1"/>
          <p:nvPr/>
        </p:nvSpPr>
        <p:spPr>
          <a:xfrm>
            <a:off x="1371600" y="4910225"/>
            <a:ext cx="2286000" cy="923330"/>
          </a:xfrm>
          <a:prstGeom prst="rect">
            <a:avLst/>
          </a:prstGeom>
          <a:noFill/>
        </p:spPr>
        <p:txBody>
          <a:bodyPr wrap="square">
            <a:spAutoFit/>
          </a:bodyPr>
          <a:lstStyle/>
          <a:p>
            <a:r>
              <a:rPr lang="en-US" i="1" dirty="0"/>
              <a:t>Using the list() constructor to make a List:</a:t>
            </a:r>
          </a:p>
        </p:txBody>
      </p:sp>
    </p:spTree>
    <p:extLst>
      <p:ext uri="{BB962C8B-B14F-4D97-AF65-F5344CB8AC3E}">
        <p14:creationId xmlns:p14="http://schemas.microsoft.com/office/powerpoint/2010/main" val="16441889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362BE3-C3D1-F872-A94E-F54B94146A29}"/>
              </a:ext>
            </a:extLst>
          </p:cNvPr>
          <p:cNvSpPr txBox="1"/>
          <p:nvPr/>
        </p:nvSpPr>
        <p:spPr>
          <a:xfrm>
            <a:off x="533400" y="457200"/>
            <a:ext cx="11201400" cy="646331"/>
          </a:xfrm>
          <a:prstGeom prst="rect">
            <a:avLst/>
          </a:prstGeom>
          <a:noFill/>
        </p:spPr>
        <p:txBody>
          <a:bodyPr wrap="square">
            <a:spAutoFit/>
          </a:bodyPr>
          <a:lstStyle/>
          <a:p>
            <a:r>
              <a:rPr lang="en-US" sz="3600" dirty="0"/>
              <a:t>Python Collections (Arrays)</a:t>
            </a:r>
          </a:p>
        </p:txBody>
      </p:sp>
      <p:sp>
        <p:nvSpPr>
          <p:cNvPr id="7" name="TextBox 6">
            <a:extLst>
              <a:ext uri="{FF2B5EF4-FFF2-40B4-BE49-F238E27FC236}">
                <a16:creationId xmlns:a16="http://schemas.microsoft.com/office/drawing/2014/main" id="{E32F35EF-96D8-32BD-C03D-53068BA00D13}"/>
              </a:ext>
            </a:extLst>
          </p:cNvPr>
          <p:cNvSpPr txBox="1"/>
          <p:nvPr/>
        </p:nvSpPr>
        <p:spPr>
          <a:xfrm>
            <a:off x="609600" y="1524000"/>
            <a:ext cx="10515600" cy="4154984"/>
          </a:xfrm>
          <a:prstGeom prst="rect">
            <a:avLst/>
          </a:prstGeom>
          <a:noFill/>
        </p:spPr>
        <p:txBody>
          <a:bodyPr wrap="square">
            <a:spAutoFit/>
          </a:bodyPr>
          <a:lstStyle/>
          <a:p>
            <a:r>
              <a:rPr lang="en-US" sz="2400" dirty="0"/>
              <a:t>There are four collection data types in the Python programming language:</a:t>
            </a:r>
          </a:p>
          <a:p>
            <a:endParaRPr lang="en-US" sz="2400" dirty="0"/>
          </a:p>
          <a:p>
            <a:r>
              <a:rPr lang="en-US" sz="2400" dirty="0"/>
              <a:t>List is a collection which is ordered and changeable. Allows duplicate members.</a:t>
            </a:r>
          </a:p>
          <a:p>
            <a:r>
              <a:rPr lang="en-US" sz="2400" dirty="0"/>
              <a:t>Tuple is a collection which is ordered and unchangeable. Allows duplicate members.</a:t>
            </a:r>
          </a:p>
          <a:p>
            <a:r>
              <a:rPr lang="en-US" sz="2400" dirty="0"/>
              <a:t>Set is a collection which is unordered, unchangeable*, and unindexed. No duplicate members.</a:t>
            </a:r>
          </a:p>
          <a:p>
            <a:r>
              <a:rPr lang="en-US" sz="2400" dirty="0"/>
              <a:t>Dictionary is a collection which is ordered** and changeable. No duplicate members</a:t>
            </a:r>
            <a:r>
              <a:rPr lang="en-US" dirty="0"/>
              <a:t>.</a:t>
            </a:r>
          </a:p>
        </p:txBody>
      </p:sp>
    </p:spTree>
    <p:extLst>
      <p:ext uri="{BB962C8B-B14F-4D97-AF65-F5344CB8AC3E}">
        <p14:creationId xmlns:p14="http://schemas.microsoft.com/office/powerpoint/2010/main" val="168210220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4B5670-0438-AAD4-0331-2E29B82E36E4}"/>
              </a:ext>
            </a:extLst>
          </p:cNvPr>
          <p:cNvSpPr txBox="1"/>
          <p:nvPr/>
        </p:nvSpPr>
        <p:spPr>
          <a:xfrm>
            <a:off x="533400" y="609600"/>
            <a:ext cx="6094428" cy="646331"/>
          </a:xfrm>
          <a:prstGeom prst="rect">
            <a:avLst/>
          </a:prstGeom>
          <a:noFill/>
        </p:spPr>
        <p:txBody>
          <a:bodyPr wrap="square">
            <a:spAutoFit/>
          </a:bodyPr>
          <a:lstStyle/>
          <a:p>
            <a:r>
              <a:rPr lang="en-US" sz="3600" dirty="0"/>
              <a:t>Python - Access List Items</a:t>
            </a:r>
          </a:p>
        </p:txBody>
      </p:sp>
      <p:sp>
        <p:nvSpPr>
          <p:cNvPr id="7" name="TextBox 6">
            <a:extLst>
              <a:ext uri="{FF2B5EF4-FFF2-40B4-BE49-F238E27FC236}">
                <a16:creationId xmlns:a16="http://schemas.microsoft.com/office/drawing/2014/main" id="{6591D017-D033-51C3-52FB-645F88FA18B6}"/>
              </a:ext>
            </a:extLst>
          </p:cNvPr>
          <p:cNvSpPr txBox="1"/>
          <p:nvPr/>
        </p:nvSpPr>
        <p:spPr>
          <a:xfrm>
            <a:off x="533400" y="1524000"/>
            <a:ext cx="10515600" cy="830997"/>
          </a:xfrm>
          <a:prstGeom prst="rect">
            <a:avLst/>
          </a:prstGeom>
          <a:noFill/>
        </p:spPr>
        <p:txBody>
          <a:bodyPr wrap="square">
            <a:spAutoFit/>
          </a:bodyPr>
          <a:lstStyle/>
          <a:p>
            <a:r>
              <a:rPr lang="en-US" sz="2800" b="1" dirty="0"/>
              <a:t>Access Items</a:t>
            </a:r>
          </a:p>
          <a:p>
            <a:r>
              <a:rPr lang="en-US" sz="2000" dirty="0"/>
              <a:t>List items are indexed and you can access them by referring to the index number:</a:t>
            </a:r>
          </a:p>
        </p:txBody>
      </p:sp>
      <p:pic>
        <p:nvPicPr>
          <p:cNvPr id="9" name="Picture 8">
            <a:extLst>
              <a:ext uri="{FF2B5EF4-FFF2-40B4-BE49-F238E27FC236}">
                <a16:creationId xmlns:a16="http://schemas.microsoft.com/office/drawing/2014/main" id="{8A3F191C-6DB3-EA61-209C-686C6A14D4D4}"/>
              </a:ext>
            </a:extLst>
          </p:cNvPr>
          <p:cNvPicPr>
            <a:picLocks noChangeAspect="1"/>
          </p:cNvPicPr>
          <p:nvPr/>
        </p:nvPicPr>
        <p:blipFill>
          <a:blip r:embed="rId2"/>
          <a:stretch>
            <a:fillRect/>
          </a:stretch>
        </p:blipFill>
        <p:spPr>
          <a:xfrm>
            <a:off x="4114800" y="2813617"/>
            <a:ext cx="4572000" cy="1886043"/>
          </a:xfrm>
          <a:prstGeom prst="rect">
            <a:avLst/>
          </a:prstGeom>
        </p:spPr>
      </p:pic>
      <p:sp>
        <p:nvSpPr>
          <p:cNvPr id="11" name="TextBox 10">
            <a:extLst>
              <a:ext uri="{FF2B5EF4-FFF2-40B4-BE49-F238E27FC236}">
                <a16:creationId xmlns:a16="http://schemas.microsoft.com/office/drawing/2014/main" id="{BFF77330-6D9C-0E2E-D949-0E96573F2BF5}"/>
              </a:ext>
            </a:extLst>
          </p:cNvPr>
          <p:cNvSpPr txBox="1"/>
          <p:nvPr/>
        </p:nvSpPr>
        <p:spPr>
          <a:xfrm>
            <a:off x="918905" y="3101361"/>
            <a:ext cx="2971800" cy="655278"/>
          </a:xfrm>
          <a:prstGeom prst="rect">
            <a:avLst/>
          </a:prstGeom>
          <a:noFill/>
        </p:spPr>
        <p:txBody>
          <a:bodyPr wrap="square">
            <a:spAutoFit/>
          </a:bodyPr>
          <a:lstStyle/>
          <a:p>
            <a:r>
              <a:rPr lang="en-US" i="1" dirty="0"/>
              <a:t>Print the second item of the list:</a:t>
            </a:r>
          </a:p>
        </p:txBody>
      </p:sp>
    </p:spTree>
    <p:extLst>
      <p:ext uri="{BB962C8B-B14F-4D97-AF65-F5344CB8AC3E}">
        <p14:creationId xmlns:p14="http://schemas.microsoft.com/office/powerpoint/2010/main" val="34444538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A728A34-E118-BCC6-2A1B-6FF30937002E}"/>
              </a:ext>
            </a:extLst>
          </p:cNvPr>
          <p:cNvSpPr>
            <a:spLocks noGrp="1"/>
          </p:cNvSpPr>
          <p:nvPr>
            <p:ph idx="1"/>
          </p:nvPr>
        </p:nvSpPr>
        <p:spPr>
          <a:xfrm>
            <a:off x="1066800" y="1066800"/>
            <a:ext cx="10058400" cy="4968240"/>
          </a:xfrm>
        </p:spPr>
        <p:txBody>
          <a:bodyPr>
            <a:normAutofit/>
          </a:bodyPr>
          <a:lstStyle/>
          <a:p>
            <a:pPr marL="0" indent="0">
              <a:buNone/>
            </a:pPr>
            <a:endParaRPr lang="zh-TW" altLang="en-US" sz="2000" dirty="0"/>
          </a:p>
          <a:p>
            <a:endParaRPr lang="en-US" dirty="0"/>
          </a:p>
        </p:txBody>
      </p:sp>
    </p:spTree>
    <p:extLst>
      <p:ext uri="{BB962C8B-B14F-4D97-AF65-F5344CB8AC3E}">
        <p14:creationId xmlns:p14="http://schemas.microsoft.com/office/powerpoint/2010/main" val="2583891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88E8-A2E7-B1CC-642D-05C9D2297890}"/>
              </a:ext>
            </a:extLst>
          </p:cNvPr>
          <p:cNvSpPr>
            <a:spLocks noGrp="1"/>
          </p:cNvSpPr>
          <p:nvPr>
            <p:ph type="title"/>
          </p:nvPr>
        </p:nvSpPr>
        <p:spPr>
          <a:xfrm>
            <a:off x="76200" y="609600"/>
            <a:ext cx="6934200" cy="990600"/>
          </a:xfrm>
        </p:spPr>
        <p:txBody>
          <a:bodyPr>
            <a:normAutofit fontScale="90000"/>
          </a:bodyPr>
          <a:lstStyle/>
          <a:p>
            <a:pPr algn="ctr"/>
            <a:br>
              <a:rPr lang="en-US" b="0" i="0" dirty="0">
                <a:solidFill>
                  <a:srgbClr val="000000"/>
                </a:solidFill>
                <a:effectLst/>
                <a:latin typeface="Segoe UI" panose="020B0502040204020203" pitchFamily="34" charset="0"/>
              </a:rPr>
            </a:br>
            <a:br>
              <a:rPr lang="en-US" b="0" i="0" dirty="0">
                <a:solidFill>
                  <a:srgbClr val="000000"/>
                </a:solidFill>
                <a:effectLst/>
                <a:latin typeface="Segoe UI" panose="020B0502040204020203" pitchFamily="34" charset="0"/>
              </a:rPr>
            </a:br>
            <a:r>
              <a:rPr lang="en-US" b="0" i="0" dirty="0">
                <a:solidFill>
                  <a:srgbClr val="000000"/>
                </a:solidFill>
                <a:effectLst/>
                <a:latin typeface="+mn-lt"/>
              </a:rPr>
              <a:t>Python Comments</a:t>
            </a:r>
            <a:br>
              <a:rPr lang="en-US" b="0" i="0" dirty="0">
                <a:solidFill>
                  <a:srgbClr val="000000"/>
                </a:solidFill>
                <a:effectLst/>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4BDA970F-3630-C829-9113-3FC124ACCC8E}"/>
              </a:ext>
            </a:extLst>
          </p:cNvPr>
          <p:cNvSpPr>
            <a:spLocks noGrp="1"/>
          </p:cNvSpPr>
          <p:nvPr>
            <p:ph idx="1"/>
          </p:nvPr>
        </p:nvSpPr>
        <p:spPr>
          <a:xfrm>
            <a:off x="1066800" y="2438400"/>
            <a:ext cx="10058400" cy="3596640"/>
          </a:xfrm>
        </p:spPr>
        <p:txBody>
          <a:bodyPr/>
          <a:lstStyle/>
          <a:p>
            <a:pPr algn="l"/>
            <a:r>
              <a:rPr lang="en-US" sz="2800" b="0" i="0" dirty="0">
                <a:solidFill>
                  <a:srgbClr val="000000"/>
                </a:solidFill>
                <a:effectLst/>
                <a:latin typeface="Verdana" panose="020B0604030504040204" pitchFamily="34" charset="0"/>
              </a:rPr>
              <a:t>Comments can be used to explain Python code.</a:t>
            </a:r>
          </a:p>
          <a:p>
            <a:pPr algn="l"/>
            <a:r>
              <a:rPr lang="en-US" sz="2800" b="0" i="0" dirty="0">
                <a:solidFill>
                  <a:srgbClr val="000000"/>
                </a:solidFill>
                <a:effectLst/>
                <a:latin typeface="Verdana" panose="020B0604030504040204" pitchFamily="34" charset="0"/>
              </a:rPr>
              <a:t>Comments can be used to make the code more readable.</a:t>
            </a:r>
          </a:p>
          <a:p>
            <a:pPr algn="l"/>
            <a:r>
              <a:rPr lang="en-US" sz="2800" b="0" i="0" dirty="0">
                <a:solidFill>
                  <a:srgbClr val="000000"/>
                </a:solidFill>
                <a:effectLst/>
                <a:latin typeface="Verdana" panose="020B0604030504040204" pitchFamily="34" charset="0"/>
              </a:rPr>
              <a:t>Comments can be used to prevent execution when testing code.</a:t>
            </a:r>
          </a:p>
          <a:p>
            <a:pPr marL="0" indent="0">
              <a:buNone/>
            </a:pPr>
            <a:br>
              <a:rPr lang="en-US" dirty="0"/>
            </a:br>
            <a:endParaRPr lang="en-US" dirty="0"/>
          </a:p>
        </p:txBody>
      </p:sp>
    </p:spTree>
    <p:extLst>
      <p:ext uri="{BB962C8B-B14F-4D97-AF65-F5344CB8AC3E}">
        <p14:creationId xmlns:p14="http://schemas.microsoft.com/office/powerpoint/2010/main" val="1941859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B8BA5-A927-B9E0-3B61-01A5991019A9}"/>
              </a:ext>
            </a:extLst>
          </p:cNvPr>
          <p:cNvSpPr>
            <a:spLocks noGrp="1"/>
          </p:cNvSpPr>
          <p:nvPr>
            <p:ph type="title"/>
          </p:nvPr>
        </p:nvSpPr>
        <p:spPr>
          <a:xfrm>
            <a:off x="381000" y="651305"/>
            <a:ext cx="7848600" cy="834972"/>
          </a:xfrm>
        </p:spPr>
        <p:txBody>
          <a:bodyPr>
            <a:normAutofit fontScale="90000"/>
          </a:bodyPr>
          <a:lstStyle/>
          <a:p>
            <a:br>
              <a:rPr lang="en-US" b="0" i="0" dirty="0">
                <a:solidFill>
                  <a:srgbClr val="000000"/>
                </a:solidFill>
                <a:effectLst/>
                <a:latin typeface="Algerian" panose="04020705040A02060702" pitchFamily="82" charset="0"/>
              </a:rPr>
            </a:br>
            <a:r>
              <a:rPr lang="en-US" b="0" i="0" dirty="0">
                <a:solidFill>
                  <a:srgbClr val="000000"/>
                </a:solidFill>
                <a:effectLst/>
                <a:latin typeface="+mn-lt"/>
              </a:rPr>
              <a:t>Creating a Comment</a:t>
            </a:r>
            <a:br>
              <a:rPr lang="en-US" b="0" i="0" dirty="0">
                <a:solidFill>
                  <a:srgbClr val="000000"/>
                </a:solidFill>
                <a:effectLst/>
                <a:latin typeface="+mn-lt"/>
              </a:rPr>
            </a:br>
            <a:endParaRPr lang="en-US" dirty="0">
              <a:latin typeface="+mn-lt"/>
            </a:endParaRPr>
          </a:p>
        </p:txBody>
      </p:sp>
      <p:sp>
        <p:nvSpPr>
          <p:cNvPr id="4" name="Rectangle 1">
            <a:extLst>
              <a:ext uri="{FF2B5EF4-FFF2-40B4-BE49-F238E27FC236}">
                <a16:creationId xmlns:a16="http://schemas.microsoft.com/office/drawing/2014/main" id="{0F0CCFB7-3729-3F59-680C-F3074650BA2F}"/>
              </a:ext>
            </a:extLst>
          </p:cNvPr>
          <p:cNvSpPr>
            <a:spLocks noGrp="1" noChangeArrowheads="1"/>
          </p:cNvSpPr>
          <p:nvPr>
            <p:ph idx="1"/>
          </p:nvPr>
        </p:nvSpPr>
        <p:spPr bwMode="auto">
          <a:xfrm>
            <a:off x="152400" y="1814138"/>
            <a:ext cx="83435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2">
              <a:buClrTx/>
            </a:pPr>
            <a:r>
              <a:rPr kumimoji="0" lang="en-US" altLang="en-US" sz="2000" b="0" i="0" u="none" strike="noStrike" cap="none" normalizeH="0" baseline="0" dirty="0">
                <a:ln>
                  <a:noFill/>
                </a:ln>
                <a:solidFill>
                  <a:srgbClr val="000000"/>
                </a:solidFill>
                <a:effectLst/>
                <a:latin typeface="Verdana" panose="020B0604030504040204" pitchFamily="34" charset="0"/>
              </a:rPr>
              <a:t>Comments starts with a </a:t>
            </a:r>
            <a:r>
              <a:rPr kumimoji="0" lang="en-US" altLang="en-US" sz="2000" b="0" i="0" u="none" strike="noStrike" cap="none" normalizeH="0" baseline="0" dirty="0">
                <a:ln>
                  <a:noFill/>
                </a:ln>
                <a:solidFill>
                  <a:srgbClr val="DC143C"/>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Verdana" panose="020B0604030504040204" pitchFamily="34" charset="0"/>
              </a:rPr>
              <a:t>, and Python will ignore them:</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A1A7992-6C31-29F3-B429-7F8D64528CAD}"/>
              </a:ext>
            </a:extLst>
          </p:cNvPr>
          <p:cNvSpPr txBox="1"/>
          <p:nvPr/>
        </p:nvSpPr>
        <p:spPr>
          <a:xfrm>
            <a:off x="609600" y="2799246"/>
            <a:ext cx="6096000" cy="400110"/>
          </a:xfrm>
          <a:prstGeom prst="rect">
            <a:avLst/>
          </a:prstGeom>
          <a:noFill/>
        </p:spPr>
        <p:txBody>
          <a:bodyPr wrap="square">
            <a:spAutoFit/>
          </a:bodyPr>
          <a:lstStyle/>
          <a:p>
            <a:r>
              <a:rPr lang="en-US" sz="2000" i="1" dirty="0"/>
              <a:t>Example:</a:t>
            </a:r>
          </a:p>
        </p:txBody>
      </p:sp>
      <p:pic>
        <p:nvPicPr>
          <p:cNvPr id="8" name="Picture 7">
            <a:extLst>
              <a:ext uri="{FF2B5EF4-FFF2-40B4-BE49-F238E27FC236}">
                <a16:creationId xmlns:a16="http://schemas.microsoft.com/office/drawing/2014/main" id="{63AD3C5F-657F-2668-5C1E-743B2E00D0FF}"/>
              </a:ext>
            </a:extLst>
          </p:cNvPr>
          <p:cNvPicPr>
            <a:picLocks noChangeAspect="1"/>
          </p:cNvPicPr>
          <p:nvPr/>
        </p:nvPicPr>
        <p:blipFill>
          <a:blip r:embed="rId2"/>
          <a:stretch>
            <a:fillRect/>
          </a:stretch>
        </p:blipFill>
        <p:spPr>
          <a:xfrm>
            <a:off x="1752600" y="3352800"/>
            <a:ext cx="4495800" cy="1447444"/>
          </a:xfrm>
          <a:prstGeom prst="rect">
            <a:avLst/>
          </a:prstGeom>
        </p:spPr>
      </p:pic>
      <p:sp>
        <p:nvSpPr>
          <p:cNvPr id="9" name="Rectangle 8">
            <a:extLst>
              <a:ext uri="{FF2B5EF4-FFF2-40B4-BE49-F238E27FC236}">
                <a16:creationId xmlns:a16="http://schemas.microsoft.com/office/drawing/2014/main" id="{ECBF8246-D27F-084D-BD4E-6E64153169B4}"/>
              </a:ext>
            </a:extLst>
          </p:cNvPr>
          <p:cNvSpPr/>
          <p:nvPr/>
        </p:nvSpPr>
        <p:spPr>
          <a:xfrm>
            <a:off x="2438400" y="3469128"/>
            <a:ext cx="228600" cy="30480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2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825D-C9FE-AEBF-7180-5A2C944A0C03}"/>
              </a:ext>
            </a:extLst>
          </p:cNvPr>
          <p:cNvSpPr>
            <a:spLocks noGrp="1"/>
          </p:cNvSpPr>
          <p:nvPr>
            <p:ph type="title"/>
          </p:nvPr>
        </p:nvSpPr>
        <p:spPr>
          <a:xfrm>
            <a:off x="533400" y="642594"/>
            <a:ext cx="10591800" cy="1371600"/>
          </a:xfrm>
        </p:spPr>
        <p:txBody>
          <a:bodyPr>
            <a:normAutofit/>
          </a:bodyPr>
          <a:lstStyle/>
          <a:p>
            <a:pPr marL="342900" indent="-342900">
              <a:buFont typeface="Arial" panose="020B0604020202020204" pitchFamily="34" charset="0"/>
              <a:buChar char="•"/>
            </a:pPr>
            <a:r>
              <a:rPr lang="en-US" sz="2400" b="0" i="0" dirty="0">
                <a:solidFill>
                  <a:srgbClr val="000000"/>
                </a:solidFill>
                <a:effectLst/>
                <a:latin typeface="Verdana" panose="020B0604030504040204" pitchFamily="34" charset="0"/>
              </a:rPr>
              <a:t>Comments can be placed at the end of a line, and Python will ignore the rest of the line:</a:t>
            </a:r>
            <a:endParaRPr lang="en-US" sz="2400" dirty="0"/>
          </a:p>
        </p:txBody>
      </p:sp>
      <p:sp>
        <p:nvSpPr>
          <p:cNvPr id="3" name="Content Placeholder 2">
            <a:extLst>
              <a:ext uri="{FF2B5EF4-FFF2-40B4-BE49-F238E27FC236}">
                <a16:creationId xmlns:a16="http://schemas.microsoft.com/office/drawing/2014/main" id="{8F55EFE4-7722-80DC-286C-28DE99E7E783}"/>
              </a:ext>
            </a:extLst>
          </p:cNvPr>
          <p:cNvSpPr>
            <a:spLocks noGrp="1"/>
          </p:cNvSpPr>
          <p:nvPr>
            <p:ph idx="1"/>
          </p:nvPr>
        </p:nvSpPr>
        <p:spPr/>
        <p:txBody>
          <a:bodyPr/>
          <a:lstStyle/>
          <a:p>
            <a:r>
              <a:rPr lang="en-US" sz="2000" b="0" i="1" dirty="0">
                <a:solidFill>
                  <a:srgbClr val="000000"/>
                </a:solidFill>
                <a:effectLst/>
                <a:latin typeface="Segoe UI" panose="020B0502040204020203" pitchFamily="34" charset="0"/>
              </a:rPr>
              <a:t>Example:</a:t>
            </a:r>
          </a:p>
          <a:p>
            <a:endParaRPr lang="en-US" dirty="0"/>
          </a:p>
        </p:txBody>
      </p:sp>
      <p:pic>
        <p:nvPicPr>
          <p:cNvPr id="5" name="Picture 4">
            <a:extLst>
              <a:ext uri="{FF2B5EF4-FFF2-40B4-BE49-F238E27FC236}">
                <a16:creationId xmlns:a16="http://schemas.microsoft.com/office/drawing/2014/main" id="{CD581926-7D77-1A88-E700-00DD8AFD65BD}"/>
              </a:ext>
            </a:extLst>
          </p:cNvPr>
          <p:cNvPicPr>
            <a:picLocks noChangeAspect="1"/>
          </p:cNvPicPr>
          <p:nvPr/>
        </p:nvPicPr>
        <p:blipFill>
          <a:blip r:embed="rId2"/>
          <a:stretch>
            <a:fillRect/>
          </a:stretch>
        </p:blipFill>
        <p:spPr>
          <a:xfrm>
            <a:off x="1981200" y="2743200"/>
            <a:ext cx="5362324" cy="1219200"/>
          </a:xfrm>
          <a:prstGeom prst="rect">
            <a:avLst/>
          </a:prstGeom>
        </p:spPr>
      </p:pic>
      <p:sp>
        <p:nvSpPr>
          <p:cNvPr id="9" name="Rectangle 8">
            <a:extLst>
              <a:ext uri="{FF2B5EF4-FFF2-40B4-BE49-F238E27FC236}">
                <a16:creationId xmlns:a16="http://schemas.microsoft.com/office/drawing/2014/main" id="{8016555E-B963-78BC-A6A9-E207FDA03C7F}"/>
              </a:ext>
            </a:extLst>
          </p:cNvPr>
          <p:cNvSpPr/>
          <p:nvPr/>
        </p:nvSpPr>
        <p:spPr>
          <a:xfrm>
            <a:off x="4876800" y="2819400"/>
            <a:ext cx="2057400" cy="381000"/>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97B219-8607-A6BC-5DFE-0058CC1C3891}"/>
              </a:ext>
            </a:extLst>
          </p:cNvPr>
          <p:cNvSpPr txBox="1"/>
          <p:nvPr/>
        </p:nvSpPr>
        <p:spPr>
          <a:xfrm>
            <a:off x="809625" y="4140815"/>
            <a:ext cx="6096000" cy="923330"/>
          </a:xfrm>
          <a:prstGeom prst="rect">
            <a:avLst/>
          </a:prstGeom>
          <a:noFill/>
        </p:spPr>
        <p:txBody>
          <a:bodyPr wrap="square">
            <a:spAutoFit/>
          </a:bodyPr>
          <a:lstStyle/>
          <a:p>
            <a:pPr marL="285750" indent="-285750">
              <a:buFont typeface="Arial" panose="020B0604020202020204" pitchFamily="34" charset="0"/>
              <a:buChar char="•"/>
            </a:pPr>
            <a:r>
              <a:rPr lang="en-US" dirty="0"/>
              <a:t>A comment does not have to be text that explains the code, it can also be used to prevent Python from executing code:</a:t>
            </a:r>
          </a:p>
        </p:txBody>
      </p:sp>
      <p:pic>
        <p:nvPicPr>
          <p:cNvPr id="12" name="Picture 11">
            <a:extLst>
              <a:ext uri="{FF2B5EF4-FFF2-40B4-BE49-F238E27FC236}">
                <a16:creationId xmlns:a16="http://schemas.microsoft.com/office/drawing/2014/main" id="{557DAD82-8743-6564-0FC2-30C538A2BFB3}"/>
              </a:ext>
            </a:extLst>
          </p:cNvPr>
          <p:cNvPicPr>
            <a:picLocks noChangeAspect="1"/>
          </p:cNvPicPr>
          <p:nvPr/>
        </p:nvPicPr>
        <p:blipFill>
          <a:blip r:embed="rId3"/>
          <a:stretch>
            <a:fillRect/>
          </a:stretch>
        </p:blipFill>
        <p:spPr>
          <a:xfrm>
            <a:off x="7343524" y="4953000"/>
            <a:ext cx="3609145" cy="1322947"/>
          </a:xfrm>
          <a:prstGeom prst="rect">
            <a:avLst/>
          </a:prstGeom>
        </p:spPr>
      </p:pic>
      <p:sp>
        <p:nvSpPr>
          <p:cNvPr id="14" name="TextBox 13">
            <a:extLst>
              <a:ext uri="{FF2B5EF4-FFF2-40B4-BE49-F238E27FC236}">
                <a16:creationId xmlns:a16="http://schemas.microsoft.com/office/drawing/2014/main" id="{9E14BBA6-7806-59D6-2C7C-07C12C3C1766}"/>
              </a:ext>
            </a:extLst>
          </p:cNvPr>
          <p:cNvSpPr txBox="1"/>
          <p:nvPr/>
        </p:nvSpPr>
        <p:spPr>
          <a:xfrm>
            <a:off x="5838825" y="5226091"/>
            <a:ext cx="6096000" cy="369332"/>
          </a:xfrm>
          <a:prstGeom prst="rect">
            <a:avLst/>
          </a:prstGeom>
          <a:noFill/>
        </p:spPr>
        <p:txBody>
          <a:bodyPr wrap="square">
            <a:spAutoFit/>
          </a:bodyPr>
          <a:lstStyle/>
          <a:p>
            <a:r>
              <a:rPr lang="en-US" dirty="0"/>
              <a:t>Example:</a:t>
            </a:r>
          </a:p>
        </p:txBody>
      </p:sp>
    </p:spTree>
    <p:extLst>
      <p:ext uri="{BB962C8B-B14F-4D97-AF65-F5344CB8AC3E}">
        <p14:creationId xmlns:p14="http://schemas.microsoft.com/office/powerpoint/2010/main" val="355733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150491-3286-9294-DD8A-48262E732D29}"/>
              </a:ext>
            </a:extLst>
          </p:cNvPr>
          <p:cNvSpPr>
            <a:spLocks noGrp="1"/>
          </p:cNvSpPr>
          <p:nvPr>
            <p:ph type="title"/>
          </p:nvPr>
        </p:nvSpPr>
        <p:spPr/>
        <p:txBody>
          <a:bodyPr/>
          <a:lstStyle/>
          <a:p>
            <a:r>
              <a:rPr lang="en-US" dirty="0">
                <a:latin typeface="Algerian" panose="04020705040A02060702" pitchFamily="82" charset="0"/>
              </a:rPr>
              <a:t>Python variables</a:t>
            </a:r>
            <a:endParaRPr lang="en-US" dirty="0"/>
          </a:p>
        </p:txBody>
      </p:sp>
      <p:sp>
        <p:nvSpPr>
          <p:cNvPr id="5" name="Text Placeholder 4">
            <a:extLst>
              <a:ext uri="{FF2B5EF4-FFF2-40B4-BE49-F238E27FC236}">
                <a16:creationId xmlns:a16="http://schemas.microsoft.com/office/drawing/2014/main" id="{8AFFB509-71FA-8266-4FA0-777D98BEBAF2}"/>
              </a:ext>
            </a:extLst>
          </p:cNvPr>
          <p:cNvSpPr>
            <a:spLocks noGrp="1"/>
          </p:cNvSpPr>
          <p:nvPr>
            <p:ph type="body" idx="1"/>
          </p:nvPr>
        </p:nvSpPr>
        <p:spPr/>
        <p:txBody>
          <a:bodyPr/>
          <a:lstStyle/>
          <a:p>
            <a:endParaRPr lang="en-US"/>
          </a:p>
        </p:txBody>
      </p:sp>
      <p:sp>
        <p:nvSpPr>
          <p:cNvPr id="6" name="Title 3">
            <a:extLst>
              <a:ext uri="{FF2B5EF4-FFF2-40B4-BE49-F238E27FC236}">
                <a16:creationId xmlns:a16="http://schemas.microsoft.com/office/drawing/2014/main" id="{2A751FED-0D71-FCD8-BEC7-DBB97FB826AC}"/>
              </a:ext>
            </a:extLst>
          </p:cNvPr>
          <p:cNvSpPr txBox="1">
            <a:spLocks/>
          </p:cNvSpPr>
          <p:nvPr/>
        </p:nvSpPr>
        <p:spPr>
          <a:xfrm>
            <a:off x="1676400" y="2094310"/>
            <a:ext cx="9070848" cy="2587752"/>
          </a:xfrm>
          <a:prstGeom prst="rect">
            <a:avLst/>
          </a:prstGeom>
        </p:spPr>
        <p:txBody>
          <a:bodyPr vert="horz" lIns="91440" tIns="45720" rIns="91440" bIns="45720" rtlCol="0" anchor="ctr">
            <a:noAutofit/>
          </a:bodyPr>
          <a:lstStyle>
            <a:lvl1pPr algn="ctr" defTabSz="914400" rtl="0" eaLnBrk="1" latinLnBrk="0" hangingPunct="1">
              <a:lnSpc>
                <a:spcPct val="83000"/>
              </a:lnSpc>
              <a:spcBef>
                <a:spcPct val="0"/>
              </a:spcBef>
              <a:buNone/>
              <a:defRPr lang="en-US" sz="7200" kern="1200" cap="all" spc="-100" baseline="0" dirty="0">
                <a:solidFill>
                  <a:schemeClr val="tx1">
                    <a:lumMod val="85000"/>
                    <a:lumOff val="15000"/>
                  </a:schemeClr>
                </a:solidFill>
                <a:effectLst/>
                <a:latin typeface="+mj-lt"/>
                <a:ea typeface="+mn-ea"/>
                <a:cs typeface="+mn-cs"/>
              </a:defRPr>
            </a:lvl1pPr>
          </a:lstStyle>
          <a:p>
            <a:endParaRPr lang="en-US"/>
          </a:p>
        </p:txBody>
      </p:sp>
    </p:spTree>
    <p:extLst>
      <p:ext uri="{BB962C8B-B14F-4D97-AF65-F5344CB8AC3E}">
        <p14:creationId xmlns:p14="http://schemas.microsoft.com/office/powerpoint/2010/main" val="109320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4F2A-E285-8A45-5EFA-A82DF50A5B59}"/>
              </a:ext>
            </a:extLst>
          </p:cNvPr>
          <p:cNvSpPr>
            <a:spLocks noGrp="1"/>
          </p:cNvSpPr>
          <p:nvPr>
            <p:ph type="title"/>
          </p:nvPr>
        </p:nvSpPr>
        <p:spPr>
          <a:xfrm>
            <a:off x="381000" y="457200"/>
            <a:ext cx="4953000" cy="957606"/>
          </a:xfrm>
        </p:spPr>
        <p:txBody>
          <a:bodyPr>
            <a:normAutofit fontScale="90000"/>
          </a:bodyPr>
          <a:lstStyle/>
          <a:p>
            <a:pPr algn="ctr"/>
            <a:br>
              <a:rPr lang="en-US" b="0" i="0" dirty="0">
                <a:solidFill>
                  <a:srgbClr val="000000"/>
                </a:solidFill>
                <a:effectLst/>
                <a:latin typeface="Algerian" panose="04020705040A02060702" pitchFamily="82" charset="0"/>
              </a:rPr>
            </a:br>
            <a:r>
              <a:rPr lang="en-US" dirty="0">
                <a:latin typeface="+mn-lt"/>
              </a:rPr>
              <a:t>Python Variables</a:t>
            </a:r>
            <a:br>
              <a:rPr lang="en-US" b="0" i="0" dirty="0">
                <a:solidFill>
                  <a:srgbClr val="000000"/>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A8E367F0-16CA-9F43-A6F9-E163B95D43B6}"/>
              </a:ext>
            </a:extLst>
          </p:cNvPr>
          <p:cNvSpPr>
            <a:spLocks noGrp="1"/>
          </p:cNvSpPr>
          <p:nvPr>
            <p:ph idx="1"/>
          </p:nvPr>
        </p:nvSpPr>
        <p:spPr>
          <a:xfrm>
            <a:off x="609600" y="1676400"/>
            <a:ext cx="10515600" cy="4358640"/>
          </a:xfrm>
        </p:spPr>
        <p:txBody>
          <a:bodyPr/>
          <a:lstStyle/>
          <a:p>
            <a:pPr algn="l"/>
            <a:r>
              <a:rPr lang="en-US" b="0" i="0" dirty="0">
                <a:solidFill>
                  <a:srgbClr val="000000"/>
                </a:solidFill>
                <a:effectLst/>
                <a:latin typeface="Verdana" panose="020B0604030504040204" pitchFamily="34" charset="0"/>
              </a:rPr>
              <a:t>Variables are containers for storing data values.</a:t>
            </a:r>
          </a:p>
          <a:p>
            <a:pPr marL="0" indent="0" algn="l">
              <a:buNone/>
            </a:pPr>
            <a:br>
              <a:rPr lang="en-US" dirty="0"/>
            </a:br>
            <a:r>
              <a:rPr lang="en-US" sz="2000" b="1" i="0" dirty="0">
                <a:solidFill>
                  <a:srgbClr val="000000"/>
                </a:solidFill>
                <a:effectLst/>
                <a:latin typeface="Segoe UI" panose="020B0502040204020203" pitchFamily="34" charset="0"/>
              </a:rPr>
              <a:t>Creating Variables</a:t>
            </a:r>
          </a:p>
          <a:p>
            <a:pPr algn="l"/>
            <a:r>
              <a:rPr lang="en-US" b="0" i="0" dirty="0">
                <a:solidFill>
                  <a:srgbClr val="000000"/>
                </a:solidFill>
                <a:effectLst/>
                <a:latin typeface="Verdana" panose="020B0604030504040204" pitchFamily="34" charset="0"/>
              </a:rPr>
              <a:t>Python has no command for declaring a variable.</a:t>
            </a:r>
          </a:p>
          <a:p>
            <a:pPr algn="l"/>
            <a:r>
              <a:rPr lang="en-US" b="0" i="0" dirty="0">
                <a:solidFill>
                  <a:srgbClr val="000000"/>
                </a:solidFill>
                <a:effectLst/>
                <a:latin typeface="Verdana" panose="020B0604030504040204" pitchFamily="34" charset="0"/>
              </a:rPr>
              <a:t>A variable is created the moment you first assign a value to it.</a:t>
            </a:r>
          </a:p>
          <a:p>
            <a:endParaRPr lang="en-US" dirty="0"/>
          </a:p>
        </p:txBody>
      </p:sp>
      <p:sp>
        <p:nvSpPr>
          <p:cNvPr id="5" name="TextBox 4">
            <a:extLst>
              <a:ext uri="{FF2B5EF4-FFF2-40B4-BE49-F238E27FC236}">
                <a16:creationId xmlns:a16="http://schemas.microsoft.com/office/drawing/2014/main" id="{649C2BE4-9923-4971-7857-7B04F8018200}"/>
              </a:ext>
            </a:extLst>
          </p:cNvPr>
          <p:cNvSpPr txBox="1"/>
          <p:nvPr/>
        </p:nvSpPr>
        <p:spPr>
          <a:xfrm>
            <a:off x="609600" y="3855720"/>
            <a:ext cx="6096000" cy="400110"/>
          </a:xfrm>
          <a:prstGeom prst="rect">
            <a:avLst/>
          </a:prstGeom>
          <a:noFill/>
        </p:spPr>
        <p:txBody>
          <a:bodyPr wrap="square">
            <a:spAutoFit/>
          </a:bodyPr>
          <a:lstStyle/>
          <a:p>
            <a:r>
              <a:rPr lang="en-US" sz="2000" i="1" dirty="0"/>
              <a:t>Example:</a:t>
            </a:r>
          </a:p>
        </p:txBody>
      </p:sp>
      <p:pic>
        <p:nvPicPr>
          <p:cNvPr id="7" name="Picture 6">
            <a:extLst>
              <a:ext uri="{FF2B5EF4-FFF2-40B4-BE49-F238E27FC236}">
                <a16:creationId xmlns:a16="http://schemas.microsoft.com/office/drawing/2014/main" id="{066DFD41-4074-898A-D29B-C3AABF7D98BC}"/>
              </a:ext>
            </a:extLst>
          </p:cNvPr>
          <p:cNvPicPr>
            <a:picLocks noChangeAspect="1"/>
          </p:cNvPicPr>
          <p:nvPr/>
        </p:nvPicPr>
        <p:blipFill>
          <a:blip r:embed="rId2"/>
          <a:stretch>
            <a:fillRect/>
          </a:stretch>
        </p:blipFill>
        <p:spPr>
          <a:xfrm>
            <a:off x="2286000" y="3981686"/>
            <a:ext cx="4038600" cy="2061210"/>
          </a:xfrm>
          <a:prstGeom prst="rect">
            <a:avLst/>
          </a:prstGeom>
        </p:spPr>
      </p:pic>
    </p:spTree>
    <p:extLst>
      <p:ext uri="{BB962C8B-B14F-4D97-AF65-F5344CB8AC3E}">
        <p14:creationId xmlns:p14="http://schemas.microsoft.com/office/powerpoint/2010/main" val="128623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06A8-8421-1222-06FA-56EFE98AAD82}"/>
              </a:ext>
            </a:extLst>
          </p:cNvPr>
          <p:cNvSpPr>
            <a:spLocks noGrp="1"/>
          </p:cNvSpPr>
          <p:nvPr>
            <p:ph type="title"/>
          </p:nvPr>
        </p:nvSpPr>
        <p:spPr>
          <a:xfrm>
            <a:off x="609600" y="642594"/>
            <a:ext cx="10515600" cy="1371600"/>
          </a:xfrm>
        </p:spPr>
        <p:txBody>
          <a:bodyPr>
            <a:normAutofit/>
          </a:bodyPr>
          <a:lstStyle/>
          <a:p>
            <a:pPr marL="342900" indent="-342900">
              <a:buFont typeface="Arial" panose="020B0604020202020204" pitchFamily="34" charset="0"/>
              <a:buChar char="•"/>
            </a:pPr>
            <a:r>
              <a:rPr lang="en-US" sz="2400" b="0" i="0" dirty="0">
                <a:solidFill>
                  <a:srgbClr val="000000"/>
                </a:solidFill>
                <a:effectLst/>
                <a:latin typeface="Verdana" panose="020B0604030504040204" pitchFamily="34" charset="0"/>
              </a:rPr>
              <a:t>Variables do not need to be declared with any particular </a:t>
            </a:r>
            <a:r>
              <a:rPr lang="en-US" sz="2400" b="0" i="1" dirty="0">
                <a:solidFill>
                  <a:srgbClr val="000000"/>
                </a:solidFill>
                <a:effectLst/>
                <a:latin typeface="Verdana" panose="020B0604030504040204" pitchFamily="34" charset="0"/>
              </a:rPr>
              <a:t>type</a:t>
            </a:r>
            <a:r>
              <a:rPr lang="en-US" sz="2400" b="0" i="0" dirty="0">
                <a:solidFill>
                  <a:srgbClr val="000000"/>
                </a:solidFill>
                <a:effectLst/>
                <a:latin typeface="Verdana" panose="020B0604030504040204" pitchFamily="34" charset="0"/>
              </a:rPr>
              <a:t>, and can even change type after they have been set.</a:t>
            </a:r>
            <a:endParaRPr lang="en-US" sz="2400" dirty="0"/>
          </a:p>
        </p:txBody>
      </p:sp>
      <p:sp>
        <p:nvSpPr>
          <p:cNvPr id="3" name="Content Placeholder 2">
            <a:extLst>
              <a:ext uri="{FF2B5EF4-FFF2-40B4-BE49-F238E27FC236}">
                <a16:creationId xmlns:a16="http://schemas.microsoft.com/office/drawing/2014/main" id="{B145F3D7-8798-EAA0-1E90-4171B939198F}"/>
              </a:ext>
            </a:extLst>
          </p:cNvPr>
          <p:cNvSpPr>
            <a:spLocks noGrp="1"/>
          </p:cNvSpPr>
          <p:nvPr>
            <p:ph idx="1"/>
          </p:nvPr>
        </p:nvSpPr>
        <p:spPr>
          <a:xfrm>
            <a:off x="457200" y="2438400"/>
            <a:ext cx="3048000" cy="640080"/>
          </a:xfrm>
        </p:spPr>
        <p:txBody>
          <a:bodyPr/>
          <a:lstStyle/>
          <a:p>
            <a:pPr marL="822960" lvl="3" indent="0">
              <a:buNone/>
            </a:pPr>
            <a:r>
              <a:rPr lang="en-US" sz="2400" b="0" i="1" dirty="0">
                <a:solidFill>
                  <a:srgbClr val="000000"/>
                </a:solidFill>
                <a:effectLst/>
                <a:latin typeface="Segoe UI" panose="020B0502040204020203" pitchFamily="34" charset="0"/>
              </a:rPr>
              <a:t>Example:</a:t>
            </a:r>
          </a:p>
          <a:p>
            <a:endParaRPr lang="en-US" dirty="0"/>
          </a:p>
        </p:txBody>
      </p:sp>
      <p:pic>
        <p:nvPicPr>
          <p:cNvPr id="5" name="Picture 4">
            <a:extLst>
              <a:ext uri="{FF2B5EF4-FFF2-40B4-BE49-F238E27FC236}">
                <a16:creationId xmlns:a16="http://schemas.microsoft.com/office/drawing/2014/main" id="{915BB230-6D8F-DB01-14ED-C558C9458AF5}"/>
              </a:ext>
            </a:extLst>
          </p:cNvPr>
          <p:cNvPicPr>
            <a:picLocks noChangeAspect="1"/>
          </p:cNvPicPr>
          <p:nvPr/>
        </p:nvPicPr>
        <p:blipFill>
          <a:blip r:embed="rId2"/>
          <a:stretch>
            <a:fillRect/>
          </a:stretch>
        </p:blipFill>
        <p:spPr>
          <a:xfrm>
            <a:off x="2819400" y="2971800"/>
            <a:ext cx="4774096" cy="2057400"/>
          </a:xfrm>
          <a:prstGeom prst="rect">
            <a:avLst/>
          </a:prstGeom>
        </p:spPr>
      </p:pic>
    </p:spTree>
    <p:extLst>
      <p:ext uri="{BB962C8B-B14F-4D97-AF65-F5344CB8AC3E}">
        <p14:creationId xmlns:p14="http://schemas.microsoft.com/office/powerpoint/2010/main" val="1321609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3DCB-AAF2-1CAD-173D-054F72C3F518}"/>
              </a:ext>
            </a:extLst>
          </p:cNvPr>
          <p:cNvSpPr>
            <a:spLocks noGrp="1"/>
          </p:cNvSpPr>
          <p:nvPr>
            <p:ph type="title"/>
          </p:nvPr>
        </p:nvSpPr>
        <p:spPr>
          <a:xfrm>
            <a:off x="609600" y="533400"/>
            <a:ext cx="3276600" cy="1066800"/>
          </a:xfrm>
        </p:spPr>
        <p:txBody>
          <a:bodyPr>
            <a:noAutofit/>
          </a:bodyPr>
          <a:lstStyle/>
          <a:p>
            <a:br>
              <a:rPr lang="en-US" b="0" i="0" dirty="0">
                <a:solidFill>
                  <a:srgbClr val="000000"/>
                </a:solidFill>
                <a:effectLst/>
                <a:latin typeface="Algerian" panose="04020705040A02060702" pitchFamily="82" charset="0"/>
              </a:rPr>
            </a:br>
            <a:r>
              <a:rPr lang="en-US" b="0" i="0" dirty="0">
                <a:solidFill>
                  <a:srgbClr val="000000"/>
                </a:solidFill>
                <a:effectLst/>
                <a:latin typeface="+mn-lt"/>
              </a:rPr>
              <a:t>Casting</a:t>
            </a:r>
            <a:br>
              <a:rPr lang="en-US" sz="2000" b="0" i="0" dirty="0">
                <a:solidFill>
                  <a:srgbClr val="000000"/>
                </a:solidFill>
                <a:effectLst/>
                <a:latin typeface="+mn-lt"/>
              </a:rPr>
            </a:br>
            <a:br>
              <a:rPr lang="en-US" sz="2000" b="0" i="0" dirty="0">
                <a:solidFill>
                  <a:srgbClr val="000000"/>
                </a:solidFill>
                <a:effectLst/>
                <a:latin typeface="Segoe UI" panose="020B0502040204020203" pitchFamily="34" charset="0"/>
              </a:rPr>
            </a:br>
            <a:endParaRPr lang="en-US" sz="2000" dirty="0"/>
          </a:p>
        </p:txBody>
      </p:sp>
      <p:sp>
        <p:nvSpPr>
          <p:cNvPr id="3" name="Content Placeholder 2">
            <a:extLst>
              <a:ext uri="{FF2B5EF4-FFF2-40B4-BE49-F238E27FC236}">
                <a16:creationId xmlns:a16="http://schemas.microsoft.com/office/drawing/2014/main" id="{2B507B8C-21AB-20F5-6DB2-FE94E58D7018}"/>
              </a:ext>
            </a:extLst>
          </p:cNvPr>
          <p:cNvSpPr>
            <a:spLocks noGrp="1"/>
          </p:cNvSpPr>
          <p:nvPr>
            <p:ph idx="1"/>
          </p:nvPr>
        </p:nvSpPr>
        <p:spPr>
          <a:xfrm>
            <a:off x="609600" y="1600200"/>
            <a:ext cx="10515600" cy="4114800"/>
          </a:xfrm>
        </p:spPr>
        <p:txBody>
          <a:bodyPr>
            <a:normAutofit/>
          </a:bodyPr>
          <a:lstStyle/>
          <a:p>
            <a:r>
              <a:rPr lang="en-US" sz="2000" b="0" i="0" dirty="0">
                <a:solidFill>
                  <a:srgbClr val="000000"/>
                </a:solidFill>
                <a:effectLst/>
                <a:latin typeface="Verdana" panose="020B0604030504040204" pitchFamily="34" charset="0"/>
              </a:rPr>
              <a:t>If you want to specify the data type of a variable, this can be done with casting.</a:t>
            </a:r>
            <a:endParaRPr lang="en-US" sz="2000" i="1" dirty="0"/>
          </a:p>
        </p:txBody>
      </p:sp>
      <p:pic>
        <p:nvPicPr>
          <p:cNvPr id="5" name="Picture 4">
            <a:extLst>
              <a:ext uri="{FF2B5EF4-FFF2-40B4-BE49-F238E27FC236}">
                <a16:creationId xmlns:a16="http://schemas.microsoft.com/office/drawing/2014/main" id="{88703914-3E5D-F4AE-F79E-292C2481A69D}"/>
              </a:ext>
            </a:extLst>
          </p:cNvPr>
          <p:cNvPicPr>
            <a:picLocks noChangeAspect="1"/>
          </p:cNvPicPr>
          <p:nvPr/>
        </p:nvPicPr>
        <p:blipFill>
          <a:blip r:embed="rId2"/>
          <a:stretch>
            <a:fillRect/>
          </a:stretch>
        </p:blipFill>
        <p:spPr>
          <a:xfrm>
            <a:off x="2504614" y="2954953"/>
            <a:ext cx="4467686" cy="2848373"/>
          </a:xfrm>
          <a:prstGeom prst="rect">
            <a:avLst/>
          </a:prstGeom>
        </p:spPr>
      </p:pic>
      <p:sp>
        <p:nvSpPr>
          <p:cNvPr id="7" name="TextBox 6">
            <a:extLst>
              <a:ext uri="{FF2B5EF4-FFF2-40B4-BE49-F238E27FC236}">
                <a16:creationId xmlns:a16="http://schemas.microsoft.com/office/drawing/2014/main" id="{F3711A6F-BA15-37CD-6919-33A3D7A3E525}"/>
              </a:ext>
            </a:extLst>
          </p:cNvPr>
          <p:cNvSpPr txBox="1"/>
          <p:nvPr/>
        </p:nvSpPr>
        <p:spPr>
          <a:xfrm>
            <a:off x="762000" y="2592943"/>
            <a:ext cx="20574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2739115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D4CF-6C32-6D23-9210-1661AD7C6277}"/>
              </a:ext>
            </a:extLst>
          </p:cNvPr>
          <p:cNvSpPr>
            <a:spLocks noGrp="1"/>
          </p:cNvSpPr>
          <p:nvPr>
            <p:ph type="title"/>
          </p:nvPr>
        </p:nvSpPr>
        <p:spPr>
          <a:xfrm>
            <a:off x="609600" y="609600"/>
            <a:ext cx="5029200" cy="1066800"/>
          </a:xfrm>
        </p:spPr>
        <p:txBody>
          <a:bodyPr/>
          <a:lstStyle/>
          <a:p>
            <a:r>
              <a:rPr lang="en-US" dirty="0">
                <a:latin typeface="+mn-lt"/>
              </a:rPr>
              <a:t>Get the Type</a:t>
            </a:r>
          </a:p>
        </p:txBody>
      </p:sp>
      <p:sp>
        <p:nvSpPr>
          <p:cNvPr id="3" name="Content Placeholder 2">
            <a:extLst>
              <a:ext uri="{FF2B5EF4-FFF2-40B4-BE49-F238E27FC236}">
                <a16:creationId xmlns:a16="http://schemas.microsoft.com/office/drawing/2014/main" id="{DFD446AB-4C38-379A-72C6-7DD8C1A74CE6}"/>
              </a:ext>
            </a:extLst>
          </p:cNvPr>
          <p:cNvSpPr>
            <a:spLocks noGrp="1"/>
          </p:cNvSpPr>
          <p:nvPr>
            <p:ph idx="1"/>
          </p:nvPr>
        </p:nvSpPr>
        <p:spPr>
          <a:xfrm>
            <a:off x="609600" y="1752600"/>
            <a:ext cx="8610600" cy="1219200"/>
          </a:xfrm>
        </p:spPr>
        <p:txBody>
          <a:bodyPr>
            <a:normAutofit/>
          </a:bodyPr>
          <a:lstStyle/>
          <a:p>
            <a:r>
              <a:rPr lang="en-US" sz="2400" dirty="0"/>
              <a:t>You can get the data type of a variable with the type() function.</a:t>
            </a:r>
          </a:p>
        </p:txBody>
      </p:sp>
      <p:pic>
        <p:nvPicPr>
          <p:cNvPr id="5" name="Picture 4">
            <a:extLst>
              <a:ext uri="{FF2B5EF4-FFF2-40B4-BE49-F238E27FC236}">
                <a16:creationId xmlns:a16="http://schemas.microsoft.com/office/drawing/2014/main" id="{C7B30E64-DCCC-A6D6-323C-F8F53EA0CD2C}"/>
              </a:ext>
            </a:extLst>
          </p:cNvPr>
          <p:cNvPicPr>
            <a:picLocks noChangeAspect="1"/>
          </p:cNvPicPr>
          <p:nvPr/>
        </p:nvPicPr>
        <p:blipFill>
          <a:blip r:embed="rId2"/>
          <a:stretch>
            <a:fillRect/>
          </a:stretch>
        </p:blipFill>
        <p:spPr>
          <a:xfrm>
            <a:off x="2743200" y="3333810"/>
            <a:ext cx="4006018" cy="2133600"/>
          </a:xfrm>
          <a:prstGeom prst="rect">
            <a:avLst/>
          </a:prstGeom>
        </p:spPr>
      </p:pic>
      <p:sp>
        <p:nvSpPr>
          <p:cNvPr id="7" name="TextBox 6">
            <a:extLst>
              <a:ext uri="{FF2B5EF4-FFF2-40B4-BE49-F238E27FC236}">
                <a16:creationId xmlns:a16="http://schemas.microsoft.com/office/drawing/2014/main" id="{93A36B71-272A-B2D6-7D78-D25FD79F5C21}"/>
              </a:ext>
            </a:extLst>
          </p:cNvPr>
          <p:cNvSpPr txBox="1"/>
          <p:nvPr/>
        </p:nvSpPr>
        <p:spPr>
          <a:xfrm>
            <a:off x="1133475" y="3133755"/>
            <a:ext cx="16002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78276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9AF8-AFAF-C751-C8F1-299022DB66C5}"/>
              </a:ext>
            </a:extLst>
          </p:cNvPr>
          <p:cNvSpPr>
            <a:spLocks noGrp="1"/>
          </p:cNvSpPr>
          <p:nvPr>
            <p:ph type="title"/>
          </p:nvPr>
        </p:nvSpPr>
        <p:spPr>
          <a:xfrm>
            <a:off x="1524000" y="304800"/>
            <a:ext cx="9144000" cy="1143000"/>
          </a:xfrm>
        </p:spPr>
        <p:txBody>
          <a:bodyPr>
            <a:normAutofit/>
          </a:bodyPr>
          <a:lstStyle/>
          <a:p>
            <a:pPr algn="ctr"/>
            <a:r>
              <a:rPr lang="en-US" altLang="zh-TW" sz="5400" dirty="0">
                <a:latin typeface="Algerian" panose="04020705040A02060702" pitchFamily="82" charset="0"/>
              </a:rPr>
              <a:t>AGENDA</a:t>
            </a:r>
            <a:endParaRPr lang="en-US" sz="5400" dirty="0"/>
          </a:p>
        </p:txBody>
      </p:sp>
      <p:sp>
        <p:nvSpPr>
          <p:cNvPr id="3" name="Content Placeholder 2">
            <a:extLst>
              <a:ext uri="{FF2B5EF4-FFF2-40B4-BE49-F238E27FC236}">
                <a16:creationId xmlns:a16="http://schemas.microsoft.com/office/drawing/2014/main" id="{124580B2-2DA3-471D-3EAD-1DCAC195A705}"/>
              </a:ext>
            </a:extLst>
          </p:cNvPr>
          <p:cNvSpPr>
            <a:spLocks noGrp="1"/>
          </p:cNvSpPr>
          <p:nvPr>
            <p:ph idx="1"/>
          </p:nvPr>
        </p:nvSpPr>
        <p:spPr>
          <a:xfrm>
            <a:off x="381000" y="762000"/>
            <a:ext cx="11811000" cy="5943600"/>
          </a:xfrm>
        </p:spPr>
        <p:txBody>
          <a:bodyPr>
            <a:noAutofit/>
          </a:bodyPr>
          <a:lstStyle/>
          <a:p>
            <a:pPr marL="0" indent="0">
              <a:buNone/>
            </a:pPr>
            <a:endParaRPr lang="zh-TW" altLang="en-US" sz="2400" dirty="0"/>
          </a:p>
          <a:p>
            <a:r>
              <a:rPr lang="en-US" sz="2400" dirty="0"/>
              <a:t>Python Syntax</a:t>
            </a:r>
          </a:p>
          <a:p>
            <a:r>
              <a:rPr lang="en-US" sz="2400" dirty="0"/>
              <a:t>Python Comments</a:t>
            </a:r>
          </a:p>
          <a:p>
            <a:r>
              <a:rPr lang="en-US" sz="2400" dirty="0"/>
              <a:t>Python Variables</a:t>
            </a:r>
          </a:p>
          <a:p>
            <a:r>
              <a:rPr lang="en-US" sz="2400" dirty="0"/>
              <a:t>Python Data Types</a:t>
            </a:r>
          </a:p>
          <a:p>
            <a:r>
              <a:rPr lang="en-US" sz="2400" dirty="0"/>
              <a:t>Python Numbers</a:t>
            </a:r>
          </a:p>
          <a:p>
            <a:r>
              <a:rPr lang="en-US" sz="2400" dirty="0"/>
              <a:t>Python Casting</a:t>
            </a:r>
          </a:p>
          <a:p>
            <a:r>
              <a:rPr lang="en-US" sz="2400" dirty="0"/>
              <a:t>Python Strings</a:t>
            </a:r>
          </a:p>
          <a:p>
            <a:r>
              <a:rPr lang="en-US" sz="2400" dirty="0"/>
              <a:t>Python Booleans</a:t>
            </a:r>
          </a:p>
          <a:p>
            <a:r>
              <a:rPr lang="en-US" sz="2400" dirty="0"/>
              <a:t>Python Operators</a:t>
            </a:r>
          </a:p>
          <a:p>
            <a:r>
              <a:rPr lang="en-US" sz="2400" dirty="0"/>
              <a:t>Python Lists</a:t>
            </a:r>
          </a:p>
          <a:p>
            <a:r>
              <a:rPr lang="en-US" sz="2400" dirty="0"/>
              <a:t>Python Tuples</a:t>
            </a:r>
          </a:p>
          <a:p>
            <a:endParaRPr lang="en-US" dirty="0"/>
          </a:p>
        </p:txBody>
      </p:sp>
    </p:spTree>
    <p:extLst>
      <p:ext uri="{BB962C8B-B14F-4D97-AF65-F5344CB8AC3E}">
        <p14:creationId xmlns:p14="http://schemas.microsoft.com/office/powerpoint/2010/main" val="3741915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5189-A63D-CFC3-ECAC-573FED522C0A}"/>
              </a:ext>
            </a:extLst>
          </p:cNvPr>
          <p:cNvSpPr>
            <a:spLocks noGrp="1"/>
          </p:cNvSpPr>
          <p:nvPr>
            <p:ph type="title"/>
          </p:nvPr>
        </p:nvSpPr>
        <p:spPr>
          <a:xfrm>
            <a:off x="457200" y="597492"/>
            <a:ext cx="8534400" cy="1262406"/>
          </a:xfrm>
        </p:spPr>
        <p:txBody>
          <a:bodyPr/>
          <a:lstStyle/>
          <a:p>
            <a:r>
              <a:rPr lang="en-US" i="1" dirty="0">
                <a:latin typeface="+mn-lt"/>
              </a:rPr>
              <a:t>Single or Double Quotes?</a:t>
            </a:r>
          </a:p>
        </p:txBody>
      </p:sp>
      <p:sp>
        <p:nvSpPr>
          <p:cNvPr id="3" name="Content Placeholder 2">
            <a:extLst>
              <a:ext uri="{FF2B5EF4-FFF2-40B4-BE49-F238E27FC236}">
                <a16:creationId xmlns:a16="http://schemas.microsoft.com/office/drawing/2014/main" id="{5D00BC00-4AB9-C412-CF2B-C72F53AC482D}"/>
              </a:ext>
            </a:extLst>
          </p:cNvPr>
          <p:cNvSpPr>
            <a:spLocks noGrp="1"/>
          </p:cNvSpPr>
          <p:nvPr>
            <p:ph idx="1"/>
          </p:nvPr>
        </p:nvSpPr>
        <p:spPr>
          <a:xfrm>
            <a:off x="990600" y="1828800"/>
            <a:ext cx="10134600" cy="4206240"/>
          </a:xfrm>
        </p:spPr>
        <p:txBody>
          <a:bodyPr>
            <a:normAutofit/>
          </a:bodyPr>
          <a:lstStyle/>
          <a:p>
            <a:r>
              <a:rPr lang="en-US" sz="2000" dirty="0"/>
              <a:t>String variables can be declared either by using single or double quotes:</a:t>
            </a:r>
          </a:p>
        </p:txBody>
      </p:sp>
      <p:pic>
        <p:nvPicPr>
          <p:cNvPr id="5" name="Picture 4">
            <a:extLst>
              <a:ext uri="{FF2B5EF4-FFF2-40B4-BE49-F238E27FC236}">
                <a16:creationId xmlns:a16="http://schemas.microsoft.com/office/drawing/2014/main" id="{398EC24D-BD6C-7115-A545-ABFCEA34BA8B}"/>
              </a:ext>
            </a:extLst>
          </p:cNvPr>
          <p:cNvPicPr>
            <a:picLocks noChangeAspect="1"/>
          </p:cNvPicPr>
          <p:nvPr/>
        </p:nvPicPr>
        <p:blipFill>
          <a:blip r:embed="rId2"/>
          <a:stretch>
            <a:fillRect/>
          </a:stretch>
        </p:blipFill>
        <p:spPr>
          <a:xfrm>
            <a:off x="2514600" y="3190905"/>
            <a:ext cx="5522872" cy="2438400"/>
          </a:xfrm>
          <a:prstGeom prst="rect">
            <a:avLst/>
          </a:prstGeom>
        </p:spPr>
      </p:pic>
      <p:sp>
        <p:nvSpPr>
          <p:cNvPr id="7" name="TextBox 6">
            <a:extLst>
              <a:ext uri="{FF2B5EF4-FFF2-40B4-BE49-F238E27FC236}">
                <a16:creationId xmlns:a16="http://schemas.microsoft.com/office/drawing/2014/main" id="{34D34A9B-0317-42BA-0DA7-F50D5F97FC8A}"/>
              </a:ext>
            </a:extLst>
          </p:cNvPr>
          <p:cNvSpPr txBox="1"/>
          <p:nvPr/>
        </p:nvSpPr>
        <p:spPr>
          <a:xfrm>
            <a:off x="1104900" y="2771745"/>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1673790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726F-0C36-0DEA-C869-6674D20E6617}"/>
              </a:ext>
            </a:extLst>
          </p:cNvPr>
          <p:cNvSpPr>
            <a:spLocks noGrp="1"/>
          </p:cNvSpPr>
          <p:nvPr>
            <p:ph type="title"/>
          </p:nvPr>
        </p:nvSpPr>
        <p:spPr>
          <a:xfrm>
            <a:off x="533400" y="642594"/>
            <a:ext cx="10591800" cy="1110006"/>
          </a:xfrm>
        </p:spPr>
        <p:txBody>
          <a:bodyPr/>
          <a:lstStyle/>
          <a:p>
            <a:r>
              <a:rPr lang="en-US" dirty="0">
                <a:latin typeface="+mn-lt"/>
              </a:rPr>
              <a:t>Case-Sensitive</a:t>
            </a:r>
          </a:p>
        </p:txBody>
      </p:sp>
      <p:sp>
        <p:nvSpPr>
          <p:cNvPr id="3" name="Content Placeholder 2">
            <a:extLst>
              <a:ext uri="{FF2B5EF4-FFF2-40B4-BE49-F238E27FC236}">
                <a16:creationId xmlns:a16="http://schemas.microsoft.com/office/drawing/2014/main" id="{4A641888-915A-A152-DB41-AF12719020B0}"/>
              </a:ext>
            </a:extLst>
          </p:cNvPr>
          <p:cNvSpPr>
            <a:spLocks noGrp="1"/>
          </p:cNvSpPr>
          <p:nvPr>
            <p:ph idx="1"/>
          </p:nvPr>
        </p:nvSpPr>
        <p:spPr/>
        <p:txBody>
          <a:bodyPr/>
          <a:lstStyle/>
          <a:p>
            <a:r>
              <a:rPr lang="en-US" sz="2000" dirty="0"/>
              <a:t>Variable names are case-sensitive</a:t>
            </a:r>
            <a:r>
              <a:rPr lang="en-US" dirty="0"/>
              <a:t>.</a:t>
            </a:r>
          </a:p>
        </p:txBody>
      </p:sp>
      <p:sp>
        <p:nvSpPr>
          <p:cNvPr id="5" name="TextBox 4">
            <a:extLst>
              <a:ext uri="{FF2B5EF4-FFF2-40B4-BE49-F238E27FC236}">
                <a16:creationId xmlns:a16="http://schemas.microsoft.com/office/drawing/2014/main" id="{CD108522-ACD1-C86C-AA4D-1E013FD8765D}"/>
              </a:ext>
            </a:extLst>
          </p:cNvPr>
          <p:cNvSpPr txBox="1"/>
          <p:nvPr/>
        </p:nvSpPr>
        <p:spPr>
          <a:xfrm>
            <a:off x="1295926" y="3429000"/>
            <a:ext cx="6096000" cy="400110"/>
          </a:xfrm>
          <a:prstGeom prst="rect">
            <a:avLst/>
          </a:prstGeom>
          <a:noFill/>
        </p:spPr>
        <p:txBody>
          <a:bodyPr wrap="square">
            <a:spAutoFit/>
          </a:bodyPr>
          <a:lstStyle/>
          <a:p>
            <a:r>
              <a:rPr lang="en-US" sz="2000" i="1" dirty="0"/>
              <a:t>Example:</a:t>
            </a:r>
          </a:p>
        </p:txBody>
      </p:sp>
      <p:pic>
        <p:nvPicPr>
          <p:cNvPr id="7" name="Picture 6">
            <a:extLst>
              <a:ext uri="{FF2B5EF4-FFF2-40B4-BE49-F238E27FC236}">
                <a16:creationId xmlns:a16="http://schemas.microsoft.com/office/drawing/2014/main" id="{294717AF-B53E-A40E-AD3F-C83B39256D61}"/>
              </a:ext>
            </a:extLst>
          </p:cNvPr>
          <p:cNvPicPr>
            <a:picLocks noChangeAspect="1"/>
          </p:cNvPicPr>
          <p:nvPr/>
        </p:nvPicPr>
        <p:blipFill>
          <a:blip r:embed="rId2"/>
          <a:stretch>
            <a:fillRect/>
          </a:stretch>
        </p:blipFill>
        <p:spPr>
          <a:xfrm>
            <a:off x="3048000" y="3429000"/>
            <a:ext cx="4343926" cy="2286000"/>
          </a:xfrm>
          <a:prstGeom prst="rect">
            <a:avLst/>
          </a:prstGeom>
        </p:spPr>
      </p:pic>
    </p:spTree>
    <p:extLst>
      <p:ext uri="{BB962C8B-B14F-4D97-AF65-F5344CB8AC3E}">
        <p14:creationId xmlns:p14="http://schemas.microsoft.com/office/powerpoint/2010/main" val="2553108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BF7E-7243-E496-1B7E-6E751A49B205}"/>
              </a:ext>
            </a:extLst>
          </p:cNvPr>
          <p:cNvSpPr>
            <a:spLocks noGrp="1"/>
          </p:cNvSpPr>
          <p:nvPr>
            <p:ph type="title"/>
          </p:nvPr>
        </p:nvSpPr>
        <p:spPr>
          <a:xfrm>
            <a:off x="609600" y="642594"/>
            <a:ext cx="10515600" cy="957606"/>
          </a:xfrm>
        </p:spPr>
        <p:txBody>
          <a:bodyPr>
            <a:normAutofit fontScale="90000"/>
          </a:bodyPr>
          <a:lstStyle/>
          <a:p>
            <a:br>
              <a:rPr lang="en-US" dirty="0">
                <a:latin typeface="Algerian" panose="04020705040A02060702" pitchFamily="82" charset="0"/>
              </a:rPr>
            </a:br>
            <a:r>
              <a:rPr lang="en-US" dirty="0">
                <a:latin typeface="Algerian" panose="04020705040A02060702" pitchFamily="82" charset="0"/>
              </a:rPr>
              <a:t>Python - Variable Names</a:t>
            </a:r>
            <a:br>
              <a:rPr lang="en-US" dirty="0">
                <a:latin typeface="Algerian" panose="04020705040A02060702" pitchFamily="82" charset="0"/>
              </a:rPr>
            </a:br>
            <a:endParaRPr lang="en-US" dirty="0">
              <a:latin typeface="Algerian" panose="04020705040A02060702" pitchFamily="82" charset="0"/>
            </a:endParaRPr>
          </a:p>
        </p:txBody>
      </p:sp>
      <p:sp>
        <p:nvSpPr>
          <p:cNvPr id="3" name="Content Placeholder 2">
            <a:extLst>
              <a:ext uri="{FF2B5EF4-FFF2-40B4-BE49-F238E27FC236}">
                <a16:creationId xmlns:a16="http://schemas.microsoft.com/office/drawing/2014/main" id="{A4A189CC-C91C-C232-D265-BEDF97C8B822}"/>
              </a:ext>
            </a:extLst>
          </p:cNvPr>
          <p:cNvSpPr>
            <a:spLocks noGrp="1"/>
          </p:cNvSpPr>
          <p:nvPr>
            <p:ph idx="1"/>
          </p:nvPr>
        </p:nvSpPr>
        <p:spPr>
          <a:xfrm>
            <a:off x="762000" y="1676400"/>
            <a:ext cx="10363200" cy="4358640"/>
          </a:xfrm>
        </p:spPr>
        <p:txBody>
          <a:bodyPr/>
          <a:lstStyle/>
          <a:p>
            <a:pPr marL="0" indent="0">
              <a:buNone/>
            </a:pPr>
            <a:r>
              <a:rPr lang="en-US" sz="2400" b="1" dirty="0"/>
              <a:t>Variable Names</a:t>
            </a:r>
          </a:p>
          <a:p>
            <a:endParaRPr lang="en-US" dirty="0"/>
          </a:p>
          <a:p>
            <a:r>
              <a:rPr lang="en-US" dirty="0"/>
              <a:t>A variable can have a short name (like x and y) or a more descriptive name (age, </a:t>
            </a:r>
            <a:r>
              <a:rPr lang="en-US" dirty="0" err="1"/>
              <a:t>carname</a:t>
            </a:r>
            <a:r>
              <a:rPr lang="en-US" dirty="0"/>
              <a:t>, </a:t>
            </a:r>
            <a:r>
              <a:rPr lang="en-US" dirty="0" err="1"/>
              <a:t>total_volume</a:t>
            </a:r>
            <a:r>
              <a:rPr lang="en-US" dirty="0"/>
              <a:t>). Rules for Python variables:</a:t>
            </a:r>
          </a:p>
          <a:p>
            <a:r>
              <a:rPr lang="en-US" dirty="0"/>
              <a:t>A variable name must start with a letter or the underscore character</a:t>
            </a:r>
          </a:p>
          <a:p>
            <a:r>
              <a:rPr lang="en-US" dirty="0"/>
              <a:t>A variable name cannot start with a number</a:t>
            </a:r>
          </a:p>
          <a:p>
            <a:r>
              <a:rPr lang="en-US" dirty="0"/>
              <a:t>A variable name can only contain alpha-numeric characters and underscores (A-z, 0-9, and _ )</a:t>
            </a:r>
          </a:p>
          <a:p>
            <a:r>
              <a:rPr lang="en-US" dirty="0"/>
              <a:t>Variable names are case-sensitive (age, Age and AGE are three different variables)</a:t>
            </a:r>
          </a:p>
          <a:p>
            <a:r>
              <a:rPr lang="en-US" dirty="0"/>
              <a:t>Example</a:t>
            </a:r>
          </a:p>
        </p:txBody>
      </p:sp>
    </p:spTree>
    <p:extLst>
      <p:ext uri="{BB962C8B-B14F-4D97-AF65-F5344CB8AC3E}">
        <p14:creationId xmlns:p14="http://schemas.microsoft.com/office/powerpoint/2010/main" val="2432072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0A13D-C9B6-0C88-FC25-F0B63D68E25F}"/>
              </a:ext>
            </a:extLst>
          </p:cNvPr>
          <p:cNvSpPr>
            <a:spLocks noGrp="1"/>
          </p:cNvSpPr>
          <p:nvPr>
            <p:ph type="title"/>
          </p:nvPr>
        </p:nvSpPr>
        <p:spPr>
          <a:xfrm>
            <a:off x="533400" y="457200"/>
            <a:ext cx="10058400" cy="1219200"/>
          </a:xfrm>
        </p:spPr>
        <p:txBody>
          <a:bodyPr/>
          <a:lstStyle/>
          <a:p>
            <a:r>
              <a:rPr lang="en-US" dirty="0"/>
              <a:t>Legal variable names:</a:t>
            </a:r>
          </a:p>
        </p:txBody>
      </p:sp>
      <p:sp>
        <p:nvSpPr>
          <p:cNvPr id="3" name="Content Placeholder 2">
            <a:extLst>
              <a:ext uri="{FF2B5EF4-FFF2-40B4-BE49-F238E27FC236}">
                <a16:creationId xmlns:a16="http://schemas.microsoft.com/office/drawing/2014/main" id="{890DBADC-FBBE-65C4-F65E-8B4FACEA8988}"/>
              </a:ext>
            </a:extLst>
          </p:cNvPr>
          <p:cNvSpPr>
            <a:spLocks noGrp="1"/>
          </p:cNvSpPr>
          <p:nvPr>
            <p:ph idx="1"/>
          </p:nvPr>
        </p:nvSpPr>
        <p:spPr>
          <a:xfrm>
            <a:off x="581025" y="2290281"/>
            <a:ext cx="1828800" cy="374322"/>
          </a:xfrm>
        </p:spPr>
        <p:txBody>
          <a:bodyPr>
            <a:normAutofit lnSpcReduction="10000"/>
          </a:bodyPr>
          <a:lstStyle/>
          <a:p>
            <a:r>
              <a:rPr lang="en-US" sz="2000" dirty="0"/>
              <a:t>Example:</a:t>
            </a:r>
          </a:p>
        </p:txBody>
      </p:sp>
      <p:pic>
        <p:nvPicPr>
          <p:cNvPr id="5" name="Picture 4">
            <a:extLst>
              <a:ext uri="{FF2B5EF4-FFF2-40B4-BE49-F238E27FC236}">
                <a16:creationId xmlns:a16="http://schemas.microsoft.com/office/drawing/2014/main" id="{190C0088-D95A-3287-7AD2-7775DAA191FD}"/>
              </a:ext>
            </a:extLst>
          </p:cNvPr>
          <p:cNvPicPr>
            <a:picLocks noChangeAspect="1"/>
          </p:cNvPicPr>
          <p:nvPr/>
        </p:nvPicPr>
        <p:blipFill>
          <a:blip r:embed="rId2"/>
          <a:stretch>
            <a:fillRect/>
          </a:stretch>
        </p:blipFill>
        <p:spPr>
          <a:xfrm>
            <a:off x="2409825" y="2477442"/>
            <a:ext cx="7697249" cy="3770958"/>
          </a:xfrm>
          <a:prstGeom prst="rect">
            <a:avLst/>
          </a:prstGeom>
        </p:spPr>
      </p:pic>
    </p:spTree>
    <p:extLst>
      <p:ext uri="{BB962C8B-B14F-4D97-AF65-F5344CB8AC3E}">
        <p14:creationId xmlns:p14="http://schemas.microsoft.com/office/powerpoint/2010/main" val="257915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640C-D2E6-D6DD-D51C-3AD97CE144B1}"/>
              </a:ext>
            </a:extLst>
          </p:cNvPr>
          <p:cNvSpPr>
            <a:spLocks noGrp="1"/>
          </p:cNvSpPr>
          <p:nvPr>
            <p:ph type="title"/>
          </p:nvPr>
        </p:nvSpPr>
        <p:spPr>
          <a:xfrm>
            <a:off x="685800" y="642594"/>
            <a:ext cx="8305800" cy="1371600"/>
          </a:xfrm>
        </p:spPr>
        <p:txBody>
          <a:bodyPr/>
          <a:lstStyle/>
          <a:p>
            <a:r>
              <a:rPr lang="en-US" b="0" i="0" dirty="0">
                <a:solidFill>
                  <a:srgbClr val="000000"/>
                </a:solidFill>
                <a:effectLst/>
                <a:latin typeface="Verdana" panose="020B0604030504040204" pitchFamily="34" charset="0"/>
              </a:rPr>
              <a:t>Illegal variable names:</a:t>
            </a:r>
            <a:endParaRPr lang="en-US" dirty="0"/>
          </a:p>
        </p:txBody>
      </p:sp>
      <p:sp>
        <p:nvSpPr>
          <p:cNvPr id="7" name="TextBox 6">
            <a:extLst>
              <a:ext uri="{FF2B5EF4-FFF2-40B4-BE49-F238E27FC236}">
                <a16:creationId xmlns:a16="http://schemas.microsoft.com/office/drawing/2014/main" id="{BC04B9DA-95A6-5E4D-4988-5776F4A1A4AD}"/>
              </a:ext>
            </a:extLst>
          </p:cNvPr>
          <p:cNvSpPr txBox="1"/>
          <p:nvPr/>
        </p:nvSpPr>
        <p:spPr>
          <a:xfrm>
            <a:off x="1143000" y="2590800"/>
            <a:ext cx="6096000" cy="400110"/>
          </a:xfrm>
          <a:prstGeom prst="rect">
            <a:avLst/>
          </a:prstGeom>
          <a:noFill/>
        </p:spPr>
        <p:txBody>
          <a:bodyPr wrap="square">
            <a:spAutoFit/>
          </a:bodyPr>
          <a:lstStyle/>
          <a:p>
            <a:r>
              <a:rPr lang="en-US" sz="2000" i="1" dirty="0"/>
              <a:t>Example:</a:t>
            </a:r>
          </a:p>
        </p:txBody>
      </p:sp>
      <p:pic>
        <p:nvPicPr>
          <p:cNvPr id="18" name="Content Placeholder 17">
            <a:extLst>
              <a:ext uri="{FF2B5EF4-FFF2-40B4-BE49-F238E27FC236}">
                <a16:creationId xmlns:a16="http://schemas.microsoft.com/office/drawing/2014/main" id="{837EEBD5-80EA-1B3F-A71E-939BDACF040A}"/>
              </a:ext>
            </a:extLst>
          </p:cNvPr>
          <p:cNvPicPr>
            <a:picLocks noGrp="1" noChangeAspect="1"/>
          </p:cNvPicPr>
          <p:nvPr>
            <p:ph idx="1"/>
          </p:nvPr>
        </p:nvPicPr>
        <p:blipFill>
          <a:blip r:embed="rId2"/>
          <a:stretch>
            <a:fillRect/>
          </a:stretch>
        </p:blipFill>
        <p:spPr>
          <a:xfrm>
            <a:off x="2743200" y="2990910"/>
            <a:ext cx="5887272" cy="2886045"/>
          </a:xfrm>
        </p:spPr>
      </p:pic>
    </p:spTree>
    <p:extLst>
      <p:ext uri="{BB962C8B-B14F-4D97-AF65-F5344CB8AC3E}">
        <p14:creationId xmlns:p14="http://schemas.microsoft.com/office/powerpoint/2010/main" val="382219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996A-FFDC-613A-2555-0AF7FAAD109A}"/>
              </a:ext>
            </a:extLst>
          </p:cNvPr>
          <p:cNvSpPr>
            <a:spLocks noGrp="1"/>
          </p:cNvSpPr>
          <p:nvPr>
            <p:ph type="title"/>
          </p:nvPr>
        </p:nvSpPr>
        <p:spPr>
          <a:xfrm>
            <a:off x="457200" y="533400"/>
            <a:ext cx="9372600" cy="1295400"/>
          </a:xfrm>
        </p:spPr>
        <p:txBody>
          <a:bodyPr/>
          <a:lstStyle/>
          <a:p>
            <a:r>
              <a:rPr lang="en-US" dirty="0">
                <a:latin typeface="Algerian" panose="04020705040A02060702" pitchFamily="82" charset="0"/>
              </a:rPr>
              <a:t>Multi Words Variable Names</a:t>
            </a:r>
          </a:p>
        </p:txBody>
      </p:sp>
      <p:sp>
        <p:nvSpPr>
          <p:cNvPr id="3" name="Content Placeholder 2">
            <a:extLst>
              <a:ext uri="{FF2B5EF4-FFF2-40B4-BE49-F238E27FC236}">
                <a16:creationId xmlns:a16="http://schemas.microsoft.com/office/drawing/2014/main" id="{A5957135-5532-D3BE-8B9D-E1F5DE37C55B}"/>
              </a:ext>
            </a:extLst>
          </p:cNvPr>
          <p:cNvSpPr>
            <a:spLocks noGrp="1"/>
          </p:cNvSpPr>
          <p:nvPr>
            <p:ph idx="1"/>
          </p:nvPr>
        </p:nvSpPr>
        <p:spPr>
          <a:xfrm>
            <a:off x="609600" y="1828800"/>
            <a:ext cx="10515600" cy="4206240"/>
          </a:xfrm>
        </p:spPr>
        <p:txBody>
          <a:bodyPr>
            <a:normAutofit/>
          </a:bodyPr>
          <a:lstStyle/>
          <a:p>
            <a:r>
              <a:rPr lang="en-US" sz="2000" dirty="0"/>
              <a:t>Variable names with more than one word can be difficult to read.</a:t>
            </a:r>
          </a:p>
          <a:p>
            <a:r>
              <a:rPr lang="en-US" sz="2000" dirty="0"/>
              <a:t>There are several techniques you can use to make them more readable:</a:t>
            </a:r>
          </a:p>
        </p:txBody>
      </p:sp>
      <p:sp>
        <p:nvSpPr>
          <p:cNvPr id="5" name="TextBox 4">
            <a:extLst>
              <a:ext uri="{FF2B5EF4-FFF2-40B4-BE49-F238E27FC236}">
                <a16:creationId xmlns:a16="http://schemas.microsoft.com/office/drawing/2014/main" id="{84AFA2F2-36AF-38EB-4563-8B9CE6366A0C}"/>
              </a:ext>
            </a:extLst>
          </p:cNvPr>
          <p:cNvSpPr txBox="1"/>
          <p:nvPr/>
        </p:nvSpPr>
        <p:spPr>
          <a:xfrm>
            <a:off x="762000" y="3008590"/>
            <a:ext cx="6096000" cy="1415772"/>
          </a:xfrm>
          <a:prstGeom prst="rect">
            <a:avLst/>
          </a:prstGeom>
          <a:noFill/>
        </p:spPr>
        <p:txBody>
          <a:bodyPr wrap="square">
            <a:spAutoFit/>
          </a:bodyPr>
          <a:lstStyle/>
          <a:p>
            <a:r>
              <a:rPr lang="en-US" sz="2800" b="1" dirty="0"/>
              <a:t>Camel Case</a:t>
            </a:r>
          </a:p>
          <a:p>
            <a:endParaRPr lang="en-US" dirty="0"/>
          </a:p>
          <a:p>
            <a:r>
              <a:rPr lang="en-US" sz="2000" dirty="0"/>
              <a:t>Each word, except the first, starts with a capital letter:</a:t>
            </a:r>
          </a:p>
        </p:txBody>
      </p:sp>
      <p:pic>
        <p:nvPicPr>
          <p:cNvPr id="7" name="Picture 6">
            <a:extLst>
              <a:ext uri="{FF2B5EF4-FFF2-40B4-BE49-F238E27FC236}">
                <a16:creationId xmlns:a16="http://schemas.microsoft.com/office/drawing/2014/main" id="{CAB8F86B-213C-6C1A-4E43-4241C9EFDD6D}"/>
              </a:ext>
            </a:extLst>
          </p:cNvPr>
          <p:cNvPicPr>
            <a:picLocks noChangeAspect="1"/>
          </p:cNvPicPr>
          <p:nvPr/>
        </p:nvPicPr>
        <p:blipFill>
          <a:blip r:embed="rId2"/>
          <a:stretch>
            <a:fillRect/>
          </a:stretch>
        </p:blipFill>
        <p:spPr>
          <a:xfrm>
            <a:off x="914400" y="4648200"/>
            <a:ext cx="3448531" cy="457264"/>
          </a:xfrm>
          <a:prstGeom prst="rect">
            <a:avLst/>
          </a:prstGeom>
        </p:spPr>
      </p:pic>
    </p:spTree>
    <p:extLst>
      <p:ext uri="{BB962C8B-B14F-4D97-AF65-F5344CB8AC3E}">
        <p14:creationId xmlns:p14="http://schemas.microsoft.com/office/powerpoint/2010/main" val="112376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329B-A04F-01A3-76FE-8B9894B67E65}"/>
              </a:ext>
            </a:extLst>
          </p:cNvPr>
          <p:cNvSpPr>
            <a:spLocks noGrp="1"/>
          </p:cNvSpPr>
          <p:nvPr>
            <p:ph type="title"/>
          </p:nvPr>
        </p:nvSpPr>
        <p:spPr>
          <a:xfrm>
            <a:off x="609600" y="470506"/>
            <a:ext cx="9829800" cy="948784"/>
          </a:xfrm>
        </p:spPr>
        <p:txBody>
          <a:bodyPr>
            <a:normAutofit/>
          </a:bodyPr>
          <a:lstStyle/>
          <a:p>
            <a:r>
              <a:rPr lang="en-US" sz="3600" dirty="0"/>
              <a:t>Pascal Case</a:t>
            </a:r>
          </a:p>
        </p:txBody>
      </p:sp>
      <p:sp>
        <p:nvSpPr>
          <p:cNvPr id="3" name="Content Placeholder 2">
            <a:extLst>
              <a:ext uri="{FF2B5EF4-FFF2-40B4-BE49-F238E27FC236}">
                <a16:creationId xmlns:a16="http://schemas.microsoft.com/office/drawing/2014/main" id="{9CFD57BE-47F1-5165-66ED-DEE47C825353}"/>
              </a:ext>
            </a:extLst>
          </p:cNvPr>
          <p:cNvSpPr>
            <a:spLocks noGrp="1"/>
          </p:cNvSpPr>
          <p:nvPr>
            <p:ph idx="1"/>
          </p:nvPr>
        </p:nvSpPr>
        <p:spPr>
          <a:xfrm>
            <a:off x="457200" y="1524000"/>
            <a:ext cx="10668000" cy="4511040"/>
          </a:xfrm>
        </p:spPr>
        <p:txBody>
          <a:bodyPr>
            <a:normAutofit/>
          </a:bodyPr>
          <a:lstStyle/>
          <a:p>
            <a:r>
              <a:rPr lang="en-US" sz="2000" dirty="0"/>
              <a:t>Each word starts with a capital letter:</a:t>
            </a:r>
          </a:p>
        </p:txBody>
      </p:sp>
      <p:pic>
        <p:nvPicPr>
          <p:cNvPr id="7" name="Picture 6">
            <a:extLst>
              <a:ext uri="{FF2B5EF4-FFF2-40B4-BE49-F238E27FC236}">
                <a16:creationId xmlns:a16="http://schemas.microsoft.com/office/drawing/2014/main" id="{B0477D2A-07EC-AF28-1EA4-62DB29245703}"/>
              </a:ext>
            </a:extLst>
          </p:cNvPr>
          <p:cNvPicPr>
            <a:picLocks noChangeAspect="1"/>
          </p:cNvPicPr>
          <p:nvPr/>
        </p:nvPicPr>
        <p:blipFill>
          <a:blip r:embed="rId2"/>
          <a:stretch>
            <a:fillRect/>
          </a:stretch>
        </p:blipFill>
        <p:spPr>
          <a:xfrm>
            <a:off x="695336" y="2242979"/>
            <a:ext cx="3439005" cy="457264"/>
          </a:xfrm>
          <a:prstGeom prst="rect">
            <a:avLst/>
          </a:prstGeom>
        </p:spPr>
      </p:pic>
      <p:sp>
        <p:nvSpPr>
          <p:cNvPr id="9" name="TextBox 8">
            <a:extLst>
              <a:ext uri="{FF2B5EF4-FFF2-40B4-BE49-F238E27FC236}">
                <a16:creationId xmlns:a16="http://schemas.microsoft.com/office/drawing/2014/main" id="{35D28505-49E5-A285-37BD-DDDD798F852B}"/>
              </a:ext>
            </a:extLst>
          </p:cNvPr>
          <p:cNvSpPr txBox="1"/>
          <p:nvPr/>
        </p:nvSpPr>
        <p:spPr>
          <a:xfrm>
            <a:off x="609600" y="3200464"/>
            <a:ext cx="6553200" cy="646331"/>
          </a:xfrm>
          <a:prstGeom prst="rect">
            <a:avLst/>
          </a:prstGeom>
          <a:noFill/>
        </p:spPr>
        <p:txBody>
          <a:bodyPr wrap="square">
            <a:spAutoFit/>
          </a:bodyPr>
          <a:lstStyle/>
          <a:p>
            <a:r>
              <a:rPr lang="en-US" sz="3600" dirty="0"/>
              <a:t>Snake Case</a:t>
            </a:r>
          </a:p>
        </p:txBody>
      </p:sp>
      <p:pic>
        <p:nvPicPr>
          <p:cNvPr id="11" name="Picture 10">
            <a:extLst>
              <a:ext uri="{FF2B5EF4-FFF2-40B4-BE49-F238E27FC236}">
                <a16:creationId xmlns:a16="http://schemas.microsoft.com/office/drawing/2014/main" id="{9EAF9FDC-EC8A-7214-5161-F8F4D1E240BE}"/>
              </a:ext>
            </a:extLst>
          </p:cNvPr>
          <p:cNvPicPr>
            <a:picLocks noChangeAspect="1"/>
          </p:cNvPicPr>
          <p:nvPr/>
        </p:nvPicPr>
        <p:blipFill>
          <a:blip r:embed="rId3"/>
          <a:stretch>
            <a:fillRect/>
          </a:stretch>
        </p:blipFill>
        <p:spPr>
          <a:xfrm>
            <a:off x="600075" y="4915186"/>
            <a:ext cx="3610479" cy="447737"/>
          </a:xfrm>
          <a:prstGeom prst="rect">
            <a:avLst/>
          </a:prstGeom>
        </p:spPr>
      </p:pic>
      <p:sp>
        <p:nvSpPr>
          <p:cNvPr id="13" name="TextBox 12">
            <a:extLst>
              <a:ext uri="{FF2B5EF4-FFF2-40B4-BE49-F238E27FC236}">
                <a16:creationId xmlns:a16="http://schemas.microsoft.com/office/drawing/2014/main" id="{40B17D6E-8A01-E451-ECEC-8D2E03EC6852}"/>
              </a:ext>
            </a:extLst>
          </p:cNvPr>
          <p:cNvSpPr txBox="1"/>
          <p:nvPr/>
        </p:nvSpPr>
        <p:spPr>
          <a:xfrm>
            <a:off x="609600" y="4044476"/>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Each word is separated by an underscore character:</a:t>
            </a:r>
          </a:p>
        </p:txBody>
      </p:sp>
    </p:spTree>
    <p:extLst>
      <p:ext uri="{BB962C8B-B14F-4D97-AF65-F5344CB8AC3E}">
        <p14:creationId xmlns:p14="http://schemas.microsoft.com/office/powerpoint/2010/main" val="355124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00C8-2960-8EA4-1F9B-3E97087E393C}"/>
              </a:ext>
            </a:extLst>
          </p:cNvPr>
          <p:cNvSpPr>
            <a:spLocks noGrp="1"/>
          </p:cNvSpPr>
          <p:nvPr>
            <p:ph type="title"/>
          </p:nvPr>
        </p:nvSpPr>
        <p:spPr>
          <a:xfrm>
            <a:off x="352425" y="304800"/>
            <a:ext cx="10744200" cy="1633194"/>
          </a:xfrm>
        </p:spPr>
        <p:txBody>
          <a:bodyPr>
            <a:normAutofit fontScale="90000"/>
          </a:bodyPr>
          <a:lstStyle/>
          <a:p>
            <a:br>
              <a:rPr lang="fr-FR" dirty="0"/>
            </a:br>
            <a:r>
              <a:rPr lang="fr-FR" sz="4000" dirty="0">
                <a:latin typeface="+mn-lt"/>
              </a:rPr>
              <a:t>Python Variables - </a:t>
            </a:r>
            <a:r>
              <a:rPr lang="fr-FR" sz="4000" dirty="0" err="1">
                <a:latin typeface="+mn-lt"/>
              </a:rPr>
              <a:t>Assign</a:t>
            </a:r>
            <a:r>
              <a:rPr lang="fr-FR" sz="4000" dirty="0">
                <a:latin typeface="+mn-lt"/>
              </a:rPr>
              <a:t> Multiple Values</a:t>
            </a:r>
            <a:br>
              <a:rPr lang="fr-FR" sz="4000" dirty="0">
                <a:latin typeface="+mn-lt"/>
              </a:rPr>
            </a:br>
            <a:endParaRPr lang="en-US" sz="4000" dirty="0">
              <a:latin typeface="+mn-lt"/>
            </a:endParaRPr>
          </a:p>
        </p:txBody>
      </p:sp>
      <p:sp>
        <p:nvSpPr>
          <p:cNvPr id="3" name="Content Placeholder 2">
            <a:extLst>
              <a:ext uri="{FF2B5EF4-FFF2-40B4-BE49-F238E27FC236}">
                <a16:creationId xmlns:a16="http://schemas.microsoft.com/office/drawing/2014/main" id="{1F05FB69-B412-D480-0F27-0FAE39F78630}"/>
              </a:ext>
            </a:extLst>
          </p:cNvPr>
          <p:cNvSpPr>
            <a:spLocks noGrp="1"/>
          </p:cNvSpPr>
          <p:nvPr>
            <p:ph idx="1"/>
          </p:nvPr>
        </p:nvSpPr>
        <p:spPr>
          <a:xfrm>
            <a:off x="533400" y="2103120"/>
            <a:ext cx="10591800" cy="3931920"/>
          </a:xfrm>
        </p:spPr>
        <p:txBody>
          <a:bodyPr/>
          <a:lstStyle/>
          <a:p>
            <a:r>
              <a:rPr lang="en-US" sz="3200" b="1" dirty="0"/>
              <a:t>Many Values to Multiple Variables</a:t>
            </a:r>
          </a:p>
          <a:p>
            <a:pPr lvl="1"/>
            <a:r>
              <a:rPr lang="en-US" sz="2000" dirty="0"/>
              <a:t>Python allows you to assign values to multiple variables in one line:</a:t>
            </a:r>
          </a:p>
        </p:txBody>
      </p:sp>
      <p:pic>
        <p:nvPicPr>
          <p:cNvPr id="5" name="Picture 4">
            <a:extLst>
              <a:ext uri="{FF2B5EF4-FFF2-40B4-BE49-F238E27FC236}">
                <a16:creationId xmlns:a16="http://schemas.microsoft.com/office/drawing/2014/main" id="{222904F9-FACD-7F36-7308-4E7D9FDA59E2}"/>
              </a:ext>
            </a:extLst>
          </p:cNvPr>
          <p:cNvPicPr>
            <a:picLocks noChangeAspect="1"/>
          </p:cNvPicPr>
          <p:nvPr/>
        </p:nvPicPr>
        <p:blipFill>
          <a:blip r:embed="rId2"/>
          <a:stretch>
            <a:fillRect/>
          </a:stretch>
        </p:blipFill>
        <p:spPr>
          <a:xfrm>
            <a:off x="3810000" y="3890944"/>
            <a:ext cx="4143932" cy="2410161"/>
          </a:xfrm>
          <a:prstGeom prst="rect">
            <a:avLst/>
          </a:prstGeom>
        </p:spPr>
      </p:pic>
      <p:sp>
        <p:nvSpPr>
          <p:cNvPr id="7" name="TextBox 6">
            <a:extLst>
              <a:ext uri="{FF2B5EF4-FFF2-40B4-BE49-F238E27FC236}">
                <a16:creationId xmlns:a16="http://schemas.microsoft.com/office/drawing/2014/main" id="{6B9E05D6-019C-B68B-07B2-72203402AD2B}"/>
              </a:ext>
            </a:extLst>
          </p:cNvPr>
          <p:cNvSpPr txBox="1"/>
          <p:nvPr/>
        </p:nvSpPr>
        <p:spPr>
          <a:xfrm>
            <a:off x="2133600" y="3699748"/>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318288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4223E-5D25-C3E5-F84F-2FA3A36D4A8A}"/>
              </a:ext>
            </a:extLst>
          </p:cNvPr>
          <p:cNvSpPr>
            <a:spLocks noGrp="1"/>
          </p:cNvSpPr>
          <p:nvPr>
            <p:ph type="title"/>
          </p:nvPr>
        </p:nvSpPr>
        <p:spPr>
          <a:xfrm>
            <a:off x="838200" y="642594"/>
            <a:ext cx="9829800" cy="1186206"/>
          </a:xfrm>
        </p:spPr>
        <p:txBody>
          <a:bodyPr>
            <a:normAutofit/>
          </a:bodyPr>
          <a:lstStyle/>
          <a:p>
            <a:r>
              <a:rPr lang="en-US" sz="4400" dirty="0"/>
              <a:t>One Value to Multiple Variables</a:t>
            </a:r>
          </a:p>
        </p:txBody>
      </p:sp>
      <p:sp>
        <p:nvSpPr>
          <p:cNvPr id="3" name="Content Placeholder 2">
            <a:extLst>
              <a:ext uri="{FF2B5EF4-FFF2-40B4-BE49-F238E27FC236}">
                <a16:creationId xmlns:a16="http://schemas.microsoft.com/office/drawing/2014/main" id="{87A2EB62-9756-0887-0370-8D33A55F57B9}"/>
              </a:ext>
            </a:extLst>
          </p:cNvPr>
          <p:cNvSpPr>
            <a:spLocks noGrp="1"/>
          </p:cNvSpPr>
          <p:nvPr>
            <p:ph idx="1"/>
          </p:nvPr>
        </p:nvSpPr>
        <p:spPr>
          <a:xfrm>
            <a:off x="762000" y="1905000"/>
            <a:ext cx="10363200" cy="4130040"/>
          </a:xfrm>
        </p:spPr>
        <p:txBody>
          <a:bodyPr>
            <a:normAutofit/>
          </a:bodyPr>
          <a:lstStyle/>
          <a:p>
            <a:r>
              <a:rPr lang="en-US" sz="2000" dirty="0"/>
              <a:t>And you can assign the same value to multiple variables in one line:</a:t>
            </a:r>
          </a:p>
        </p:txBody>
      </p:sp>
      <p:pic>
        <p:nvPicPr>
          <p:cNvPr id="5" name="Picture 4">
            <a:extLst>
              <a:ext uri="{FF2B5EF4-FFF2-40B4-BE49-F238E27FC236}">
                <a16:creationId xmlns:a16="http://schemas.microsoft.com/office/drawing/2014/main" id="{C1CACA0C-DAF3-C86D-C411-137AE1DA4F7F}"/>
              </a:ext>
            </a:extLst>
          </p:cNvPr>
          <p:cNvPicPr>
            <a:picLocks noChangeAspect="1"/>
          </p:cNvPicPr>
          <p:nvPr/>
        </p:nvPicPr>
        <p:blipFill>
          <a:blip r:embed="rId2"/>
          <a:stretch>
            <a:fillRect/>
          </a:stretch>
        </p:blipFill>
        <p:spPr>
          <a:xfrm>
            <a:off x="3461990" y="3119869"/>
            <a:ext cx="5148609" cy="2500188"/>
          </a:xfrm>
          <a:prstGeom prst="rect">
            <a:avLst/>
          </a:prstGeom>
        </p:spPr>
      </p:pic>
      <p:sp>
        <p:nvSpPr>
          <p:cNvPr id="7" name="TextBox 6">
            <a:extLst>
              <a:ext uri="{FF2B5EF4-FFF2-40B4-BE49-F238E27FC236}">
                <a16:creationId xmlns:a16="http://schemas.microsoft.com/office/drawing/2014/main" id="{A0F3291D-DB27-5EB7-14A5-AB481A3295F4}"/>
              </a:ext>
            </a:extLst>
          </p:cNvPr>
          <p:cNvSpPr txBox="1"/>
          <p:nvPr/>
        </p:nvSpPr>
        <p:spPr>
          <a:xfrm>
            <a:off x="1905000" y="3038415"/>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1369267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A6F5-5832-7A8F-92E1-AB640DD1385D}"/>
              </a:ext>
            </a:extLst>
          </p:cNvPr>
          <p:cNvSpPr>
            <a:spLocks noGrp="1"/>
          </p:cNvSpPr>
          <p:nvPr>
            <p:ph type="title"/>
          </p:nvPr>
        </p:nvSpPr>
        <p:spPr/>
        <p:txBody>
          <a:bodyPr>
            <a:normAutofit/>
          </a:bodyPr>
          <a:lstStyle/>
          <a:p>
            <a:r>
              <a:rPr lang="en-US" sz="4400" dirty="0"/>
              <a:t>Unpack a Collection</a:t>
            </a:r>
          </a:p>
        </p:txBody>
      </p:sp>
      <p:sp>
        <p:nvSpPr>
          <p:cNvPr id="3" name="Content Placeholder 2">
            <a:extLst>
              <a:ext uri="{FF2B5EF4-FFF2-40B4-BE49-F238E27FC236}">
                <a16:creationId xmlns:a16="http://schemas.microsoft.com/office/drawing/2014/main" id="{AB81EFE8-BCD5-4E9B-94E3-3BEBAE0AD2B9}"/>
              </a:ext>
            </a:extLst>
          </p:cNvPr>
          <p:cNvSpPr>
            <a:spLocks noGrp="1"/>
          </p:cNvSpPr>
          <p:nvPr>
            <p:ph idx="1"/>
          </p:nvPr>
        </p:nvSpPr>
        <p:spPr>
          <a:xfrm>
            <a:off x="685800" y="2014194"/>
            <a:ext cx="10439400" cy="4020846"/>
          </a:xfrm>
        </p:spPr>
        <p:txBody>
          <a:bodyPr>
            <a:normAutofit/>
          </a:bodyPr>
          <a:lstStyle/>
          <a:p>
            <a:r>
              <a:rPr lang="en-US" sz="2000" dirty="0"/>
              <a:t>If you have a collection of values in a list, tuple etc. Python allows you to extract the values into variables. This is called unpacking.</a:t>
            </a:r>
          </a:p>
        </p:txBody>
      </p:sp>
      <p:sp>
        <p:nvSpPr>
          <p:cNvPr id="7" name="TextBox 6">
            <a:extLst>
              <a:ext uri="{FF2B5EF4-FFF2-40B4-BE49-F238E27FC236}">
                <a16:creationId xmlns:a16="http://schemas.microsoft.com/office/drawing/2014/main" id="{B8056CC9-C771-311C-1D02-339BE5B6FB80}"/>
              </a:ext>
            </a:extLst>
          </p:cNvPr>
          <p:cNvSpPr txBox="1"/>
          <p:nvPr/>
        </p:nvSpPr>
        <p:spPr>
          <a:xfrm>
            <a:off x="1676400" y="3471823"/>
            <a:ext cx="6096000" cy="707886"/>
          </a:xfrm>
          <a:prstGeom prst="rect">
            <a:avLst/>
          </a:prstGeom>
          <a:noFill/>
        </p:spPr>
        <p:txBody>
          <a:bodyPr wrap="square">
            <a:spAutoFit/>
          </a:bodyPr>
          <a:lstStyle/>
          <a:p>
            <a:r>
              <a:rPr lang="en-US" sz="2000" i="1" dirty="0"/>
              <a:t>Example</a:t>
            </a:r>
          </a:p>
          <a:p>
            <a:r>
              <a:rPr lang="en-US" sz="2000" i="1" dirty="0"/>
              <a:t>Unpack a list:</a:t>
            </a:r>
          </a:p>
        </p:txBody>
      </p:sp>
      <p:pic>
        <p:nvPicPr>
          <p:cNvPr id="9" name="Picture 8">
            <a:extLst>
              <a:ext uri="{FF2B5EF4-FFF2-40B4-BE49-F238E27FC236}">
                <a16:creationId xmlns:a16="http://schemas.microsoft.com/office/drawing/2014/main" id="{0FCB8585-2567-5ABF-1DB9-A3C5BE676C41}"/>
              </a:ext>
            </a:extLst>
          </p:cNvPr>
          <p:cNvPicPr>
            <a:picLocks noChangeAspect="1"/>
          </p:cNvPicPr>
          <p:nvPr/>
        </p:nvPicPr>
        <p:blipFill>
          <a:blip r:embed="rId2"/>
          <a:stretch>
            <a:fillRect/>
          </a:stretch>
        </p:blipFill>
        <p:spPr>
          <a:xfrm>
            <a:off x="3657600" y="3471823"/>
            <a:ext cx="5257800" cy="2686425"/>
          </a:xfrm>
          <a:prstGeom prst="rect">
            <a:avLst/>
          </a:prstGeom>
        </p:spPr>
      </p:pic>
    </p:spTree>
    <p:extLst>
      <p:ext uri="{BB962C8B-B14F-4D97-AF65-F5344CB8AC3E}">
        <p14:creationId xmlns:p14="http://schemas.microsoft.com/office/powerpoint/2010/main" val="158492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46FE44-40AD-C193-408E-266E0A129ADD}"/>
              </a:ext>
            </a:extLst>
          </p:cNvPr>
          <p:cNvSpPr>
            <a:spLocks noGrp="1"/>
          </p:cNvSpPr>
          <p:nvPr>
            <p:ph type="title"/>
          </p:nvPr>
        </p:nvSpPr>
        <p:spPr/>
        <p:txBody>
          <a:bodyPr/>
          <a:lstStyle/>
          <a:p>
            <a:r>
              <a:rPr lang="en-US" altLang="zh-TW" sz="7200" dirty="0">
                <a:latin typeface="Algerian" panose="04020705040A02060702" pitchFamily="82" charset="0"/>
              </a:rPr>
              <a:t>python</a:t>
            </a:r>
            <a:endParaRPr lang="en-US" dirty="0"/>
          </a:p>
        </p:txBody>
      </p:sp>
      <p:sp>
        <p:nvSpPr>
          <p:cNvPr id="5" name="Text Placeholder 4">
            <a:extLst>
              <a:ext uri="{FF2B5EF4-FFF2-40B4-BE49-F238E27FC236}">
                <a16:creationId xmlns:a16="http://schemas.microsoft.com/office/drawing/2014/main" id="{B2F993EC-074F-0830-6443-CA9CA2C792A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1191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F513C-869D-BC7F-37E6-825683D9F59A}"/>
              </a:ext>
            </a:extLst>
          </p:cNvPr>
          <p:cNvSpPr>
            <a:spLocks noGrp="1"/>
          </p:cNvSpPr>
          <p:nvPr>
            <p:ph type="title"/>
          </p:nvPr>
        </p:nvSpPr>
        <p:spPr/>
        <p:txBody>
          <a:bodyPr/>
          <a:lstStyle/>
          <a:p>
            <a:r>
              <a:rPr lang="en-US" dirty="0"/>
              <a:t>Python - Output Variables</a:t>
            </a:r>
          </a:p>
        </p:txBody>
      </p:sp>
      <p:sp>
        <p:nvSpPr>
          <p:cNvPr id="3" name="Content Placeholder 2">
            <a:extLst>
              <a:ext uri="{FF2B5EF4-FFF2-40B4-BE49-F238E27FC236}">
                <a16:creationId xmlns:a16="http://schemas.microsoft.com/office/drawing/2014/main" id="{FCBB741F-6D82-BC75-35D9-9F77E9C7A386}"/>
              </a:ext>
            </a:extLst>
          </p:cNvPr>
          <p:cNvSpPr>
            <a:spLocks noGrp="1"/>
          </p:cNvSpPr>
          <p:nvPr>
            <p:ph idx="1"/>
          </p:nvPr>
        </p:nvSpPr>
        <p:spPr>
          <a:xfrm>
            <a:off x="762000" y="1905000"/>
            <a:ext cx="10363200" cy="4495800"/>
          </a:xfrm>
        </p:spPr>
        <p:txBody>
          <a:bodyPr/>
          <a:lstStyle/>
          <a:p>
            <a:pPr marL="0" indent="0">
              <a:buNone/>
            </a:pPr>
            <a:endParaRPr lang="en-US" sz="2800" b="1" dirty="0"/>
          </a:p>
          <a:p>
            <a:pPr marL="0" indent="0">
              <a:buNone/>
            </a:pPr>
            <a:r>
              <a:rPr lang="en-US" sz="2800" b="1" dirty="0"/>
              <a:t>Output Variables</a:t>
            </a:r>
          </a:p>
          <a:p>
            <a:r>
              <a:rPr lang="en-US" sz="2000" dirty="0"/>
              <a:t>The Python print() function is often used to output variables.</a:t>
            </a:r>
          </a:p>
        </p:txBody>
      </p:sp>
      <p:pic>
        <p:nvPicPr>
          <p:cNvPr id="5" name="Picture 4">
            <a:extLst>
              <a:ext uri="{FF2B5EF4-FFF2-40B4-BE49-F238E27FC236}">
                <a16:creationId xmlns:a16="http://schemas.microsoft.com/office/drawing/2014/main" id="{35B68368-EB80-FF77-5B47-954C0EA83F96}"/>
              </a:ext>
            </a:extLst>
          </p:cNvPr>
          <p:cNvPicPr>
            <a:picLocks noChangeAspect="1"/>
          </p:cNvPicPr>
          <p:nvPr/>
        </p:nvPicPr>
        <p:blipFill>
          <a:blip r:embed="rId2"/>
          <a:stretch>
            <a:fillRect/>
          </a:stretch>
        </p:blipFill>
        <p:spPr>
          <a:xfrm>
            <a:off x="3581400" y="3810000"/>
            <a:ext cx="4343400" cy="2133600"/>
          </a:xfrm>
          <a:prstGeom prst="rect">
            <a:avLst/>
          </a:prstGeom>
        </p:spPr>
      </p:pic>
      <p:sp>
        <p:nvSpPr>
          <p:cNvPr id="7" name="TextBox 6">
            <a:extLst>
              <a:ext uri="{FF2B5EF4-FFF2-40B4-BE49-F238E27FC236}">
                <a16:creationId xmlns:a16="http://schemas.microsoft.com/office/drawing/2014/main" id="{5C42F004-2DD5-7521-2559-39711A81D85C}"/>
              </a:ext>
            </a:extLst>
          </p:cNvPr>
          <p:cNvSpPr txBox="1"/>
          <p:nvPr/>
        </p:nvSpPr>
        <p:spPr>
          <a:xfrm>
            <a:off x="2057400" y="3544358"/>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2295843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0BA19-B85E-BC2E-9A62-24FEF4F58B3F}"/>
              </a:ext>
            </a:extLst>
          </p:cNvPr>
          <p:cNvSpPr>
            <a:spLocks noGrp="1"/>
          </p:cNvSpPr>
          <p:nvPr>
            <p:ph idx="1"/>
          </p:nvPr>
        </p:nvSpPr>
        <p:spPr>
          <a:xfrm>
            <a:off x="533400" y="609600"/>
            <a:ext cx="10591800" cy="5943600"/>
          </a:xfrm>
        </p:spPr>
        <p:txBody>
          <a:bodyPr>
            <a:normAutofit/>
          </a:bodyPr>
          <a:lstStyle/>
          <a:p>
            <a:r>
              <a:rPr lang="en-US" sz="2400" dirty="0"/>
              <a:t>In the print() function, you output multiple variables, separated by a comm:</a:t>
            </a:r>
          </a:p>
          <a:p>
            <a:endParaRPr lang="en-US" sz="2400" dirty="0"/>
          </a:p>
          <a:p>
            <a:pPr marL="0" indent="0">
              <a:buNone/>
            </a:pPr>
            <a:r>
              <a:rPr lang="en-US" sz="2000" i="1" dirty="0"/>
              <a:t>               Example:</a:t>
            </a:r>
          </a:p>
        </p:txBody>
      </p:sp>
      <p:pic>
        <p:nvPicPr>
          <p:cNvPr id="5" name="Picture 4">
            <a:extLst>
              <a:ext uri="{FF2B5EF4-FFF2-40B4-BE49-F238E27FC236}">
                <a16:creationId xmlns:a16="http://schemas.microsoft.com/office/drawing/2014/main" id="{0DF83127-A470-EB14-23FE-EB56590E9D59}"/>
              </a:ext>
            </a:extLst>
          </p:cNvPr>
          <p:cNvPicPr>
            <a:picLocks noChangeAspect="1"/>
          </p:cNvPicPr>
          <p:nvPr/>
        </p:nvPicPr>
        <p:blipFill>
          <a:blip r:embed="rId2"/>
          <a:stretch>
            <a:fillRect/>
          </a:stretch>
        </p:blipFill>
        <p:spPr>
          <a:xfrm>
            <a:off x="3200400" y="1764082"/>
            <a:ext cx="3988895" cy="1647854"/>
          </a:xfrm>
          <a:prstGeom prst="rect">
            <a:avLst/>
          </a:prstGeom>
        </p:spPr>
      </p:pic>
      <p:sp>
        <p:nvSpPr>
          <p:cNvPr id="9" name="TextBox 8">
            <a:extLst>
              <a:ext uri="{FF2B5EF4-FFF2-40B4-BE49-F238E27FC236}">
                <a16:creationId xmlns:a16="http://schemas.microsoft.com/office/drawing/2014/main" id="{07EB1DC3-0CA1-0CD2-8FB3-A69EC2FD968D}"/>
              </a:ext>
            </a:extLst>
          </p:cNvPr>
          <p:cNvSpPr txBox="1"/>
          <p:nvPr/>
        </p:nvSpPr>
        <p:spPr>
          <a:xfrm>
            <a:off x="514350" y="3811355"/>
            <a:ext cx="9639300" cy="461665"/>
          </a:xfrm>
          <a:prstGeom prst="rect">
            <a:avLst/>
          </a:prstGeom>
          <a:noFill/>
        </p:spPr>
        <p:txBody>
          <a:bodyPr wrap="square">
            <a:spAutoFit/>
          </a:bodyPr>
          <a:lstStyle/>
          <a:p>
            <a:pPr marL="285750" indent="-285750">
              <a:buFont typeface="Arial" panose="020B0604020202020204" pitchFamily="34" charset="0"/>
              <a:buChar char="•"/>
            </a:pPr>
            <a:r>
              <a:rPr lang="en-US" sz="2400" dirty="0"/>
              <a:t>You can also use the + operator to output multiple variables:</a:t>
            </a:r>
          </a:p>
        </p:txBody>
      </p:sp>
      <p:pic>
        <p:nvPicPr>
          <p:cNvPr id="11" name="Picture 10">
            <a:extLst>
              <a:ext uri="{FF2B5EF4-FFF2-40B4-BE49-F238E27FC236}">
                <a16:creationId xmlns:a16="http://schemas.microsoft.com/office/drawing/2014/main" id="{D862BD5A-0499-CBA2-30FF-6B5F75DAEE26}"/>
              </a:ext>
            </a:extLst>
          </p:cNvPr>
          <p:cNvPicPr>
            <a:picLocks noChangeAspect="1"/>
          </p:cNvPicPr>
          <p:nvPr/>
        </p:nvPicPr>
        <p:blipFill>
          <a:blip r:embed="rId3"/>
          <a:stretch>
            <a:fillRect/>
          </a:stretch>
        </p:blipFill>
        <p:spPr>
          <a:xfrm>
            <a:off x="3200401" y="4691489"/>
            <a:ext cx="4191000" cy="1762020"/>
          </a:xfrm>
          <a:prstGeom prst="rect">
            <a:avLst/>
          </a:prstGeom>
        </p:spPr>
      </p:pic>
      <p:sp>
        <p:nvSpPr>
          <p:cNvPr id="13" name="TextBox 12">
            <a:extLst>
              <a:ext uri="{FF2B5EF4-FFF2-40B4-BE49-F238E27FC236}">
                <a16:creationId xmlns:a16="http://schemas.microsoft.com/office/drawing/2014/main" id="{6B1DC9E5-D8DD-5789-0474-B9AD1665F953}"/>
              </a:ext>
            </a:extLst>
          </p:cNvPr>
          <p:cNvSpPr txBox="1"/>
          <p:nvPr/>
        </p:nvSpPr>
        <p:spPr>
          <a:xfrm>
            <a:off x="1600200" y="4840062"/>
            <a:ext cx="6096000" cy="400110"/>
          </a:xfrm>
          <a:prstGeom prst="rect">
            <a:avLst/>
          </a:prstGeom>
          <a:noFill/>
        </p:spPr>
        <p:txBody>
          <a:bodyPr wrap="square">
            <a:spAutoFit/>
          </a:bodyPr>
          <a:lstStyle/>
          <a:p>
            <a:r>
              <a:rPr lang="en-US" sz="2000" i="1" dirty="0"/>
              <a:t>Example</a:t>
            </a:r>
            <a:r>
              <a:rPr lang="en-US" sz="2000" dirty="0"/>
              <a:t>:</a:t>
            </a:r>
          </a:p>
        </p:txBody>
      </p:sp>
    </p:spTree>
    <p:extLst>
      <p:ext uri="{BB962C8B-B14F-4D97-AF65-F5344CB8AC3E}">
        <p14:creationId xmlns:p14="http://schemas.microsoft.com/office/powerpoint/2010/main" val="3051658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557A67-CAA8-5E98-6D8A-58469CDBA3E9}"/>
              </a:ext>
            </a:extLst>
          </p:cNvPr>
          <p:cNvSpPr>
            <a:spLocks noGrp="1"/>
          </p:cNvSpPr>
          <p:nvPr>
            <p:ph idx="1"/>
          </p:nvPr>
        </p:nvSpPr>
        <p:spPr>
          <a:xfrm>
            <a:off x="685800" y="609600"/>
            <a:ext cx="10896600" cy="5410200"/>
          </a:xfrm>
        </p:spPr>
        <p:txBody>
          <a:bodyPr>
            <a:normAutofit/>
          </a:bodyPr>
          <a:lstStyle/>
          <a:p>
            <a:r>
              <a:rPr lang="en-US" sz="2800" i="1" dirty="0"/>
              <a:t>Notice the space character after "Python " and "is ", without them the result would be "</a:t>
            </a:r>
            <a:r>
              <a:rPr lang="en-US" sz="2800" i="1" dirty="0" err="1"/>
              <a:t>Pythonisawesome</a:t>
            </a:r>
            <a:r>
              <a:rPr lang="en-US" sz="2800" i="1" dirty="0"/>
              <a:t>".</a:t>
            </a:r>
          </a:p>
        </p:txBody>
      </p:sp>
      <p:sp>
        <p:nvSpPr>
          <p:cNvPr id="5" name="TextBox 4">
            <a:extLst>
              <a:ext uri="{FF2B5EF4-FFF2-40B4-BE49-F238E27FC236}">
                <a16:creationId xmlns:a16="http://schemas.microsoft.com/office/drawing/2014/main" id="{E778E7BC-31EC-D087-FD43-999471D3712D}"/>
              </a:ext>
            </a:extLst>
          </p:cNvPr>
          <p:cNvSpPr txBox="1"/>
          <p:nvPr/>
        </p:nvSpPr>
        <p:spPr>
          <a:xfrm>
            <a:off x="457200" y="2057400"/>
            <a:ext cx="6934200" cy="1107996"/>
          </a:xfrm>
          <a:prstGeom prst="rect">
            <a:avLst/>
          </a:prstGeom>
          <a:noFill/>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400" dirty="0"/>
              <a:t>For numbers, the + character works as a mathematical operator:</a:t>
            </a:r>
          </a:p>
        </p:txBody>
      </p:sp>
      <p:pic>
        <p:nvPicPr>
          <p:cNvPr id="7" name="Picture 6">
            <a:extLst>
              <a:ext uri="{FF2B5EF4-FFF2-40B4-BE49-F238E27FC236}">
                <a16:creationId xmlns:a16="http://schemas.microsoft.com/office/drawing/2014/main" id="{0A141EEC-F8D4-D23A-FC9D-10F2CB601116}"/>
              </a:ext>
            </a:extLst>
          </p:cNvPr>
          <p:cNvPicPr>
            <a:picLocks noChangeAspect="1"/>
          </p:cNvPicPr>
          <p:nvPr/>
        </p:nvPicPr>
        <p:blipFill>
          <a:blip r:embed="rId2"/>
          <a:stretch>
            <a:fillRect/>
          </a:stretch>
        </p:blipFill>
        <p:spPr>
          <a:xfrm>
            <a:off x="5005054" y="3657600"/>
            <a:ext cx="4772691" cy="1828800"/>
          </a:xfrm>
          <a:prstGeom prst="rect">
            <a:avLst/>
          </a:prstGeom>
        </p:spPr>
      </p:pic>
      <p:sp>
        <p:nvSpPr>
          <p:cNvPr id="9" name="TextBox 8">
            <a:extLst>
              <a:ext uri="{FF2B5EF4-FFF2-40B4-BE49-F238E27FC236}">
                <a16:creationId xmlns:a16="http://schemas.microsoft.com/office/drawing/2014/main" id="{FEB517B0-9E0C-D320-8F04-C4CAF90BACDE}"/>
              </a:ext>
            </a:extLst>
          </p:cNvPr>
          <p:cNvSpPr txBox="1"/>
          <p:nvPr/>
        </p:nvSpPr>
        <p:spPr>
          <a:xfrm>
            <a:off x="3228310" y="3492550"/>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2126133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C8BCB-95CE-6987-9729-AA2AF52666AD}"/>
              </a:ext>
            </a:extLst>
          </p:cNvPr>
          <p:cNvSpPr>
            <a:spLocks noGrp="1"/>
          </p:cNvSpPr>
          <p:nvPr>
            <p:ph idx="1"/>
          </p:nvPr>
        </p:nvSpPr>
        <p:spPr>
          <a:xfrm>
            <a:off x="533400" y="609600"/>
            <a:ext cx="10591800" cy="5791200"/>
          </a:xfrm>
        </p:spPr>
        <p:txBody>
          <a:bodyPr>
            <a:normAutofit/>
          </a:bodyPr>
          <a:lstStyle/>
          <a:p>
            <a:r>
              <a:rPr lang="en-US" sz="2000" dirty="0"/>
              <a:t>In the print() function, when you try to combine a string and a number with the + operator, Python will give you an error:</a:t>
            </a:r>
          </a:p>
        </p:txBody>
      </p:sp>
      <p:pic>
        <p:nvPicPr>
          <p:cNvPr id="5" name="Picture 4">
            <a:extLst>
              <a:ext uri="{FF2B5EF4-FFF2-40B4-BE49-F238E27FC236}">
                <a16:creationId xmlns:a16="http://schemas.microsoft.com/office/drawing/2014/main" id="{F1B0D685-F5A3-3F36-5593-2B2B4EE91A05}"/>
              </a:ext>
            </a:extLst>
          </p:cNvPr>
          <p:cNvPicPr>
            <a:picLocks noChangeAspect="1"/>
          </p:cNvPicPr>
          <p:nvPr/>
        </p:nvPicPr>
        <p:blipFill>
          <a:blip r:embed="rId2"/>
          <a:stretch>
            <a:fillRect/>
          </a:stretch>
        </p:blipFill>
        <p:spPr>
          <a:xfrm>
            <a:off x="3124200" y="1600200"/>
            <a:ext cx="6096000" cy="2057400"/>
          </a:xfrm>
          <a:prstGeom prst="rect">
            <a:avLst/>
          </a:prstGeom>
        </p:spPr>
      </p:pic>
      <p:sp>
        <p:nvSpPr>
          <p:cNvPr id="7" name="TextBox 6">
            <a:extLst>
              <a:ext uri="{FF2B5EF4-FFF2-40B4-BE49-F238E27FC236}">
                <a16:creationId xmlns:a16="http://schemas.microsoft.com/office/drawing/2014/main" id="{74C16CD7-3DAD-6CB3-E299-218D323C762C}"/>
              </a:ext>
            </a:extLst>
          </p:cNvPr>
          <p:cNvSpPr txBox="1"/>
          <p:nvPr/>
        </p:nvSpPr>
        <p:spPr>
          <a:xfrm>
            <a:off x="533400" y="3992344"/>
            <a:ext cx="10363200" cy="646331"/>
          </a:xfrm>
          <a:prstGeom prst="rect">
            <a:avLst/>
          </a:prstGeom>
          <a:noFill/>
        </p:spPr>
        <p:txBody>
          <a:bodyPr wrap="square">
            <a:spAutoFit/>
          </a:bodyPr>
          <a:lstStyle/>
          <a:p>
            <a:pPr marL="285750" indent="-285750">
              <a:buFont typeface="Arial" panose="020B0604020202020204" pitchFamily="34" charset="0"/>
              <a:buChar char="•"/>
            </a:pPr>
            <a:r>
              <a:rPr lang="en-US" dirty="0"/>
              <a:t>The best way to output multiple variables in the print() function is to separate them with commas, which even support different data types:</a:t>
            </a:r>
          </a:p>
        </p:txBody>
      </p:sp>
      <p:sp>
        <p:nvSpPr>
          <p:cNvPr id="9" name="TextBox 8">
            <a:extLst>
              <a:ext uri="{FF2B5EF4-FFF2-40B4-BE49-F238E27FC236}">
                <a16:creationId xmlns:a16="http://schemas.microsoft.com/office/drawing/2014/main" id="{F8D56776-7B74-81C6-E6CE-34DEA061B4A1}"/>
              </a:ext>
            </a:extLst>
          </p:cNvPr>
          <p:cNvSpPr txBox="1"/>
          <p:nvPr/>
        </p:nvSpPr>
        <p:spPr>
          <a:xfrm>
            <a:off x="1600200" y="1969103"/>
            <a:ext cx="6096000" cy="400110"/>
          </a:xfrm>
          <a:prstGeom prst="rect">
            <a:avLst/>
          </a:prstGeom>
          <a:noFill/>
        </p:spPr>
        <p:txBody>
          <a:bodyPr wrap="square">
            <a:spAutoFit/>
          </a:bodyPr>
          <a:lstStyle/>
          <a:p>
            <a:r>
              <a:rPr lang="en-US" sz="2000" i="1" dirty="0"/>
              <a:t>Example:</a:t>
            </a:r>
          </a:p>
        </p:txBody>
      </p:sp>
      <p:pic>
        <p:nvPicPr>
          <p:cNvPr id="11" name="Picture 10">
            <a:extLst>
              <a:ext uri="{FF2B5EF4-FFF2-40B4-BE49-F238E27FC236}">
                <a16:creationId xmlns:a16="http://schemas.microsoft.com/office/drawing/2014/main" id="{633FDFCF-EF88-D8FA-5D6E-EC07B29A9A63}"/>
              </a:ext>
            </a:extLst>
          </p:cNvPr>
          <p:cNvPicPr>
            <a:picLocks noChangeAspect="1"/>
          </p:cNvPicPr>
          <p:nvPr/>
        </p:nvPicPr>
        <p:blipFill>
          <a:blip r:embed="rId3"/>
          <a:stretch>
            <a:fillRect/>
          </a:stretch>
        </p:blipFill>
        <p:spPr>
          <a:xfrm>
            <a:off x="4113753" y="4800601"/>
            <a:ext cx="4011493" cy="1600199"/>
          </a:xfrm>
          <a:prstGeom prst="rect">
            <a:avLst/>
          </a:prstGeom>
        </p:spPr>
      </p:pic>
      <p:sp>
        <p:nvSpPr>
          <p:cNvPr id="13" name="TextBox 12">
            <a:extLst>
              <a:ext uri="{FF2B5EF4-FFF2-40B4-BE49-F238E27FC236}">
                <a16:creationId xmlns:a16="http://schemas.microsoft.com/office/drawing/2014/main" id="{471E9396-14FF-8273-27E9-75C3A077F763}"/>
              </a:ext>
            </a:extLst>
          </p:cNvPr>
          <p:cNvSpPr txBox="1"/>
          <p:nvPr/>
        </p:nvSpPr>
        <p:spPr>
          <a:xfrm>
            <a:off x="1905000" y="5339834"/>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3760372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3249-30FE-D78B-A712-6729D956BA70}"/>
              </a:ext>
            </a:extLst>
          </p:cNvPr>
          <p:cNvSpPr>
            <a:spLocks noGrp="1"/>
          </p:cNvSpPr>
          <p:nvPr>
            <p:ph type="title"/>
          </p:nvPr>
        </p:nvSpPr>
        <p:spPr/>
        <p:txBody>
          <a:bodyPr>
            <a:normAutofit fontScale="90000"/>
          </a:bodyPr>
          <a:lstStyle/>
          <a:p>
            <a:r>
              <a:rPr lang="en-US" dirty="0"/>
              <a:t>Python - Global Variables</a:t>
            </a:r>
            <a:br>
              <a:rPr lang="en-US" dirty="0"/>
            </a:br>
            <a:endParaRPr lang="en-US" dirty="0"/>
          </a:p>
        </p:txBody>
      </p:sp>
      <p:sp>
        <p:nvSpPr>
          <p:cNvPr id="3" name="Content Placeholder 2">
            <a:extLst>
              <a:ext uri="{FF2B5EF4-FFF2-40B4-BE49-F238E27FC236}">
                <a16:creationId xmlns:a16="http://schemas.microsoft.com/office/drawing/2014/main" id="{B6C5613C-A7F6-36D8-2D01-3014D4A48C6E}"/>
              </a:ext>
            </a:extLst>
          </p:cNvPr>
          <p:cNvSpPr>
            <a:spLocks noGrp="1"/>
          </p:cNvSpPr>
          <p:nvPr>
            <p:ph idx="1"/>
          </p:nvPr>
        </p:nvSpPr>
        <p:spPr>
          <a:xfrm>
            <a:off x="533400" y="1752600"/>
            <a:ext cx="10591800" cy="4724400"/>
          </a:xfrm>
        </p:spPr>
        <p:txBody>
          <a:bodyPr/>
          <a:lstStyle/>
          <a:p>
            <a:pPr marL="0" indent="0">
              <a:buNone/>
            </a:pPr>
            <a:r>
              <a:rPr lang="en-US" sz="2400" b="1" dirty="0"/>
              <a:t>Global Variables</a:t>
            </a:r>
          </a:p>
          <a:p>
            <a:r>
              <a:rPr lang="en-US" dirty="0"/>
              <a:t>Variables that are created outside of a function (as in all of the examples above) are known as global variables.</a:t>
            </a:r>
          </a:p>
          <a:p>
            <a:r>
              <a:rPr lang="en-US" dirty="0"/>
              <a:t>Global variables can be used by everyone, both inside of functions and outside.</a:t>
            </a:r>
          </a:p>
        </p:txBody>
      </p:sp>
      <p:pic>
        <p:nvPicPr>
          <p:cNvPr id="5" name="Picture 4">
            <a:extLst>
              <a:ext uri="{FF2B5EF4-FFF2-40B4-BE49-F238E27FC236}">
                <a16:creationId xmlns:a16="http://schemas.microsoft.com/office/drawing/2014/main" id="{D428ECF6-1E2D-856C-AE59-E95E06C747F9}"/>
              </a:ext>
            </a:extLst>
          </p:cNvPr>
          <p:cNvPicPr>
            <a:picLocks noChangeAspect="1"/>
          </p:cNvPicPr>
          <p:nvPr/>
        </p:nvPicPr>
        <p:blipFill>
          <a:blip r:embed="rId2"/>
          <a:stretch>
            <a:fillRect/>
          </a:stretch>
        </p:blipFill>
        <p:spPr>
          <a:xfrm>
            <a:off x="5410200" y="3709456"/>
            <a:ext cx="4724400" cy="2234144"/>
          </a:xfrm>
          <a:prstGeom prst="rect">
            <a:avLst/>
          </a:prstGeom>
        </p:spPr>
      </p:pic>
      <p:sp>
        <p:nvSpPr>
          <p:cNvPr id="7" name="TextBox 6">
            <a:extLst>
              <a:ext uri="{FF2B5EF4-FFF2-40B4-BE49-F238E27FC236}">
                <a16:creationId xmlns:a16="http://schemas.microsoft.com/office/drawing/2014/main" id="{F60B79B5-6193-3F0D-EF52-AE6B038B468F}"/>
              </a:ext>
            </a:extLst>
          </p:cNvPr>
          <p:cNvSpPr txBox="1"/>
          <p:nvPr/>
        </p:nvSpPr>
        <p:spPr>
          <a:xfrm>
            <a:off x="638175" y="3920477"/>
            <a:ext cx="4953000" cy="923330"/>
          </a:xfrm>
          <a:prstGeom prst="rect">
            <a:avLst/>
          </a:prstGeom>
          <a:noFill/>
        </p:spPr>
        <p:txBody>
          <a:bodyPr wrap="square">
            <a:spAutoFit/>
          </a:bodyPr>
          <a:lstStyle/>
          <a:p>
            <a:r>
              <a:rPr lang="en-US" i="1" dirty="0"/>
              <a:t>Example:</a:t>
            </a:r>
          </a:p>
          <a:p>
            <a:r>
              <a:rPr lang="en-US" i="1" dirty="0"/>
              <a:t>Create a variable outside of a function, and use it inside the function.</a:t>
            </a:r>
          </a:p>
        </p:txBody>
      </p:sp>
    </p:spTree>
    <p:extLst>
      <p:ext uri="{BB962C8B-B14F-4D97-AF65-F5344CB8AC3E}">
        <p14:creationId xmlns:p14="http://schemas.microsoft.com/office/powerpoint/2010/main" val="2292410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57C381-B8E7-95FC-204D-25D0C308D481}"/>
              </a:ext>
            </a:extLst>
          </p:cNvPr>
          <p:cNvSpPr>
            <a:spLocks noGrp="1"/>
          </p:cNvSpPr>
          <p:nvPr>
            <p:ph idx="1"/>
          </p:nvPr>
        </p:nvSpPr>
        <p:spPr>
          <a:xfrm>
            <a:off x="457200" y="533400"/>
            <a:ext cx="11201400" cy="5943600"/>
          </a:xfrm>
        </p:spPr>
        <p:txBody>
          <a:bodyPr/>
          <a:lstStyle/>
          <a:p>
            <a:r>
              <a:rPr lang="en-US" dirty="0"/>
              <a:t>If you create a variable with the same name inside a function, this variable will be local, and can only be used inside the function. The global variable with the same name will remain as it was, global and with the original value.</a:t>
            </a:r>
          </a:p>
        </p:txBody>
      </p:sp>
      <p:pic>
        <p:nvPicPr>
          <p:cNvPr id="5" name="Picture 4">
            <a:extLst>
              <a:ext uri="{FF2B5EF4-FFF2-40B4-BE49-F238E27FC236}">
                <a16:creationId xmlns:a16="http://schemas.microsoft.com/office/drawing/2014/main" id="{58CA25DA-86DE-021D-9CDA-0D8BF6E10449}"/>
              </a:ext>
            </a:extLst>
          </p:cNvPr>
          <p:cNvPicPr>
            <a:picLocks noChangeAspect="1"/>
          </p:cNvPicPr>
          <p:nvPr/>
        </p:nvPicPr>
        <p:blipFill>
          <a:blip r:embed="rId2"/>
          <a:stretch>
            <a:fillRect/>
          </a:stretch>
        </p:blipFill>
        <p:spPr>
          <a:xfrm>
            <a:off x="4724400" y="3429000"/>
            <a:ext cx="4724400" cy="2438400"/>
          </a:xfrm>
          <a:prstGeom prst="rect">
            <a:avLst/>
          </a:prstGeom>
        </p:spPr>
      </p:pic>
      <p:sp>
        <p:nvSpPr>
          <p:cNvPr id="7" name="TextBox 6">
            <a:extLst>
              <a:ext uri="{FF2B5EF4-FFF2-40B4-BE49-F238E27FC236}">
                <a16:creationId xmlns:a16="http://schemas.microsoft.com/office/drawing/2014/main" id="{9DC052F9-8232-6729-53F6-AFC38101EE89}"/>
              </a:ext>
            </a:extLst>
          </p:cNvPr>
          <p:cNvSpPr txBox="1"/>
          <p:nvPr/>
        </p:nvSpPr>
        <p:spPr>
          <a:xfrm>
            <a:off x="762000" y="2209800"/>
            <a:ext cx="5486400" cy="923330"/>
          </a:xfrm>
          <a:prstGeom prst="rect">
            <a:avLst/>
          </a:prstGeom>
          <a:noFill/>
        </p:spPr>
        <p:txBody>
          <a:bodyPr wrap="square">
            <a:spAutoFit/>
          </a:bodyPr>
          <a:lstStyle/>
          <a:p>
            <a:r>
              <a:rPr lang="en-US" i="1" dirty="0"/>
              <a:t>Example:</a:t>
            </a:r>
          </a:p>
          <a:p>
            <a:r>
              <a:rPr lang="en-US" i="1" dirty="0"/>
              <a:t>Create a variable inside a function, with the same name as the global variable</a:t>
            </a:r>
            <a:r>
              <a:rPr lang="en-US" dirty="0"/>
              <a:t>.</a:t>
            </a:r>
          </a:p>
        </p:txBody>
      </p:sp>
    </p:spTree>
    <p:extLst>
      <p:ext uri="{BB962C8B-B14F-4D97-AF65-F5344CB8AC3E}">
        <p14:creationId xmlns:p14="http://schemas.microsoft.com/office/powerpoint/2010/main" val="24889210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BE66-9761-A0D5-ED05-6ACA7B41D44B}"/>
              </a:ext>
            </a:extLst>
          </p:cNvPr>
          <p:cNvSpPr>
            <a:spLocks noGrp="1"/>
          </p:cNvSpPr>
          <p:nvPr>
            <p:ph type="title"/>
          </p:nvPr>
        </p:nvSpPr>
        <p:spPr>
          <a:xfrm>
            <a:off x="533400" y="533400"/>
            <a:ext cx="7162800" cy="1143000"/>
          </a:xfrm>
        </p:spPr>
        <p:txBody>
          <a:bodyPr>
            <a:normAutofit/>
          </a:bodyPr>
          <a:lstStyle/>
          <a:p>
            <a:r>
              <a:rPr lang="en-US" sz="4400" dirty="0"/>
              <a:t>The global Keyword</a:t>
            </a:r>
          </a:p>
        </p:txBody>
      </p:sp>
      <p:sp>
        <p:nvSpPr>
          <p:cNvPr id="3" name="Content Placeholder 2">
            <a:extLst>
              <a:ext uri="{FF2B5EF4-FFF2-40B4-BE49-F238E27FC236}">
                <a16:creationId xmlns:a16="http://schemas.microsoft.com/office/drawing/2014/main" id="{C45E2097-0B15-B2F0-2CC3-F7D51A5D6C6F}"/>
              </a:ext>
            </a:extLst>
          </p:cNvPr>
          <p:cNvSpPr>
            <a:spLocks noGrp="1"/>
          </p:cNvSpPr>
          <p:nvPr>
            <p:ph idx="1"/>
          </p:nvPr>
        </p:nvSpPr>
        <p:spPr>
          <a:xfrm>
            <a:off x="533400" y="1828800"/>
            <a:ext cx="10591800" cy="4206240"/>
          </a:xfrm>
        </p:spPr>
        <p:txBody>
          <a:bodyPr>
            <a:normAutofit/>
          </a:bodyPr>
          <a:lstStyle/>
          <a:p>
            <a:r>
              <a:rPr lang="en-US" sz="2000" dirty="0"/>
              <a:t>Normally, when you create a variable inside a function, that variable is local, and can only be used inside that function.</a:t>
            </a:r>
          </a:p>
          <a:p>
            <a:r>
              <a:rPr lang="en-US" sz="2000" dirty="0"/>
              <a:t>To create a global variable inside a function, you can use the global keyword.</a:t>
            </a:r>
          </a:p>
        </p:txBody>
      </p:sp>
      <p:pic>
        <p:nvPicPr>
          <p:cNvPr id="5" name="Picture 4">
            <a:extLst>
              <a:ext uri="{FF2B5EF4-FFF2-40B4-BE49-F238E27FC236}">
                <a16:creationId xmlns:a16="http://schemas.microsoft.com/office/drawing/2014/main" id="{8E73594A-7B07-A6EF-3171-24A9AED847F7}"/>
              </a:ext>
            </a:extLst>
          </p:cNvPr>
          <p:cNvPicPr>
            <a:picLocks noChangeAspect="1"/>
          </p:cNvPicPr>
          <p:nvPr/>
        </p:nvPicPr>
        <p:blipFill>
          <a:blip r:embed="rId2"/>
          <a:stretch>
            <a:fillRect/>
          </a:stretch>
        </p:blipFill>
        <p:spPr>
          <a:xfrm>
            <a:off x="6096000" y="3581400"/>
            <a:ext cx="5153744" cy="2453640"/>
          </a:xfrm>
          <a:prstGeom prst="rect">
            <a:avLst/>
          </a:prstGeom>
        </p:spPr>
      </p:pic>
      <p:sp>
        <p:nvSpPr>
          <p:cNvPr id="7" name="TextBox 6">
            <a:extLst>
              <a:ext uri="{FF2B5EF4-FFF2-40B4-BE49-F238E27FC236}">
                <a16:creationId xmlns:a16="http://schemas.microsoft.com/office/drawing/2014/main" id="{26225BE2-A25B-3E01-C84D-BDD73E893207}"/>
              </a:ext>
            </a:extLst>
          </p:cNvPr>
          <p:cNvSpPr txBox="1"/>
          <p:nvPr/>
        </p:nvSpPr>
        <p:spPr>
          <a:xfrm>
            <a:off x="533400" y="3581400"/>
            <a:ext cx="6096000" cy="1015663"/>
          </a:xfrm>
          <a:prstGeom prst="rect">
            <a:avLst/>
          </a:prstGeom>
          <a:noFill/>
        </p:spPr>
        <p:txBody>
          <a:bodyPr wrap="square">
            <a:spAutoFit/>
          </a:bodyPr>
          <a:lstStyle/>
          <a:p>
            <a:r>
              <a:rPr lang="en-US" sz="2000" i="1" dirty="0"/>
              <a:t>Example:</a:t>
            </a:r>
          </a:p>
          <a:p>
            <a:r>
              <a:rPr lang="en-US" sz="2000" i="1" dirty="0"/>
              <a:t>If you use the global keyword, the variable belongs to the global scope:</a:t>
            </a:r>
          </a:p>
        </p:txBody>
      </p:sp>
    </p:spTree>
    <p:extLst>
      <p:ext uri="{BB962C8B-B14F-4D97-AF65-F5344CB8AC3E}">
        <p14:creationId xmlns:p14="http://schemas.microsoft.com/office/powerpoint/2010/main" val="3484301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DEB18-40DA-A8C7-E656-A35ED554534F}"/>
              </a:ext>
            </a:extLst>
          </p:cNvPr>
          <p:cNvSpPr>
            <a:spLocks noGrp="1"/>
          </p:cNvSpPr>
          <p:nvPr>
            <p:ph idx="1"/>
          </p:nvPr>
        </p:nvSpPr>
        <p:spPr>
          <a:xfrm>
            <a:off x="457200" y="609600"/>
            <a:ext cx="11277600" cy="5605806"/>
          </a:xfrm>
        </p:spPr>
        <p:txBody>
          <a:bodyPr/>
          <a:lstStyle/>
          <a:p>
            <a:r>
              <a:rPr lang="en-US" sz="2400" dirty="0"/>
              <a:t>Also, use the global keyword if you want to change a global variable inside a function</a:t>
            </a:r>
            <a:r>
              <a:rPr lang="en-US" dirty="0"/>
              <a:t>.</a:t>
            </a:r>
          </a:p>
        </p:txBody>
      </p:sp>
      <p:pic>
        <p:nvPicPr>
          <p:cNvPr id="5" name="Picture 4">
            <a:extLst>
              <a:ext uri="{FF2B5EF4-FFF2-40B4-BE49-F238E27FC236}">
                <a16:creationId xmlns:a16="http://schemas.microsoft.com/office/drawing/2014/main" id="{645342B6-4125-0133-AFB9-581A7EFE34E2}"/>
              </a:ext>
            </a:extLst>
          </p:cNvPr>
          <p:cNvPicPr>
            <a:picLocks noChangeAspect="1"/>
          </p:cNvPicPr>
          <p:nvPr/>
        </p:nvPicPr>
        <p:blipFill>
          <a:blip r:embed="rId2"/>
          <a:stretch>
            <a:fillRect/>
          </a:stretch>
        </p:blipFill>
        <p:spPr>
          <a:xfrm>
            <a:off x="3886200" y="3495675"/>
            <a:ext cx="5486400" cy="2779368"/>
          </a:xfrm>
          <a:prstGeom prst="rect">
            <a:avLst/>
          </a:prstGeom>
        </p:spPr>
      </p:pic>
      <p:sp>
        <p:nvSpPr>
          <p:cNvPr id="7" name="TextBox 6">
            <a:extLst>
              <a:ext uri="{FF2B5EF4-FFF2-40B4-BE49-F238E27FC236}">
                <a16:creationId xmlns:a16="http://schemas.microsoft.com/office/drawing/2014/main" id="{1D70F770-450A-2C98-6932-CAB3DDA95B54}"/>
              </a:ext>
            </a:extLst>
          </p:cNvPr>
          <p:cNvSpPr txBox="1"/>
          <p:nvPr/>
        </p:nvSpPr>
        <p:spPr>
          <a:xfrm>
            <a:off x="838200" y="2172236"/>
            <a:ext cx="6096000" cy="1323439"/>
          </a:xfrm>
          <a:prstGeom prst="rect">
            <a:avLst/>
          </a:prstGeom>
          <a:noFill/>
        </p:spPr>
        <p:txBody>
          <a:bodyPr wrap="square">
            <a:spAutoFit/>
          </a:bodyPr>
          <a:lstStyle/>
          <a:p>
            <a:r>
              <a:rPr lang="en-US" sz="2000" i="1" dirty="0"/>
              <a:t>Example:</a:t>
            </a:r>
          </a:p>
          <a:p>
            <a:r>
              <a:rPr lang="en-US" sz="2000" i="1" dirty="0"/>
              <a:t>To change the value of a global variable inside a function, refer to the variable by using the global keyword:</a:t>
            </a:r>
          </a:p>
        </p:txBody>
      </p:sp>
    </p:spTree>
    <p:extLst>
      <p:ext uri="{BB962C8B-B14F-4D97-AF65-F5344CB8AC3E}">
        <p14:creationId xmlns:p14="http://schemas.microsoft.com/office/powerpoint/2010/main" val="2232586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00A2-2F9F-ED73-BED7-2EA4E6B98E00}"/>
              </a:ext>
            </a:extLst>
          </p:cNvPr>
          <p:cNvSpPr>
            <a:spLocks noGrp="1"/>
          </p:cNvSpPr>
          <p:nvPr>
            <p:ph type="title"/>
          </p:nvPr>
        </p:nvSpPr>
        <p:spPr>
          <a:xfrm>
            <a:off x="657225" y="652119"/>
            <a:ext cx="10439400" cy="1110006"/>
          </a:xfrm>
        </p:spPr>
        <p:txBody>
          <a:bodyPr>
            <a:normAutofit fontScale="90000"/>
          </a:bodyPr>
          <a:lstStyle/>
          <a:p>
            <a:br>
              <a:rPr lang="en-US" dirty="0"/>
            </a:br>
            <a:r>
              <a:rPr lang="en-US" dirty="0"/>
              <a:t>Python - Variable Exercises</a:t>
            </a:r>
            <a:br>
              <a:rPr lang="en-US" dirty="0"/>
            </a:br>
            <a:endParaRPr lang="en-US" dirty="0"/>
          </a:p>
        </p:txBody>
      </p:sp>
      <p:sp>
        <p:nvSpPr>
          <p:cNvPr id="3" name="Content Placeholder 2">
            <a:extLst>
              <a:ext uri="{FF2B5EF4-FFF2-40B4-BE49-F238E27FC236}">
                <a16:creationId xmlns:a16="http://schemas.microsoft.com/office/drawing/2014/main" id="{2E6E7779-E0BC-7493-BECF-4571A090D5E1}"/>
              </a:ext>
            </a:extLst>
          </p:cNvPr>
          <p:cNvSpPr>
            <a:spLocks noGrp="1"/>
          </p:cNvSpPr>
          <p:nvPr>
            <p:ph idx="1"/>
          </p:nvPr>
        </p:nvSpPr>
        <p:spPr>
          <a:xfrm>
            <a:off x="685800" y="1752600"/>
            <a:ext cx="10439400" cy="4800600"/>
          </a:xfrm>
        </p:spPr>
        <p:txBody>
          <a:bodyPr>
            <a:normAutofit/>
          </a:bodyPr>
          <a:lstStyle/>
          <a:p>
            <a:r>
              <a:rPr lang="en-US" sz="2000" dirty="0"/>
              <a:t>Test Yourself With Exercises</a:t>
            </a:r>
          </a:p>
          <a:p>
            <a:r>
              <a:rPr lang="en-US" sz="2000" dirty="0"/>
              <a:t>Now you have learned a lot about variables, and how to use them in Python.</a:t>
            </a:r>
          </a:p>
          <a:p>
            <a:r>
              <a:rPr lang="en-US" sz="2000" dirty="0"/>
              <a:t>Are you ready for a test?</a:t>
            </a:r>
          </a:p>
          <a:p>
            <a:r>
              <a:rPr lang="en-US" sz="2000" dirty="0"/>
              <a:t>Try to insert the missing part to make the code work as expected:</a:t>
            </a:r>
          </a:p>
        </p:txBody>
      </p:sp>
      <p:pic>
        <p:nvPicPr>
          <p:cNvPr id="5" name="Picture 4">
            <a:extLst>
              <a:ext uri="{FF2B5EF4-FFF2-40B4-BE49-F238E27FC236}">
                <a16:creationId xmlns:a16="http://schemas.microsoft.com/office/drawing/2014/main" id="{91796725-AFBC-0A53-EF2D-06A104F9D8DA}"/>
              </a:ext>
            </a:extLst>
          </p:cNvPr>
          <p:cNvPicPr>
            <a:picLocks noChangeAspect="1"/>
          </p:cNvPicPr>
          <p:nvPr/>
        </p:nvPicPr>
        <p:blipFill>
          <a:blip r:embed="rId2"/>
          <a:stretch>
            <a:fillRect/>
          </a:stretch>
        </p:blipFill>
        <p:spPr>
          <a:xfrm>
            <a:off x="1752600" y="3810000"/>
            <a:ext cx="7710957" cy="2638793"/>
          </a:xfrm>
          <a:prstGeom prst="rect">
            <a:avLst/>
          </a:prstGeom>
        </p:spPr>
      </p:pic>
    </p:spTree>
    <p:extLst>
      <p:ext uri="{BB962C8B-B14F-4D97-AF65-F5344CB8AC3E}">
        <p14:creationId xmlns:p14="http://schemas.microsoft.com/office/powerpoint/2010/main" val="2449198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9CF88-2904-CF80-F683-255ED6EF515B}"/>
              </a:ext>
            </a:extLst>
          </p:cNvPr>
          <p:cNvSpPr>
            <a:spLocks noGrp="1"/>
          </p:cNvSpPr>
          <p:nvPr>
            <p:ph type="title"/>
          </p:nvPr>
        </p:nvSpPr>
        <p:spPr/>
        <p:txBody>
          <a:bodyPr/>
          <a:lstStyle/>
          <a:p>
            <a:r>
              <a:rPr lang="en-US" dirty="0">
                <a:latin typeface="Algerian" panose="04020705040A02060702" pitchFamily="82" charset="0"/>
              </a:rPr>
              <a:t>Python Data Types</a:t>
            </a:r>
            <a:endParaRPr lang="en-US" dirty="0"/>
          </a:p>
        </p:txBody>
      </p:sp>
      <p:sp>
        <p:nvSpPr>
          <p:cNvPr id="5" name="Text Placeholder 4">
            <a:extLst>
              <a:ext uri="{FF2B5EF4-FFF2-40B4-BE49-F238E27FC236}">
                <a16:creationId xmlns:a16="http://schemas.microsoft.com/office/drawing/2014/main" id="{07DBFCA1-4942-B29B-C0D1-F854EF93CCD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5288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82696-A82F-6472-7CE9-961DF1723523}"/>
              </a:ext>
            </a:extLst>
          </p:cNvPr>
          <p:cNvSpPr>
            <a:spLocks noGrp="1"/>
          </p:cNvSpPr>
          <p:nvPr>
            <p:ph type="title"/>
          </p:nvPr>
        </p:nvSpPr>
        <p:spPr>
          <a:xfrm>
            <a:off x="838200" y="457200"/>
            <a:ext cx="9829800" cy="1143000"/>
          </a:xfrm>
        </p:spPr>
        <p:txBody>
          <a:bodyPr>
            <a:normAutofit/>
          </a:bodyPr>
          <a:lstStyle/>
          <a:p>
            <a:r>
              <a:rPr lang="en-US" altLang="zh-TW" sz="4800" dirty="0">
                <a:latin typeface="+mn-lt"/>
              </a:rPr>
              <a:t>python</a:t>
            </a:r>
            <a:endParaRPr lang="en-US" sz="4800" dirty="0">
              <a:latin typeface="+mn-lt"/>
            </a:endParaRPr>
          </a:p>
        </p:txBody>
      </p:sp>
      <p:sp>
        <p:nvSpPr>
          <p:cNvPr id="3" name="Content Placeholder 2">
            <a:extLst>
              <a:ext uri="{FF2B5EF4-FFF2-40B4-BE49-F238E27FC236}">
                <a16:creationId xmlns:a16="http://schemas.microsoft.com/office/drawing/2014/main" id="{AE6F9C6E-51F6-919F-56E2-25C473B5A0F3}"/>
              </a:ext>
            </a:extLst>
          </p:cNvPr>
          <p:cNvSpPr>
            <a:spLocks noGrp="1"/>
          </p:cNvSpPr>
          <p:nvPr>
            <p:ph idx="1"/>
          </p:nvPr>
        </p:nvSpPr>
        <p:spPr>
          <a:xfrm>
            <a:off x="1066800" y="1828800"/>
            <a:ext cx="10058400" cy="4206240"/>
          </a:xfrm>
        </p:spPr>
        <p:txBody>
          <a:bodyPr/>
          <a:lstStyle/>
          <a:p>
            <a:pPr marL="0" indent="0">
              <a:buNone/>
            </a:pPr>
            <a:r>
              <a:rPr lang="en-US" altLang="zh-TW" sz="2800" dirty="0">
                <a:latin typeface="Arial Black" panose="020B0A04020102020204" pitchFamily="34" charset="0"/>
              </a:rPr>
              <a:t>Python </a:t>
            </a:r>
            <a:r>
              <a:rPr lang="en-US" altLang="zh-TW" sz="2800" dirty="0"/>
              <a:t>is a popular programming language. It was created by Guido van Rossum, and released in 1991.</a:t>
            </a:r>
          </a:p>
          <a:p>
            <a:pPr marL="0" indent="0">
              <a:buNone/>
            </a:pPr>
            <a:endParaRPr lang="en-US" altLang="zh-TW" sz="2800" dirty="0"/>
          </a:p>
          <a:p>
            <a:pPr marL="0" indent="0">
              <a:buNone/>
            </a:pPr>
            <a:r>
              <a:rPr lang="en-US" altLang="zh-TW" sz="2800" b="1" dirty="0"/>
              <a:t>It is used for:</a:t>
            </a:r>
          </a:p>
          <a:p>
            <a:pPr lvl="4"/>
            <a:r>
              <a:rPr lang="en-US" altLang="zh-TW" sz="2400" dirty="0"/>
              <a:t>web development (server-side),</a:t>
            </a:r>
          </a:p>
          <a:p>
            <a:pPr lvl="4"/>
            <a:r>
              <a:rPr lang="en-US" altLang="zh-TW" sz="2400" dirty="0"/>
              <a:t>Software development,</a:t>
            </a:r>
          </a:p>
          <a:p>
            <a:pPr lvl="4"/>
            <a:r>
              <a:rPr lang="en-US" altLang="zh-TW" sz="2400" dirty="0"/>
              <a:t>mathematics,</a:t>
            </a:r>
          </a:p>
          <a:p>
            <a:pPr lvl="4"/>
            <a:r>
              <a:rPr lang="en-US" altLang="zh-TW" sz="2400" dirty="0"/>
              <a:t>system scripting.</a:t>
            </a:r>
          </a:p>
          <a:p>
            <a:endParaRPr lang="en-US" dirty="0"/>
          </a:p>
        </p:txBody>
      </p:sp>
    </p:spTree>
    <p:extLst>
      <p:ext uri="{BB962C8B-B14F-4D97-AF65-F5344CB8AC3E}">
        <p14:creationId xmlns:p14="http://schemas.microsoft.com/office/powerpoint/2010/main" val="3093566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DD45-A804-6E8D-D96B-3FAA2873C935}"/>
              </a:ext>
            </a:extLst>
          </p:cNvPr>
          <p:cNvSpPr>
            <a:spLocks noGrp="1"/>
          </p:cNvSpPr>
          <p:nvPr>
            <p:ph type="title"/>
          </p:nvPr>
        </p:nvSpPr>
        <p:spPr>
          <a:xfrm>
            <a:off x="0" y="642594"/>
            <a:ext cx="6858000" cy="957606"/>
          </a:xfrm>
        </p:spPr>
        <p:txBody>
          <a:bodyPr/>
          <a:lstStyle/>
          <a:p>
            <a:pPr algn="ctr"/>
            <a:r>
              <a:rPr lang="en-US" dirty="0">
                <a:latin typeface="+mn-lt"/>
              </a:rPr>
              <a:t>Python Data Types</a:t>
            </a:r>
          </a:p>
        </p:txBody>
      </p:sp>
      <p:sp>
        <p:nvSpPr>
          <p:cNvPr id="3" name="Content Placeholder 2">
            <a:extLst>
              <a:ext uri="{FF2B5EF4-FFF2-40B4-BE49-F238E27FC236}">
                <a16:creationId xmlns:a16="http://schemas.microsoft.com/office/drawing/2014/main" id="{93581D26-B960-4EC9-6320-EEFBB1372D5E}"/>
              </a:ext>
            </a:extLst>
          </p:cNvPr>
          <p:cNvSpPr>
            <a:spLocks noGrp="1"/>
          </p:cNvSpPr>
          <p:nvPr>
            <p:ph idx="1"/>
          </p:nvPr>
        </p:nvSpPr>
        <p:spPr>
          <a:xfrm>
            <a:off x="1066800" y="1905000"/>
            <a:ext cx="10058400" cy="4462806"/>
          </a:xfrm>
        </p:spPr>
        <p:txBody>
          <a:bodyPr/>
          <a:lstStyle/>
          <a:p>
            <a:r>
              <a:rPr lang="en-US" sz="2800" b="1" dirty="0"/>
              <a:t>Built-in Data Types</a:t>
            </a:r>
          </a:p>
          <a:p>
            <a:endParaRPr lang="en-US" sz="2000" dirty="0"/>
          </a:p>
          <a:p>
            <a:r>
              <a:rPr lang="en-US" sz="2000" dirty="0"/>
              <a:t>In programming, data type is an important concept.</a:t>
            </a:r>
          </a:p>
          <a:p>
            <a:r>
              <a:rPr lang="en-US" sz="2000" dirty="0"/>
              <a:t>Variables can store data of different types, and different types can do different things.</a:t>
            </a:r>
          </a:p>
          <a:p>
            <a:r>
              <a:rPr lang="en-US" sz="2000" dirty="0"/>
              <a:t>Python has the following data types built-in by default, in these categories:</a:t>
            </a:r>
          </a:p>
        </p:txBody>
      </p:sp>
    </p:spTree>
    <p:extLst>
      <p:ext uri="{BB962C8B-B14F-4D97-AF65-F5344CB8AC3E}">
        <p14:creationId xmlns:p14="http://schemas.microsoft.com/office/powerpoint/2010/main" val="324683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F2243DC-1E12-0E2C-D48E-5C16D06FC1FE}"/>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2286000" y="1600200"/>
            <a:ext cx="8153400" cy="4291271"/>
          </a:xfrm>
        </p:spPr>
      </p:pic>
      <p:pic>
        <p:nvPicPr>
          <p:cNvPr id="10" name="Picture 9">
            <a:extLst>
              <a:ext uri="{FF2B5EF4-FFF2-40B4-BE49-F238E27FC236}">
                <a16:creationId xmlns:a16="http://schemas.microsoft.com/office/drawing/2014/main" id="{A6248D2E-F871-665B-50B6-9399F93C1A4D}"/>
              </a:ext>
            </a:extLst>
          </p:cNvPr>
          <p:cNvPicPr>
            <a:picLocks noChangeAspect="1"/>
          </p:cNvPicPr>
          <p:nvPr/>
        </p:nvPicPr>
        <p:blipFill>
          <a:blip r:embed="rId4"/>
          <a:stretch>
            <a:fillRect/>
          </a:stretch>
        </p:blipFill>
        <p:spPr>
          <a:xfrm>
            <a:off x="1981200" y="1219200"/>
            <a:ext cx="8305800" cy="4572000"/>
          </a:xfrm>
          <a:prstGeom prst="rect">
            <a:avLst/>
          </a:prstGeom>
        </p:spPr>
      </p:pic>
    </p:spTree>
    <p:extLst>
      <p:ext uri="{BB962C8B-B14F-4D97-AF65-F5344CB8AC3E}">
        <p14:creationId xmlns:p14="http://schemas.microsoft.com/office/powerpoint/2010/main" val="797529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CA0C5-B273-10A0-C3F0-BD4D4CF80726}"/>
              </a:ext>
            </a:extLst>
          </p:cNvPr>
          <p:cNvSpPr>
            <a:spLocks noGrp="1"/>
          </p:cNvSpPr>
          <p:nvPr>
            <p:ph type="title"/>
          </p:nvPr>
        </p:nvSpPr>
        <p:spPr>
          <a:xfrm>
            <a:off x="533400" y="569595"/>
            <a:ext cx="10058400" cy="1524000"/>
          </a:xfrm>
        </p:spPr>
        <p:txBody>
          <a:bodyPr>
            <a:normAutofit/>
          </a:bodyPr>
          <a:lstStyle/>
          <a:p>
            <a:r>
              <a:rPr lang="en-US" sz="3200" dirty="0"/>
              <a:t>Getting the Data Type</a:t>
            </a:r>
            <a:br>
              <a:rPr lang="en-US" sz="4000" dirty="0"/>
            </a:br>
            <a:br>
              <a:rPr lang="en-US" sz="2000" dirty="0"/>
            </a:br>
            <a:r>
              <a:rPr lang="en-US" sz="2400" dirty="0"/>
              <a:t>You can get the data type of any object by using the type() function:</a:t>
            </a:r>
          </a:p>
        </p:txBody>
      </p:sp>
      <p:sp>
        <p:nvSpPr>
          <p:cNvPr id="3" name="Content Placeholder 2">
            <a:extLst>
              <a:ext uri="{FF2B5EF4-FFF2-40B4-BE49-F238E27FC236}">
                <a16:creationId xmlns:a16="http://schemas.microsoft.com/office/drawing/2014/main" id="{4B7F25A5-3BC8-7FA3-560A-6521E783D86E}"/>
              </a:ext>
            </a:extLst>
          </p:cNvPr>
          <p:cNvSpPr>
            <a:spLocks noGrp="1"/>
          </p:cNvSpPr>
          <p:nvPr>
            <p:ph idx="1"/>
          </p:nvPr>
        </p:nvSpPr>
        <p:spPr>
          <a:xfrm>
            <a:off x="457200" y="1981200"/>
            <a:ext cx="10668000" cy="4572000"/>
          </a:xfrm>
        </p:spPr>
        <p:txBody>
          <a:bodyPr>
            <a:normAutofit/>
          </a:bodyPr>
          <a:lstStyle/>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r>
              <a:rPr lang="en-US" sz="2400" i="1" dirty="0"/>
              <a:t>Example:</a:t>
            </a:r>
          </a:p>
          <a:p>
            <a:pPr marL="0" indent="0">
              <a:buNone/>
            </a:pPr>
            <a:endParaRPr lang="en-US" i="1" dirty="0"/>
          </a:p>
        </p:txBody>
      </p:sp>
      <p:pic>
        <p:nvPicPr>
          <p:cNvPr id="5" name="Picture 4">
            <a:extLst>
              <a:ext uri="{FF2B5EF4-FFF2-40B4-BE49-F238E27FC236}">
                <a16:creationId xmlns:a16="http://schemas.microsoft.com/office/drawing/2014/main" id="{6E1AAD52-EDF5-004C-60A6-03CB709100E1}"/>
              </a:ext>
            </a:extLst>
          </p:cNvPr>
          <p:cNvPicPr>
            <a:picLocks noChangeAspect="1"/>
          </p:cNvPicPr>
          <p:nvPr/>
        </p:nvPicPr>
        <p:blipFill>
          <a:blip r:embed="rId2"/>
          <a:stretch>
            <a:fillRect/>
          </a:stretch>
        </p:blipFill>
        <p:spPr>
          <a:xfrm>
            <a:off x="2590800" y="3162300"/>
            <a:ext cx="5486400" cy="2209800"/>
          </a:xfrm>
          <a:prstGeom prst="rect">
            <a:avLst/>
          </a:prstGeom>
        </p:spPr>
      </p:pic>
    </p:spTree>
    <p:extLst>
      <p:ext uri="{BB962C8B-B14F-4D97-AF65-F5344CB8AC3E}">
        <p14:creationId xmlns:p14="http://schemas.microsoft.com/office/powerpoint/2010/main" val="16078950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B9597-4C3A-6650-E9C6-AAA7BC73371D}"/>
              </a:ext>
            </a:extLst>
          </p:cNvPr>
          <p:cNvSpPr>
            <a:spLocks noGrp="1"/>
          </p:cNvSpPr>
          <p:nvPr>
            <p:ph type="title"/>
          </p:nvPr>
        </p:nvSpPr>
        <p:spPr/>
        <p:txBody>
          <a:bodyPr>
            <a:normAutofit fontScale="90000"/>
          </a:bodyPr>
          <a:lstStyle/>
          <a:p>
            <a:r>
              <a:rPr lang="en-US" dirty="0"/>
              <a:t>Setting the Data Type</a:t>
            </a:r>
            <a:br>
              <a:rPr lang="en-US" dirty="0"/>
            </a:br>
            <a:endParaRPr lang="en-US" dirty="0"/>
          </a:p>
        </p:txBody>
      </p:sp>
      <p:sp>
        <p:nvSpPr>
          <p:cNvPr id="3" name="Content Placeholder 2">
            <a:extLst>
              <a:ext uri="{FF2B5EF4-FFF2-40B4-BE49-F238E27FC236}">
                <a16:creationId xmlns:a16="http://schemas.microsoft.com/office/drawing/2014/main" id="{25ABA122-A705-8FB6-F60F-C6D75054792C}"/>
              </a:ext>
            </a:extLst>
          </p:cNvPr>
          <p:cNvSpPr>
            <a:spLocks noGrp="1"/>
          </p:cNvSpPr>
          <p:nvPr>
            <p:ph idx="1"/>
          </p:nvPr>
        </p:nvSpPr>
        <p:spPr>
          <a:xfrm>
            <a:off x="533400" y="1828800"/>
            <a:ext cx="10591800" cy="4206240"/>
          </a:xfrm>
        </p:spPr>
        <p:txBody>
          <a:bodyPr/>
          <a:lstStyle/>
          <a:p>
            <a:r>
              <a:rPr lang="en-US" sz="2400" dirty="0"/>
              <a:t>In Python, the data type is set when you assign a value to a variable:</a:t>
            </a:r>
          </a:p>
          <a:p>
            <a:endParaRPr lang="en-US" dirty="0"/>
          </a:p>
        </p:txBody>
      </p:sp>
      <p:pic>
        <p:nvPicPr>
          <p:cNvPr id="7" name="Picture 6">
            <a:extLst>
              <a:ext uri="{FF2B5EF4-FFF2-40B4-BE49-F238E27FC236}">
                <a16:creationId xmlns:a16="http://schemas.microsoft.com/office/drawing/2014/main" id="{7F951815-4496-E0AB-06F1-A919B7F29EBD}"/>
              </a:ext>
            </a:extLst>
          </p:cNvPr>
          <p:cNvPicPr>
            <a:picLocks noChangeAspect="1"/>
          </p:cNvPicPr>
          <p:nvPr/>
        </p:nvPicPr>
        <p:blipFill>
          <a:blip r:embed="rId2"/>
          <a:stretch>
            <a:fillRect/>
          </a:stretch>
        </p:blipFill>
        <p:spPr>
          <a:xfrm>
            <a:off x="1524000" y="2667000"/>
            <a:ext cx="8382000" cy="3733800"/>
          </a:xfrm>
          <a:prstGeom prst="rect">
            <a:avLst/>
          </a:prstGeom>
        </p:spPr>
      </p:pic>
    </p:spTree>
    <p:extLst>
      <p:ext uri="{BB962C8B-B14F-4D97-AF65-F5344CB8AC3E}">
        <p14:creationId xmlns:p14="http://schemas.microsoft.com/office/powerpoint/2010/main" val="370089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C3F7F-D948-84FF-3A1D-3979D5A35B09}"/>
              </a:ext>
            </a:extLst>
          </p:cNvPr>
          <p:cNvSpPr>
            <a:spLocks noGrp="1"/>
          </p:cNvSpPr>
          <p:nvPr>
            <p:ph idx="1"/>
          </p:nvPr>
        </p:nvSpPr>
        <p:spPr>
          <a:xfrm>
            <a:off x="1066800" y="1066800"/>
            <a:ext cx="10058400" cy="4915509"/>
          </a:xfrm>
        </p:spPr>
        <p:txBody>
          <a:bodyPr/>
          <a:lstStyle/>
          <a:p>
            <a:pPr marL="0" indent="0">
              <a:buNone/>
            </a:pPr>
            <a:r>
              <a:rPr lang="en-US" sz="2800" dirty="0"/>
              <a:t> </a:t>
            </a:r>
            <a:r>
              <a:rPr lang="en-US" sz="2800" i="1" dirty="0"/>
              <a:t>List example:</a:t>
            </a:r>
          </a:p>
          <a:p>
            <a:endParaRPr lang="en-US" dirty="0"/>
          </a:p>
        </p:txBody>
      </p:sp>
      <p:pic>
        <p:nvPicPr>
          <p:cNvPr id="4" name="Picture 3">
            <a:extLst>
              <a:ext uri="{FF2B5EF4-FFF2-40B4-BE49-F238E27FC236}">
                <a16:creationId xmlns:a16="http://schemas.microsoft.com/office/drawing/2014/main" id="{663ACF1E-E1C1-7C40-542E-6848169A3D31}"/>
              </a:ext>
            </a:extLst>
          </p:cNvPr>
          <p:cNvPicPr>
            <a:picLocks noChangeAspect="1"/>
          </p:cNvPicPr>
          <p:nvPr/>
        </p:nvPicPr>
        <p:blipFill>
          <a:blip r:embed="rId2"/>
          <a:stretch>
            <a:fillRect/>
          </a:stretch>
        </p:blipFill>
        <p:spPr>
          <a:xfrm>
            <a:off x="3581400" y="2362200"/>
            <a:ext cx="6460273" cy="3429000"/>
          </a:xfrm>
          <a:prstGeom prst="rect">
            <a:avLst/>
          </a:prstGeom>
        </p:spPr>
      </p:pic>
    </p:spTree>
    <p:extLst>
      <p:ext uri="{BB962C8B-B14F-4D97-AF65-F5344CB8AC3E}">
        <p14:creationId xmlns:p14="http://schemas.microsoft.com/office/powerpoint/2010/main" val="3203930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793A-EE64-01DB-E8A0-64A4775ED501}"/>
              </a:ext>
            </a:extLst>
          </p:cNvPr>
          <p:cNvSpPr>
            <a:spLocks noGrp="1"/>
          </p:cNvSpPr>
          <p:nvPr>
            <p:ph type="title"/>
          </p:nvPr>
        </p:nvSpPr>
        <p:spPr>
          <a:xfrm>
            <a:off x="381000" y="304800"/>
            <a:ext cx="8915400" cy="1447800"/>
          </a:xfrm>
        </p:spPr>
        <p:txBody>
          <a:bodyPr>
            <a:normAutofit/>
          </a:bodyPr>
          <a:lstStyle/>
          <a:p>
            <a:r>
              <a:rPr lang="en-US" sz="3600" dirty="0"/>
              <a:t>Setting the Specific Data Type</a:t>
            </a:r>
          </a:p>
        </p:txBody>
      </p:sp>
      <p:sp>
        <p:nvSpPr>
          <p:cNvPr id="3" name="Content Placeholder 2">
            <a:extLst>
              <a:ext uri="{FF2B5EF4-FFF2-40B4-BE49-F238E27FC236}">
                <a16:creationId xmlns:a16="http://schemas.microsoft.com/office/drawing/2014/main" id="{A64F1A9A-6610-BE51-A1ED-C3DA797FBCAB}"/>
              </a:ext>
            </a:extLst>
          </p:cNvPr>
          <p:cNvSpPr>
            <a:spLocks noGrp="1"/>
          </p:cNvSpPr>
          <p:nvPr>
            <p:ph idx="1"/>
          </p:nvPr>
        </p:nvSpPr>
        <p:spPr>
          <a:xfrm>
            <a:off x="381000" y="1752600"/>
            <a:ext cx="10744200" cy="4282440"/>
          </a:xfrm>
        </p:spPr>
        <p:txBody>
          <a:bodyPr/>
          <a:lstStyle/>
          <a:p>
            <a:r>
              <a:rPr lang="en-US" dirty="0"/>
              <a:t>If you want to specify the data type, you can use the following constructor functions:</a:t>
            </a:r>
          </a:p>
        </p:txBody>
      </p:sp>
      <p:pic>
        <p:nvPicPr>
          <p:cNvPr id="5" name="Picture 4">
            <a:extLst>
              <a:ext uri="{FF2B5EF4-FFF2-40B4-BE49-F238E27FC236}">
                <a16:creationId xmlns:a16="http://schemas.microsoft.com/office/drawing/2014/main" id="{40CF86AC-23A4-95E3-3B5C-D8B5B7C2E915}"/>
              </a:ext>
            </a:extLst>
          </p:cNvPr>
          <p:cNvPicPr>
            <a:picLocks noChangeAspect="1"/>
          </p:cNvPicPr>
          <p:nvPr/>
        </p:nvPicPr>
        <p:blipFill>
          <a:blip r:embed="rId2"/>
          <a:stretch>
            <a:fillRect/>
          </a:stretch>
        </p:blipFill>
        <p:spPr>
          <a:xfrm>
            <a:off x="1295400" y="2362200"/>
            <a:ext cx="8458200" cy="3962400"/>
          </a:xfrm>
          <a:prstGeom prst="rect">
            <a:avLst/>
          </a:prstGeom>
        </p:spPr>
      </p:pic>
    </p:spTree>
    <p:extLst>
      <p:ext uri="{BB962C8B-B14F-4D97-AF65-F5344CB8AC3E}">
        <p14:creationId xmlns:p14="http://schemas.microsoft.com/office/powerpoint/2010/main" val="4226765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2EEA21-5A6C-EEE2-6334-1C368F80D541}"/>
              </a:ext>
            </a:extLst>
          </p:cNvPr>
          <p:cNvPicPr>
            <a:picLocks noGrp="1" noChangeAspect="1"/>
          </p:cNvPicPr>
          <p:nvPr>
            <p:ph idx="1"/>
          </p:nvPr>
        </p:nvPicPr>
        <p:blipFill>
          <a:blip r:embed="rId2"/>
          <a:stretch>
            <a:fillRect/>
          </a:stretch>
        </p:blipFill>
        <p:spPr>
          <a:xfrm>
            <a:off x="3581400" y="2438400"/>
            <a:ext cx="6096000" cy="3371088"/>
          </a:xfrm>
        </p:spPr>
      </p:pic>
      <p:sp>
        <p:nvSpPr>
          <p:cNvPr id="7" name="TextBox 6">
            <a:extLst>
              <a:ext uri="{FF2B5EF4-FFF2-40B4-BE49-F238E27FC236}">
                <a16:creationId xmlns:a16="http://schemas.microsoft.com/office/drawing/2014/main" id="{BDB2AD00-38AB-5234-B2BD-27214F1826EE}"/>
              </a:ext>
            </a:extLst>
          </p:cNvPr>
          <p:cNvSpPr txBox="1"/>
          <p:nvPr/>
        </p:nvSpPr>
        <p:spPr>
          <a:xfrm>
            <a:off x="657753" y="1524000"/>
            <a:ext cx="7620000" cy="523220"/>
          </a:xfrm>
          <a:prstGeom prst="rect">
            <a:avLst/>
          </a:prstGeom>
          <a:noFill/>
        </p:spPr>
        <p:txBody>
          <a:bodyPr wrap="square">
            <a:spAutoFit/>
          </a:bodyPr>
          <a:lstStyle/>
          <a:p>
            <a:r>
              <a:rPr lang="en-US" sz="2800" i="1" dirty="0"/>
              <a:t>Float examples:</a:t>
            </a:r>
          </a:p>
        </p:txBody>
      </p:sp>
    </p:spTree>
    <p:extLst>
      <p:ext uri="{BB962C8B-B14F-4D97-AF65-F5344CB8AC3E}">
        <p14:creationId xmlns:p14="http://schemas.microsoft.com/office/powerpoint/2010/main" val="1287101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343D-BEFA-1390-D91C-718DF5EBDDB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D8753883-81F4-B016-2CD0-9F29559B43D2}"/>
              </a:ext>
            </a:extLst>
          </p:cNvPr>
          <p:cNvSpPr>
            <a:spLocks noGrp="1"/>
          </p:cNvSpPr>
          <p:nvPr>
            <p:ph idx="1"/>
          </p:nvPr>
        </p:nvSpPr>
        <p:spPr/>
        <p:txBody>
          <a:bodyPr/>
          <a:lstStyle/>
          <a:p>
            <a:r>
              <a:rPr lang="en-US" dirty="0"/>
              <a:t>The following code example would print the data type of x, what data type would that be?</a:t>
            </a:r>
          </a:p>
          <a:p>
            <a:endParaRPr lang="en-US" dirty="0"/>
          </a:p>
          <a:p>
            <a:endParaRPr lang="en-US" dirty="0"/>
          </a:p>
          <a:p>
            <a:endParaRPr lang="en-US" dirty="0"/>
          </a:p>
          <a:p>
            <a:endParaRPr lang="en-US" dirty="0"/>
          </a:p>
          <a:p>
            <a:endParaRPr lang="en-US" dirty="0"/>
          </a:p>
          <a:p>
            <a:endParaRPr lang="en-US" dirty="0"/>
          </a:p>
          <a:p>
            <a:r>
              <a:rPr lang="en-US" dirty="0"/>
              <a:t>data type</a:t>
            </a:r>
          </a:p>
        </p:txBody>
      </p:sp>
      <p:pic>
        <p:nvPicPr>
          <p:cNvPr id="5" name="Picture 4">
            <a:extLst>
              <a:ext uri="{FF2B5EF4-FFF2-40B4-BE49-F238E27FC236}">
                <a16:creationId xmlns:a16="http://schemas.microsoft.com/office/drawing/2014/main" id="{4C38BBEE-B303-3A99-34DD-060A7DD01936}"/>
              </a:ext>
            </a:extLst>
          </p:cNvPr>
          <p:cNvPicPr>
            <a:picLocks noChangeAspect="1"/>
          </p:cNvPicPr>
          <p:nvPr/>
        </p:nvPicPr>
        <p:blipFill>
          <a:blip r:embed="rId2"/>
          <a:stretch>
            <a:fillRect/>
          </a:stretch>
        </p:blipFill>
        <p:spPr>
          <a:xfrm>
            <a:off x="2590800" y="3200400"/>
            <a:ext cx="5715000" cy="2412822"/>
          </a:xfrm>
          <a:prstGeom prst="rect">
            <a:avLst/>
          </a:prstGeom>
        </p:spPr>
      </p:pic>
      <p:sp>
        <p:nvSpPr>
          <p:cNvPr id="6" name="Rectangle 5">
            <a:extLst>
              <a:ext uri="{FF2B5EF4-FFF2-40B4-BE49-F238E27FC236}">
                <a16:creationId xmlns:a16="http://schemas.microsoft.com/office/drawing/2014/main" id="{C81DC3AF-6E92-FF96-D60F-114CA1D3149E}"/>
              </a:ext>
            </a:extLst>
          </p:cNvPr>
          <p:cNvSpPr/>
          <p:nvPr/>
        </p:nvSpPr>
        <p:spPr>
          <a:xfrm>
            <a:off x="3276600" y="4114800"/>
            <a:ext cx="5334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94F09960-869B-2681-C3E6-5308F9C78787}"/>
              </a:ext>
            </a:extLst>
          </p:cNvPr>
          <p:cNvCxnSpPr>
            <a:cxnSpLocks/>
          </p:cNvCxnSpPr>
          <p:nvPr/>
        </p:nvCxnSpPr>
        <p:spPr>
          <a:xfrm flipV="1">
            <a:off x="2362200" y="4572000"/>
            <a:ext cx="83820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6714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6AD63F-755A-A885-9314-30849B6A01DA}"/>
              </a:ext>
            </a:extLst>
          </p:cNvPr>
          <p:cNvSpPr>
            <a:spLocks noGrp="1"/>
          </p:cNvSpPr>
          <p:nvPr>
            <p:ph type="title"/>
          </p:nvPr>
        </p:nvSpPr>
        <p:spPr/>
        <p:txBody>
          <a:bodyPr/>
          <a:lstStyle/>
          <a:p>
            <a:br>
              <a:rPr lang="en-US" dirty="0">
                <a:latin typeface="Algerian" panose="04020705040A02060702" pitchFamily="82" charset="0"/>
              </a:rPr>
            </a:br>
            <a:r>
              <a:rPr lang="en-US" dirty="0">
                <a:latin typeface="Algerian" panose="04020705040A02060702" pitchFamily="82" charset="0"/>
              </a:rPr>
              <a:t>Python Numbers</a:t>
            </a:r>
            <a:br>
              <a:rPr lang="en-US" dirty="0">
                <a:latin typeface="Algerian" panose="04020705040A02060702" pitchFamily="82" charset="0"/>
              </a:rPr>
            </a:br>
            <a:endParaRPr lang="en-US" dirty="0">
              <a:latin typeface="Algerian" panose="04020705040A02060702" pitchFamily="82" charset="0"/>
            </a:endParaRPr>
          </a:p>
        </p:txBody>
      </p:sp>
      <p:sp>
        <p:nvSpPr>
          <p:cNvPr id="7" name="Text Placeholder 6">
            <a:extLst>
              <a:ext uri="{FF2B5EF4-FFF2-40B4-BE49-F238E27FC236}">
                <a16:creationId xmlns:a16="http://schemas.microsoft.com/office/drawing/2014/main" id="{B5A2CC81-15E5-C2ED-D498-EFD803E3DD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759348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626E4D-E585-28E1-C43B-AEC702C9E47D}"/>
              </a:ext>
            </a:extLst>
          </p:cNvPr>
          <p:cNvSpPr>
            <a:spLocks noGrp="1"/>
          </p:cNvSpPr>
          <p:nvPr>
            <p:ph type="title"/>
          </p:nvPr>
        </p:nvSpPr>
        <p:spPr>
          <a:xfrm>
            <a:off x="457200" y="533400"/>
            <a:ext cx="5867400" cy="1219200"/>
          </a:xfrm>
        </p:spPr>
        <p:txBody>
          <a:bodyPr/>
          <a:lstStyle/>
          <a:p>
            <a:r>
              <a:rPr lang="en-US" dirty="0"/>
              <a:t>Python Numbers</a:t>
            </a:r>
          </a:p>
        </p:txBody>
      </p:sp>
      <p:sp>
        <p:nvSpPr>
          <p:cNvPr id="5" name="Content Placeholder 4">
            <a:extLst>
              <a:ext uri="{FF2B5EF4-FFF2-40B4-BE49-F238E27FC236}">
                <a16:creationId xmlns:a16="http://schemas.microsoft.com/office/drawing/2014/main" id="{4300AE89-A4FD-D1B0-BBCC-C660E223E2B5}"/>
              </a:ext>
            </a:extLst>
          </p:cNvPr>
          <p:cNvSpPr>
            <a:spLocks noGrp="1"/>
          </p:cNvSpPr>
          <p:nvPr>
            <p:ph idx="1"/>
          </p:nvPr>
        </p:nvSpPr>
        <p:spPr>
          <a:xfrm>
            <a:off x="381000" y="1676400"/>
            <a:ext cx="11353800" cy="4800600"/>
          </a:xfrm>
        </p:spPr>
        <p:txBody>
          <a:bodyPr/>
          <a:lstStyle/>
          <a:p>
            <a:r>
              <a:rPr lang="en-US" sz="2400" dirty="0"/>
              <a:t>There are three numeric types in Python:</a:t>
            </a:r>
          </a:p>
          <a:p>
            <a:endParaRPr lang="en-US" sz="2400" dirty="0"/>
          </a:p>
          <a:p>
            <a:pPr lvl="3" algn="just"/>
            <a:r>
              <a:rPr lang="en-US" sz="2400" b="1" dirty="0"/>
              <a:t>int</a:t>
            </a:r>
          </a:p>
          <a:p>
            <a:pPr lvl="3" algn="just"/>
            <a:r>
              <a:rPr lang="en-US" sz="2400" b="1" dirty="0"/>
              <a:t>float</a:t>
            </a:r>
          </a:p>
          <a:p>
            <a:pPr lvl="3" algn="just"/>
            <a:r>
              <a:rPr lang="en-US" sz="2400" b="1" dirty="0"/>
              <a:t>complex</a:t>
            </a:r>
          </a:p>
        </p:txBody>
      </p:sp>
      <p:sp>
        <p:nvSpPr>
          <p:cNvPr id="7" name="TextBox 6">
            <a:extLst>
              <a:ext uri="{FF2B5EF4-FFF2-40B4-BE49-F238E27FC236}">
                <a16:creationId xmlns:a16="http://schemas.microsoft.com/office/drawing/2014/main" id="{51D27274-24A8-0146-CC4E-9B5D10F4ABC2}"/>
              </a:ext>
            </a:extLst>
          </p:cNvPr>
          <p:cNvSpPr txBox="1"/>
          <p:nvPr/>
        </p:nvSpPr>
        <p:spPr>
          <a:xfrm>
            <a:off x="609600" y="4495800"/>
            <a:ext cx="7162800" cy="646331"/>
          </a:xfrm>
          <a:prstGeom prst="rect">
            <a:avLst/>
          </a:prstGeom>
          <a:noFill/>
        </p:spPr>
        <p:txBody>
          <a:bodyPr wrap="square">
            <a:spAutoFit/>
          </a:bodyPr>
          <a:lstStyle/>
          <a:p>
            <a:pPr marL="285750" indent="-285750">
              <a:buFont typeface="Arial" panose="020B0604020202020204" pitchFamily="34" charset="0"/>
              <a:buChar char="•"/>
            </a:pPr>
            <a:r>
              <a:rPr lang="en-US" i="1" dirty="0"/>
              <a:t>Variables of numeric types are created when you assign a value to them:</a:t>
            </a:r>
          </a:p>
        </p:txBody>
      </p:sp>
      <p:pic>
        <p:nvPicPr>
          <p:cNvPr id="9" name="Picture 8">
            <a:extLst>
              <a:ext uri="{FF2B5EF4-FFF2-40B4-BE49-F238E27FC236}">
                <a16:creationId xmlns:a16="http://schemas.microsoft.com/office/drawing/2014/main" id="{CEB9DC9C-8DFF-AFF2-F4B2-4078497D349A}"/>
              </a:ext>
            </a:extLst>
          </p:cNvPr>
          <p:cNvPicPr>
            <a:picLocks noChangeAspect="1"/>
          </p:cNvPicPr>
          <p:nvPr/>
        </p:nvPicPr>
        <p:blipFill>
          <a:blip r:embed="rId2"/>
          <a:stretch>
            <a:fillRect/>
          </a:stretch>
        </p:blipFill>
        <p:spPr>
          <a:xfrm>
            <a:off x="4572000" y="5189756"/>
            <a:ext cx="3200400" cy="1163419"/>
          </a:xfrm>
          <a:prstGeom prst="rect">
            <a:avLst/>
          </a:prstGeom>
        </p:spPr>
      </p:pic>
      <p:sp>
        <p:nvSpPr>
          <p:cNvPr id="11" name="TextBox 10">
            <a:extLst>
              <a:ext uri="{FF2B5EF4-FFF2-40B4-BE49-F238E27FC236}">
                <a16:creationId xmlns:a16="http://schemas.microsoft.com/office/drawing/2014/main" id="{61CE7A3C-93C4-309B-4036-BADBDDA27E35}"/>
              </a:ext>
            </a:extLst>
          </p:cNvPr>
          <p:cNvSpPr txBox="1"/>
          <p:nvPr/>
        </p:nvSpPr>
        <p:spPr>
          <a:xfrm>
            <a:off x="2895600" y="5294531"/>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336257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2CC1-C14D-3A1F-806B-0862BC23BF6F}"/>
              </a:ext>
            </a:extLst>
          </p:cNvPr>
          <p:cNvSpPr>
            <a:spLocks noGrp="1"/>
          </p:cNvSpPr>
          <p:nvPr>
            <p:ph type="title"/>
          </p:nvPr>
        </p:nvSpPr>
        <p:spPr>
          <a:xfrm>
            <a:off x="533400" y="457200"/>
            <a:ext cx="10134600" cy="1524000"/>
          </a:xfrm>
        </p:spPr>
        <p:txBody>
          <a:bodyPr/>
          <a:lstStyle/>
          <a:p>
            <a:r>
              <a:rPr lang="en-US" altLang="zh-TW" sz="3600" dirty="0">
                <a:latin typeface="Arial Black" panose="020B0A04020102020204" pitchFamily="34" charset="0"/>
              </a:rPr>
              <a:t>What can Python do?</a:t>
            </a:r>
            <a:br>
              <a:rPr lang="en-US" altLang="zh-TW" sz="3600" dirty="0">
                <a:latin typeface="Arial Black" panose="020B0A04020102020204" pitchFamily="34" charset="0"/>
              </a:rPr>
            </a:br>
            <a:endParaRPr lang="en-US" dirty="0"/>
          </a:p>
        </p:txBody>
      </p:sp>
      <p:sp>
        <p:nvSpPr>
          <p:cNvPr id="3" name="Content Placeholder 2">
            <a:extLst>
              <a:ext uri="{FF2B5EF4-FFF2-40B4-BE49-F238E27FC236}">
                <a16:creationId xmlns:a16="http://schemas.microsoft.com/office/drawing/2014/main" id="{6560D167-4252-50F6-24FF-37F1D72FD4A3}"/>
              </a:ext>
            </a:extLst>
          </p:cNvPr>
          <p:cNvSpPr>
            <a:spLocks noGrp="1"/>
          </p:cNvSpPr>
          <p:nvPr>
            <p:ph idx="1"/>
          </p:nvPr>
        </p:nvSpPr>
        <p:spPr>
          <a:xfrm>
            <a:off x="914400" y="1600200"/>
            <a:ext cx="9753600" cy="4495800"/>
          </a:xfrm>
        </p:spPr>
        <p:txBody>
          <a:bodyPr/>
          <a:lstStyle/>
          <a:p>
            <a:pPr marL="0" indent="0" algn="just">
              <a:buNone/>
            </a:pPr>
            <a:endParaRPr lang="en-US" altLang="zh-TW" sz="2000" dirty="0">
              <a:latin typeface="Arial Black" panose="020B0A04020102020204" pitchFamily="34" charset="0"/>
            </a:endParaRPr>
          </a:p>
          <a:p>
            <a:pPr algn="just"/>
            <a:r>
              <a:rPr lang="en-US" altLang="zh-TW" sz="2400" dirty="0"/>
              <a:t>Python can be used on a server to create web applications.</a:t>
            </a:r>
          </a:p>
          <a:p>
            <a:pPr algn="just"/>
            <a:r>
              <a:rPr lang="en-US" altLang="zh-TW" sz="2400" dirty="0"/>
              <a:t>Python can be used alongside software to create workflows.</a:t>
            </a:r>
          </a:p>
          <a:p>
            <a:pPr algn="just"/>
            <a:r>
              <a:rPr lang="en-US" altLang="zh-TW" sz="2400" dirty="0"/>
              <a:t>Python can connect to database systems. It can also read and modify files.</a:t>
            </a:r>
          </a:p>
          <a:p>
            <a:pPr algn="just"/>
            <a:r>
              <a:rPr lang="en-US" altLang="zh-TW" sz="2400" dirty="0"/>
              <a:t>Python can be used to handle big data and perform complex mathematics.</a:t>
            </a:r>
          </a:p>
          <a:p>
            <a:pPr algn="just"/>
            <a:r>
              <a:rPr lang="en-US" altLang="zh-TW" sz="2400" dirty="0"/>
              <a:t>Python can be used for rapid prototyping, or for production-ready software development.</a:t>
            </a:r>
          </a:p>
          <a:p>
            <a:endParaRPr lang="en-US" dirty="0"/>
          </a:p>
        </p:txBody>
      </p:sp>
    </p:spTree>
    <p:extLst>
      <p:ext uri="{BB962C8B-B14F-4D97-AF65-F5344CB8AC3E}">
        <p14:creationId xmlns:p14="http://schemas.microsoft.com/office/powerpoint/2010/main" val="2109420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35160-607F-BFB7-8CC7-54421F9C01BE}"/>
              </a:ext>
            </a:extLst>
          </p:cNvPr>
          <p:cNvSpPr>
            <a:spLocks noGrp="1"/>
          </p:cNvSpPr>
          <p:nvPr>
            <p:ph idx="1"/>
          </p:nvPr>
        </p:nvSpPr>
        <p:spPr>
          <a:xfrm>
            <a:off x="381000" y="685800"/>
            <a:ext cx="11201400" cy="5349241"/>
          </a:xfrm>
        </p:spPr>
        <p:txBody>
          <a:bodyPr>
            <a:normAutofit/>
          </a:bodyPr>
          <a:lstStyle/>
          <a:p>
            <a:r>
              <a:rPr lang="en-US" sz="2800" dirty="0"/>
              <a:t>To verify the type of any object in Python, use the type() function:</a:t>
            </a:r>
          </a:p>
        </p:txBody>
      </p:sp>
      <p:pic>
        <p:nvPicPr>
          <p:cNvPr id="5" name="Picture 4">
            <a:extLst>
              <a:ext uri="{FF2B5EF4-FFF2-40B4-BE49-F238E27FC236}">
                <a16:creationId xmlns:a16="http://schemas.microsoft.com/office/drawing/2014/main" id="{F8966F5E-5E2F-60A0-0C07-9777FF5B42ED}"/>
              </a:ext>
            </a:extLst>
          </p:cNvPr>
          <p:cNvPicPr>
            <a:picLocks noChangeAspect="1"/>
          </p:cNvPicPr>
          <p:nvPr/>
        </p:nvPicPr>
        <p:blipFill>
          <a:blip r:embed="rId2"/>
          <a:stretch>
            <a:fillRect/>
          </a:stretch>
        </p:blipFill>
        <p:spPr>
          <a:xfrm>
            <a:off x="2743200" y="2667000"/>
            <a:ext cx="6096000" cy="3009449"/>
          </a:xfrm>
          <a:prstGeom prst="rect">
            <a:avLst/>
          </a:prstGeom>
        </p:spPr>
      </p:pic>
      <p:sp>
        <p:nvSpPr>
          <p:cNvPr id="7" name="TextBox 6">
            <a:extLst>
              <a:ext uri="{FF2B5EF4-FFF2-40B4-BE49-F238E27FC236}">
                <a16:creationId xmlns:a16="http://schemas.microsoft.com/office/drawing/2014/main" id="{E105448C-F4CE-CF72-4803-597CF4436E51}"/>
              </a:ext>
            </a:extLst>
          </p:cNvPr>
          <p:cNvSpPr txBox="1"/>
          <p:nvPr/>
        </p:nvSpPr>
        <p:spPr>
          <a:xfrm>
            <a:off x="638175" y="2347359"/>
            <a:ext cx="6096000" cy="461665"/>
          </a:xfrm>
          <a:prstGeom prst="rect">
            <a:avLst/>
          </a:prstGeom>
          <a:noFill/>
        </p:spPr>
        <p:txBody>
          <a:bodyPr wrap="square">
            <a:spAutoFit/>
          </a:bodyPr>
          <a:lstStyle/>
          <a:p>
            <a:r>
              <a:rPr lang="en-US" sz="2400" i="1" dirty="0"/>
              <a:t>Example:</a:t>
            </a:r>
          </a:p>
        </p:txBody>
      </p:sp>
    </p:spTree>
    <p:extLst>
      <p:ext uri="{BB962C8B-B14F-4D97-AF65-F5344CB8AC3E}">
        <p14:creationId xmlns:p14="http://schemas.microsoft.com/office/powerpoint/2010/main" val="733823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83C-C5A2-AE72-FF53-0F65C883C4FC}"/>
              </a:ext>
            </a:extLst>
          </p:cNvPr>
          <p:cNvSpPr>
            <a:spLocks noGrp="1"/>
          </p:cNvSpPr>
          <p:nvPr>
            <p:ph type="title"/>
          </p:nvPr>
        </p:nvSpPr>
        <p:spPr>
          <a:xfrm>
            <a:off x="762000" y="642594"/>
            <a:ext cx="10363200" cy="1371600"/>
          </a:xfrm>
        </p:spPr>
        <p:txBody>
          <a:bodyPr/>
          <a:lstStyle/>
          <a:p>
            <a:r>
              <a:rPr lang="en-US" dirty="0">
                <a:latin typeface="+mn-lt"/>
              </a:rPr>
              <a:t>Int</a:t>
            </a:r>
          </a:p>
        </p:txBody>
      </p:sp>
      <p:sp>
        <p:nvSpPr>
          <p:cNvPr id="3" name="Content Placeholder 2">
            <a:extLst>
              <a:ext uri="{FF2B5EF4-FFF2-40B4-BE49-F238E27FC236}">
                <a16:creationId xmlns:a16="http://schemas.microsoft.com/office/drawing/2014/main" id="{1573FBD7-61D8-5992-014C-81B8D612CBDA}"/>
              </a:ext>
            </a:extLst>
          </p:cNvPr>
          <p:cNvSpPr>
            <a:spLocks noGrp="1"/>
          </p:cNvSpPr>
          <p:nvPr>
            <p:ph idx="1"/>
          </p:nvPr>
        </p:nvSpPr>
        <p:spPr>
          <a:xfrm>
            <a:off x="533400" y="1828800"/>
            <a:ext cx="11277600" cy="4206240"/>
          </a:xfrm>
        </p:spPr>
        <p:txBody>
          <a:bodyPr>
            <a:normAutofit/>
          </a:bodyPr>
          <a:lstStyle/>
          <a:p>
            <a:r>
              <a:rPr lang="en-US" sz="2400" dirty="0"/>
              <a:t>Int, or integer, is a whole number, positive or negative, without decimals, of unlimited length.</a:t>
            </a:r>
          </a:p>
        </p:txBody>
      </p:sp>
      <p:pic>
        <p:nvPicPr>
          <p:cNvPr id="5" name="Picture 4">
            <a:extLst>
              <a:ext uri="{FF2B5EF4-FFF2-40B4-BE49-F238E27FC236}">
                <a16:creationId xmlns:a16="http://schemas.microsoft.com/office/drawing/2014/main" id="{8B68928E-3D30-C485-4F0C-D35B0B0DF777}"/>
              </a:ext>
            </a:extLst>
          </p:cNvPr>
          <p:cNvPicPr>
            <a:picLocks noChangeAspect="1"/>
          </p:cNvPicPr>
          <p:nvPr/>
        </p:nvPicPr>
        <p:blipFill>
          <a:blip r:embed="rId2"/>
          <a:stretch>
            <a:fillRect/>
          </a:stretch>
        </p:blipFill>
        <p:spPr>
          <a:xfrm>
            <a:off x="3742996" y="3429000"/>
            <a:ext cx="4943804" cy="2819794"/>
          </a:xfrm>
          <a:prstGeom prst="rect">
            <a:avLst/>
          </a:prstGeom>
        </p:spPr>
      </p:pic>
      <p:sp>
        <p:nvSpPr>
          <p:cNvPr id="7" name="TextBox 6">
            <a:extLst>
              <a:ext uri="{FF2B5EF4-FFF2-40B4-BE49-F238E27FC236}">
                <a16:creationId xmlns:a16="http://schemas.microsoft.com/office/drawing/2014/main" id="{D5350521-BAA3-5A51-EBB5-7C65EFF2E509}"/>
              </a:ext>
            </a:extLst>
          </p:cNvPr>
          <p:cNvSpPr txBox="1"/>
          <p:nvPr/>
        </p:nvSpPr>
        <p:spPr>
          <a:xfrm>
            <a:off x="1066800" y="3105835"/>
            <a:ext cx="8077200" cy="646331"/>
          </a:xfrm>
          <a:prstGeom prst="rect">
            <a:avLst/>
          </a:prstGeom>
          <a:noFill/>
        </p:spPr>
        <p:txBody>
          <a:bodyPr wrap="square">
            <a:spAutoFit/>
          </a:bodyPr>
          <a:lstStyle/>
          <a:p>
            <a:endParaRPr lang="en-US" dirty="0"/>
          </a:p>
          <a:p>
            <a:r>
              <a:rPr lang="en-US" i="1" dirty="0"/>
              <a:t>Integers example:</a:t>
            </a:r>
          </a:p>
        </p:txBody>
      </p:sp>
    </p:spTree>
    <p:extLst>
      <p:ext uri="{BB962C8B-B14F-4D97-AF65-F5344CB8AC3E}">
        <p14:creationId xmlns:p14="http://schemas.microsoft.com/office/powerpoint/2010/main" val="1473556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35AC-CDCC-4364-62D7-314320605939}"/>
              </a:ext>
            </a:extLst>
          </p:cNvPr>
          <p:cNvSpPr>
            <a:spLocks noGrp="1"/>
          </p:cNvSpPr>
          <p:nvPr>
            <p:ph type="title"/>
          </p:nvPr>
        </p:nvSpPr>
        <p:spPr>
          <a:xfrm>
            <a:off x="533400" y="642594"/>
            <a:ext cx="10591800" cy="1371600"/>
          </a:xfrm>
        </p:spPr>
        <p:txBody>
          <a:bodyPr/>
          <a:lstStyle/>
          <a:p>
            <a:r>
              <a:rPr lang="en-US" dirty="0"/>
              <a:t>Float</a:t>
            </a:r>
          </a:p>
        </p:txBody>
      </p:sp>
      <p:sp>
        <p:nvSpPr>
          <p:cNvPr id="3" name="Content Placeholder 2">
            <a:extLst>
              <a:ext uri="{FF2B5EF4-FFF2-40B4-BE49-F238E27FC236}">
                <a16:creationId xmlns:a16="http://schemas.microsoft.com/office/drawing/2014/main" id="{AAA6C4D2-A196-8CCE-F430-F090A1489AD5}"/>
              </a:ext>
            </a:extLst>
          </p:cNvPr>
          <p:cNvSpPr>
            <a:spLocks noGrp="1"/>
          </p:cNvSpPr>
          <p:nvPr>
            <p:ph idx="1"/>
          </p:nvPr>
        </p:nvSpPr>
        <p:spPr>
          <a:xfrm>
            <a:off x="533400" y="2014194"/>
            <a:ext cx="10591800" cy="4020846"/>
          </a:xfrm>
        </p:spPr>
        <p:txBody>
          <a:bodyPr>
            <a:normAutofit/>
          </a:bodyPr>
          <a:lstStyle/>
          <a:p>
            <a:r>
              <a:rPr lang="en-US" sz="2400" dirty="0"/>
              <a:t>Float, or "floating point number" is a number, positive or negative, containing one or more decimals.</a:t>
            </a:r>
          </a:p>
        </p:txBody>
      </p:sp>
      <p:pic>
        <p:nvPicPr>
          <p:cNvPr id="5" name="Picture 4">
            <a:extLst>
              <a:ext uri="{FF2B5EF4-FFF2-40B4-BE49-F238E27FC236}">
                <a16:creationId xmlns:a16="http://schemas.microsoft.com/office/drawing/2014/main" id="{73CC7E37-A0DA-7723-9A67-F83ECFF1B538}"/>
              </a:ext>
            </a:extLst>
          </p:cNvPr>
          <p:cNvPicPr>
            <a:picLocks noChangeAspect="1"/>
          </p:cNvPicPr>
          <p:nvPr/>
        </p:nvPicPr>
        <p:blipFill>
          <a:blip r:embed="rId2"/>
          <a:stretch>
            <a:fillRect/>
          </a:stretch>
        </p:blipFill>
        <p:spPr>
          <a:xfrm>
            <a:off x="3505200" y="3357507"/>
            <a:ext cx="5638800" cy="2857899"/>
          </a:xfrm>
          <a:prstGeom prst="rect">
            <a:avLst/>
          </a:prstGeom>
        </p:spPr>
      </p:pic>
      <p:sp>
        <p:nvSpPr>
          <p:cNvPr id="7" name="TextBox 6">
            <a:extLst>
              <a:ext uri="{FF2B5EF4-FFF2-40B4-BE49-F238E27FC236}">
                <a16:creationId xmlns:a16="http://schemas.microsoft.com/office/drawing/2014/main" id="{DC522BCC-9E3D-BFC2-BF50-88E97FF6B887}"/>
              </a:ext>
            </a:extLst>
          </p:cNvPr>
          <p:cNvSpPr txBox="1"/>
          <p:nvPr/>
        </p:nvSpPr>
        <p:spPr>
          <a:xfrm>
            <a:off x="1143000" y="3422749"/>
            <a:ext cx="6629400" cy="646331"/>
          </a:xfrm>
          <a:prstGeom prst="rect">
            <a:avLst/>
          </a:prstGeom>
          <a:noFill/>
        </p:spPr>
        <p:txBody>
          <a:bodyPr wrap="square">
            <a:spAutoFit/>
          </a:bodyPr>
          <a:lstStyle/>
          <a:p>
            <a:endParaRPr lang="en-US" dirty="0"/>
          </a:p>
          <a:p>
            <a:r>
              <a:rPr lang="en-US" i="1" dirty="0"/>
              <a:t>Floats example:</a:t>
            </a:r>
          </a:p>
        </p:txBody>
      </p:sp>
    </p:spTree>
    <p:extLst>
      <p:ext uri="{BB962C8B-B14F-4D97-AF65-F5344CB8AC3E}">
        <p14:creationId xmlns:p14="http://schemas.microsoft.com/office/powerpoint/2010/main" val="2686422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516E70-B02B-56BB-CA40-4D7B0862908E}"/>
              </a:ext>
            </a:extLst>
          </p:cNvPr>
          <p:cNvPicPr>
            <a:picLocks noChangeAspect="1"/>
          </p:cNvPicPr>
          <p:nvPr/>
        </p:nvPicPr>
        <p:blipFill>
          <a:blip r:embed="rId2"/>
          <a:stretch>
            <a:fillRect/>
          </a:stretch>
        </p:blipFill>
        <p:spPr>
          <a:xfrm>
            <a:off x="3200400" y="2981385"/>
            <a:ext cx="5791200" cy="2971800"/>
          </a:xfrm>
          <a:prstGeom prst="rect">
            <a:avLst/>
          </a:prstGeom>
        </p:spPr>
      </p:pic>
      <p:sp>
        <p:nvSpPr>
          <p:cNvPr id="7" name="Content Placeholder 6">
            <a:extLst>
              <a:ext uri="{FF2B5EF4-FFF2-40B4-BE49-F238E27FC236}">
                <a16:creationId xmlns:a16="http://schemas.microsoft.com/office/drawing/2014/main" id="{068D31DA-484A-7EBB-E295-391D2C1EF05D}"/>
              </a:ext>
            </a:extLst>
          </p:cNvPr>
          <p:cNvSpPr>
            <a:spLocks noGrp="1"/>
          </p:cNvSpPr>
          <p:nvPr>
            <p:ph idx="1"/>
          </p:nvPr>
        </p:nvSpPr>
        <p:spPr>
          <a:xfrm>
            <a:off x="609600" y="762000"/>
            <a:ext cx="10896600" cy="5273040"/>
          </a:xfrm>
        </p:spPr>
        <p:txBody>
          <a:bodyPr>
            <a:normAutofit/>
          </a:bodyPr>
          <a:lstStyle/>
          <a:p>
            <a:r>
              <a:rPr lang="en-US" sz="2400" dirty="0"/>
              <a:t>Float can also be scientific numbers with an "e" to indicate the power of 10.</a:t>
            </a:r>
          </a:p>
        </p:txBody>
      </p:sp>
      <p:sp>
        <p:nvSpPr>
          <p:cNvPr id="9" name="TextBox 8">
            <a:extLst>
              <a:ext uri="{FF2B5EF4-FFF2-40B4-BE49-F238E27FC236}">
                <a16:creationId xmlns:a16="http://schemas.microsoft.com/office/drawing/2014/main" id="{FFE62749-0F8A-D51D-CD0E-FA5C7468366B}"/>
              </a:ext>
            </a:extLst>
          </p:cNvPr>
          <p:cNvSpPr txBox="1"/>
          <p:nvPr/>
        </p:nvSpPr>
        <p:spPr>
          <a:xfrm>
            <a:off x="1447800" y="2590800"/>
            <a:ext cx="77724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7378699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3ACA-7DC3-7A83-15E7-3416D2517672}"/>
              </a:ext>
            </a:extLst>
          </p:cNvPr>
          <p:cNvSpPr>
            <a:spLocks noGrp="1"/>
          </p:cNvSpPr>
          <p:nvPr>
            <p:ph type="title"/>
          </p:nvPr>
        </p:nvSpPr>
        <p:spPr>
          <a:xfrm>
            <a:off x="457200" y="457200"/>
            <a:ext cx="3352800" cy="990600"/>
          </a:xfrm>
        </p:spPr>
        <p:txBody>
          <a:bodyPr>
            <a:normAutofit/>
          </a:bodyPr>
          <a:lstStyle/>
          <a:p>
            <a:r>
              <a:rPr lang="en-US" sz="4000" dirty="0"/>
              <a:t>Complex</a:t>
            </a:r>
          </a:p>
        </p:txBody>
      </p:sp>
      <p:sp>
        <p:nvSpPr>
          <p:cNvPr id="3" name="Content Placeholder 2">
            <a:extLst>
              <a:ext uri="{FF2B5EF4-FFF2-40B4-BE49-F238E27FC236}">
                <a16:creationId xmlns:a16="http://schemas.microsoft.com/office/drawing/2014/main" id="{9FC2603A-2EB6-D4B7-FE8D-06D1BE49576A}"/>
              </a:ext>
            </a:extLst>
          </p:cNvPr>
          <p:cNvSpPr>
            <a:spLocks noGrp="1"/>
          </p:cNvSpPr>
          <p:nvPr>
            <p:ph idx="1"/>
          </p:nvPr>
        </p:nvSpPr>
        <p:spPr>
          <a:xfrm>
            <a:off x="524138" y="1371600"/>
            <a:ext cx="11058261" cy="4682490"/>
          </a:xfrm>
        </p:spPr>
        <p:txBody>
          <a:bodyPr>
            <a:normAutofit/>
          </a:bodyPr>
          <a:lstStyle/>
          <a:p>
            <a:r>
              <a:rPr lang="en-US" sz="2400" dirty="0"/>
              <a:t>Complex numbers are written with a "j" as the imaginary part:</a:t>
            </a:r>
          </a:p>
        </p:txBody>
      </p:sp>
      <p:pic>
        <p:nvPicPr>
          <p:cNvPr id="5" name="Picture 4">
            <a:extLst>
              <a:ext uri="{FF2B5EF4-FFF2-40B4-BE49-F238E27FC236}">
                <a16:creationId xmlns:a16="http://schemas.microsoft.com/office/drawing/2014/main" id="{4A6B0D35-686D-0043-BB54-44F29611687A}"/>
              </a:ext>
            </a:extLst>
          </p:cNvPr>
          <p:cNvPicPr>
            <a:picLocks noChangeAspect="1"/>
          </p:cNvPicPr>
          <p:nvPr/>
        </p:nvPicPr>
        <p:blipFill>
          <a:blip r:embed="rId2"/>
          <a:stretch>
            <a:fillRect/>
          </a:stretch>
        </p:blipFill>
        <p:spPr>
          <a:xfrm>
            <a:off x="3819525" y="3200400"/>
            <a:ext cx="5172075" cy="2535555"/>
          </a:xfrm>
          <a:prstGeom prst="rect">
            <a:avLst/>
          </a:prstGeom>
        </p:spPr>
      </p:pic>
      <p:sp>
        <p:nvSpPr>
          <p:cNvPr id="7" name="TextBox 6">
            <a:extLst>
              <a:ext uri="{FF2B5EF4-FFF2-40B4-BE49-F238E27FC236}">
                <a16:creationId xmlns:a16="http://schemas.microsoft.com/office/drawing/2014/main" id="{5A3962DB-6453-D282-2920-2543FF652D08}"/>
              </a:ext>
            </a:extLst>
          </p:cNvPr>
          <p:cNvSpPr txBox="1"/>
          <p:nvPr/>
        </p:nvSpPr>
        <p:spPr>
          <a:xfrm>
            <a:off x="1000125" y="2781448"/>
            <a:ext cx="2819400" cy="677108"/>
          </a:xfrm>
          <a:prstGeom prst="rect">
            <a:avLst/>
          </a:prstGeom>
          <a:noFill/>
        </p:spPr>
        <p:txBody>
          <a:bodyPr wrap="square">
            <a:spAutoFit/>
          </a:bodyPr>
          <a:lstStyle/>
          <a:p>
            <a:endParaRPr lang="en-US" dirty="0"/>
          </a:p>
          <a:p>
            <a:r>
              <a:rPr lang="en-US" sz="2000" i="1" dirty="0"/>
              <a:t>Complex example:</a:t>
            </a:r>
          </a:p>
        </p:txBody>
      </p:sp>
    </p:spTree>
    <p:extLst>
      <p:ext uri="{BB962C8B-B14F-4D97-AF65-F5344CB8AC3E}">
        <p14:creationId xmlns:p14="http://schemas.microsoft.com/office/powerpoint/2010/main" val="2521454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CBCD-FFE9-CD77-595A-57900F3C436F}"/>
              </a:ext>
            </a:extLst>
          </p:cNvPr>
          <p:cNvSpPr>
            <a:spLocks noGrp="1"/>
          </p:cNvSpPr>
          <p:nvPr>
            <p:ph type="title"/>
          </p:nvPr>
        </p:nvSpPr>
        <p:spPr>
          <a:xfrm>
            <a:off x="533400" y="381000"/>
            <a:ext cx="5791200" cy="1295400"/>
          </a:xfrm>
        </p:spPr>
        <p:txBody>
          <a:bodyPr>
            <a:normAutofit/>
          </a:bodyPr>
          <a:lstStyle/>
          <a:p>
            <a:r>
              <a:rPr lang="en-US" sz="4000" dirty="0"/>
              <a:t>Type Conversion</a:t>
            </a:r>
          </a:p>
        </p:txBody>
      </p:sp>
      <p:sp>
        <p:nvSpPr>
          <p:cNvPr id="3" name="Content Placeholder 2">
            <a:extLst>
              <a:ext uri="{FF2B5EF4-FFF2-40B4-BE49-F238E27FC236}">
                <a16:creationId xmlns:a16="http://schemas.microsoft.com/office/drawing/2014/main" id="{2EE95C9D-AD94-2B50-A50C-D9B63E5D602C}"/>
              </a:ext>
            </a:extLst>
          </p:cNvPr>
          <p:cNvSpPr>
            <a:spLocks noGrp="1"/>
          </p:cNvSpPr>
          <p:nvPr>
            <p:ph idx="1"/>
          </p:nvPr>
        </p:nvSpPr>
        <p:spPr>
          <a:xfrm>
            <a:off x="457200" y="1676400"/>
            <a:ext cx="11353800" cy="4800600"/>
          </a:xfrm>
        </p:spPr>
        <p:txBody>
          <a:bodyPr>
            <a:normAutofit/>
          </a:bodyPr>
          <a:lstStyle/>
          <a:p>
            <a:r>
              <a:rPr lang="en-US" sz="2400" dirty="0"/>
              <a:t>Note: You cannot convert complex numbers into another number type.</a:t>
            </a:r>
          </a:p>
        </p:txBody>
      </p:sp>
      <p:pic>
        <p:nvPicPr>
          <p:cNvPr id="5" name="Picture 4">
            <a:extLst>
              <a:ext uri="{FF2B5EF4-FFF2-40B4-BE49-F238E27FC236}">
                <a16:creationId xmlns:a16="http://schemas.microsoft.com/office/drawing/2014/main" id="{A6E8600C-F7A1-BA3B-02A5-511611FE45E3}"/>
              </a:ext>
            </a:extLst>
          </p:cNvPr>
          <p:cNvPicPr>
            <a:picLocks noChangeAspect="1"/>
          </p:cNvPicPr>
          <p:nvPr/>
        </p:nvPicPr>
        <p:blipFill>
          <a:blip r:embed="rId2"/>
          <a:stretch>
            <a:fillRect/>
          </a:stretch>
        </p:blipFill>
        <p:spPr>
          <a:xfrm>
            <a:off x="3810000" y="2857500"/>
            <a:ext cx="6525047" cy="3581400"/>
          </a:xfrm>
          <a:prstGeom prst="rect">
            <a:avLst/>
          </a:prstGeom>
        </p:spPr>
      </p:pic>
      <p:sp>
        <p:nvSpPr>
          <p:cNvPr id="7" name="TextBox 6">
            <a:extLst>
              <a:ext uri="{FF2B5EF4-FFF2-40B4-BE49-F238E27FC236}">
                <a16:creationId xmlns:a16="http://schemas.microsoft.com/office/drawing/2014/main" id="{00BFFA9C-ADB0-38CD-007A-E7730C2E4C4C}"/>
              </a:ext>
            </a:extLst>
          </p:cNvPr>
          <p:cNvSpPr txBox="1"/>
          <p:nvPr/>
        </p:nvSpPr>
        <p:spPr>
          <a:xfrm>
            <a:off x="533400" y="3105835"/>
            <a:ext cx="3810000" cy="923330"/>
          </a:xfrm>
          <a:prstGeom prst="rect">
            <a:avLst/>
          </a:prstGeom>
          <a:noFill/>
        </p:spPr>
        <p:txBody>
          <a:bodyPr wrap="square">
            <a:spAutoFit/>
          </a:bodyPr>
          <a:lstStyle/>
          <a:p>
            <a:endParaRPr lang="en-US" dirty="0"/>
          </a:p>
          <a:p>
            <a:r>
              <a:rPr lang="en-US" i="1" dirty="0"/>
              <a:t>Convert from one type to another example:</a:t>
            </a:r>
          </a:p>
        </p:txBody>
      </p:sp>
      <p:sp>
        <p:nvSpPr>
          <p:cNvPr id="9" name="TextBox 8">
            <a:extLst>
              <a:ext uri="{FF2B5EF4-FFF2-40B4-BE49-F238E27FC236}">
                <a16:creationId xmlns:a16="http://schemas.microsoft.com/office/drawing/2014/main" id="{0F23E268-FE01-D2EF-1139-86AAC2ECDE5A}"/>
              </a:ext>
            </a:extLst>
          </p:cNvPr>
          <p:cNvSpPr txBox="1"/>
          <p:nvPr/>
        </p:nvSpPr>
        <p:spPr>
          <a:xfrm>
            <a:off x="8325272" y="5496520"/>
            <a:ext cx="4019550" cy="923330"/>
          </a:xfrm>
          <a:prstGeom prst="rect">
            <a:avLst/>
          </a:prstGeom>
          <a:noFill/>
        </p:spPr>
        <p:txBody>
          <a:bodyPr wrap="square">
            <a:spAutoFit/>
          </a:bodyPr>
          <a:lstStyle/>
          <a:p>
            <a:r>
              <a:rPr lang="en-US" i="1" dirty="0">
                <a:solidFill>
                  <a:srgbClr val="FF0000"/>
                </a:solidFill>
              </a:rPr>
              <a:t>Note: You cannot convert complex numbers into another number type.</a:t>
            </a:r>
          </a:p>
        </p:txBody>
      </p:sp>
    </p:spTree>
    <p:extLst>
      <p:ext uri="{BB962C8B-B14F-4D97-AF65-F5344CB8AC3E}">
        <p14:creationId xmlns:p14="http://schemas.microsoft.com/office/powerpoint/2010/main" val="42501090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9E4C2-2441-F784-C39A-D3FEB86ED0AE}"/>
              </a:ext>
            </a:extLst>
          </p:cNvPr>
          <p:cNvSpPr>
            <a:spLocks noGrp="1"/>
          </p:cNvSpPr>
          <p:nvPr>
            <p:ph type="title"/>
          </p:nvPr>
        </p:nvSpPr>
        <p:spPr>
          <a:xfrm>
            <a:off x="381000" y="617013"/>
            <a:ext cx="10896600" cy="1371600"/>
          </a:xfrm>
        </p:spPr>
        <p:txBody>
          <a:bodyPr>
            <a:normAutofit/>
          </a:bodyPr>
          <a:lstStyle/>
          <a:p>
            <a:r>
              <a:rPr lang="en-US" sz="4000" dirty="0"/>
              <a:t>Random Number</a:t>
            </a:r>
          </a:p>
        </p:txBody>
      </p:sp>
      <p:sp>
        <p:nvSpPr>
          <p:cNvPr id="3" name="Content Placeholder 2">
            <a:extLst>
              <a:ext uri="{FF2B5EF4-FFF2-40B4-BE49-F238E27FC236}">
                <a16:creationId xmlns:a16="http://schemas.microsoft.com/office/drawing/2014/main" id="{38A55C85-6001-381A-DDA9-F95603F55670}"/>
              </a:ext>
            </a:extLst>
          </p:cNvPr>
          <p:cNvSpPr>
            <a:spLocks noGrp="1"/>
          </p:cNvSpPr>
          <p:nvPr>
            <p:ph idx="1"/>
          </p:nvPr>
        </p:nvSpPr>
        <p:spPr>
          <a:xfrm>
            <a:off x="381000" y="1828800"/>
            <a:ext cx="10744200" cy="4206240"/>
          </a:xfrm>
        </p:spPr>
        <p:txBody>
          <a:bodyPr>
            <a:normAutofit/>
          </a:bodyPr>
          <a:lstStyle/>
          <a:p>
            <a:r>
              <a:rPr lang="en-US" sz="2000" dirty="0"/>
              <a:t>Python does not have a random() function to make a random number, but Python has a built-in module called random that can be used to make random numbers:</a:t>
            </a:r>
          </a:p>
        </p:txBody>
      </p:sp>
      <p:pic>
        <p:nvPicPr>
          <p:cNvPr id="5" name="Picture 4">
            <a:extLst>
              <a:ext uri="{FF2B5EF4-FFF2-40B4-BE49-F238E27FC236}">
                <a16:creationId xmlns:a16="http://schemas.microsoft.com/office/drawing/2014/main" id="{4CB193DF-7A86-5B88-27EE-FEDFB9EBBB2F}"/>
              </a:ext>
            </a:extLst>
          </p:cNvPr>
          <p:cNvPicPr>
            <a:picLocks noChangeAspect="1"/>
          </p:cNvPicPr>
          <p:nvPr/>
        </p:nvPicPr>
        <p:blipFill>
          <a:blip r:embed="rId2"/>
          <a:stretch>
            <a:fillRect/>
          </a:stretch>
        </p:blipFill>
        <p:spPr>
          <a:xfrm>
            <a:off x="4876800" y="3352800"/>
            <a:ext cx="6071799" cy="2514600"/>
          </a:xfrm>
          <a:prstGeom prst="rect">
            <a:avLst/>
          </a:prstGeom>
        </p:spPr>
      </p:pic>
      <p:sp>
        <p:nvSpPr>
          <p:cNvPr id="7" name="TextBox 6">
            <a:extLst>
              <a:ext uri="{FF2B5EF4-FFF2-40B4-BE49-F238E27FC236}">
                <a16:creationId xmlns:a16="http://schemas.microsoft.com/office/drawing/2014/main" id="{7F9008F9-0C37-C168-846A-80CD91BD31B2}"/>
              </a:ext>
            </a:extLst>
          </p:cNvPr>
          <p:cNvSpPr txBox="1"/>
          <p:nvPr/>
        </p:nvSpPr>
        <p:spPr>
          <a:xfrm>
            <a:off x="609600" y="3352800"/>
            <a:ext cx="3810000" cy="1477328"/>
          </a:xfrm>
          <a:prstGeom prst="rect">
            <a:avLst/>
          </a:prstGeom>
          <a:noFill/>
        </p:spPr>
        <p:txBody>
          <a:bodyPr wrap="square">
            <a:spAutoFit/>
          </a:bodyPr>
          <a:lstStyle/>
          <a:p>
            <a:r>
              <a:rPr lang="en-US" i="1" dirty="0"/>
              <a:t>Example:</a:t>
            </a:r>
          </a:p>
          <a:p>
            <a:endParaRPr lang="en-US" i="1" dirty="0"/>
          </a:p>
          <a:p>
            <a:r>
              <a:rPr lang="en-US" i="1" dirty="0"/>
              <a:t>Import the random module, and display a random number between 1 and 9:</a:t>
            </a:r>
          </a:p>
        </p:txBody>
      </p:sp>
    </p:spTree>
    <p:extLst>
      <p:ext uri="{BB962C8B-B14F-4D97-AF65-F5344CB8AC3E}">
        <p14:creationId xmlns:p14="http://schemas.microsoft.com/office/powerpoint/2010/main" val="40729252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DCF2-B177-C668-A6C9-90AC652803FC}"/>
              </a:ext>
            </a:extLst>
          </p:cNvPr>
          <p:cNvSpPr>
            <a:spLocks noGrp="1"/>
          </p:cNvSpPr>
          <p:nvPr>
            <p:ph type="title"/>
          </p:nvPr>
        </p:nvSpPr>
        <p:spPr/>
        <p:txBody>
          <a:bodyPr/>
          <a:lstStyle/>
          <a:p>
            <a:r>
              <a:rPr lang="en-US" dirty="0"/>
              <a:t>Exercise:</a:t>
            </a:r>
          </a:p>
        </p:txBody>
      </p:sp>
      <p:sp>
        <p:nvSpPr>
          <p:cNvPr id="7" name="TextBox 6">
            <a:extLst>
              <a:ext uri="{FF2B5EF4-FFF2-40B4-BE49-F238E27FC236}">
                <a16:creationId xmlns:a16="http://schemas.microsoft.com/office/drawing/2014/main" id="{B609EB6F-78D0-31D8-7E97-F8DE87FCA143}"/>
              </a:ext>
            </a:extLst>
          </p:cNvPr>
          <p:cNvSpPr txBox="1"/>
          <p:nvPr/>
        </p:nvSpPr>
        <p:spPr>
          <a:xfrm>
            <a:off x="762000" y="2209800"/>
            <a:ext cx="9829800" cy="830997"/>
          </a:xfrm>
          <a:prstGeom prst="rect">
            <a:avLst/>
          </a:prstGeom>
          <a:noFill/>
        </p:spPr>
        <p:txBody>
          <a:bodyPr wrap="square">
            <a:spAutoFit/>
          </a:bodyPr>
          <a:lstStyle/>
          <a:p>
            <a:r>
              <a:rPr lang="en-US" sz="2400" dirty="0"/>
              <a:t>Insert the correct syntax to convert x into a floating point number.</a:t>
            </a:r>
          </a:p>
        </p:txBody>
      </p:sp>
      <p:pic>
        <p:nvPicPr>
          <p:cNvPr id="11" name="Content Placeholder 10">
            <a:extLst>
              <a:ext uri="{FF2B5EF4-FFF2-40B4-BE49-F238E27FC236}">
                <a16:creationId xmlns:a16="http://schemas.microsoft.com/office/drawing/2014/main" id="{B1AA3CC1-DD5E-5F00-4FD0-1EA61667C70A}"/>
              </a:ext>
            </a:extLst>
          </p:cNvPr>
          <p:cNvPicPr>
            <a:picLocks noGrp="1" noChangeAspect="1"/>
          </p:cNvPicPr>
          <p:nvPr>
            <p:ph idx="1"/>
          </p:nvPr>
        </p:nvPicPr>
        <p:blipFill>
          <a:blip r:embed="rId2"/>
          <a:stretch>
            <a:fillRect/>
          </a:stretch>
        </p:blipFill>
        <p:spPr>
          <a:xfrm>
            <a:off x="3048000" y="3236403"/>
            <a:ext cx="4343400" cy="2057400"/>
          </a:xfrm>
        </p:spPr>
      </p:pic>
      <p:sp>
        <p:nvSpPr>
          <p:cNvPr id="12" name="Rectangle 11">
            <a:extLst>
              <a:ext uri="{FF2B5EF4-FFF2-40B4-BE49-F238E27FC236}">
                <a16:creationId xmlns:a16="http://schemas.microsoft.com/office/drawing/2014/main" id="{C3A07904-DC1E-854A-41F6-ECB3F960E53D}"/>
              </a:ext>
            </a:extLst>
          </p:cNvPr>
          <p:cNvSpPr/>
          <p:nvPr/>
        </p:nvSpPr>
        <p:spPr>
          <a:xfrm flipH="1">
            <a:off x="4724401" y="4178922"/>
            <a:ext cx="990598" cy="609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D5AAC510-1DF9-83E8-21CA-33A80AAC9957}"/>
              </a:ext>
            </a:extLst>
          </p:cNvPr>
          <p:cNvCxnSpPr>
            <a:cxnSpLocks/>
          </p:cNvCxnSpPr>
          <p:nvPr/>
        </p:nvCxnSpPr>
        <p:spPr>
          <a:xfrm flipH="1">
            <a:off x="3543300" y="4876800"/>
            <a:ext cx="1676400" cy="7599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E314F6B-24E8-2D37-F70C-00D844783E9F}"/>
              </a:ext>
            </a:extLst>
          </p:cNvPr>
          <p:cNvSpPr txBox="1"/>
          <p:nvPr/>
        </p:nvSpPr>
        <p:spPr>
          <a:xfrm>
            <a:off x="1828800" y="5692259"/>
            <a:ext cx="6096000" cy="369332"/>
          </a:xfrm>
          <a:prstGeom prst="rect">
            <a:avLst/>
          </a:prstGeom>
          <a:noFill/>
        </p:spPr>
        <p:txBody>
          <a:bodyPr wrap="square">
            <a:spAutoFit/>
          </a:bodyPr>
          <a:lstStyle/>
          <a:p>
            <a:r>
              <a:rPr lang="en-US" b="1" i="1" dirty="0"/>
              <a:t>correct syntax </a:t>
            </a:r>
          </a:p>
        </p:txBody>
      </p:sp>
    </p:spTree>
    <p:extLst>
      <p:ext uri="{BB962C8B-B14F-4D97-AF65-F5344CB8AC3E}">
        <p14:creationId xmlns:p14="http://schemas.microsoft.com/office/powerpoint/2010/main" val="1752181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74F099-208C-8300-9838-3D61852C017B}"/>
              </a:ext>
            </a:extLst>
          </p:cNvPr>
          <p:cNvSpPr>
            <a:spLocks noGrp="1"/>
          </p:cNvSpPr>
          <p:nvPr>
            <p:ph type="title"/>
          </p:nvPr>
        </p:nvSpPr>
        <p:spPr/>
        <p:txBody>
          <a:bodyPr/>
          <a:lstStyle/>
          <a:p>
            <a:r>
              <a:rPr lang="en-US" dirty="0"/>
              <a:t>Python Casting</a:t>
            </a:r>
          </a:p>
        </p:txBody>
      </p:sp>
      <p:sp>
        <p:nvSpPr>
          <p:cNvPr id="2" name="Text Placeholder 1">
            <a:extLst>
              <a:ext uri="{FF2B5EF4-FFF2-40B4-BE49-F238E27FC236}">
                <a16:creationId xmlns:a16="http://schemas.microsoft.com/office/drawing/2014/main" id="{C960247B-506C-E2E5-8BF8-1AB2E2D912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37032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2C0E-D912-C1CA-6059-1ADB381DEBB1}"/>
              </a:ext>
            </a:extLst>
          </p:cNvPr>
          <p:cNvSpPr>
            <a:spLocks noGrp="1"/>
          </p:cNvSpPr>
          <p:nvPr>
            <p:ph type="title"/>
          </p:nvPr>
        </p:nvSpPr>
        <p:spPr>
          <a:xfrm>
            <a:off x="457200" y="381000"/>
            <a:ext cx="10668000" cy="1371600"/>
          </a:xfrm>
        </p:spPr>
        <p:txBody>
          <a:bodyPr>
            <a:normAutofit/>
          </a:bodyPr>
          <a:lstStyle/>
          <a:p>
            <a:r>
              <a:rPr lang="en-US" sz="4400" dirty="0"/>
              <a:t>Specify a Variable Type</a:t>
            </a:r>
          </a:p>
        </p:txBody>
      </p:sp>
      <p:sp>
        <p:nvSpPr>
          <p:cNvPr id="3" name="Content Placeholder 2">
            <a:extLst>
              <a:ext uri="{FF2B5EF4-FFF2-40B4-BE49-F238E27FC236}">
                <a16:creationId xmlns:a16="http://schemas.microsoft.com/office/drawing/2014/main" id="{75D76D96-26C2-DC80-D3D1-85E47EEE9E27}"/>
              </a:ext>
            </a:extLst>
          </p:cNvPr>
          <p:cNvSpPr>
            <a:spLocks noGrp="1"/>
          </p:cNvSpPr>
          <p:nvPr>
            <p:ph idx="1"/>
          </p:nvPr>
        </p:nvSpPr>
        <p:spPr>
          <a:xfrm>
            <a:off x="571500" y="1752600"/>
            <a:ext cx="11087100" cy="4724400"/>
          </a:xfrm>
        </p:spPr>
        <p:txBody>
          <a:bodyPr>
            <a:normAutofit/>
          </a:bodyPr>
          <a:lstStyle/>
          <a:p>
            <a:r>
              <a:rPr lang="en-US" sz="2000" dirty="0"/>
              <a:t>There may be times when you want to specify a type on to a variable. This can be done with casting. Python is an object-orientated language, and as such it uses classes to define data types, including its primitive types.</a:t>
            </a:r>
          </a:p>
          <a:p>
            <a:r>
              <a:rPr lang="en-US" sz="2000" dirty="0"/>
              <a:t>Casting in python is therefore done using constructor functions:</a:t>
            </a:r>
          </a:p>
          <a:p>
            <a:endParaRPr lang="en-US" sz="2000" dirty="0"/>
          </a:p>
          <a:p>
            <a:pPr lvl="1"/>
            <a:r>
              <a:rPr lang="en-US" sz="2000" dirty="0"/>
              <a:t>int() - constructs an integer number from an integer literal, a float literal (by removing all decimals), or a string literal (providing the string represents a whole number)</a:t>
            </a:r>
          </a:p>
          <a:p>
            <a:pPr lvl="1"/>
            <a:r>
              <a:rPr lang="en-US" sz="2000" dirty="0"/>
              <a:t>float() - constructs a float number from an integer literal, a float literal or a string literal (providing the string represents a float or an integer)</a:t>
            </a:r>
          </a:p>
          <a:p>
            <a:pPr lvl="1"/>
            <a:r>
              <a:rPr lang="en-US" sz="2000" dirty="0"/>
              <a:t>str() - constructs a string from a wide variety of data types, including strings, integer literals and float literals</a:t>
            </a:r>
          </a:p>
        </p:txBody>
      </p:sp>
    </p:spTree>
    <p:extLst>
      <p:ext uri="{BB962C8B-B14F-4D97-AF65-F5344CB8AC3E}">
        <p14:creationId xmlns:p14="http://schemas.microsoft.com/office/powerpoint/2010/main" val="243514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1E508-C6DA-2E82-A97E-A8900DD574AE}"/>
              </a:ext>
            </a:extLst>
          </p:cNvPr>
          <p:cNvSpPr>
            <a:spLocks noGrp="1"/>
          </p:cNvSpPr>
          <p:nvPr>
            <p:ph type="title"/>
          </p:nvPr>
        </p:nvSpPr>
        <p:spPr/>
        <p:txBody>
          <a:bodyPr/>
          <a:lstStyle/>
          <a:p>
            <a:r>
              <a:rPr lang="en-US" dirty="0"/>
              <a:t>Example:</a:t>
            </a:r>
          </a:p>
        </p:txBody>
      </p:sp>
      <p:pic>
        <p:nvPicPr>
          <p:cNvPr id="11" name="Content Placeholder 10">
            <a:extLst>
              <a:ext uri="{FF2B5EF4-FFF2-40B4-BE49-F238E27FC236}">
                <a16:creationId xmlns:a16="http://schemas.microsoft.com/office/drawing/2014/main" id="{A340F8E7-9C13-8288-A020-685339B63C85}"/>
              </a:ext>
            </a:extLst>
          </p:cNvPr>
          <p:cNvPicPr>
            <a:picLocks noGrp="1" noChangeAspect="1"/>
          </p:cNvPicPr>
          <p:nvPr>
            <p:ph idx="1"/>
          </p:nvPr>
        </p:nvPicPr>
        <p:blipFill>
          <a:blip r:embed="rId2"/>
          <a:stretch>
            <a:fillRect/>
          </a:stretch>
        </p:blipFill>
        <p:spPr>
          <a:xfrm>
            <a:off x="838200" y="2743200"/>
            <a:ext cx="4210638" cy="1938451"/>
          </a:xfrm>
        </p:spPr>
      </p:pic>
      <p:pic>
        <p:nvPicPr>
          <p:cNvPr id="7" name="Picture 6">
            <a:extLst>
              <a:ext uri="{FF2B5EF4-FFF2-40B4-BE49-F238E27FC236}">
                <a16:creationId xmlns:a16="http://schemas.microsoft.com/office/drawing/2014/main" id="{CDEE0DA0-5164-7AA3-22DC-D8211161D1E3}"/>
              </a:ext>
            </a:extLst>
          </p:cNvPr>
          <p:cNvPicPr>
            <a:picLocks noChangeAspect="1"/>
          </p:cNvPicPr>
          <p:nvPr/>
        </p:nvPicPr>
        <p:blipFill>
          <a:blip r:embed="rId3"/>
          <a:stretch>
            <a:fillRect/>
          </a:stretch>
        </p:blipFill>
        <p:spPr>
          <a:xfrm>
            <a:off x="6096000" y="2776655"/>
            <a:ext cx="3892475" cy="1938452"/>
          </a:xfrm>
          <a:prstGeom prst="rect">
            <a:avLst/>
          </a:prstGeom>
        </p:spPr>
      </p:pic>
    </p:spTree>
    <p:extLst>
      <p:ext uri="{BB962C8B-B14F-4D97-AF65-F5344CB8AC3E}">
        <p14:creationId xmlns:p14="http://schemas.microsoft.com/office/powerpoint/2010/main" val="355232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3519-49B1-308B-E210-469AB079F60F}"/>
              </a:ext>
            </a:extLst>
          </p:cNvPr>
          <p:cNvSpPr>
            <a:spLocks noGrp="1"/>
          </p:cNvSpPr>
          <p:nvPr>
            <p:ph type="title"/>
          </p:nvPr>
        </p:nvSpPr>
        <p:spPr>
          <a:xfrm>
            <a:off x="381000" y="304800"/>
            <a:ext cx="10058400" cy="1371600"/>
          </a:xfrm>
        </p:spPr>
        <p:txBody>
          <a:bodyPr>
            <a:normAutofit/>
          </a:bodyPr>
          <a:lstStyle/>
          <a:p>
            <a:r>
              <a:rPr lang="en-US" sz="4400" dirty="0"/>
              <a:t>Example:</a:t>
            </a:r>
          </a:p>
        </p:txBody>
      </p:sp>
      <p:pic>
        <p:nvPicPr>
          <p:cNvPr id="5" name="Content Placeholder 4">
            <a:extLst>
              <a:ext uri="{FF2B5EF4-FFF2-40B4-BE49-F238E27FC236}">
                <a16:creationId xmlns:a16="http://schemas.microsoft.com/office/drawing/2014/main" id="{F279D1E4-2009-C819-CD76-82048884519C}"/>
              </a:ext>
            </a:extLst>
          </p:cNvPr>
          <p:cNvPicPr>
            <a:picLocks noGrp="1" noChangeAspect="1"/>
          </p:cNvPicPr>
          <p:nvPr>
            <p:ph idx="1"/>
          </p:nvPr>
        </p:nvPicPr>
        <p:blipFill>
          <a:blip r:embed="rId2"/>
          <a:stretch>
            <a:fillRect/>
          </a:stretch>
        </p:blipFill>
        <p:spPr>
          <a:xfrm>
            <a:off x="2061880" y="1524000"/>
            <a:ext cx="4029637" cy="1905000"/>
          </a:xfrm>
        </p:spPr>
      </p:pic>
      <p:sp>
        <p:nvSpPr>
          <p:cNvPr id="7" name="TextBox 6">
            <a:extLst>
              <a:ext uri="{FF2B5EF4-FFF2-40B4-BE49-F238E27FC236}">
                <a16:creationId xmlns:a16="http://schemas.microsoft.com/office/drawing/2014/main" id="{2F7F9237-2FD1-9382-D434-7B991D371188}"/>
              </a:ext>
            </a:extLst>
          </p:cNvPr>
          <p:cNvSpPr txBox="1"/>
          <p:nvPr/>
        </p:nvSpPr>
        <p:spPr>
          <a:xfrm>
            <a:off x="457200" y="1909591"/>
            <a:ext cx="6096000" cy="400110"/>
          </a:xfrm>
          <a:prstGeom prst="rect">
            <a:avLst/>
          </a:prstGeom>
          <a:noFill/>
        </p:spPr>
        <p:txBody>
          <a:bodyPr wrap="square">
            <a:spAutoFit/>
          </a:bodyPr>
          <a:lstStyle/>
          <a:p>
            <a:r>
              <a:rPr lang="en-US" sz="2000" i="1" dirty="0"/>
              <a:t>Integers:</a:t>
            </a:r>
          </a:p>
        </p:txBody>
      </p:sp>
      <p:pic>
        <p:nvPicPr>
          <p:cNvPr id="9" name="Picture 8">
            <a:extLst>
              <a:ext uri="{FF2B5EF4-FFF2-40B4-BE49-F238E27FC236}">
                <a16:creationId xmlns:a16="http://schemas.microsoft.com/office/drawing/2014/main" id="{1445A315-3450-DA0F-0A49-8088594035B5}"/>
              </a:ext>
            </a:extLst>
          </p:cNvPr>
          <p:cNvPicPr>
            <a:picLocks noChangeAspect="1"/>
          </p:cNvPicPr>
          <p:nvPr/>
        </p:nvPicPr>
        <p:blipFill>
          <a:blip r:embed="rId3"/>
          <a:stretch>
            <a:fillRect/>
          </a:stretch>
        </p:blipFill>
        <p:spPr>
          <a:xfrm>
            <a:off x="7400363" y="2309702"/>
            <a:ext cx="4267200" cy="2736312"/>
          </a:xfrm>
          <a:prstGeom prst="rect">
            <a:avLst/>
          </a:prstGeom>
        </p:spPr>
      </p:pic>
      <p:sp>
        <p:nvSpPr>
          <p:cNvPr id="11" name="TextBox 10">
            <a:extLst>
              <a:ext uri="{FF2B5EF4-FFF2-40B4-BE49-F238E27FC236}">
                <a16:creationId xmlns:a16="http://schemas.microsoft.com/office/drawing/2014/main" id="{CFFACE80-A678-1581-C657-D1A6B5132C7A}"/>
              </a:ext>
            </a:extLst>
          </p:cNvPr>
          <p:cNvSpPr txBox="1"/>
          <p:nvPr/>
        </p:nvSpPr>
        <p:spPr>
          <a:xfrm>
            <a:off x="6705600" y="1895207"/>
            <a:ext cx="6324600" cy="400110"/>
          </a:xfrm>
          <a:prstGeom prst="rect">
            <a:avLst/>
          </a:prstGeom>
          <a:noFill/>
        </p:spPr>
        <p:txBody>
          <a:bodyPr wrap="square">
            <a:spAutoFit/>
          </a:bodyPr>
          <a:lstStyle/>
          <a:p>
            <a:r>
              <a:rPr lang="en-US" sz="2000" i="1" dirty="0"/>
              <a:t>Floats:</a:t>
            </a:r>
          </a:p>
        </p:txBody>
      </p:sp>
      <p:pic>
        <p:nvPicPr>
          <p:cNvPr id="13" name="Picture 12">
            <a:extLst>
              <a:ext uri="{FF2B5EF4-FFF2-40B4-BE49-F238E27FC236}">
                <a16:creationId xmlns:a16="http://schemas.microsoft.com/office/drawing/2014/main" id="{A48505BB-9D59-67F8-C48D-9767DD4C56CA}"/>
              </a:ext>
            </a:extLst>
          </p:cNvPr>
          <p:cNvPicPr>
            <a:picLocks noChangeAspect="1"/>
          </p:cNvPicPr>
          <p:nvPr/>
        </p:nvPicPr>
        <p:blipFill>
          <a:blip r:embed="rId4"/>
          <a:stretch>
            <a:fillRect/>
          </a:stretch>
        </p:blipFill>
        <p:spPr>
          <a:xfrm>
            <a:off x="1981200" y="4178968"/>
            <a:ext cx="4190999" cy="2288878"/>
          </a:xfrm>
          <a:prstGeom prst="rect">
            <a:avLst/>
          </a:prstGeom>
        </p:spPr>
      </p:pic>
      <p:sp>
        <p:nvSpPr>
          <p:cNvPr id="15" name="TextBox 14">
            <a:extLst>
              <a:ext uri="{FF2B5EF4-FFF2-40B4-BE49-F238E27FC236}">
                <a16:creationId xmlns:a16="http://schemas.microsoft.com/office/drawing/2014/main" id="{51622E81-4A42-3074-AA74-FCDD63740BAD}"/>
              </a:ext>
            </a:extLst>
          </p:cNvPr>
          <p:cNvSpPr txBox="1"/>
          <p:nvPr/>
        </p:nvSpPr>
        <p:spPr>
          <a:xfrm>
            <a:off x="609600" y="4178968"/>
            <a:ext cx="6515100" cy="400110"/>
          </a:xfrm>
          <a:prstGeom prst="rect">
            <a:avLst/>
          </a:prstGeom>
          <a:noFill/>
        </p:spPr>
        <p:txBody>
          <a:bodyPr wrap="square">
            <a:spAutoFit/>
          </a:bodyPr>
          <a:lstStyle/>
          <a:p>
            <a:r>
              <a:rPr lang="en-US" sz="2000" i="1" dirty="0"/>
              <a:t>Strings:</a:t>
            </a:r>
          </a:p>
        </p:txBody>
      </p:sp>
    </p:spTree>
    <p:extLst>
      <p:ext uri="{BB962C8B-B14F-4D97-AF65-F5344CB8AC3E}">
        <p14:creationId xmlns:p14="http://schemas.microsoft.com/office/powerpoint/2010/main" val="20161970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0960B3-D70B-A196-DC90-82F8AF9B66EF}"/>
              </a:ext>
            </a:extLst>
          </p:cNvPr>
          <p:cNvSpPr>
            <a:spLocks noGrp="1"/>
          </p:cNvSpPr>
          <p:nvPr>
            <p:ph type="title"/>
          </p:nvPr>
        </p:nvSpPr>
        <p:spPr/>
        <p:txBody>
          <a:bodyPr/>
          <a:lstStyle/>
          <a:p>
            <a:br>
              <a:rPr lang="en-US" dirty="0"/>
            </a:br>
            <a:r>
              <a:rPr lang="en-US" dirty="0"/>
              <a:t>Python Strings</a:t>
            </a:r>
            <a:br>
              <a:rPr lang="en-US" dirty="0"/>
            </a:br>
            <a:endParaRPr lang="en-US" dirty="0"/>
          </a:p>
        </p:txBody>
      </p:sp>
      <p:sp>
        <p:nvSpPr>
          <p:cNvPr id="5" name="Text Placeholder 4">
            <a:extLst>
              <a:ext uri="{FF2B5EF4-FFF2-40B4-BE49-F238E27FC236}">
                <a16:creationId xmlns:a16="http://schemas.microsoft.com/office/drawing/2014/main" id="{B3A62A8D-B126-DE7E-F2CA-C1D36AD6F79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73559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9F5571-9663-C4F4-93D3-426BD8B2487F}"/>
              </a:ext>
            </a:extLst>
          </p:cNvPr>
          <p:cNvSpPr>
            <a:spLocks noGrp="1"/>
          </p:cNvSpPr>
          <p:nvPr>
            <p:ph type="title"/>
          </p:nvPr>
        </p:nvSpPr>
        <p:spPr>
          <a:xfrm>
            <a:off x="304800" y="533400"/>
            <a:ext cx="2057400" cy="1033806"/>
          </a:xfrm>
        </p:spPr>
        <p:txBody>
          <a:bodyPr/>
          <a:lstStyle/>
          <a:p>
            <a:r>
              <a:rPr lang="en-US" dirty="0"/>
              <a:t> </a:t>
            </a:r>
            <a:r>
              <a:rPr lang="en-US" sz="4400" dirty="0"/>
              <a:t>Strings</a:t>
            </a:r>
          </a:p>
        </p:txBody>
      </p:sp>
      <p:sp>
        <p:nvSpPr>
          <p:cNvPr id="5" name="Content Placeholder 4">
            <a:extLst>
              <a:ext uri="{FF2B5EF4-FFF2-40B4-BE49-F238E27FC236}">
                <a16:creationId xmlns:a16="http://schemas.microsoft.com/office/drawing/2014/main" id="{F32972CB-AF6A-AFFA-05C5-55EC9D98AF9A}"/>
              </a:ext>
            </a:extLst>
          </p:cNvPr>
          <p:cNvSpPr>
            <a:spLocks noGrp="1"/>
          </p:cNvSpPr>
          <p:nvPr>
            <p:ph idx="1"/>
          </p:nvPr>
        </p:nvSpPr>
        <p:spPr>
          <a:xfrm>
            <a:off x="533400" y="1295400"/>
            <a:ext cx="11201400" cy="5029200"/>
          </a:xfrm>
        </p:spPr>
        <p:txBody>
          <a:bodyPr/>
          <a:lstStyle/>
          <a:p>
            <a:pPr marL="0" indent="0">
              <a:buNone/>
            </a:pPr>
            <a:endParaRPr lang="en-US" dirty="0"/>
          </a:p>
          <a:p>
            <a:r>
              <a:rPr lang="en-US" sz="2400" dirty="0"/>
              <a:t>Strings in python are surrounded by either single quotation marks, or double quotation marks.</a:t>
            </a:r>
          </a:p>
          <a:p>
            <a:r>
              <a:rPr lang="en-US" sz="2400" dirty="0">
                <a:solidFill>
                  <a:srgbClr val="FF0000"/>
                </a:solidFill>
              </a:rPr>
              <a:t>'hello'</a:t>
            </a:r>
            <a:r>
              <a:rPr lang="en-US" sz="2400" dirty="0"/>
              <a:t> is the same as </a:t>
            </a:r>
            <a:r>
              <a:rPr lang="en-US" sz="2400" dirty="0">
                <a:solidFill>
                  <a:srgbClr val="FF0000"/>
                </a:solidFill>
              </a:rPr>
              <a:t>"hello".</a:t>
            </a:r>
          </a:p>
          <a:p>
            <a:r>
              <a:rPr lang="en-US" sz="2400" dirty="0"/>
              <a:t>You can display a string literal with the </a:t>
            </a:r>
            <a:r>
              <a:rPr lang="en-US" sz="2400" dirty="0">
                <a:solidFill>
                  <a:srgbClr val="FF0000"/>
                </a:solidFill>
              </a:rPr>
              <a:t>print() </a:t>
            </a:r>
            <a:r>
              <a:rPr lang="en-US" sz="2400" dirty="0"/>
              <a:t>function:</a:t>
            </a:r>
          </a:p>
        </p:txBody>
      </p:sp>
      <p:pic>
        <p:nvPicPr>
          <p:cNvPr id="7" name="Picture 6">
            <a:extLst>
              <a:ext uri="{FF2B5EF4-FFF2-40B4-BE49-F238E27FC236}">
                <a16:creationId xmlns:a16="http://schemas.microsoft.com/office/drawing/2014/main" id="{68E4D812-B5B4-3884-A74C-0F0BDC798D5E}"/>
              </a:ext>
            </a:extLst>
          </p:cNvPr>
          <p:cNvPicPr>
            <a:picLocks noChangeAspect="1"/>
          </p:cNvPicPr>
          <p:nvPr/>
        </p:nvPicPr>
        <p:blipFill>
          <a:blip r:embed="rId2"/>
          <a:stretch>
            <a:fillRect/>
          </a:stretch>
        </p:blipFill>
        <p:spPr>
          <a:xfrm>
            <a:off x="3200400" y="3962400"/>
            <a:ext cx="4724400" cy="2133600"/>
          </a:xfrm>
          <a:prstGeom prst="rect">
            <a:avLst/>
          </a:prstGeom>
        </p:spPr>
      </p:pic>
      <p:sp>
        <p:nvSpPr>
          <p:cNvPr id="9" name="TextBox 8">
            <a:extLst>
              <a:ext uri="{FF2B5EF4-FFF2-40B4-BE49-F238E27FC236}">
                <a16:creationId xmlns:a16="http://schemas.microsoft.com/office/drawing/2014/main" id="{FBFCAB2C-722C-905E-6C01-C6636203DF82}"/>
              </a:ext>
            </a:extLst>
          </p:cNvPr>
          <p:cNvSpPr txBox="1"/>
          <p:nvPr/>
        </p:nvSpPr>
        <p:spPr>
          <a:xfrm>
            <a:off x="1371600" y="4049540"/>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3145502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1789-7077-2DD7-B07E-34B50A54F216}"/>
              </a:ext>
            </a:extLst>
          </p:cNvPr>
          <p:cNvSpPr>
            <a:spLocks noGrp="1"/>
          </p:cNvSpPr>
          <p:nvPr>
            <p:ph type="title"/>
          </p:nvPr>
        </p:nvSpPr>
        <p:spPr>
          <a:xfrm>
            <a:off x="457200" y="642594"/>
            <a:ext cx="7848600" cy="881406"/>
          </a:xfrm>
        </p:spPr>
        <p:txBody>
          <a:bodyPr>
            <a:normAutofit/>
          </a:bodyPr>
          <a:lstStyle/>
          <a:p>
            <a:r>
              <a:rPr lang="en-US" sz="4400" dirty="0"/>
              <a:t>Assign String to a Variable</a:t>
            </a:r>
          </a:p>
        </p:txBody>
      </p:sp>
      <p:sp>
        <p:nvSpPr>
          <p:cNvPr id="3" name="Content Placeholder 2">
            <a:extLst>
              <a:ext uri="{FF2B5EF4-FFF2-40B4-BE49-F238E27FC236}">
                <a16:creationId xmlns:a16="http://schemas.microsoft.com/office/drawing/2014/main" id="{424810E8-896B-2F45-9392-4659E8E2D4C0}"/>
              </a:ext>
            </a:extLst>
          </p:cNvPr>
          <p:cNvSpPr>
            <a:spLocks noGrp="1"/>
          </p:cNvSpPr>
          <p:nvPr>
            <p:ph idx="1"/>
          </p:nvPr>
        </p:nvSpPr>
        <p:spPr>
          <a:xfrm>
            <a:off x="609600" y="1524000"/>
            <a:ext cx="10515600" cy="4800600"/>
          </a:xfrm>
        </p:spPr>
        <p:txBody>
          <a:bodyPr/>
          <a:lstStyle/>
          <a:p>
            <a:pPr marL="0" indent="0">
              <a:buNone/>
            </a:pPr>
            <a:r>
              <a:rPr lang="en-US" sz="2400" dirty="0"/>
              <a:t>Assigning a string to a variable is done with the variable name followed by an equal sign and the string:</a:t>
            </a:r>
          </a:p>
          <a:p>
            <a:pPr marL="0" indent="0">
              <a:buNone/>
            </a:pPr>
            <a:endParaRPr lang="en-US" sz="2400" i="1" dirty="0"/>
          </a:p>
          <a:p>
            <a:pPr marL="0" indent="0">
              <a:buNone/>
            </a:pPr>
            <a:endParaRPr lang="en-US" sz="2400" i="1" dirty="0"/>
          </a:p>
          <a:p>
            <a:pPr marL="0" indent="0">
              <a:buNone/>
            </a:pPr>
            <a:r>
              <a:rPr lang="en-US" sz="2400" i="1" dirty="0"/>
              <a:t>Example:</a:t>
            </a:r>
          </a:p>
        </p:txBody>
      </p:sp>
      <p:pic>
        <p:nvPicPr>
          <p:cNvPr id="5" name="Picture 4">
            <a:extLst>
              <a:ext uri="{FF2B5EF4-FFF2-40B4-BE49-F238E27FC236}">
                <a16:creationId xmlns:a16="http://schemas.microsoft.com/office/drawing/2014/main" id="{96338E7C-EE5C-2DCE-B701-5B54C950B975}"/>
              </a:ext>
            </a:extLst>
          </p:cNvPr>
          <p:cNvPicPr>
            <a:picLocks noChangeAspect="1"/>
          </p:cNvPicPr>
          <p:nvPr/>
        </p:nvPicPr>
        <p:blipFill>
          <a:blip r:embed="rId2"/>
          <a:stretch>
            <a:fillRect/>
          </a:stretch>
        </p:blipFill>
        <p:spPr>
          <a:xfrm>
            <a:off x="2667000" y="3429000"/>
            <a:ext cx="4114800" cy="2133600"/>
          </a:xfrm>
          <a:prstGeom prst="rect">
            <a:avLst/>
          </a:prstGeom>
        </p:spPr>
      </p:pic>
    </p:spTree>
    <p:extLst>
      <p:ext uri="{BB962C8B-B14F-4D97-AF65-F5344CB8AC3E}">
        <p14:creationId xmlns:p14="http://schemas.microsoft.com/office/powerpoint/2010/main" val="26078870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ED8E-A287-2C67-794A-272A8D676A73}"/>
              </a:ext>
            </a:extLst>
          </p:cNvPr>
          <p:cNvSpPr>
            <a:spLocks noGrp="1"/>
          </p:cNvSpPr>
          <p:nvPr>
            <p:ph type="title"/>
          </p:nvPr>
        </p:nvSpPr>
        <p:spPr>
          <a:xfrm>
            <a:off x="533400" y="642594"/>
            <a:ext cx="10591800" cy="1371600"/>
          </a:xfrm>
        </p:spPr>
        <p:txBody>
          <a:bodyPr>
            <a:normAutofit/>
          </a:bodyPr>
          <a:lstStyle/>
          <a:p>
            <a:r>
              <a:rPr lang="en-US" sz="4400" dirty="0"/>
              <a:t>Multiline Strings</a:t>
            </a:r>
          </a:p>
        </p:txBody>
      </p:sp>
      <p:sp>
        <p:nvSpPr>
          <p:cNvPr id="3" name="Content Placeholder 2">
            <a:extLst>
              <a:ext uri="{FF2B5EF4-FFF2-40B4-BE49-F238E27FC236}">
                <a16:creationId xmlns:a16="http://schemas.microsoft.com/office/drawing/2014/main" id="{7F483375-0CA4-63EE-F7BA-211ED4D1C33F}"/>
              </a:ext>
            </a:extLst>
          </p:cNvPr>
          <p:cNvSpPr>
            <a:spLocks noGrp="1"/>
          </p:cNvSpPr>
          <p:nvPr>
            <p:ph idx="1"/>
          </p:nvPr>
        </p:nvSpPr>
        <p:spPr>
          <a:xfrm>
            <a:off x="457200" y="1905000"/>
            <a:ext cx="11353800" cy="4800600"/>
          </a:xfrm>
        </p:spPr>
        <p:txBody>
          <a:bodyPr>
            <a:normAutofit/>
          </a:bodyPr>
          <a:lstStyle/>
          <a:p>
            <a:pPr marL="0" indent="0">
              <a:buNone/>
            </a:pPr>
            <a:r>
              <a:rPr lang="en-US" sz="2400" dirty="0"/>
              <a:t>You can assign a multiline string to a variable by using three quotes:</a:t>
            </a:r>
          </a:p>
        </p:txBody>
      </p:sp>
      <p:pic>
        <p:nvPicPr>
          <p:cNvPr id="5" name="Picture 4">
            <a:extLst>
              <a:ext uri="{FF2B5EF4-FFF2-40B4-BE49-F238E27FC236}">
                <a16:creationId xmlns:a16="http://schemas.microsoft.com/office/drawing/2014/main" id="{5F9CCA00-1C89-3133-F637-6B39420E17F6}"/>
              </a:ext>
            </a:extLst>
          </p:cNvPr>
          <p:cNvPicPr>
            <a:picLocks noChangeAspect="1"/>
          </p:cNvPicPr>
          <p:nvPr/>
        </p:nvPicPr>
        <p:blipFill>
          <a:blip r:embed="rId2"/>
          <a:stretch>
            <a:fillRect/>
          </a:stretch>
        </p:blipFill>
        <p:spPr>
          <a:xfrm>
            <a:off x="4953000" y="3447332"/>
            <a:ext cx="5943600" cy="2610214"/>
          </a:xfrm>
          <a:prstGeom prst="rect">
            <a:avLst/>
          </a:prstGeom>
        </p:spPr>
      </p:pic>
      <p:sp>
        <p:nvSpPr>
          <p:cNvPr id="7" name="TextBox 6">
            <a:extLst>
              <a:ext uri="{FF2B5EF4-FFF2-40B4-BE49-F238E27FC236}">
                <a16:creationId xmlns:a16="http://schemas.microsoft.com/office/drawing/2014/main" id="{5C2D704F-BD20-4D68-20D0-223C44545F20}"/>
              </a:ext>
            </a:extLst>
          </p:cNvPr>
          <p:cNvSpPr txBox="1"/>
          <p:nvPr/>
        </p:nvSpPr>
        <p:spPr>
          <a:xfrm>
            <a:off x="914400" y="3429000"/>
            <a:ext cx="3886200" cy="1323439"/>
          </a:xfrm>
          <a:prstGeom prst="rect">
            <a:avLst/>
          </a:prstGeom>
          <a:noFill/>
        </p:spPr>
        <p:txBody>
          <a:bodyPr wrap="square">
            <a:spAutoFit/>
          </a:bodyPr>
          <a:lstStyle/>
          <a:p>
            <a:r>
              <a:rPr lang="en-US" sz="2000" i="1" dirty="0"/>
              <a:t>Example:</a:t>
            </a:r>
          </a:p>
          <a:p>
            <a:endParaRPr lang="en-US" sz="2000" i="1" dirty="0"/>
          </a:p>
          <a:p>
            <a:r>
              <a:rPr lang="en-US" sz="2000" i="1" dirty="0"/>
              <a:t>You can use three double quotes:</a:t>
            </a:r>
          </a:p>
        </p:txBody>
      </p:sp>
    </p:spTree>
    <p:extLst>
      <p:ext uri="{BB962C8B-B14F-4D97-AF65-F5344CB8AC3E}">
        <p14:creationId xmlns:p14="http://schemas.microsoft.com/office/powerpoint/2010/main" val="35970955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28202A-942C-79B4-9B8B-841D999A1449}"/>
              </a:ext>
            </a:extLst>
          </p:cNvPr>
          <p:cNvSpPr>
            <a:spLocks noGrp="1"/>
          </p:cNvSpPr>
          <p:nvPr>
            <p:ph idx="1"/>
          </p:nvPr>
        </p:nvSpPr>
        <p:spPr>
          <a:xfrm>
            <a:off x="533400" y="762000"/>
            <a:ext cx="11277600" cy="5715000"/>
          </a:xfrm>
        </p:spPr>
        <p:txBody>
          <a:bodyPr>
            <a:normAutofit/>
          </a:bodyPr>
          <a:lstStyle/>
          <a:p>
            <a:r>
              <a:rPr lang="en-US" sz="2400" dirty="0"/>
              <a:t>Or three single quotes:</a:t>
            </a:r>
          </a:p>
        </p:txBody>
      </p:sp>
      <p:pic>
        <p:nvPicPr>
          <p:cNvPr id="5" name="Picture 4">
            <a:extLst>
              <a:ext uri="{FF2B5EF4-FFF2-40B4-BE49-F238E27FC236}">
                <a16:creationId xmlns:a16="http://schemas.microsoft.com/office/drawing/2014/main" id="{A7D5ED32-C3D1-7CEB-F833-DFC8ED6942AA}"/>
              </a:ext>
            </a:extLst>
          </p:cNvPr>
          <p:cNvPicPr>
            <a:picLocks noChangeAspect="1"/>
          </p:cNvPicPr>
          <p:nvPr/>
        </p:nvPicPr>
        <p:blipFill>
          <a:blip r:embed="rId2"/>
          <a:stretch>
            <a:fillRect/>
          </a:stretch>
        </p:blipFill>
        <p:spPr>
          <a:xfrm>
            <a:off x="2819400" y="1752600"/>
            <a:ext cx="4344006" cy="2524477"/>
          </a:xfrm>
          <a:prstGeom prst="rect">
            <a:avLst/>
          </a:prstGeom>
        </p:spPr>
      </p:pic>
      <p:sp>
        <p:nvSpPr>
          <p:cNvPr id="7" name="TextBox 6">
            <a:extLst>
              <a:ext uri="{FF2B5EF4-FFF2-40B4-BE49-F238E27FC236}">
                <a16:creationId xmlns:a16="http://schemas.microsoft.com/office/drawing/2014/main" id="{088F68D8-10B3-0C1E-431F-6769EC6FA82A}"/>
              </a:ext>
            </a:extLst>
          </p:cNvPr>
          <p:cNvSpPr txBox="1"/>
          <p:nvPr/>
        </p:nvSpPr>
        <p:spPr>
          <a:xfrm>
            <a:off x="1143000" y="1905000"/>
            <a:ext cx="6248400" cy="369332"/>
          </a:xfrm>
          <a:prstGeom prst="rect">
            <a:avLst/>
          </a:prstGeom>
          <a:noFill/>
        </p:spPr>
        <p:txBody>
          <a:bodyPr wrap="square">
            <a:spAutoFit/>
          </a:bodyPr>
          <a:lstStyle/>
          <a:p>
            <a:r>
              <a:rPr lang="en-US" i="1" dirty="0"/>
              <a:t>Example:</a:t>
            </a:r>
          </a:p>
        </p:txBody>
      </p:sp>
      <p:sp>
        <p:nvSpPr>
          <p:cNvPr id="9" name="TextBox 8">
            <a:extLst>
              <a:ext uri="{FF2B5EF4-FFF2-40B4-BE49-F238E27FC236}">
                <a16:creationId xmlns:a16="http://schemas.microsoft.com/office/drawing/2014/main" id="{D770F4D6-5134-ADDF-CB46-EDC07B1699B1}"/>
              </a:ext>
            </a:extLst>
          </p:cNvPr>
          <p:cNvSpPr txBox="1"/>
          <p:nvPr/>
        </p:nvSpPr>
        <p:spPr>
          <a:xfrm>
            <a:off x="4496709" y="4730707"/>
            <a:ext cx="5333394" cy="646331"/>
          </a:xfrm>
          <a:prstGeom prst="rect">
            <a:avLst/>
          </a:prstGeom>
          <a:noFill/>
        </p:spPr>
        <p:txBody>
          <a:bodyPr wrap="square">
            <a:spAutoFit/>
          </a:bodyPr>
          <a:lstStyle/>
          <a:p>
            <a:r>
              <a:rPr lang="en-US" dirty="0">
                <a:solidFill>
                  <a:srgbClr val="FF0000"/>
                </a:solidFill>
              </a:rPr>
              <a:t>Note: in the result, the line breaks are inserted at the same position as in the code.</a:t>
            </a:r>
          </a:p>
        </p:txBody>
      </p:sp>
    </p:spTree>
    <p:extLst>
      <p:ext uri="{BB962C8B-B14F-4D97-AF65-F5344CB8AC3E}">
        <p14:creationId xmlns:p14="http://schemas.microsoft.com/office/powerpoint/2010/main" val="4107550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C6E1F-175D-806F-6B65-B85837EB369F}"/>
              </a:ext>
            </a:extLst>
          </p:cNvPr>
          <p:cNvSpPr>
            <a:spLocks noGrp="1"/>
          </p:cNvSpPr>
          <p:nvPr>
            <p:ph type="title"/>
          </p:nvPr>
        </p:nvSpPr>
        <p:spPr>
          <a:xfrm>
            <a:off x="457200" y="642594"/>
            <a:ext cx="10668000" cy="1033806"/>
          </a:xfrm>
        </p:spPr>
        <p:txBody>
          <a:bodyPr>
            <a:normAutofit/>
          </a:bodyPr>
          <a:lstStyle/>
          <a:p>
            <a:r>
              <a:rPr lang="en-US" sz="4400" dirty="0"/>
              <a:t>Strings are Arrays</a:t>
            </a:r>
          </a:p>
        </p:txBody>
      </p:sp>
      <p:sp>
        <p:nvSpPr>
          <p:cNvPr id="3" name="Content Placeholder 2">
            <a:extLst>
              <a:ext uri="{FF2B5EF4-FFF2-40B4-BE49-F238E27FC236}">
                <a16:creationId xmlns:a16="http://schemas.microsoft.com/office/drawing/2014/main" id="{944BF7E4-3EF6-F5D4-7553-18A896CECBAB}"/>
              </a:ext>
            </a:extLst>
          </p:cNvPr>
          <p:cNvSpPr>
            <a:spLocks noGrp="1"/>
          </p:cNvSpPr>
          <p:nvPr>
            <p:ph idx="1"/>
          </p:nvPr>
        </p:nvSpPr>
        <p:spPr>
          <a:xfrm>
            <a:off x="304800" y="1828800"/>
            <a:ext cx="11658600" cy="4724400"/>
          </a:xfrm>
        </p:spPr>
        <p:txBody>
          <a:bodyPr>
            <a:normAutofit/>
          </a:bodyPr>
          <a:lstStyle/>
          <a:p>
            <a:r>
              <a:rPr lang="en-US" sz="2400" dirty="0"/>
              <a:t>Like many other popular programming languages, strings in Python are arrays of bytes representing </a:t>
            </a:r>
            <a:r>
              <a:rPr lang="en-US" sz="2400" dirty="0" err="1"/>
              <a:t>unicode</a:t>
            </a:r>
            <a:r>
              <a:rPr lang="en-US" sz="2400" dirty="0"/>
              <a:t> characters.</a:t>
            </a:r>
          </a:p>
          <a:p>
            <a:r>
              <a:rPr lang="en-US" sz="2400" dirty="0"/>
              <a:t>However, Python does not have a character data type, a single character is simply a string with a length of 1.</a:t>
            </a:r>
          </a:p>
          <a:p>
            <a:r>
              <a:rPr lang="en-US" sz="2400" dirty="0"/>
              <a:t>Square brackets can be used to access elements of the string.</a:t>
            </a:r>
          </a:p>
        </p:txBody>
      </p:sp>
      <p:pic>
        <p:nvPicPr>
          <p:cNvPr id="5" name="Picture 4">
            <a:extLst>
              <a:ext uri="{FF2B5EF4-FFF2-40B4-BE49-F238E27FC236}">
                <a16:creationId xmlns:a16="http://schemas.microsoft.com/office/drawing/2014/main" id="{C6439968-83B3-3391-68F3-20E28669F9FD}"/>
              </a:ext>
            </a:extLst>
          </p:cNvPr>
          <p:cNvPicPr>
            <a:picLocks noChangeAspect="1"/>
          </p:cNvPicPr>
          <p:nvPr/>
        </p:nvPicPr>
        <p:blipFill>
          <a:blip r:embed="rId2"/>
          <a:stretch>
            <a:fillRect/>
          </a:stretch>
        </p:blipFill>
        <p:spPr>
          <a:xfrm>
            <a:off x="4114800" y="4343400"/>
            <a:ext cx="3753066" cy="1981200"/>
          </a:xfrm>
          <a:prstGeom prst="rect">
            <a:avLst/>
          </a:prstGeom>
        </p:spPr>
      </p:pic>
      <p:sp>
        <p:nvSpPr>
          <p:cNvPr id="7" name="TextBox 6">
            <a:extLst>
              <a:ext uri="{FF2B5EF4-FFF2-40B4-BE49-F238E27FC236}">
                <a16:creationId xmlns:a16="http://schemas.microsoft.com/office/drawing/2014/main" id="{943350D8-6CB3-0054-F228-3168818A5076}"/>
              </a:ext>
            </a:extLst>
          </p:cNvPr>
          <p:cNvSpPr txBox="1"/>
          <p:nvPr/>
        </p:nvSpPr>
        <p:spPr>
          <a:xfrm>
            <a:off x="2209800" y="4495800"/>
            <a:ext cx="16764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8569845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714D-945C-1F8A-B901-D04624BBFAD1}"/>
              </a:ext>
            </a:extLst>
          </p:cNvPr>
          <p:cNvSpPr>
            <a:spLocks noGrp="1"/>
          </p:cNvSpPr>
          <p:nvPr>
            <p:ph type="title"/>
          </p:nvPr>
        </p:nvSpPr>
        <p:spPr>
          <a:xfrm>
            <a:off x="457200" y="304800"/>
            <a:ext cx="10668000" cy="1371600"/>
          </a:xfrm>
        </p:spPr>
        <p:txBody>
          <a:bodyPr/>
          <a:lstStyle/>
          <a:p>
            <a:r>
              <a:rPr lang="en-US" dirty="0"/>
              <a:t>Looping Through a String</a:t>
            </a:r>
          </a:p>
        </p:txBody>
      </p:sp>
      <p:sp>
        <p:nvSpPr>
          <p:cNvPr id="3" name="Content Placeholder 2">
            <a:extLst>
              <a:ext uri="{FF2B5EF4-FFF2-40B4-BE49-F238E27FC236}">
                <a16:creationId xmlns:a16="http://schemas.microsoft.com/office/drawing/2014/main" id="{1D0773E8-28D1-B0F7-A670-6CD9111FDB69}"/>
              </a:ext>
            </a:extLst>
          </p:cNvPr>
          <p:cNvSpPr>
            <a:spLocks noGrp="1"/>
          </p:cNvSpPr>
          <p:nvPr>
            <p:ph idx="1"/>
          </p:nvPr>
        </p:nvSpPr>
        <p:spPr>
          <a:xfrm>
            <a:off x="609600" y="1676400"/>
            <a:ext cx="10515600" cy="4953000"/>
          </a:xfrm>
        </p:spPr>
        <p:txBody>
          <a:bodyPr>
            <a:normAutofit/>
          </a:bodyPr>
          <a:lstStyle/>
          <a:p>
            <a:r>
              <a:rPr lang="en-US" sz="2400" dirty="0"/>
              <a:t>Since strings are arrays, we can loop through the characters in a string, with a for loop.</a:t>
            </a:r>
          </a:p>
        </p:txBody>
      </p:sp>
      <p:pic>
        <p:nvPicPr>
          <p:cNvPr id="5" name="Picture 4">
            <a:extLst>
              <a:ext uri="{FF2B5EF4-FFF2-40B4-BE49-F238E27FC236}">
                <a16:creationId xmlns:a16="http://schemas.microsoft.com/office/drawing/2014/main" id="{D6F40876-0434-3218-5257-A3F32411DD77}"/>
              </a:ext>
            </a:extLst>
          </p:cNvPr>
          <p:cNvPicPr>
            <a:picLocks noChangeAspect="1"/>
          </p:cNvPicPr>
          <p:nvPr/>
        </p:nvPicPr>
        <p:blipFill>
          <a:blip r:embed="rId2"/>
          <a:stretch>
            <a:fillRect/>
          </a:stretch>
        </p:blipFill>
        <p:spPr>
          <a:xfrm>
            <a:off x="4648200" y="2937530"/>
            <a:ext cx="5753733" cy="3615670"/>
          </a:xfrm>
          <a:prstGeom prst="rect">
            <a:avLst/>
          </a:prstGeom>
        </p:spPr>
      </p:pic>
      <p:sp>
        <p:nvSpPr>
          <p:cNvPr id="7" name="TextBox 6">
            <a:extLst>
              <a:ext uri="{FF2B5EF4-FFF2-40B4-BE49-F238E27FC236}">
                <a16:creationId xmlns:a16="http://schemas.microsoft.com/office/drawing/2014/main" id="{F4C24158-8249-B2DF-9D42-9D5E68F41ABC}"/>
              </a:ext>
            </a:extLst>
          </p:cNvPr>
          <p:cNvSpPr txBox="1"/>
          <p:nvPr/>
        </p:nvSpPr>
        <p:spPr>
          <a:xfrm>
            <a:off x="457200" y="3968234"/>
            <a:ext cx="6096000" cy="646331"/>
          </a:xfrm>
          <a:prstGeom prst="rect">
            <a:avLst/>
          </a:prstGeom>
          <a:noFill/>
        </p:spPr>
        <p:txBody>
          <a:bodyPr wrap="square">
            <a:spAutoFit/>
          </a:bodyPr>
          <a:lstStyle/>
          <a:p>
            <a:r>
              <a:rPr lang="en-US" dirty="0"/>
              <a:t>Loop through the letters in the word “</a:t>
            </a:r>
            <a:r>
              <a:rPr lang="en-US" dirty="0" err="1"/>
              <a:t>iloveyoumymoon</a:t>
            </a:r>
            <a:r>
              <a:rPr lang="en-US" dirty="0"/>
              <a:t>":</a:t>
            </a:r>
          </a:p>
        </p:txBody>
      </p:sp>
    </p:spTree>
    <p:extLst>
      <p:ext uri="{BB962C8B-B14F-4D97-AF65-F5344CB8AC3E}">
        <p14:creationId xmlns:p14="http://schemas.microsoft.com/office/powerpoint/2010/main" val="11200951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4CAC-61AE-E208-2D35-A41CC702C5FF}"/>
              </a:ext>
            </a:extLst>
          </p:cNvPr>
          <p:cNvSpPr>
            <a:spLocks noGrp="1"/>
          </p:cNvSpPr>
          <p:nvPr>
            <p:ph type="title"/>
          </p:nvPr>
        </p:nvSpPr>
        <p:spPr>
          <a:xfrm>
            <a:off x="381000" y="389541"/>
            <a:ext cx="10439400" cy="1299238"/>
          </a:xfrm>
        </p:spPr>
        <p:txBody>
          <a:bodyPr/>
          <a:lstStyle/>
          <a:p>
            <a:r>
              <a:rPr lang="en-US" dirty="0"/>
              <a:t>String Length</a:t>
            </a:r>
          </a:p>
        </p:txBody>
      </p:sp>
      <p:pic>
        <p:nvPicPr>
          <p:cNvPr id="5" name="Content Placeholder 4">
            <a:extLst>
              <a:ext uri="{FF2B5EF4-FFF2-40B4-BE49-F238E27FC236}">
                <a16:creationId xmlns:a16="http://schemas.microsoft.com/office/drawing/2014/main" id="{7F3F1A84-3CAE-5C32-76CC-2373DB9130EE}"/>
              </a:ext>
            </a:extLst>
          </p:cNvPr>
          <p:cNvPicPr>
            <a:picLocks noGrp="1" noChangeAspect="1"/>
          </p:cNvPicPr>
          <p:nvPr>
            <p:ph idx="1"/>
          </p:nvPr>
        </p:nvPicPr>
        <p:blipFill>
          <a:blip r:embed="rId2"/>
          <a:stretch>
            <a:fillRect/>
          </a:stretch>
        </p:blipFill>
        <p:spPr>
          <a:xfrm>
            <a:off x="5029200" y="3505200"/>
            <a:ext cx="5410200" cy="2438400"/>
          </a:xfrm>
        </p:spPr>
      </p:pic>
      <p:sp>
        <p:nvSpPr>
          <p:cNvPr id="4" name="TextBox 3">
            <a:extLst>
              <a:ext uri="{FF2B5EF4-FFF2-40B4-BE49-F238E27FC236}">
                <a16:creationId xmlns:a16="http://schemas.microsoft.com/office/drawing/2014/main" id="{EE484FA9-6106-37F4-3E9C-930755BDE5F4}"/>
              </a:ext>
            </a:extLst>
          </p:cNvPr>
          <p:cNvSpPr txBox="1"/>
          <p:nvPr/>
        </p:nvSpPr>
        <p:spPr>
          <a:xfrm>
            <a:off x="1028700" y="3352800"/>
            <a:ext cx="4191000" cy="830997"/>
          </a:xfrm>
          <a:prstGeom prst="rect">
            <a:avLst/>
          </a:prstGeom>
          <a:noFill/>
        </p:spPr>
        <p:txBody>
          <a:bodyPr wrap="square">
            <a:spAutoFit/>
          </a:bodyPr>
          <a:lstStyle/>
          <a:p>
            <a:r>
              <a:rPr lang="en-US" sz="2400" i="1" dirty="0"/>
              <a:t>The </a:t>
            </a:r>
            <a:r>
              <a:rPr lang="en-US" sz="2400" i="1" dirty="0" err="1">
                <a:solidFill>
                  <a:srgbClr val="FF0000"/>
                </a:solidFill>
              </a:rPr>
              <a:t>len</a:t>
            </a:r>
            <a:r>
              <a:rPr lang="en-US" sz="2400" i="1" dirty="0">
                <a:solidFill>
                  <a:srgbClr val="FF0000"/>
                </a:solidFill>
              </a:rPr>
              <a:t>() </a:t>
            </a:r>
            <a:r>
              <a:rPr lang="en-US" sz="2400" i="1" dirty="0"/>
              <a:t>function returns the length of a string:</a:t>
            </a:r>
          </a:p>
        </p:txBody>
      </p:sp>
      <p:sp>
        <p:nvSpPr>
          <p:cNvPr id="7" name="TextBox 6">
            <a:extLst>
              <a:ext uri="{FF2B5EF4-FFF2-40B4-BE49-F238E27FC236}">
                <a16:creationId xmlns:a16="http://schemas.microsoft.com/office/drawing/2014/main" id="{0ADA5756-4D69-AEAA-ACD6-86C79CE38C66}"/>
              </a:ext>
            </a:extLst>
          </p:cNvPr>
          <p:cNvSpPr txBox="1"/>
          <p:nvPr/>
        </p:nvSpPr>
        <p:spPr>
          <a:xfrm>
            <a:off x="3124200" y="4253251"/>
            <a:ext cx="6096000" cy="369332"/>
          </a:xfrm>
          <a:prstGeom prst="rect">
            <a:avLst/>
          </a:prstGeom>
          <a:noFill/>
        </p:spPr>
        <p:txBody>
          <a:bodyPr wrap="square">
            <a:spAutoFit/>
          </a:bodyPr>
          <a:lstStyle/>
          <a:p>
            <a:r>
              <a:rPr lang="en-US" i="1" dirty="0"/>
              <a:t>Example:</a:t>
            </a:r>
          </a:p>
        </p:txBody>
      </p:sp>
      <p:sp>
        <p:nvSpPr>
          <p:cNvPr id="9" name="TextBox 8">
            <a:extLst>
              <a:ext uri="{FF2B5EF4-FFF2-40B4-BE49-F238E27FC236}">
                <a16:creationId xmlns:a16="http://schemas.microsoft.com/office/drawing/2014/main" id="{707D3D67-E789-26FD-0046-A99CCCD10340}"/>
              </a:ext>
            </a:extLst>
          </p:cNvPr>
          <p:cNvSpPr txBox="1"/>
          <p:nvPr/>
        </p:nvSpPr>
        <p:spPr>
          <a:xfrm>
            <a:off x="609600" y="1741834"/>
            <a:ext cx="11811000" cy="523220"/>
          </a:xfrm>
          <a:prstGeom prst="rect">
            <a:avLst/>
          </a:prstGeom>
          <a:noFill/>
        </p:spPr>
        <p:txBody>
          <a:bodyPr wrap="square">
            <a:spAutoFit/>
          </a:bodyPr>
          <a:lstStyle/>
          <a:p>
            <a:r>
              <a:rPr lang="en-US" sz="2800" dirty="0"/>
              <a:t>To get the length of a string, use the </a:t>
            </a:r>
            <a:r>
              <a:rPr lang="en-US" sz="2800" dirty="0" err="1"/>
              <a:t>len</a:t>
            </a:r>
            <a:r>
              <a:rPr lang="en-US" sz="2800" dirty="0"/>
              <a:t>() function.</a:t>
            </a:r>
          </a:p>
        </p:txBody>
      </p:sp>
    </p:spTree>
    <p:extLst>
      <p:ext uri="{BB962C8B-B14F-4D97-AF65-F5344CB8AC3E}">
        <p14:creationId xmlns:p14="http://schemas.microsoft.com/office/powerpoint/2010/main" val="1803971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560-906D-F443-256F-B0001F4C7463}"/>
              </a:ext>
            </a:extLst>
          </p:cNvPr>
          <p:cNvSpPr>
            <a:spLocks noGrp="1"/>
          </p:cNvSpPr>
          <p:nvPr>
            <p:ph type="title"/>
          </p:nvPr>
        </p:nvSpPr>
        <p:spPr>
          <a:xfrm>
            <a:off x="381000" y="381000"/>
            <a:ext cx="10820400" cy="1371600"/>
          </a:xfrm>
        </p:spPr>
        <p:txBody>
          <a:bodyPr/>
          <a:lstStyle/>
          <a:p>
            <a:r>
              <a:rPr lang="en-US" dirty="0"/>
              <a:t>Check String</a:t>
            </a:r>
          </a:p>
        </p:txBody>
      </p:sp>
      <p:sp>
        <p:nvSpPr>
          <p:cNvPr id="3" name="Content Placeholder 2">
            <a:extLst>
              <a:ext uri="{FF2B5EF4-FFF2-40B4-BE49-F238E27FC236}">
                <a16:creationId xmlns:a16="http://schemas.microsoft.com/office/drawing/2014/main" id="{6FB8E762-D222-F048-FD8F-D10417C71214}"/>
              </a:ext>
            </a:extLst>
          </p:cNvPr>
          <p:cNvSpPr>
            <a:spLocks noGrp="1"/>
          </p:cNvSpPr>
          <p:nvPr>
            <p:ph idx="1"/>
          </p:nvPr>
        </p:nvSpPr>
        <p:spPr>
          <a:xfrm>
            <a:off x="381000" y="1752600"/>
            <a:ext cx="10744200" cy="4876800"/>
          </a:xfrm>
        </p:spPr>
        <p:txBody>
          <a:bodyPr>
            <a:normAutofit/>
          </a:bodyPr>
          <a:lstStyle/>
          <a:p>
            <a:r>
              <a:rPr lang="en-US" sz="2400" dirty="0"/>
              <a:t>To check if a certain phrase or character is present in a string, we can use the keyword in. </a:t>
            </a:r>
          </a:p>
        </p:txBody>
      </p:sp>
      <p:pic>
        <p:nvPicPr>
          <p:cNvPr id="5" name="Picture 4">
            <a:extLst>
              <a:ext uri="{FF2B5EF4-FFF2-40B4-BE49-F238E27FC236}">
                <a16:creationId xmlns:a16="http://schemas.microsoft.com/office/drawing/2014/main" id="{5FC99EA8-3501-9DE0-2774-58FAD4B73FE4}"/>
              </a:ext>
            </a:extLst>
          </p:cNvPr>
          <p:cNvPicPr>
            <a:picLocks noChangeAspect="1"/>
          </p:cNvPicPr>
          <p:nvPr/>
        </p:nvPicPr>
        <p:blipFill>
          <a:blip r:embed="rId2"/>
          <a:stretch>
            <a:fillRect/>
          </a:stretch>
        </p:blipFill>
        <p:spPr>
          <a:xfrm>
            <a:off x="4267200" y="3429000"/>
            <a:ext cx="5943600" cy="2438400"/>
          </a:xfrm>
          <a:prstGeom prst="rect">
            <a:avLst/>
          </a:prstGeom>
        </p:spPr>
      </p:pic>
      <p:sp>
        <p:nvSpPr>
          <p:cNvPr id="7" name="TextBox 6">
            <a:extLst>
              <a:ext uri="{FF2B5EF4-FFF2-40B4-BE49-F238E27FC236}">
                <a16:creationId xmlns:a16="http://schemas.microsoft.com/office/drawing/2014/main" id="{9661885A-6D4C-DE24-1D79-359970059831}"/>
              </a:ext>
            </a:extLst>
          </p:cNvPr>
          <p:cNvSpPr txBox="1"/>
          <p:nvPr/>
        </p:nvSpPr>
        <p:spPr>
          <a:xfrm>
            <a:off x="571500" y="3400425"/>
            <a:ext cx="3162300" cy="1323439"/>
          </a:xfrm>
          <a:prstGeom prst="rect">
            <a:avLst/>
          </a:prstGeom>
          <a:noFill/>
        </p:spPr>
        <p:txBody>
          <a:bodyPr wrap="square">
            <a:spAutoFit/>
          </a:bodyPr>
          <a:lstStyle/>
          <a:p>
            <a:r>
              <a:rPr lang="en-US" sz="2000" i="1" dirty="0"/>
              <a:t>Check if "free" is present in the following text:</a:t>
            </a:r>
          </a:p>
          <a:p>
            <a:endParaRPr lang="en-US" sz="2000" i="1" dirty="0"/>
          </a:p>
          <a:p>
            <a:r>
              <a:rPr lang="en-US" sz="2000" i="1" dirty="0"/>
              <a:t>                     Example:</a:t>
            </a:r>
          </a:p>
        </p:txBody>
      </p:sp>
    </p:spTree>
    <p:extLst>
      <p:ext uri="{BB962C8B-B14F-4D97-AF65-F5344CB8AC3E}">
        <p14:creationId xmlns:p14="http://schemas.microsoft.com/office/powerpoint/2010/main" val="192141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0BCC47-91B3-E0B3-75B5-498BF1321529}"/>
              </a:ext>
            </a:extLst>
          </p:cNvPr>
          <p:cNvSpPr>
            <a:spLocks noGrp="1"/>
          </p:cNvSpPr>
          <p:nvPr>
            <p:ph type="title"/>
          </p:nvPr>
        </p:nvSpPr>
        <p:spPr/>
        <p:txBody>
          <a:bodyPr/>
          <a:lstStyle/>
          <a:p>
            <a:r>
              <a:rPr lang="en-US" dirty="0">
                <a:latin typeface="Algerian" panose="04020705040A02060702" pitchFamily="82" charset="0"/>
              </a:rPr>
              <a:t>Python Syntax</a:t>
            </a:r>
            <a:endParaRPr lang="en-US" dirty="0"/>
          </a:p>
        </p:txBody>
      </p:sp>
      <p:sp>
        <p:nvSpPr>
          <p:cNvPr id="5" name="Text Placeholder 4">
            <a:extLst>
              <a:ext uri="{FF2B5EF4-FFF2-40B4-BE49-F238E27FC236}">
                <a16:creationId xmlns:a16="http://schemas.microsoft.com/office/drawing/2014/main" id="{9E3DF785-F914-DAB5-86AB-EE0F5849DF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27402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7182B-E680-21BE-2C8A-DEDCC6973D30}"/>
              </a:ext>
            </a:extLst>
          </p:cNvPr>
          <p:cNvSpPr>
            <a:spLocks noGrp="1"/>
          </p:cNvSpPr>
          <p:nvPr>
            <p:ph idx="1"/>
          </p:nvPr>
        </p:nvSpPr>
        <p:spPr>
          <a:xfrm>
            <a:off x="381000" y="381000"/>
            <a:ext cx="11430000" cy="6172200"/>
          </a:xfrm>
        </p:spPr>
        <p:txBody>
          <a:bodyPr>
            <a:normAutofit/>
          </a:bodyPr>
          <a:lstStyle/>
          <a:p>
            <a:r>
              <a:rPr lang="en-US" sz="2800" dirty="0"/>
              <a:t>Use it in an if statement:</a:t>
            </a:r>
          </a:p>
        </p:txBody>
      </p:sp>
      <p:pic>
        <p:nvPicPr>
          <p:cNvPr id="5" name="Picture 4">
            <a:extLst>
              <a:ext uri="{FF2B5EF4-FFF2-40B4-BE49-F238E27FC236}">
                <a16:creationId xmlns:a16="http://schemas.microsoft.com/office/drawing/2014/main" id="{743C5A3B-3303-45BF-FD01-1724CF0AFE4B}"/>
              </a:ext>
            </a:extLst>
          </p:cNvPr>
          <p:cNvPicPr>
            <a:picLocks noChangeAspect="1"/>
          </p:cNvPicPr>
          <p:nvPr/>
        </p:nvPicPr>
        <p:blipFill>
          <a:blip r:embed="rId2"/>
          <a:stretch>
            <a:fillRect/>
          </a:stretch>
        </p:blipFill>
        <p:spPr>
          <a:xfrm>
            <a:off x="4056219" y="1355467"/>
            <a:ext cx="5051778" cy="2013466"/>
          </a:xfrm>
          <a:prstGeom prst="rect">
            <a:avLst/>
          </a:prstGeom>
        </p:spPr>
      </p:pic>
      <p:sp>
        <p:nvSpPr>
          <p:cNvPr id="7" name="TextBox 6">
            <a:extLst>
              <a:ext uri="{FF2B5EF4-FFF2-40B4-BE49-F238E27FC236}">
                <a16:creationId xmlns:a16="http://schemas.microsoft.com/office/drawing/2014/main" id="{665D5297-471F-5612-FBA0-DB745988A874}"/>
              </a:ext>
            </a:extLst>
          </p:cNvPr>
          <p:cNvSpPr txBox="1"/>
          <p:nvPr/>
        </p:nvSpPr>
        <p:spPr>
          <a:xfrm>
            <a:off x="685800" y="1466728"/>
            <a:ext cx="3276600" cy="707886"/>
          </a:xfrm>
          <a:prstGeom prst="rect">
            <a:avLst/>
          </a:prstGeom>
          <a:noFill/>
        </p:spPr>
        <p:txBody>
          <a:bodyPr wrap="square">
            <a:spAutoFit/>
          </a:bodyPr>
          <a:lstStyle/>
          <a:p>
            <a:r>
              <a:rPr lang="en-US" sz="2000" i="1" dirty="0"/>
              <a:t>Print only if "free" is present:</a:t>
            </a:r>
          </a:p>
        </p:txBody>
      </p:sp>
      <p:sp>
        <p:nvSpPr>
          <p:cNvPr id="9" name="TextBox 8">
            <a:extLst>
              <a:ext uri="{FF2B5EF4-FFF2-40B4-BE49-F238E27FC236}">
                <a16:creationId xmlns:a16="http://schemas.microsoft.com/office/drawing/2014/main" id="{DFC9E623-7332-743F-0923-9192A416F9E6}"/>
              </a:ext>
            </a:extLst>
          </p:cNvPr>
          <p:cNvSpPr txBox="1"/>
          <p:nvPr/>
        </p:nvSpPr>
        <p:spPr>
          <a:xfrm>
            <a:off x="666750" y="4343400"/>
            <a:ext cx="6096000" cy="523220"/>
          </a:xfrm>
          <a:prstGeom prst="rect">
            <a:avLst/>
          </a:prstGeom>
          <a:noFill/>
        </p:spPr>
        <p:txBody>
          <a:bodyPr wrap="square">
            <a:spAutoFit/>
          </a:bodyPr>
          <a:lstStyle/>
          <a:p>
            <a:pPr marL="457200" indent="-457200">
              <a:buFont typeface="Arial" panose="020B0604020202020204" pitchFamily="34" charset="0"/>
              <a:buChar char="•"/>
            </a:pPr>
            <a:r>
              <a:rPr lang="en-US" sz="2800" dirty="0"/>
              <a:t>Check if NOT</a:t>
            </a:r>
          </a:p>
        </p:txBody>
      </p:sp>
      <p:pic>
        <p:nvPicPr>
          <p:cNvPr id="11" name="Picture 10">
            <a:extLst>
              <a:ext uri="{FF2B5EF4-FFF2-40B4-BE49-F238E27FC236}">
                <a16:creationId xmlns:a16="http://schemas.microsoft.com/office/drawing/2014/main" id="{DBE5BF5B-01C8-8B0B-1121-FA633FD05337}"/>
              </a:ext>
            </a:extLst>
          </p:cNvPr>
          <p:cNvPicPr>
            <a:picLocks noChangeAspect="1"/>
          </p:cNvPicPr>
          <p:nvPr/>
        </p:nvPicPr>
        <p:blipFill>
          <a:blip r:embed="rId3"/>
          <a:stretch>
            <a:fillRect/>
          </a:stretch>
        </p:blipFill>
        <p:spPr>
          <a:xfrm>
            <a:off x="4419600" y="4597599"/>
            <a:ext cx="5051778" cy="1905000"/>
          </a:xfrm>
          <a:prstGeom prst="rect">
            <a:avLst/>
          </a:prstGeom>
        </p:spPr>
      </p:pic>
      <p:sp>
        <p:nvSpPr>
          <p:cNvPr id="13" name="TextBox 12">
            <a:extLst>
              <a:ext uri="{FF2B5EF4-FFF2-40B4-BE49-F238E27FC236}">
                <a16:creationId xmlns:a16="http://schemas.microsoft.com/office/drawing/2014/main" id="{B44AD747-5915-0D86-4379-4973677EBAA2}"/>
              </a:ext>
            </a:extLst>
          </p:cNvPr>
          <p:cNvSpPr txBox="1"/>
          <p:nvPr/>
        </p:nvSpPr>
        <p:spPr>
          <a:xfrm>
            <a:off x="1058509" y="5084445"/>
            <a:ext cx="3324225" cy="1015663"/>
          </a:xfrm>
          <a:prstGeom prst="rect">
            <a:avLst/>
          </a:prstGeom>
          <a:noFill/>
        </p:spPr>
        <p:txBody>
          <a:bodyPr wrap="square">
            <a:spAutoFit/>
          </a:bodyPr>
          <a:lstStyle/>
          <a:p>
            <a:r>
              <a:rPr lang="en-US" sz="2000" i="1" dirty="0"/>
              <a:t>Check if "expensive" is NOT present in the following text:</a:t>
            </a:r>
          </a:p>
        </p:txBody>
      </p:sp>
    </p:spTree>
    <p:extLst>
      <p:ext uri="{BB962C8B-B14F-4D97-AF65-F5344CB8AC3E}">
        <p14:creationId xmlns:p14="http://schemas.microsoft.com/office/powerpoint/2010/main" val="2972070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9799-BFC4-4699-4CD7-0A88CD70811C}"/>
              </a:ext>
            </a:extLst>
          </p:cNvPr>
          <p:cNvSpPr>
            <a:spLocks noGrp="1"/>
          </p:cNvSpPr>
          <p:nvPr>
            <p:ph type="title"/>
          </p:nvPr>
        </p:nvSpPr>
        <p:spPr>
          <a:xfrm>
            <a:off x="381000" y="642594"/>
            <a:ext cx="10744200" cy="881406"/>
          </a:xfrm>
        </p:spPr>
        <p:txBody>
          <a:bodyPr>
            <a:normAutofit fontScale="90000"/>
          </a:bodyPr>
          <a:lstStyle/>
          <a:p>
            <a:br>
              <a:rPr lang="en-US" dirty="0"/>
            </a:br>
            <a:r>
              <a:rPr lang="en-US" dirty="0"/>
              <a:t>Python - Slicing Strings</a:t>
            </a:r>
            <a:br>
              <a:rPr lang="en-US" dirty="0"/>
            </a:br>
            <a:endParaRPr lang="en-US" dirty="0"/>
          </a:p>
        </p:txBody>
      </p:sp>
      <p:sp>
        <p:nvSpPr>
          <p:cNvPr id="3" name="Content Placeholder 2">
            <a:extLst>
              <a:ext uri="{FF2B5EF4-FFF2-40B4-BE49-F238E27FC236}">
                <a16:creationId xmlns:a16="http://schemas.microsoft.com/office/drawing/2014/main" id="{E0D5FE3D-72B1-93EA-A9F9-01DD27EE2D89}"/>
              </a:ext>
            </a:extLst>
          </p:cNvPr>
          <p:cNvSpPr>
            <a:spLocks noGrp="1"/>
          </p:cNvSpPr>
          <p:nvPr>
            <p:ph idx="1"/>
          </p:nvPr>
        </p:nvSpPr>
        <p:spPr>
          <a:xfrm>
            <a:off x="381000" y="1447800"/>
            <a:ext cx="11430000" cy="5181600"/>
          </a:xfrm>
        </p:spPr>
        <p:txBody>
          <a:bodyPr/>
          <a:lstStyle/>
          <a:p>
            <a:r>
              <a:rPr lang="en-US" sz="3200" b="1" dirty="0"/>
              <a:t>Slicing</a:t>
            </a:r>
          </a:p>
          <a:p>
            <a:r>
              <a:rPr lang="en-US" sz="2000" dirty="0"/>
              <a:t>You can return a range of characters by using the slice syntax.</a:t>
            </a:r>
          </a:p>
          <a:p>
            <a:r>
              <a:rPr lang="en-US" sz="2000" dirty="0"/>
              <a:t>Specify the start index and the end index, separated by a colon, to return a part of the string.  </a:t>
            </a:r>
          </a:p>
        </p:txBody>
      </p:sp>
      <p:pic>
        <p:nvPicPr>
          <p:cNvPr id="5" name="Picture 4">
            <a:extLst>
              <a:ext uri="{FF2B5EF4-FFF2-40B4-BE49-F238E27FC236}">
                <a16:creationId xmlns:a16="http://schemas.microsoft.com/office/drawing/2014/main" id="{156A60DF-CF17-116D-D859-F74EB183A212}"/>
              </a:ext>
            </a:extLst>
          </p:cNvPr>
          <p:cNvPicPr>
            <a:picLocks noChangeAspect="1"/>
          </p:cNvPicPr>
          <p:nvPr/>
        </p:nvPicPr>
        <p:blipFill>
          <a:blip r:embed="rId2"/>
          <a:stretch>
            <a:fillRect/>
          </a:stretch>
        </p:blipFill>
        <p:spPr>
          <a:xfrm>
            <a:off x="4572000" y="3733800"/>
            <a:ext cx="4572000" cy="2057400"/>
          </a:xfrm>
          <a:prstGeom prst="rect">
            <a:avLst/>
          </a:prstGeom>
        </p:spPr>
      </p:pic>
      <p:sp>
        <p:nvSpPr>
          <p:cNvPr id="7" name="TextBox 6">
            <a:extLst>
              <a:ext uri="{FF2B5EF4-FFF2-40B4-BE49-F238E27FC236}">
                <a16:creationId xmlns:a16="http://schemas.microsoft.com/office/drawing/2014/main" id="{B53F248F-32FE-AD3B-27F7-F846C18194D9}"/>
              </a:ext>
            </a:extLst>
          </p:cNvPr>
          <p:cNvSpPr txBox="1"/>
          <p:nvPr/>
        </p:nvSpPr>
        <p:spPr>
          <a:xfrm>
            <a:off x="533400" y="3810000"/>
            <a:ext cx="3810000" cy="1015663"/>
          </a:xfrm>
          <a:prstGeom prst="rect">
            <a:avLst/>
          </a:prstGeom>
          <a:noFill/>
        </p:spPr>
        <p:txBody>
          <a:bodyPr wrap="square">
            <a:spAutoFit/>
          </a:bodyPr>
          <a:lstStyle/>
          <a:p>
            <a:r>
              <a:rPr lang="en-US" sz="2000" i="1" dirty="0"/>
              <a:t>Get the characters from position 2 to position 5 (not included):</a:t>
            </a:r>
          </a:p>
        </p:txBody>
      </p:sp>
    </p:spTree>
    <p:extLst>
      <p:ext uri="{BB962C8B-B14F-4D97-AF65-F5344CB8AC3E}">
        <p14:creationId xmlns:p14="http://schemas.microsoft.com/office/powerpoint/2010/main" val="10164161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C081B-2226-8B1E-E056-767FF3B16CFD}"/>
              </a:ext>
            </a:extLst>
          </p:cNvPr>
          <p:cNvSpPr>
            <a:spLocks noGrp="1"/>
          </p:cNvSpPr>
          <p:nvPr>
            <p:ph type="title"/>
          </p:nvPr>
        </p:nvSpPr>
        <p:spPr>
          <a:xfrm>
            <a:off x="304800" y="304800"/>
            <a:ext cx="10820400" cy="1295400"/>
          </a:xfrm>
        </p:spPr>
        <p:txBody>
          <a:bodyPr>
            <a:normAutofit/>
          </a:bodyPr>
          <a:lstStyle/>
          <a:p>
            <a:r>
              <a:rPr lang="en-US" sz="4400" dirty="0"/>
              <a:t>Slice From the Start</a:t>
            </a:r>
          </a:p>
        </p:txBody>
      </p:sp>
      <p:sp>
        <p:nvSpPr>
          <p:cNvPr id="3" name="Content Placeholder 2">
            <a:extLst>
              <a:ext uri="{FF2B5EF4-FFF2-40B4-BE49-F238E27FC236}">
                <a16:creationId xmlns:a16="http://schemas.microsoft.com/office/drawing/2014/main" id="{F84D8E25-A4A2-4690-A46A-61336A5A2B19}"/>
              </a:ext>
            </a:extLst>
          </p:cNvPr>
          <p:cNvSpPr>
            <a:spLocks noGrp="1"/>
          </p:cNvSpPr>
          <p:nvPr>
            <p:ph idx="1"/>
          </p:nvPr>
        </p:nvSpPr>
        <p:spPr>
          <a:xfrm>
            <a:off x="304800" y="1752600"/>
            <a:ext cx="11582400" cy="4876800"/>
          </a:xfrm>
        </p:spPr>
        <p:txBody>
          <a:bodyPr>
            <a:normAutofit/>
          </a:bodyPr>
          <a:lstStyle/>
          <a:p>
            <a:r>
              <a:rPr lang="en-US" sz="2400" dirty="0"/>
              <a:t>By leaving out the start index, the range will start at the first character:</a:t>
            </a:r>
          </a:p>
        </p:txBody>
      </p:sp>
      <p:pic>
        <p:nvPicPr>
          <p:cNvPr id="5" name="Picture 4">
            <a:extLst>
              <a:ext uri="{FF2B5EF4-FFF2-40B4-BE49-F238E27FC236}">
                <a16:creationId xmlns:a16="http://schemas.microsoft.com/office/drawing/2014/main" id="{5A361FBF-BEFD-22B0-BB6B-11A8384ED6C3}"/>
              </a:ext>
            </a:extLst>
          </p:cNvPr>
          <p:cNvPicPr>
            <a:picLocks noChangeAspect="1"/>
          </p:cNvPicPr>
          <p:nvPr/>
        </p:nvPicPr>
        <p:blipFill>
          <a:blip r:embed="rId2"/>
          <a:stretch>
            <a:fillRect/>
          </a:stretch>
        </p:blipFill>
        <p:spPr>
          <a:xfrm>
            <a:off x="4876800" y="3400424"/>
            <a:ext cx="4648592" cy="2390775"/>
          </a:xfrm>
          <a:prstGeom prst="rect">
            <a:avLst/>
          </a:prstGeom>
        </p:spPr>
      </p:pic>
      <p:sp>
        <p:nvSpPr>
          <p:cNvPr id="7" name="TextBox 6">
            <a:extLst>
              <a:ext uri="{FF2B5EF4-FFF2-40B4-BE49-F238E27FC236}">
                <a16:creationId xmlns:a16="http://schemas.microsoft.com/office/drawing/2014/main" id="{B04B04DE-AE16-55DD-922A-112935444F35}"/>
              </a:ext>
            </a:extLst>
          </p:cNvPr>
          <p:cNvSpPr txBox="1"/>
          <p:nvPr/>
        </p:nvSpPr>
        <p:spPr>
          <a:xfrm>
            <a:off x="609600" y="3400514"/>
            <a:ext cx="4114800" cy="646331"/>
          </a:xfrm>
          <a:prstGeom prst="rect">
            <a:avLst/>
          </a:prstGeom>
          <a:noFill/>
        </p:spPr>
        <p:txBody>
          <a:bodyPr wrap="square">
            <a:spAutoFit/>
          </a:bodyPr>
          <a:lstStyle/>
          <a:p>
            <a:r>
              <a:rPr lang="en-US" i="1" dirty="0"/>
              <a:t>Get the characters from the start to position 5 (not included):</a:t>
            </a:r>
          </a:p>
        </p:txBody>
      </p:sp>
    </p:spTree>
    <p:extLst>
      <p:ext uri="{BB962C8B-B14F-4D97-AF65-F5344CB8AC3E}">
        <p14:creationId xmlns:p14="http://schemas.microsoft.com/office/powerpoint/2010/main" val="5486512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8A2D-9A3E-D8BD-CD4D-FC9A44A0F295}"/>
              </a:ext>
            </a:extLst>
          </p:cNvPr>
          <p:cNvSpPr>
            <a:spLocks noGrp="1"/>
          </p:cNvSpPr>
          <p:nvPr>
            <p:ph type="title"/>
          </p:nvPr>
        </p:nvSpPr>
        <p:spPr>
          <a:xfrm>
            <a:off x="304800" y="642594"/>
            <a:ext cx="10820400" cy="1033806"/>
          </a:xfrm>
        </p:spPr>
        <p:txBody>
          <a:bodyPr>
            <a:normAutofit/>
          </a:bodyPr>
          <a:lstStyle/>
          <a:p>
            <a:r>
              <a:rPr lang="en-US" sz="4400" dirty="0"/>
              <a:t>Slice To the End</a:t>
            </a:r>
          </a:p>
        </p:txBody>
      </p:sp>
      <p:sp>
        <p:nvSpPr>
          <p:cNvPr id="3" name="Content Placeholder 2">
            <a:extLst>
              <a:ext uri="{FF2B5EF4-FFF2-40B4-BE49-F238E27FC236}">
                <a16:creationId xmlns:a16="http://schemas.microsoft.com/office/drawing/2014/main" id="{F0D094BF-EC0C-20DF-C4F9-D2053AC66766}"/>
              </a:ext>
            </a:extLst>
          </p:cNvPr>
          <p:cNvSpPr>
            <a:spLocks noGrp="1"/>
          </p:cNvSpPr>
          <p:nvPr>
            <p:ph idx="1"/>
          </p:nvPr>
        </p:nvSpPr>
        <p:spPr>
          <a:xfrm>
            <a:off x="381000" y="1752600"/>
            <a:ext cx="10744200" cy="4282440"/>
          </a:xfrm>
        </p:spPr>
        <p:txBody>
          <a:bodyPr>
            <a:normAutofit/>
          </a:bodyPr>
          <a:lstStyle/>
          <a:p>
            <a:r>
              <a:rPr lang="en-US" sz="2800" dirty="0"/>
              <a:t>By leaving out the end index, the range will go to the end:</a:t>
            </a:r>
          </a:p>
        </p:txBody>
      </p:sp>
      <p:pic>
        <p:nvPicPr>
          <p:cNvPr id="5" name="Picture 4">
            <a:extLst>
              <a:ext uri="{FF2B5EF4-FFF2-40B4-BE49-F238E27FC236}">
                <a16:creationId xmlns:a16="http://schemas.microsoft.com/office/drawing/2014/main" id="{CD0A1364-9AF4-B2A1-8E00-06633158E5A6}"/>
              </a:ext>
            </a:extLst>
          </p:cNvPr>
          <p:cNvPicPr>
            <a:picLocks noChangeAspect="1"/>
          </p:cNvPicPr>
          <p:nvPr/>
        </p:nvPicPr>
        <p:blipFill>
          <a:blip r:embed="rId2"/>
          <a:stretch>
            <a:fillRect/>
          </a:stretch>
        </p:blipFill>
        <p:spPr>
          <a:xfrm>
            <a:off x="4343400" y="3657600"/>
            <a:ext cx="4572000" cy="2268944"/>
          </a:xfrm>
          <a:prstGeom prst="rect">
            <a:avLst/>
          </a:prstGeom>
        </p:spPr>
      </p:pic>
      <p:sp>
        <p:nvSpPr>
          <p:cNvPr id="7" name="TextBox 6">
            <a:extLst>
              <a:ext uri="{FF2B5EF4-FFF2-40B4-BE49-F238E27FC236}">
                <a16:creationId xmlns:a16="http://schemas.microsoft.com/office/drawing/2014/main" id="{7C46426D-CD3B-CE7F-8833-DCC70B403AEF}"/>
              </a:ext>
            </a:extLst>
          </p:cNvPr>
          <p:cNvSpPr txBox="1"/>
          <p:nvPr/>
        </p:nvSpPr>
        <p:spPr>
          <a:xfrm>
            <a:off x="838200" y="3209925"/>
            <a:ext cx="3486150" cy="1015663"/>
          </a:xfrm>
          <a:prstGeom prst="rect">
            <a:avLst/>
          </a:prstGeom>
          <a:noFill/>
        </p:spPr>
        <p:txBody>
          <a:bodyPr wrap="square">
            <a:spAutoFit/>
          </a:bodyPr>
          <a:lstStyle/>
          <a:p>
            <a:r>
              <a:rPr lang="en-US" sz="2000" i="1" dirty="0"/>
              <a:t>Get the characters from position 2, and all the way to the end:</a:t>
            </a:r>
          </a:p>
        </p:txBody>
      </p:sp>
    </p:spTree>
    <p:extLst>
      <p:ext uri="{BB962C8B-B14F-4D97-AF65-F5344CB8AC3E}">
        <p14:creationId xmlns:p14="http://schemas.microsoft.com/office/powerpoint/2010/main" val="5201348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FD0F-C67B-16F3-83E2-13499B08F163}"/>
              </a:ext>
            </a:extLst>
          </p:cNvPr>
          <p:cNvSpPr>
            <a:spLocks noGrp="1"/>
          </p:cNvSpPr>
          <p:nvPr>
            <p:ph type="title"/>
          </p:nvPr>
        </p:nvSpPr>
        <p:spPr>
          <a:xfrm>
            <a:off x="371707" y="642594"/>
            <a:ext cx="7629293" cy="1371600"/>
          </a:xfrm>
        </p:spPr>
        <p:txBody>
          <a:bodyPr>
            <a:normAutofit/>
          </a:bodyPr>
          <a:lstStyle/>
          <a:p>
            <a:r>
              <a:rPr lang="en-US" sz="4400" dirty="0"/>
              <a:t>Negative Indexing</a:t>
            </a:r>
          </a:p>
        </p:txBody>
      </p:sp>
      <p:sp>
        <p:nvSpPr>
          <p:cNvPr id="3" name="Content Placeholder 2">
            <a:extLst>
              <a:ext uri="{FF2B5EF4-FFF2-40B4-BE49-F238E27FC236}">
                <a16:creationId xmlns:a16="http://schemas.microsoft.com/office/drawing/2014/main" id="{7631EAB7-E29E-D9B6-68C2-FBA026D954DA}"/>
              </a:ext>
            </a:extLst>
          </p:cNvPr>
          <p:cNvSpPr>
            <a:spLocks noGrp="1"/>
          </p:cNvSpPr>
          <p:nvPr>
            <p:ph idx="1"/>
          </p:nvPr>
        </p:nvSpPr>
        <p:spPr>
          <a:xfrm>
            <a:off x="228600" y="2014194"/>
            <a:ext cx="11734800" cy="4615206"/>
          </a:xfrm>
        </p:spPr>
        <p:txBody>
          <a:bodyPr/>
          <a:lstStyle/>
          <a:p>
            <a:r>
              <a:rPr lang="en-US" sz="2800" dirty="0"/>
              <a:t>Use negative indexes to start the slice from the end of the string</a:t>
            </a:r>
            <a:r>
              <a:rPr lang="en-US" dirty="0"/>
              <a:t>:</a:t>
            </a:r>
          </a:p>
        </p:txBody>
      </p:sp>
      <p:pic>
        <p:nvPicPr>
          <p:cNvPr id="5" name="Picture 4">
            <a:extLst>
              <a:ext uri="{FF2B5EF4-FFF2-40B4-BE49-F238E27FC236}">
                <a16:creationId xmlns:a16="http://schemas.microsoft.com/office/drawing/2014/main" id="{30B87789-30E5-8245-EF58-BAF56F7BF92A}"/>
              </a:ext>
            </a:extLst>
          </p:cNvPr>
          <p:cNvPicPr>
            <a:picLocks noChangeAspect="1"/>
          </p:cNvPicPr>
          <p:nvPr/>
        </p:nvPicPr>
        <p:blipFill>
          <a:blip r:embed="rId2"/>
          <a:stretch>
            <a:fillRect/>
          </a:stretch>
        </p:blipFill>
        <p:spPr>
          <a:xfrm>
            <a:off x="4800600" y="3449415"/>
            <a:ext cx="5181600" cy="2494185"/>
          </a:xfrm>
          <a:prstGeom prst="rect">
            <a:avLst/>
          </a:prstGeom>
        </p:spPr>
      </p:pic>
      <p:sp>
        <p:nvSpPr>
          <p:cNvPr id="7" name="TextBox 6">
            <a:extLst>
              <a:ext uri="{FF2B5EF4-FFF2-40B4-BE49-F238E27FC236}">
                <a16:creationId xmlns:a16="http://schemas.microsoft.com/office/drawing/2014/main" id="{AE5EEDE3-43FD-A53C-4D39-BDC1BE75BB72}"/>
              </a:ext>
            </a:extLst>
          </p:cNvPr>
          <p:cNvSpPr txBox="1"/>
          <p:nvPr/>
        </p:nvSpPr>
        <p:spPr>
          <a:xfrm>
            <a:off x="685800" y="3449415"/>
            <a:ext cx="4276493" cy="1323439"/>
          </a:xfrm>
          <a:prstGeom prst="rect">
            <a:avLst/>
          </a:prstGeom>
          <a:noFill/>
        </p:spPr>
        <p:txBody>
          <a:bodyPr wrap="square">
            <a:spAutoFit/>
          </a:bodyPr>
          <a:lstStyle/>
          <a:p>
            <a:r>
              <a:rPr lang="en-US" sz="2000" i="1" dirty="0"/>
              <a:t>Get the characters:</a:t>
            </a:r>
          </a:p>
          <a:p>
            <a:r>
              <a:rPr lang="en-US" sz="2000" i="1" dirty="0"/>
              <a:t>From: "o" in "World!" (position -5)</a:t>
            </a:r>
          </a:p>
          <a:p>
            <a:r>
              <a:rPr lang="en-US" sz="2000" i="1" dirty="0"/>
              <a:t>To, but not included: "d" in "World!" (position -2):</a:t>
            </a:r>
          </a:p>
        </p:txBody>
      </p:sp>
      <p:sp>
        <p:nvSpPr>
          <p:cNvPr id="8" name="Rectangle 7">
            <a:extLst>
              <a:ext uri="{FF2B5EF4-FFF2-40B4-BE49-F238E27FC236}">
                <a16:creationId xmlns:a16="http://schemas.microsoft.com/office/drawing/2014/main" id="{3D23630D-1A28-52AA-2CBD-354B01C262EE}"/>
              </a:ext>
            </a:extLst>
          </p:cNvPr>
          <p:cNvSpPr/>
          <p:nvPr/>
        </p:nvSpPr>
        <p:spPr>
          <a:xfrm>
            <a:off x="5486400" y="5334000"/>
            <a:ext cx="609600" cy="4572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0980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2F3-C904-BA23-14E6-F3B2806820A6}"/>
              </a:ext>
            </a:extLst>
          </p:cNvPr>
          <p:cNvSpPr>
            <a:spLocks noGrp="1"/>
          </p:cNvSpPr>
          <p:nvPr>
            <p:ph type="title"/>
          </p:nvPr>
        </p:nvSpPr>
        <p:spPr>
          <a:xfrm>
            <a:off x="304800" y="381000"/>
            <a:ext cx="10820400" cy="1371600"/>
          </a:xfrm>
        </p:spPr>
        <p:txBody>
          <a:bodyPr>
            <a:normAutofit/>
          </a:bodyPr>
          <a:lstStyle/>
          <a:p>
            <a:r>
              <a:rPr lang="en-US" sz="4400" dirty="0"/>
              <a:t>Python - Modify Strings</a:t>
            </a:r>
          </a:p>
        </p:txBody>
      </p:sp>
      <p:sp>
        <p:nvSpPr>
          <p:cNvPr id="3" name="Content Placeholder 2">
            <a:extLst>
              <a:ext uri="{FF2B5EF4-FFF2-40B4-BE49-F238E27FC236}">
                <a16:creationId xmlns:a16="http://schemas.microsoft.com/office/drawing/2014/main" id="{BA83E884-6FE2-701D-A7AB-B6DD9B3B0A95}"/>
              </a:ext>
            </a:extLst>
          </p:cNvPr>
          <p:cNvSpPr>
            <a:spLocks noGrp="1"/>
          </p:cNvSpPr>
          <p:nvPr>
            <p:ph idx="1"/>
          </p:nvPr>
        </p:nvSpPr>
        <p:spPr>
          <a:xfrm>
            <a:off x="533400" y="1905000"/>
            <a:ext cx="10972800" cy="4572000"/>
          </a:xfrm>
        </p:spPr>
        <p:txBody>
          <a:bodyPr/>
          <a:lstStyle/>
          <a:p>
            <a:r>
              <a:rPr lang="en-US" sz="2800" dirty="0"/>
              <a:t>Python has a set of built-in methods that you can use on strings.</a:t>
            </a:r>
          </a:p>
          <a:p>
            <a:endParaRPr lang="en-US" sz="2800" dirty="0"/>
          </a:p>
          <a:p>
            <a:endParaRPr lang="en-US" dirty="0"/>
          </a:p>
        </p:txBody>
      </p:sp>
      <p:sp>
        <p:nvSpPr>
          <p:cNvPr id="5" name="TextBox 4">
            <a:extLst>
              <a:ext uri="{FF2B5EF4-FFF2-40B4-BE49-F238E27FC236}">
                <a16:creationId xmlns:a16="http://schemas.microsoft.com/office/drawing/2014/main" id="{582ADF5A-080B-3919-CBD8-C861185DEB4F}"/>
              </a:ext>
            </a:extLst>
          </p:cNvPr>
          <p:cNvSpPr txBox="1"/>
          <p:nvPr/>
        </p:nvSpPr>
        <p:spPr>
          <a:xfrm>
            <a:off x="342900" y="3059668"/>
            <a:ext cx="6096000" cy="523220"/>
          </a:xfrm>
          <a:prstGeom prst="rect">
            <a:avLst/>
          </a:prstGeom>
          <a:noFill/>
        </p:spPr>
        <p:txBody>
          <a:bodyPr wrap="square">
            <a:spAutoFit/>
          </a:bodyPr>
          <a:lstStyle/>
          <a:p>
            <a:r>
              <a:rPr lang="en-US" sz="2800" b="1" dirty="0"/>
              <a:t>Upper Case</a:t>
            </a:r>
          </a:p>
        </p:txBody>
      </p:sp>
      <p:pic>
        <p:nvPicPr>
          <p:cNvPr id="7" name="Picture 6">
            <a:extLst>
              <a:ext uri="{FF2B5EF4-FFF2-40B4-BE49-F238E27FC236}">
                <a16:creationId xmlns:a16="http://schemas.microsoft.com/office/drawing/2014/main" id="{45050223-44A5-0D74-0742-5C5FA0AF4222}"/>
              </a:ext>
            </a:extLst>
          </p:cNvPr>
          <p:cNvPicPr>
            <a:picLocks noChangeAspect="1"/>
          </p:cNvPicPr>
          <p:nvPr/>
        </p:nvPicPr>
        <p:blipFill>
          <a:blip r:embed="rId2"/>
          <a:stretch>
            <a:fillRect/>
          </a:stretch>
        </p:blipFill>
        <p:spPr>
          <a:xfrm>
            <a:off x="4800600" y="3810000"/>
            <a:ext cx="4600575" cy="2405406"/>
          </a:xfrm>
          <a:prstGeom prst="rect">
            <a:avLst/>
          </a:prstGeom>
        </p:spPr>
      </p:pic>
      <p:sp>
        <p:nvSpPr>
          <p:cNvPr id="9" name="TextBox 8">
            <a:extLst>
              <a:ext uri="{FF2B5EF4-FFF2-40B4-BE49-F238E27FC236}">
                <a16:creationId xmlns:a16="http://schemas.microsoft.com/office/drawing/2014/main" id="{247A8B40-5B83-733E-BDB6-E4BD22055EA1}"/>
              </a:ext>
            </a:extLst>
          </p:cNvPr>
          <p:cNvSpPr txBox="1"/>
          <p:nvPr/>
        </p:nvSpPr>
        <p:spPr>
          <a:xfrm>
            <a:off x="714375" y="4181475"/>
            <a:ext cx="4038600" cy="1323439"/>
          </a:xfrm>
          <a:prstGeom prst="rect">
            <a:avLst/>
          </a:prstGeom>
          <a:noFill/>
        </p:spPr>
        <p:txBody>
          <a:bodyPr wrap="square">
            <a:spAutoFit/>
          </a:bodyPr>
          <a:lstStyle/>
          <a:p>
            <a:r>
              <a:rPr lang="en-US" sz="2000" i="1" dirty="0"/>
              <a:t>The </a:t>
            </a:r>
            <a:r>
              <a:rPr lang="en-US" sz="2000" i="1" dirty="0">
                <a:solidFill>
                  <a:srgbClr val="FF0000"/>
                </a:solidFill>
              </a:rPr>
              <a:t>upper() </a:t>
            </a:r>
            <a:r>
              <a:rPr lang="en-US" sz="2000" i="1" dirty="0"/>
              <a:t>method returns the string in upper case:</a:t>
            </a:r>
          </a:p>
          <a:p>
            <a:endParaRPr lang="en-US" sz="2000" i="1" dirty="0"/>
          </a:p>
          <a:p>
            <a:r>
              <a:rPr lang="en-US" sz="2000" i="1" dirty="0"/>
              <a:t>                                    Example:</a:t>
            </a:r>
          </a:p>
        </p:txBody>
      </p:sp>
    </p:spTree>
    <p:extLst>
      <p:ext uri="{BB962C8B-B14F-4D97-AF65-F5344CB8AC3E}">
        <p14:creationId xmlns:p14="http://schemas.microsoft.com/office/powerpoint/2010/main" val="1904124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424C-BCED-9D5F-D812-5EB194B118D9}"/>
              </a:ext>
            </a:extLst>
          </p:cNvPr>
          <p:cNvSpPr>
            <a:spLocks noGrp="1"/>
          </p:cNvSpPr>
          <p:nvPr>
            <p:ph type="title"/>
          </p:nvPr>
        </p:nvSpPr>
        <p:spPr>
          <a:xfrm>
            <a:off x="533400" y="390525"/>
            <a:ext cx="5486400" cy="828675"/>
          </a:xfrm>
        </p:spPr>
        <p:txBody>
          <a:bodyPr>
            <a:normAutofit/>
          </a:bodyPr>
          <a:lstStyle/>
          <a:p>
            <a:r>
              <a:rPr lang="en-US" sz="2800" b="1" dirty="0"/>
              <a:t>Lower Case</a:t>
            </a:r>
          </a:p>
        </p:txBody>
      </p:sp>
      <p:pic>
        <p:nvPicPr>
          <p:cNvPr id="5" name="Content Placeholder 4">
            <a:extLst>
              <a:ext uri="{FF2B5EF4-FFF2-40B4-BE49-F238E27FC236}">
                <a16:creationId xmlns:a16="http://schemas.microsoft.com/office/drawing/2014/main" id="{EB1486A8-DB66-6EDA-1422-C0D8A771468A}"/>
              </a:ext>
            </a:extLst>
          </p:cNvPr>
          <p:cNvPicPr>
            <a:picLocks noGrp="1" noChangeAspect="1"/>
          </p:cNvPicPr>
          <p:nvPr>
            <p:ph idx="1"/>
          </p:nvPr>
        </p:nvPicPr>
        <p:blipFill>
          <a:blip r:embed="rId2"/>
          <a:stretch>
            <a:fillRect/>
          </a:stretch>
        </p:blipFill>
        <p:spPr>
          <a:xfrm>
            <a:off x="4000499" y="1146648"/>
            <a:ext cx="4038600" cy="1596552"/>
          </a:xfrm>
        </p:spPr>
      </p:pic>
      <p:sp>
        <p:nvSpPr>
          <p:cNvPr id="7" name="TextBox 6">
            <a:extLst>
              <a:ext uri="{FF2B5EF4-FFF2-40B4-BE49-F238E27FC236}">
                <a16:creationId xmlns:a16="http://schemas.microsoft.com/office/drawing/2014/main" id="{4EEC1DB2-F651-1D9B-2C65-D70C0479153D}"/>
              </a:ext>
            </a:extLst>
          </p:cNvPr>
          <p:cNvSpPr txBox="1"/>
          <p:nvPr/>
        </p:nvSpPr>
        <p:spPr>
          <a:xfrm>
            <a:off x="609600" y="1409998"/>
            <a:ext cx="2514600" cy="1231106"/>
          </a:xfrm>
          <a:prstGeom prst="rect">
            <a:avLst/>
          </a:prstGeom>
          <a:noFill/>
        </p:spPr>
        <p:txBody>
          <a:bodyPr wrap="square">
            <a:spAutoFit/>
          </a:bodyPr>
          <a:lstStyle/>
          <a:p>
            <a:r>
              <a:rPr lang="en-US" dirty="0"/>
              <a:t>The </a:t>
            </a:r>
            <a:r>
              <a:rPr lang="en-US" sz="2000" i="1" dirty="0">
                <a:solidFill>
                  <a:srgbClr val="FF0000"/>
                </a:solidFill>
              </a:rPr>
              <a:t>lower()</a:t>
            </a:r>
            <a:r>
              <a:rPr lang="en-US" dirty="0"/>
              <a:t> method returns the string in lower case:</a:t>
            </a:r>
          </a:p>
          <a:p>
            <a:r>
              <a:rPr lang="en-US" dirty="0"/>
              <a:t>                  Example:</a:t>
            </a:r>
          </a:p>
        </p:txBody>
      </p:sp>
      <p:sp>
        <p:nvSpPr>
          <p:cNvPr id="9" name="TextBox 8">
            <a:extLst>
              <a:ext uri="{FF2B5EF4-FFF2-40B4-BE49-F238E27FC236}">
                <a16:creationId xmlns:a16="http://schemas.microsoft.com/office/drawing/2014/main" id="{7DBF5D38-C0DA-B736-67CA-AF162004D8F8}"/>
              </a:ext>
            </a:extLst>
          </p:cNvPr>
          <p:cNvSpPr txBox="1"/>
          <p:nvPr/>
        </p:nvSpPr>
        <p:spPr>
          <a:xfrm>
            <a:off x="342900" y="3155653"/>
            <a:ext cx="6172200" cy="523220"/>
          </a:xfrm>
          <a:prstGeom prst="rect">
            <a:avLst/>
          </a:prstGeom>
          <a:noFill/>
        </p:spPr>
        <p:txBody>
          <a:bodyPr wrap="square">
            <a:spAutoFit/>
          </a:bodyPr>
          <a:lstStyle/>
          <a:p>
            <a:r>
              <a:rPr lang="en-US" sz="2800" b="1" dirty="0"/>
              <a:t>Remove Whitespace</a:t>
            </a:r>
          </a:p>
        </p:txBody>
      </p:sp>
      <p:sp>
        <p:nvSpPr>
          <p:cNvPr id="11" name="TextBox 10">
            <a:extLst>
              <a:ext uri="{FF2B5EF4-FFF2-40B4-BE49-F238E27FC236}">
                <a16:creationId xmlns:a16="http://schemas.microsoft.com/office/drawing/2014/main" id="{44A91832-BAF8-E7E5-ECF1-295CE33387C1}"/>
              </a:ext>
            </a:extLst>
          </p:cNvPr>
          <p:cNvSpPr txBox="1"/>
          <p:nvPr/>
        </p:nvSpPr>
        <p:spPr>
          <a:xfrm>
            <a:off x="228600" y="3770711"/>
            <a:ext cx="11125200" cy="830997"/>
          </a:xfrm>
          <a:prstGeom prst="rect">
            <a:avLst/>
          </a:prstGeom>
          <a:noFill/>
        </p:spPr>
        <p:txBody>
          <a:bodyPr wrap="square">
            <a:spAutoFit/>
          </a:bodyPr>
          <a:lstStyle/>
          <a:p>
            <a:pPr marL="285750" indent="-285750">
              <a:buFont typeface="Arial" panose="020B0604020202020204" pitchFamily="34" charset="0"/>
              <a:buChar char="•"/>
            </a:pPr>
            <a:r>
              <a:rPr lang="en-US" sz="2400" dirty="0"/>
              <a:t>Whitespace is the space before and/or after the actual text, and very often you want to remove this space.</a:t>
            </a:r>
          </a:p>
        </p:txBody>
      </p:sp>
      <p:pic>
        <p:nvPicPr>
          <p:cNvPr id="13" name="Picture 12">
            <a:extLst>
              <a:ext uri="{FF2B5EF4-FFF2-40B4-BE49-F238E27FC236}">
                <a16:creationId xmlns:a16="http://schemas.microsoft.com/office/drawing/2014/main" id="{BE673608-A384-62A6-43EF-BB34553F1176}"/>
              </a:ext>
            </a:extLst>
          </p:cNvPr>
          <p:cNvPicPr>
            <a:picLocks noChangeAspect="1"/>
          </p:cNvPicPr>
          <p:nvPr/>
        </p:nvPicPr>
        <p:blipFill>
          <a:blip r:embed="rId3"/>
          <a:stretch>
            <a:fillRect/>
          </a:stretch>
        </p:blipFill>
        <p:spPr>
          <a:xfrm>
            <a:off x="4876800" y="4930895"/>
            <a:ext cx="3924301" cy="1595702"/>
          </a:xfrm>
          <a:prstGeom prst="rect">
            <a:avLst/>
          </a:prstGeom>
        </p:spPr>
      </p:pic>
      <p:sp>
        <p:nvSpPr>
          <p:cNvPr id="15" name="TextBox 14">
            <a:extLst>
              <a:ext uri="{FF2B5EF4-FFF2-40B4-BE49-F238E27FC236}">
                <a16:creationId xmlns:a16="http://schemas.microsoft.com/office/drawing/2014/main" id="{326F6465-AA20-20CE-AF5C-5DC70B6BD3DC}"/>
              </a:ext>
            </a:extLst>
          </p:cNvPr>
          <p:cNvSpPr txBox="1"/>
          <p:nvPr/>
        </p:nvSpPr>
        <p:spPr>
          <a:xfrm>
            <a:off x="666750" y="5105400"/>
            <a:ext cx="4343400" cy="923330"/>
          </a:xfrm>
          <a:prstGeom prst="rect">
            <a:avLst/>
          </a:prstGeom>
          <a:noFill/>
        </p:spPr>
        <p:txBody>
          <a:bodyPr wrap="square">
            <a:spAutoFit/>
          </a:bodyPr>
          <a:lstStyle/>
          <a:p>
            <a:r>
              <a:rPr lang="en-US" i="1" dirty="0"/>
              <a:t>The </a:t>
            </a:r>
            <a:r>
              <a:rPr lang="en-US" i="1" dirty="0">
                <a:solidFill>
                  <a:srgbClr val="FF0000"/>
                </a:solidFill>
              </a:rPr>
              <a:t>strip() </a:t>
            </a:r>
            <a:r>
              <a:rPr lang="en-US" i="1" dirty="0"/>
              <a:t>method removes any whitespace from the beginning or the end:</a:t>
            </a:r>
          </a:p>
        </p:txBody>
      </p:sp>
    </p:spTree>
    <p:extLst>
      <p:ext uri="{BB962C8B-B14F-4D97-AF65-F5344CB8AC3E}">
        <p14:creationId xmlns:p14="http://schemas.microsoft.com/office/powerpoint/2010/main" val="39259069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F308-F117-77C1-1412-3997DFEA8D73}"/>
              </a:ext>
            </a:extLst>
          </p:cNvPr>
          <p:cNvSpPr>
            <a:spLocks noGrp="1"/>
          </p:cNvSpPr>
          <p:nvPr>
            <p:ph type="title"/>
          </p:nvPr>
        </p:nvSpPr>
        <p:spPr>
          <a:xfrm>
            <a:off x="381000" y="304800"/>
            <a:ext cx="10744200" cy="1295581"/>
          </a:xfrm>
        </p:spPr>
        <p:txBody>
          <a:bodyPr>
            <a:normAutofit/>
          </a:bodyPr>
          <a:lstStyle/>
          <a:p>
            <a:r>
              <a:rPr lang="en-US" sz="4400" dirty="0"/>
              <a:t>Replace String</a:t>
            </a:r>
          </a:p>
        </p:txBody>
      </p:sp>
      <p:pic>
        <p:nvPicPr>
          <p:cNvPr id="5" name="Content Placeholder 4">
            <a:extLst>
              <a:ext uri="{FF2B5EF4-FFF2-40B4-BE49-F238E27FC236}">
                <a16:creationId xmlns:a16="http://schemas.microsoft.com/office/drawing/2014/main" id="{98D9BB76-BD4A-6647-DFA1-E191F8E8A39A}"/>
              </a:ext>
            </a:extLst>
          </p:cNvPr>
          <p:cNvPicPr>
            <a:picLocks noGrp="1" noChangeAspect="1"/>
          </p:cNvPicPr>
          <p:nvPr>
            <p:ph idx="1"/>
          </p:nvPr>
        </p:nvPicPr>
        <p:blipFill>
          <a:blip r:embed="rId2"/>
          <a:stretch>
            <a:fillRect/>
          </a:stretch>
        </p:blipFill>
        <p:spPr>
          <a:xfrm>
            <a:off x="4343400" y="1690970"/>
            <a:ext cx="4038600" cy="1676400"/>
          </a:xfrm>
        </p:spPr>
      </p:pic>
      <p:sp>
        <p:nvSpPr>
          <p:cNvPr id="7" name="TextBox 6">
            <a:extLst>
              <a:ext uri="{FF2B5EF4-FFF2-40B4-BE49-F238E27FC236}">
                <a16:creationId xmlns:a16="http://schemas.microsoft.com/office/drawing/2014/main" id="{5B985182-4960-6D46-7B73-EA48AD8425A5}"/>
              </a:ext>
            </a:extLst>
          </p:cNvPr>
          <p:cNvSpPr txBox="1"/>
          <p:nvPr/>
        </p:nvSpPr>
        <p:spPr>
          <a:xfrm>
            <a:off x="819150" y="1717701"/>
            <a:ext cx="2743200" cy="923330"/>
          </a:xfrm>
          <a:prstGeom prst="rect">
            <a:avLst/>
          </a:prstGeom>
          <a:noFill/>
        </p:spPr>
        <p:txBody>
          <a:bodyPr wrap="square">
            <a:spAutoFit/>
          </a:bodyPr>
          <a:lstStyle/>
          <a:p>
            <a:r>
              <a:rPr lang="en-US" dirty="0"/>
              <a:t>The </a:t>
            </a:r>
            <a:r>
              <a:rPr lang="en-US" dirty="0">
                <a:solidFill>
                  <a:srgbClr val="FF0000"/>
                </a:solidFill>
              </a:rPr>
              <a:t>replace() </a:t>
            </a:r>
            <a:r>
              <a:rPr lang="en-US" dirty="0"/>
              <a:t>method replaces a string with another string:</a:t>
            </a:r>
          </a:p>
        </p:txBody>
      </p:sp>
      <p:sp>
        <p:nvSpPr>
          <p:cNvPr id="9" name="TextBox 8">
            <a:extLst>
              <a:ext uri="{FF2B5EF4-FFF2-40B4-BE49-F238E27FC236}">
                <a16:creationId xmlns:a16="http://schemas.microsoft.com/office/drawing/2014/main" id="{0A734D88-A918-D087-10D7-AA947BE6CB5C}"/>
              </a:ext>
            </a:extLst>
          </p:cNvPr>
          <p:cNvSpPr txBox="1"/>
          <p:nvPr/>
        </p:nvSpPr>
        <p:spPr>
          <a:xfrm>
            <a:off x="2743202" y="2683726"/>
            <a:ext cx="6096000" cy="369332"/>
          </a:xfrm>
          <a:prstGeom prst="rect">
            <a:avLst/>
          </a:prstGeom>
          <a:noFill/>
        </p:spPr>
        <p:txBody>
          <a:bodyPr wrap="square">
            <a:spAutoFit/>
          </a:bodyPr>
          <a:lstStyle/>
          <a:p>
            <a:r>
              <a:rPr lang="en-US" i="1" dirty="0"/>
              <a:t>Example:</a:t>
            </a:r>
          </a:p>
        </p:txBody>
      </p:sp>
      <p:pic>
        <p:nvPicPr>
          <p:cNvPr id="15" name="Picture 14">
            <a:extLst>
              <a:ext uri="{FF2B5EF4-FFF2-40B4-BE49-F238E27FC236}">
                <a16:creationId xmlns:a16="http://schemas.microsoft.com/office/drawing/2014/main" id="{746EACD5-7E58-EC72-85DA-807B74913E22}"/>
              </a:ext>
            </a:extLst>
          </p:cNvPr>
          <p:cNvPicPr>
            <a:picLocks noChangeAspect="1"/>
          </p:cNvPicPr>
          <p:nvPr/>
        </p:nvPicPr>
        <p:blipFill>
          <a:blip r:embed="rId3"/>
          <a:stretch>
            <a:fillRect/>
          </a:stretch>
        </p:blipFill>
        <p:spPr>
          <a:xfrm>
            <a:off x="5486400" y="4789993"/>
            <a:ext cx="4038600" cy="1676400"/>
          </a:xfrm>
          <a:prstGeom prst="rect">
            <a:avLst/>
          </a:prstGeom>
        </p:spPr>
      </p:pic>
      <p:sp>
        <p:nvSpPr>
          <p:cNvPr id="17" name="TextBox 16">
            <a:extLst>
              <a:ext uri="{FF2B5EF4-FFF2-40B4-BE49-F238E27FC236}">
                <a16:creationId xmlns:a16="http://schemas.microsoft.com/office/drawing/2014/main" id="{EFEE9CF8-7646-B81F-ACE5-29A4EC204404}"/>
              </a:ext>
            </a:extLst>
          </p:cNvPr>
          <p:cNvSpPr txBox="1"/>
          <p:nvPr/>
        </p:nvSpPr>
        <p:spPr>
          <a:xfrm>
            <a:off x="2038350" y="4983340"/>
            <a:ext cx="3048000" cy="1477328"/>
          </a:xfrm>
          <a:prstGeom prst="rect">
            <a:avLst/>
          </a:prstGeom>
          <a:noFill/>
        </p:spPr>
        <p:txBody>
          <a:bodyPr wrap="square">
            <a:spAutoFit/>
          </a:bodyPr>
          <a:lstStyle/>
          <a:p>
            <a:r>
              <a:rPr lang="en-US" i="1" dirty="0"/>
              <a:t>The </a:t>
            </a:r>
            <a:r>
              <a:rPr lang="en-US" i="1" dirty="0">
                <a:solidFill>
                  <a:srgbClr val="FF0000"/>
                </a:solidFill>
              </a:rPr>
              <a:t>split() </a:t>
            </a:r>
            <a:r>
              <a:rPr lang="en-US" i="1" dirty="0"/>
              <a:t>method returns a list where the text between the specified separator becomes the list items.</a:t>
            </a:r>
          </a:p>
        </p:txBody>
      </p:sp>
      <p:sp>
        <p:nvSpPr>
          <p:cNvPr id="19" name="TextBox 18">
            <a:extLst>
              <a:ext uri="{FF2B5EF4-FFF2-40B4-BE49-F238E27FC236}">
                <a16:creationId xmlns:a16="http://schemas.microsoft.com/office/drawing/2014/main" id="{D5302518-546B-1784-07B9-A0EBC2B6F2BE}"/>
              </a:ext>
            </a:extLst>
          </p:cNvPr>
          <p:cNvSpPr txBox="1"/>
          <p:nvPr/>
        </p:nvSpPr>
        <p:spPr>
          <a:xfrm>
            <a:off x="457200" y="4063654"/>
            <a:ext cx="6248400" cy="769441"/>
          </a:xfrm>
          <a:prstGeom prst="rect">
            <a:avLst/>
          </a:prstGeom>
          <a:noFill/>
        </p:spPr>
        <p:txBody>
          <a:bodyPr wrap="square">
            <a:spAutoFit/>
          </a:bodyPr>
          <a:lstStyle/>
          <a:p>
            <a:r>
              <a:rPr lang="en-US" sz="4400" dirty="0"/>
              <a:t>Split String</a:t>
            </a:r>
          </a:p>
        </p:txBody>
      </p:sp>
    </p:spTree>
    <p:extLst>
      <p:ext uri="{BB962C8B-B14F-4D97-AF65-F5344CB8AC3E}">
        <p14:creationId xmlns:p14="http://schemas.microsoft.com/office/powerpoint/2010/main" val="12600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1C21-508C-E085-98E6-73FED766EB82}"/>
              </a:ext>
            </a:extLst>
          </p:cNvPr>
          <p:cNvSpPr>
            <a:spLocks noGrp="1"/>
          </p:cNvSpPr>
          <p:nvPr>
            <p:ph type="title"/>
          </p:nvPr>
        </p:nvSpPr>
        <p:spPr>
          <a:xfrm>
            <a:off x="381000" y="533400"/>
            <a:ext cx="10744200" cy="990600"/>
          </a:xfrm>
        </p:spPr>
        <p:txBody>
          <a:bodyPr>
            <a:normAutofit/>
          </a:bodyPr>
          <a:lstStyle/>
          <a:p>
            <a:r>
              <a:rPr lang="en-US" sz="4400" dirty="0"/>
              <a:t>Python - String Concatenation</a:t>
            </a:r>
          </a:p>
        </p:txBody>
      </p:sp>
      <p:sp>
        <p:nvSpPr>
          <p:cNvPr id="3" name="Content Placeholder 2">
            <a:extLst>
              <a:ext uri="{FF2B5EF4-FFF2-40B4-BE49-F238E27FC236}">
                <a16:creationId xmlns:a16="http://schemas.microsoft.com/office/drawing/2014/main" id="{0A6F5A05-65BB-AA70-733E-ACAC24410CD0}"/>
              </a:ext>
            </a:extLst>
          </p:cNvPr>
          <p:cNvSpPr>
            <a:spLocks noGrp="1"/>
          </p:cNvSpPr>
          <p:nvPr>
            <p:ph idx="1"/>
          </p:nvPr>
        </p:nvSpPr>
        <p:spPr>
          <a:xfrm>
            <a:off x="381000" y="1676400"/>
            <a:ext cx="10744200" cy="4953000"/>
          </a:xfrm>
        </p:spPr>
        <p:txBody>
          <a:bodyPr>
            <a:normAutofit/>
          </a:bodyPr>
          <a:lstStyle/>
          <a:p>
            <a:r>
              <a:rPr lang="en-US" sz="3200" dirty="0"/>
              <a:t>String Concatenation</a:t>
            </a:r>
          </a:p>
          <a:p>
            <a:pPr marL="0" indent="0">
              <a:buNone/>
            </a:pPr>
            <a:r>
              <a:rPr lang="en-US" sz="2400" dirty="0"/>
              <a:t>To concatenate, or combine, two strings you can use the + operator.</a:t>
            </a:r>
          </a:p>
        </p:txBody>
      </p:sp>
      <p:pic>
        <p:nvPicPr>
          <p:cNvPr id="5" name="Picture 4">
            <a:extLst>
              <a:ext uri="{FF2B5EF4-FFF2-40B4-BE49-F238E27FC236}">
                <a16:creationId xmlns:a16="http://schemas.microsoft.com/office/drawing/2014/main" id="{C54B27F1-3F18-55C8-E385-D8A1A1A54ECA}"/>
              </a:ext>
            </a:extLst>
          </p:cNvPr>
          <p:cNvPicPr>
            <a:picLocks noChangeAspect="1"/>
          </p:cNvPicPr>
          <p:nvPr/>
        </p:nvPicPr>
        <p:blipFill>
          <a:blip r:embed="rId2"/>
          <a:stretch>
            <a:fillRect/>
          </a:stretch>
        </p:blipFill>
        <p:spPr>
          <a:xfrm>
            <a:off x="4800600" y="4038600"/>
            <a:ext cx="4343400" cy="2133599"/>
          </a:xfrm>
          <a:prstGeom prst="rect">
            <a:avLst/>
          </a:prstGeom>
        </p:spPr>
      </p:pic>
      <p:sp>
        <p:nvSpPr>
          <p:cNvPr id="7" name="TextBox 6">
            <a:extLst>
              <a:ext uri="{FF2B5EF4-FFF2-40B4-BE49-F238E27FC236}">
                <a16:creationId xmlns:a16="http://schemas.microsoft.com/office/drawing/2014/main" id="{D04D21B0-D9E2-A786-FA31-616A37BE6FF5}"/>
              </a:ext>
            </a:extLst>
          </p:cNvPr>
          <p:cNvSpPr txBox="1"/>
          <p:nvPr/>
        </p:nvSpPr>
        <p:spPr>
          <a:xfrm>
            <a:off x="361950" y="3173967"/>
            <a:ext cx="6553200" cy="400110"/>
          </a:xfrm>
          <a:prstGeom prst="rect">
            <a:avLst/>
          </a:prstGeom>
          <a:noFill/>
        </p:spPr>
        <p:txBody>
          <a:bodyPr wrap="square">
            <a:spAutoFit/>
          </a:bodyPr>
          <a:lstStyle/>
          <a:p>
            <a:r>
              <a:rPr lang="en-US" sz="2000" dirty="0"/>
              <a:t>Merge variable </a:t>
            </a:r>
            <a:r>
              <a:rPr lang="en-US" sz="2000" dirty="0">
                <a:solidFill>
                  <a:srgbClr val="FF0000"/>
                </a:solidFill>
              </a:rPr>
              <a:t>a</a:t>
            </a:r>
            <a:r>
              <a:rPr lang="en-US" sz="2000" dirty="0"/>
              <a:t> with variable </a:t>
            </a:r>
            <a:r>
              <a:rPr lang="en-US" sz="2000" dirty="0">
                <a:solidFill>
                  <a:srgbClr val="FF0000"/>
                </a:solidFill>
              </a:rPr>
              <a:t>b</a:t>
            </a:r>
            <a:r>
              <a:rPr lang="en-US" sz="2000" dirty="0"/>
              <a:t> into variable </a:t>
            </a:r>
            <a:r>
              <a:rPr lang="en-US" sz="2000" dirty="0">
                <a:solidFill>
                  <a:srgbClr val="FF0000"/>
                </a:solidFill>
              </a:rPr>
              <a:t>c</a:t>
            </a:r>
            <a:r>
              <a:rPr lang="en-US" sz="2000" dirty="0"/>
              <a:t>:</a:t>
            </a:r>
          </a:p>
        </p:txBody>
      </p:sp>
      <p:sp>
        <p:nvSpPr>
          <p:cNvPr id="9" name="TextBox 8">
            <a:extLst>
              <a:ext uri="{FF2B5EF4-FFF2-40B4-BE49-F238E27FC236}">
                <a16:creationId xmlns:a16="http://schemas.microsoft.com/office/drawing/2014/main" id="{40B44F89-A922-2F7D-9D9C-E97ECBF27208}"/>
              </a:ext>
            </a:extLst>
          </p:cNvPr>
          <p:cNvSpPr txBox="1"/>
          <p:nvPr/>
        </p:nvSpPr>
        <p:spPr>
          <a:xfrm>
            <a:off x="2971800" y="4319713"/>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26633007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826CAF-E70F-E2FA-CD00-748BDED92791}"/>
              </a:ext>
            </a:extLst>
          </p:cNvPr>
          <p:cNvSpPr>
            <a:spLocks noGrp="1"/>
          </p:cNvSpPr>
          <p:nvPr>
            <p:ph idx="1"/>
          </p:nvPr>
        </p:nvSpPr>
        <p:spPr>
          <a:xfrm>
            <a:off x="533400" y="685800"/>
            <a:ext cx="10896600" cy="5349240"/>
          </a:xfrm>
        </p:spPr>
        <p:txBody>
          <a:bodyPr/>
          <a:lstStyle/>
          <a:p>
            <a:r>
              <a:rPr lang="en-US" sz="4400" dirty="0"/>
              <a:t>Example</a:t>
            </a:r>
          </a:p>
          <a:p>
            <a:pPr marL="0" indent="0">
              <a:buNone/>
            </a:pPr>
            <a:r>
              <a:rPr lang="en-US" dirty="0"/>
              <a:t> </a:t>
            </a:r>
          </a:p>
          <a:p>
            <a:r>
              <a:rPr lang="en-US" sz="2800" dirty="0"/>
              <a:t>To add a space between them, add a </a:t>
            </a:r>
            <a:r>
              <a:rPr lang="en-US" sz="2800" dirty="0">
                <a:solidFill>
                  <a:srgbClr val="FF0000"/>
                </a:solidFill>
              </a:rPr>
              <a:t>" “:</a:t>
            </a:r>
          </a:p>
        </p:txBody>
      </p:sp>
      <p:pic>
        <p:nvPicPr>
          <p:cNvPr id="5" name="Picture 4">
            <a:extLst>
              <a:ext uri="{FF2B5EF4-FFF2-40B4-BE49-F238E27FC236}">
                <a16:creationId xmlns:a16="http://schemas.microsoft.com/office/drawing/2014/main" id="{4CECFC82-BD2E-EED4-FE4A-11E7F19F8B1E}"/>
              </a:ext>
            </a:extLst>
          </p:cNvPr>
          <p:cNvPicPr>
            <a:picLocks noChangeAspect="1"/>
          </p:cNvPicPr>
          <p:nvPr/>
        </p:nvPicPr>
        <p:blipFill>
          <a:blip r:embed="rId2"/>
          <a:stretch>
            <a:fillRect/>
          </a:stretch>
        </p:blipFill>
        <p:spPr>
          <a:xfrm>
            <a:off x="4267200" y="3048000"/>
            <a:ext cx="4670089" cy="2562349"/>
          </a:xfrm>
          <a:prstGeom prst="rect">
            <a:avLst/>
          </a:prstGeom>
        </p:spPr>
      </p:pic>
    </p:spTree>
    <p:extLst>
      <p:ext uri="{BB962C8B-B14F-4D97-AF65-F5344CB8AC3E}">
        <p14:creationId xmlns:p14="http://schemas.microsoft.com/office/powerpoint/2010/main" val="2726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1F70-9633-8B45-181F-E6F8372D5C8E}"/>
              </a:ext>
            </a:extLst>
          </p:cNvPr>
          <p:cNvSpPr>
            <a:spLocks noGrp="1"/>
          </p:cNvSpPr>
          <p:nvPr>
            <p:ph type="title"/>
          </p:nvPr>
        </p:nvSpPr>
        <p:spPr>
          <a:xfrm>
            <a:off x="-914400" y="642594"/>
            <a:ext cx="7010400" cy="1186206"/>
          </a:xfrm>
        </p:spPr>
        <p:txBody>
          <a:bodyPr/>
          <a:lstStyle/>
          <a:p>
            <a:pPr algn="ctr"/>
            <a:r>
              <a:rPr lang="en-US" dirty="0"/>
              <a:t> </a:t>
            </a:r>
            <a:r>
              <a:rPr lang="en-US" dirty="0">
                <a:latin typeface="+mn-lt"/>
              </a:rPr>
              <a:t>Python Syntax</a:t>
            </a:r>
          </a:p>
        </p:txBody>
      </p:sp>
      <p:sp>
        <p:nvSpPr>
          <p:cNvPr id="3" name="Content Placeholder 2">
            <a:extLst>
              <a:ext uri="{FF2B5EF4-FFF2-40B4-BE49-F238E27FC236}">
                <a16:creationId xmlns:a16="http://schemas.microsoft.com/office/drawing/2014/main" id="{821DAA10-9483-3586-E246-49AFE15C141A}"/>
              </a:ext>
            </a:extLst>
          </p:cNvPr>
          <p:cNvSpPr>
            <a:spLocks noGrp="1"/>
          </p:cNvSpPr>
          <p:nvPr>
            <p:ph idx="1"/>
          </p:nvPr>
        </p:nvSpPr>
        <p:spPr>
          <a:xfrm>
            <a:off x="971550" y="1828800"/>
            <a:ext cx="10058400" cy="4648200"/>
          </a:xfrm>
        </p:spPr>
        <p:txBody>
          <a:bodyPr/>
          <a:lstStyle/>
          <a:p>
            <a:r>
              <a:rPr lang="en-US" sz="2800" b="1" i="0" dirty="0">
                <a:solidFill>
                  <a:srgbClr val="000000"/>
                </a:solidFill>
                <a:effectLst/>
                <a:latin typeface="Verdana" panose="020B0604030504040204" pitchFamily="34" charset="0"/>
              </a:rPr>
              <a:t>Execute python syntax</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As we learned in the previous page, Python syntax can be executed by writing directly in the Command Line:</a:t>
            </a:r>
            <a:endParaRPr lang="en-US" dirty="0"/>
          </a:p>
        </p:txBody>
      </p:sp>
      <p:pic>
        <p:nvPicPr>
          <p:cNvPr id="5" name="Picture 4">
            <a:extLst>
              <a:ext uri="{FF2B5EF4-FFF2-40B4-BE49-F238E27FC236}">
                <a16:creationId xmlns:a16="http://schemas.microsoft.com/office/drawing/2014/main" id="{62A58594-093E-4091-734E-4102AA0DB852}"/>
              </a:ext>
            </a:extLst>
          </p:cNvPr>
          <p:cNvPicPr>
            <a:picLocks noChangeAspect="1"/>
          </p:cNvPicPr>
          <p:nvPr/>
        </p:nvPicPr>
        <p:blipFill>
          <a:blip r:embed="rId2"/>
          <a:stretch>
            <a:fillRect/>
          </a:stretch>
        </p:blipFill>
        <p:spPr>
          <a:xfrm>
            <a:off x="1133000" y="3683570"/>
            <a:ext cx="3400900" cy="743054"/>
          </a:xfrm>
          <a:prstGeom prst="rect">
            <a:avLst/>
          </a:prstGeom>
        </p:spPr>
      </p:pic>
      <p:sp>
        <p:nvSpPr>
          <p:cNvPr id="7" name="TextBox 6">
            <a:extLst>
              <a:ext uri="{FF2B5EF4-FFF2-40B4-BE49-F238E27FC236}">
                <a16:creationId xmlns:a16="http://schemas.microsoft.com/office/drawing/2014/main" id="{9E1E8E8F-5546-134F-E337-EE2734273621}"/>
              </a:ext>
            </a:extLst>
          </p:cNvPr>
          <p:cNvSpPr txBox="1"/>
          <p:nvPr/>
        </p:nvSpPr>
        <p:spPr>
          <a:xfrm>
            <a:off x="1143000" y="4648200"/>
            <a:ext cx="6781800" cy="646331"/>
          </a:xfrm>
          <a:prstGeom prst="rect">
            <a:avLst/>
          </a:prstGeom>
          <a:noFill/>
        </p:spPr>
        <p:txBody>
          <a:bodyPr wrap="square">
            <a:spAutoFit/>
          </a:bodyPr>
          <a:lstStyle/>
          <a:p>
            <a:r>
              <a:rPr lang="en-US" dirty="0"/>
              <a:t>Or by creating a python file on the server, using the .</a:t>
            </a:r>
            <a:r>
              <a:rPr lang="en-US" dirty="0" err="1"/>
              <a:t>py</a:t>
            </a:r>
            <a:r>
              <a:rPr lang="en-US" dirty="0"/>
              <a:t> file extension, and running it in the Command Line:</a:t>
            </a:r>
          </a:p>
        </p:txBody>
      </p:sp>
      <p:pic>
        <p:nvPicPr>
          <p:cNvPr id="9" name="Picture 8">
            <a:extLst>
              <a:ext uri="{FF2B5EF4-FFF2-40B4-BE49-F238E27FC236}">
                <a16:creationId xmlns:a16="http://schemas.microsoft.com/office/drawing/2014/main" id="{EC6459CD-B870-F7F3-8B22-E55F8E54BC25}"/>
              </a:ext>
            </a:extLst>
          </p:cNvPr>
          <p:cNvPicPr>
            <a:picLocks noChangeAspect="1"/>
          </p:cNvPicPr>
          <p:nvPr/>
        </p:nvPicPr>
        <p:blipFill>
          <a:blip r:embed="rId3"/>
          <a:stretch>
            <a:fillRect/>
          </a:stretch>
        </p:blipFill>
        <p:spPr>
          <a:xfrm>
            <a:off x="1066800" y="5574251"/>
            <a:ext cx="4096322" cy="447737"/>
          </a:xfrm>
          <a:prstGeom prst="rect">
            <a:avLst/>
          </a:prstGeom>
        </p:spPr>
      </p:pic>
    </p:spTree>
    <p:extLst>
      <p:ext uri="{BB962C8B-B14F-4D97-AF65-F5344CB8AC3E}">
        <p14:creationId xmlns:p14="http://schemas.microsoft.com/office/powerpoint/2010/main" val="11559575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BFA-5842-12DD-F31B-217EFF7C2BC7}"/>
              </a:ext>
            </a:extLst>
          </p:cNvPr>
          <p:cNvSpPr>
            <a:spLocks noGrp="1"/>
          </p:cNvSpPr>
          <p:nvPr>
            <p:ph type="title"/>
          </p:nvPr>
        </p:nvSpPr>
        <p:spPr>
          <a:xfrm>
            <a:off x="381000" y="642594"/>
            <a:ext cx="11353800" cy="1033806"/>
          </a:xfrm>
        </p:spPr>
        <p:txBody>
          <a:bodyPr>
            <a:normAutofit fontScale="90000"/>
          </a:bodyPr>
          <a:lstStyle/>
          <a:p>
            <a:br>
              <a:rPr lang="en-US" dirty="0"/>
            </a:br>
            <a:r>
              <a:rPr lang="en-US" dirty="0"/>
              <a:t>Python - Format - Strings</a:t>
            </a:r>
            <a:br>
              <a:rPr lang="en-US" dirty="0"/>
            </a:br>
            <a:endParaRPr lang="en-US" dirty="0"/>
          </a:p>
        </p:txBody>
      </p:sp>
      <p:sp>
        <p:nvSpPr>
          <p:cNvPr id="3" name="Content Placeholder 2">
            <a:extLst>
              <a:ext uri="{FF2B5EF4-FFF2-40B4-BE49-F238E27FC236}">
                <a16:creationId xmlns:a16="http://schemas.microsoft.com/office/drawing/2014/main" id="{5DFB11B3-6572-27DE-B8D1-BBB34494AB77}"/>
              </a:ext>
            </a:extLst>
          </p:cNvPr>
          <p:cNvSpPr>
            <a:spLocks noGrp="1"/>
          </p:cNvSpPr>
          <p:nvPr>
            <p:ph idx="1"/>
          </p:nvPr>
        </p:nvSpPr>
        <p:spPr>
          <a:xfrm>
            <a:off x="533400" y="1676400"/>
            <a:ext cx="11125200" cy="4876800"/>
          </a:xfrm>
        </p:spPr>
        <p:txBody>
          <a:bodyPr>
            <a:normAutofit/>
          </a:bodyPr>
          <a:lstStyle/>
          <a:p>
            <a:r>
              <a:rPr lang="en-US" sz="3600" dirty="0"/>
              <a:t>String Format</a:t>
            </a:r>
          </a:p>
        </p:txBody>
      </p:sp>
      <p:pic>
        <p:nvPicPr>
          <p:cNvPr id="5" name="Picture 4">
            <a:extLst>
              <a:ext uri="{FF2B5EF4-FFF2-40B4-BE49-F238E27FC236}">
                <a16:creationId xmlns:a16="http://schemas.microsoft.com/office/drawing/2014/main" id="{402566BF-3BC4-A77E-4981-C449E2FFCB97}"/>
              </a:ext>
            </a:extLst>
          </p:cNvPr>
          <p:cNvPicPr>
            <a:picLocks noChangeAspect="1"/>
          </p:cNvPicPr>
          <p:nvPr/>
        </p:nvPicPr>
        <p:blipFill>
          <a:blip r:embed="rId2"/>
          <a:stretch>
            <a:fillRect/>
          </a:stretch>
        </p:blipFill>
        <p:spPr>
          <a:xfrm>
            <a:off x="3810000" y="3429000"/>
            <a:ext cx="7659169" cy="2924583"/>
          </a:xfrm>
          <a:prstGeom prst="rect">
            <a:avLst/>
          </a:prstGeom>
        </p:spPr>
      </p:pic>
      <p:sp>
        <p:nvSpPr>
          <p:cNvPr id="7" name="TextBox 6">
            <a:extLst>
              <a:ext uri="{FF2B5EF4-FFF2-40B4-BE49-F238E27FC236}">
                <a16:creationId xmlns:a16="http://schemas.microsoft.com/office/drawing/2014/main" id="{7312282A-A7C8-C6C5-E23B-B065798734E9}"/>
              </a:ext>
            </a:extLst>
          </p:cNvPr>
          <p:cNvSpPr txBox="1"/>
          <p:nvPr/>
        </p:nvSpPr>
        <p:spPr>
          <a:xfrm>
            <a:off x="533400" y="2691156"/>
            <a:ext cx="10363200" cy="1938992"/>
          </a:xfrm>
          <a:prstGeom prst="rect">
            <a:avLst/>
          </a:prstGeom>
          <a:noFill/>
        </p:spPr>
        <p:txBody>
          <a:bodyPr wrap="square">
            <a:spAutoFit/>
          </a:bodyPr>
          <a:lstStyle/>
          <a:p>
            <a:r>
              <a:rPr lang="en-US" sz="2000" i="1" dirty="0"/>
              <a:t>As we learned in the Python Variables chapter, we cannot combine strings and numbers like this:</a:t>
            </a:r>
          </a:p>
          <a:p>
            <a:endParaRPr lang="en-US" sz="2000" i="1" dirty="0"/>
          </a:p>
          <a:p>
            <a:endParaRPr lang="en-US" sz="2000" i="1" dirty="0"/>
          </a:p>
          <a:p>
            <a:endParaRPr lang="en-US" sz="2000" i="1" dirty="0"/>
          </a:p>
          <a:p>
            <a:r>
              <a:rPr lang="en-US" sz="2000" i="1" dirty="0"/>
              <a:t>                          Example:</a:t>
            </a:r>
          </a:p>
        </p:txBody>
      </p:sp>
    </p:spTree>
    <p:extLst>
      <p:ext uri="{BB962C8B-B14F-4D97-AF65-F5344CB8AC3E}">
        <p14:creationId xmlns:p14="http://schemas.microsoft.com/office/powerpoint/2010/main" val="7398383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AB7371-C281-248C-D333-54C9932C378E}"/>
              </a:ext>
            </a:extLst>
          </p:cNvPr>
          <p:cNvPicPr>
            <a:picLocks noChangeAspect="1"/>
          </p:cNvPicPr>
          <p:nvPr/>
        </p:nvPicPr>
        <p:blipFill>
          <a:blip r:embed="rId2"/>
          <a:stretch>
            <a:fillRect/>
          </a:stretch>
        </p:blipFill>
        <p:spPr>
          <a:xfrm>
            <a:off x="4572000" y="3657600"/>
            <a:ext cx="5029199" cy="2590799"/>
          </a:xfrm>
          <a:prstGeom prst="rect">
            <a:avLst/>
          </a:prstGeom>
        </p:spPr>
      </p:pic>
      <p:sp>
        <p:nvSpPr>
          <p:cNvPr id="7" name="TextBox 6">
            <a:extLst>
              <a:ext uri="{FF2B5EF4-FFF2-40B4-BE49-F238E27FC236}">
                <a16:creationId xmlns:a16="http://schemas.microsoft.com/office/drawing/2014/main" id="{9BF678AD-6801-B576-D5D6-183CA09A4C86}"/>
              </a:ext>
            </a:extLst>
          </p:cNvPr>
          <p:cNvSpPr txBox="1"/>
          <p:nvPr/>
        </p:nvSpPr>
        <p:spPr>
          <a:xfrm>
            <a:off x="381000" y="685800"/>
            <a:ext cx="11277600" cy="1200329"/>
          </a:xfrm>
          <a:prstGeom prst="rect">
            <a:avLst/>
          </a:prstGeom>
          <a:noFill/>
        </p:spPr>
        <p:txBody>
          <a:bodyPr wrap="square">
            <a:spAutoFit/>
          </a:bodyPr>
          <a:lstStyle/>
          <a:p>
            <a:pPr marL="285750" indent="-285750">
              <a:buFont typeface="Arial" panose="020B0604020202020204" pitchFamily="34" charset="0"/>
              <a:buChar char="•"/>
            </a:pPr>
            <a:r>
              <a:rPr lang="en-US" sz="2400" dirty="0"/>
              <a:t>But we can combine strings and numbers by using the </a:t>
            </a:r>
            <a:r>
              <a:rPr lang="en-US" sz="2400" dirty="0">
                <a:solidFill>
                  <a:srgbClr val="FF0000"/>
                </a:solidFill>
              </a:rPr>
              <a:t>format()</a:t>
            </a:r>
            <a:r>
              <a:rPr lang="en-US" sz="2400" dirty="0"/>
              <a:t> method!</a:t>
            </a:r>
          </a:p>
          <a:p>
            <a:r>
              <a:rPr lang="en-US" sz="2400" dirty="0"/>
              <a:t>The </a:t>
            </a:r>
            <a:r>
              <a:rPr lang="en-US" sz="2400" dirty="0">
                <a:solidFill>
                  <a:srgbClr val="FF0000"/>
                </a:solidFill>
              </a:rPr>
              <a:t>format() </a:t>
            </a:r>
            <a:r>
              <a:rPr lang="en-US" sz="2400" dirty="0"/>
              <a:t>method takes the passed arguments, formats them, and places them in the string where the placeholders</a:t>
            </a:r>
            <a:r>
              <a:rPr lang="en-US" sz="2400" dirty="0">
                <a:solidFill>
                  <a:srgbClr val="FF0000"/>
                </a:solidFill>
              </a:rPr>
              <a:t> {} </a:t>
            </a:r>
            <a:r>
              <a:rPr lang="en-US" sz="2400" dirty="0"/>
              <a:t>are:</a:t>
            </a:r>
          </a:p>
        </p:txBody>
      </p:sp>
      <p:sp>
        <p:nvSpPr>
          <p:cNvPr id="9" name="TextBox 8">
            <a:extLst>
              <a:ext uri="{FF2B5EF4-FFF2-40B4-BE49-F238E27FC236}">
                <a16:creationId xmlns:a16="http://schemas.microsoft.com/office/drawing/2014/main" id="{74719BE9-173D-40B8-4E32-EE5B2D815D75}"/>
              </a:ext>
            </a:extLst>
          </p:cNvPr>
          <p:cNvSpPr txBox="1"/>
          <p:nvPr/>
        </p:nvSpPr>
        <p:spPr>
          <a:xfrm>
            <a:off x="457200" y="2685943"/>
            <a:ext cx="6096000" cy="707886"/>
          </a:xfrm>
          <a:prstGeom prst="rect">
            <a:avLst/>
          </a:prstGeom>
          <a:noFill/>
        </p:spPr>
        <p:txBody>
          <a:bodyPr wrap="square">
            <a:spAutoFit/>
          </a:bodyPr>
          <a:lstStyle/>
          <a:p>
            <a:r>
              <a:rPr lang="en-US" sz="2000" dirty="0"/>
              <a:t>Use the </a:t>
            </a:r>
            <a:r>
              <a:rPr lang="en-US" sz="2000" dirty="0">
                <a:solidFill>
                  <a:srgbClr val="FF0000"/>
                </a:solidFill>
              </a:rPr>
              <a:t>format() </a:t>
            </a:r>
            <a:r>
              <a:rPr lang="en-US" sz="2000" dirty="0"/>
              <a:t>method to insert numbers into strings:</a:t>
            </a:r>
          </a:p>
        </p:txBody>
      </p:sp>
      <p:sp>
        <p:nvSpPr>
          <p:cNvPr id="11" name="TextBox 10">
            <a:extLst>
              <a:ext uri="{FF2B5EF4-FFF2-40B4-BE49-F238E27FC236}">
                <a16:creationId xmlns:a16="http://schemas.microsoft.com/office/drawing/2014/main" id="{7CF96365-B02C-D125-2F74-0A0BE605245D}"/>
              </a:ext>
            </a:extLst>
          </p:cNvPr>
          <p:cNvSpPr txBox="1"/>
          <p:nvPr/>
        </p:nvSpPr>
        <p:spPr>
          <a:xfrm>
            <a:off x="2971800" y="3525727"/>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13830505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CB093C-65EF-DCE3-39F2-8953D370F955}"/>
              </a:ext>
            </a:extLst>
          </p:cNvPr>
          <p:cNvSpPr txBox="1"/>
          <p:nvPr/>
        </p:nvSpPr>
        <p:spPr>
          <a:xfrm>
            <a:off x="609600" y="96599"/>
            <a:ext cx="11353800" cy="1200329"/>
          </a:xfrm>
          <a:prstGeom prst="rect">
            <a:avLst/>
          </a:prstGeom>
          <a:noFill/>
        </p:spPr>
        <p:txBody>
          <a:bodyPr wrap="square">
            <a:spAutoFit/>
          </a:bodyPr>
          <a:lstStyle/>
          <a:p>
            <a:endParaRPr lang="en-US" sz="2400" dirty="0"/>
          </a:p>
          <a:p>
            <a:r>
              <a:rPr lang="en-US" sz="2400" dirty="0"/>
              <a:t>The format() method takes unlimited number of arguments, and are placed into the respective placeholders:</a:t>
            </a:r>
          </a:p>
        </p:txBody>
      </p:sp>
      <p:pic>
        <p:nvPicPr>
          <p:cNvPr id="8" name="Picture 7">
            <a:extLst>
              <a:ext uri="{FF2B5EF4-FFF2-40B4-BE49-F238E27FC236}">
                <a16:creationId xmlns:a16="http://schemas.microsoft.com/office/drawing/2014/main" id="{3D0F60BD-1A52-2308-C7D4-24F100356933}"/>
              </a:ext>
            </a:extLst>
          </p:cNvPr>
          <p:cNvPicPr>
            <a:picLocks noChangeAspect="1"/>
          </p:cNvPicPr>
          <p:nvPr/>
        </p:nvPicPr>
        <p:blipFill>
          <a:blip r:embed="rId2"/>
          <a:stretch>
            <a:fillRect/>
          </a:stretch>
        </p:blipFill>
        <p:spPr>
          <a:xfrm>
            <a:off x="3633472" y="1504680"/>
            <a:ext cx="5877745" cy="1933845"/>
          </a:xfrm>
          <a:prstGeom prst="rect">
            <a:avLst/>
          </a:prstGeom>
        </p:spPr>
      </p:pic>
      <p:sp>
        <p:nvSpPr>
          <p:cNvPr id="10" name="TextBox 9">
            <a:extLst>
              <a:ext uri="{FF2B5EF4-FFF2-40B4-BE49-F238E27FC236}">
                <a16:creationId xmlns:a16="http://schemas.microsoft.com/office/drawing/2014/main" id="{7F47BA37-9603-49F5-39F5-D2ACC230D34A}"/>
              </a:ext>
            </a:extLst>
          </p:cNvPr>
          <p:cNvSpPr txBox="1"/>
          <p:nvPr/>
        </p:nvSpPr>
        <p:spPr>
          <a:xfrm>
            <a:off x="2209800" y="1758962"/>
            <a:ext cx="6096000" cy="369332"/>
          </a:xfrm>
          <a:prstGeom prst="rect">
            <a:avLst/>
          </a:prstGeom>
          <a:noFill/>
        </p:spPr>
        <p:txBody>
          <a:bodyPr wrap="square">
            <a:spAutoFit/>
          </a:bodyPr>
          <a:lstStyle/>
          <a:p>
            <a:r>
              <a:rPr lang="en-US" i="1" dirty="0"/>
              <a:t>Example:</a:t>
            </a:r>
          </a:p>
        </p:txBody>
      </p:sp>
      <p:sp>
        <p:nvSpPr>
          <p:cNvPr id="12" name="TextBox 11">
            <a:extLst>
              <a:ext uri="{FF2B5EF4-FFF2-40B4-BE49-F238E27FC236}">
                <a16:creationId xmlns:a16="http://schemas.microsoft.com/office/drawing/2014/main" id="{5DBBC2B3-9C3A-22B8-B85B-553A6104C4DD}"/>
              </a:ext>
            </a:extLst>
          </p:cNvPr>
          <p:cNvSpPr txBox="1"/>
          <p:nvPr/>
        </p:nvSpPr>
        <p:spPr>
          <a:xfrm>
            <a:off x="457200" y="3754791"/>
            <a:ext cx="10744200" cy="830997"/>
          </a:xfrm>
          <a:prstGeom prst="rect">
            <a:avLst/>
          </a:prstGeom>
          <a:noFill/>
        </p:spPr>
        <p:txBody>
          <a:bodyPr wrap="square">
            <a:spAutoFit/>
          </a:bodyPr>
          <a:lstStyle/>
          <a:p>
            <a:r>
              <a:rPr lang="en-US" sz="2400" dirty="0"/>
              <a:t>You can use index numbers </a:t>
            </a:r>
            <a:r>
              <a:rPr lang="en-US" sz="2400" dirty="0">
                <a:solidFill>
                  <a:srgbClr val="FF0000"/>
                </a:solidFill>
              </a:rPr>
              <a:t>{0} </a:t>
            </a:r>
            <a:r>
              <a:rPr lang="en-US" sz="2400" dirty="0"/>
              <a:t>to be sure the arguments are placed in the correct placeholders:</a:t>
            </a:r>
          </a:p>
        </p:txBody>
      </p:sp>
      <p:pic>
        <p:nvPicPr>
          <p:cNvPr id="14" name="Picture 13">
            <a:extLst>
              <a:ext uri="{FF2B5EF4-FFF2-40B4-BE49-F238E27FC236}">
                <a16:creationId xmlns:a16="http://schemas.microsoft.com/office/drawing/2014/main" id="{7C62F038-891B-CC7E-9B53-D51A9F01F1FF}"/>
              </a:ext>
            </a:extLst>
          </p:cNvPr>
          <p:cNvPicPr>
            <a:picLocks noChangeAspect="1"/>
          </p:cNvPicPr>
          <p:nvPr/>
        </p:nvPicPr>
        <p:blipFill>
          <a:blip r:embed="rId3"/>
          <a:stretch>
            <a:fillRect/>
          </a:stretch>
        </p:blipFill>
        <p:spPr>
          <a:xfrm>
            <a:off x="3633472" y="4585788"/>
            <a:ext cx="6012501" cy="1967412"/>
          </a:xfrm>
          <a:prstGeom prst="rect">
            <a:avLst/>
          </a:prstGeom>
        </p:spPr>
      </p:pic>
      <p:sp>
        <p:nvSpPr>
          <p:cNvPr id="16" name="TextBox 15">
            <a:extLst>
              <a:ext uri="{FF2B5EF4-FFF2-40B4-BE49-F238E27FC236}">
                <a16:creationId xmlns:a16="http://schemas.microsoft.com/office/drawing/2014/main" id="{685A38FC-903E-19FE-C5B3-E73BA48CC739}"/>
              </a:ext>
            </a:extLst>
          </p:cNvPr>
          <p:cNvSpPr txBox="1"/>
          <p:nvPr/>
        </p:nvSpPr>
        <p:spPr>
          <a:xfrm>
            <a:off x="2116145" y="5200162"/>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949318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8E15-CD47-7BD8-8AC0-C9B25DC0FFA0}"/>
              </a:ext>
            </a:extLst>
          </p:cNvPr>
          <p:cNvSpPr>
            <a:spLocks noGrp="1"/>
          </p:cNvSpPr>
          <p:nvPr>
            <p:ph type="title"/>
          </p:nvPr>
        </p:nvSpPr>
        <p:spPr>
          <a:xfrm>
            <a:off x="304800" y="152400"/>
            <a:ext cx="10668000" cy="1219200"/>
          </a:xfrm>
        </p:spPr>
        <p:txBody>
          <a:bodyPr>
            <a:normAutofit/>
          </a:bodyPr>
          <a:lstStyle/>
          <a:p>
            <a:r>
              <a:rPr lang="en-US" sz="4400" dirty="0"/>
              <a:t>Python - Escape Characters</a:t>
            </a:r>
          </a:p>
        </p:txBody>
      </p:sp>
      <p:sp>
        <p:nvSpPr>
          <p:cNvPr id="5" name="TextBox 4">
            <a:extLst>
              <a:ext uri="{FF2B5EF4-FFF2-40B4-BE49-F238E27FC236}">
                <a16:creationId xmlns:a16="http://schemas.microsoft.com/office/drawing/2014/main" id="{597FE7B9-BF91-FEBD-E8C1-ED5700F9F2D1}"/>
              </a:ext>
            </a:extLst>
          </p:cNvPr>
          <p:cNvSpPr txBox="1"/>
          <p:nvPr/>
        </p:nvSpPr>
        <p:spPr>
          <a:xfrm>
            <a:off x="276225" y="1371600"/>
            <a:ext cx="6096000" cy="523220"/>
          </a:xfrm>
          <a:prstGeom prst="rect">
            <a:avLst/>
          </a:prstGeom>
          <a:noFill/>
        </p:spPr>
        <p:txBody>
          <a:bodyPr wrap="square">
            <a:spAutoFit/>
          </a:bodyPr>
          <a:lstStyle/>
          <a:p>
            <a:r>
              <a:rPr lang="en-US" sz="2800" b="1" dirty="0"/>
              <a:t>Escape Character</a:t>
            </a:r>
          </a:p>
        </p:txBody>
      </p:sp>
      <p:sp>
        <p:nvSpPr>
          <p:cNvPr id="7" name="TextBox 6">
            <a:extLst>
              <a:ext uri="{FF2B5EF4-FFF2-40B4-BE49-F238E27FC236}">
                <a16:creationId xmlns:a16="http://schemas.microsoft.com/office/drawing/2014/main" id="{AB46F861-039B-CEBE-A7C2-592C308A3870}"/>
              </a:ext>
            </a:extLst>
          </p:cNvPr>
          <p:cNvSpPr txBox="1"/>
          <p:nvPr/>
        </p:nvSpPr>
        <p:spPr>
          <a:xfrm>
            <a:off x="304800" y="2274838"/>
            <a:ext cx="11658600" cy="1323439"/>
          </a:xfrm>
          <a:prstGeom prst="rect">
            <a:avLst/>
          </a:prstGeom>
          <a:noFill/>
        </p:spPr>
        <p:txBody>
          <a:bodyPr wrap="square">
            <a:spAutoFit/>
          </a:bodyPr>
          <a:lstStyle/>
          <a:p>
            <a:pPr marL="285750" indent="-285750">
              <a:buFont typeface="Arial" panose="020B0604020202020204" pitchFamily="34" charset="0"/>
              <a:buChar char="•"/>
            </a:pPr>
            <a:r>
              <a:rPr lang="en-US" sz="2000" dirty="0"/>
              <a:t>To insert characters that are illegal in a string, use an escape character.</a:t>
            </a:r>
          </a:p>
          <a:p>
            <a:r>
              <a:rPr lang="en-US" sz="2000" dirty="0"/>
              <a:t>An escape character is a backslash \ followed by the character you want to insert.</a:t>
            </a:r>
          </a:p>
          <a:p>
            <a:r>
              <a:rPr lang="en-US" sz="2000" dirty="0"/>
              <a:t>An example of an illegal character is a double quote inside a string that is surrounded by double quotes:</a:t>
            </a:r>
          </a:p>
        </p:txBody>
      </p:sp>
      <p:pic>
        <p:nvPicPr>
          <p:cNvPr id="9" name="Picture 8">
            <a:extLst>
              <a:ext uri="{FF2B5EF4-FFF2-40B4-BE49-F238E27FC236}">
                <a16:creationId xmlns:a16="http://schemas.microsoft.com/office/drawing/2014/main" id="{1B4AAAD7-6C20-9C05-7E0F-70D3C6DA65A7}"/>
              </a:ext>
            </a:extLst>
          </p:cNvPr>
          <p:cNvPicPr>
            <a:picLocks noChangeAspect="1"/>
          </p:cNvPicPr>
          <p:nvPr/>
        </p:nvPicPr>
        <p:blipFill>
          <a:blip r:embed="rId2"/>
          <a:stretch>
            <a:fillRect/>
          </a:stretch>
        </p:blipFill>
        <p:spPr>
          <a:xfrm>
            <a:off x="4724400" y="3598277"/>
            <a:ext cx="6934200" cy="2915057"/>
          </a:xfrm>
          <a:prstGeom prst="rect">
            <a:avLst/>
          </a:prstGeom>
        </p:spPr>
      </p:pic>
      <p:sp>
        <p:nvSpPr>
          <p:cNvPr id="11" name="TextBox 10">
            <a:extLst>
              <a:ext uri="{FF2B5EF4-FFF2-40B4-BE49-F238E27FC236}">
                <a16:creationId xmlns:a16="http://schemas.microsoft.com/office/drawing/2014/main" id="{B298EF99-A55E-EF4E-73C8-E33CD7FE233C}"/>
              </a:ext>
            </a:extLst>
          </p:cNvPr>
          <p:cNvSpPr txBox="1"/>
          <p:nvPr/>
        </p:nvSpPr>
        <p:spPr>
          <a:xfrm>
            <a:off x="342900" y="4114800"/>
            <a:ext cx="4524375" cy="1200329"/>
          </a:xfrm>
          <a:prstGeom prst="rect">
            <a:avLst/>
          </a:prstGeom>
          <a:noFill/>
        </p:spPr>
        <p:txBody>
          <a:bodyPr wrap="square">
            <a:spAutoFit/>
          </a:bodyPr>
          <a:lstStyle/>
          <a:p>
            <a:r>
              <a:rPr lang="en-US" i="1" dirty="0"/>
              <a:t>Example:</a:t>
            </a:r>
          </a:p>
          <a:p>
            <a:r>
              <a:rPr lang="en-US" i="1" dirty="0"/>
              <a:t>You will get an error if you use double quotes inside a string that is surrounded by double quotes:</a:t>
            </a:r>
          </a:p>
        </p:txBody>
      </p:sp>
    </p:spTree>
    <p:extLst>
      <p:ext uri="{BB962C8B-B14F-4D97-AF65-F5344CB8AC3E}">
        <p14:creationId xmlns:p14="http://schemas.microsoft.com/office/powerpoint/2010/main" val="21193358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B32DC0-656A-0395-E828-47C7FF6C26D1}"/>
              </a:ext>
            </a:extLst>
          </p:cNvPr>
          <p:cNvSpPr txBox="1"/>
          <p:nvPr/>
        </p:nvSpPr>
        <p:spPr>
          <a:xfrm>
            <a:off x="533400" y="762000"/>
            <a:ext cx="11125200" cy="523220"/>
          </a:xfrm>
          <a:prstGeom prst="rect">
            <a:avLst/>
          </a:prstGeom>
          <a:noFill/>
        </p:spPr>
        <p:txBody>
          <a:bodyPr wrap="square">
            <a:spAutoFit/>
          </a:bodyPr>
          <a:lstStyle/>
          <a:p>
            <a:r>
              <a:rPr lang="en-US" sz="2800" dirty="0"/>
              <a:t>To fix this problem, use the escape character </a:t>
            </a:r>
            <a:r>
              <a:rPr lang="en-US" sz="2800" dirty="0">
                <a:solidFill>
                  <a:srgbClr val="FF0000"/>
                </a:solidFill>
              </a:rPr>
              <a:t>\"</a:t>
            </a:r>
            <a:r>
              <a:rPr lang="en-US" sz="2800" dirty="0"/>
              <a:t>:</a:t>
            </a:r>
          </a:p>
        </p:txBody>
      </p:sp>
      <p:pic>
        <p:nvPicPr>
          <p:cNvPr id="7" name="Picture 6">
            <a:extLst>
              <a:ext uri="{FF2B5EF4-FFF2-40B4-BE49-F238E27FC236}">
                <a16:creationId xmlns:a16="http://schemas.microsoft.com/office/drawing/2014/main" id="{324C1CB3-2BF1-4A30-E314-939F7AE2ADB5}"/>
              </a:ext>
            </a:extLst>
          </p:cNvPr>
          <p:cNvPicPr>
            <a:picLocks noChangeAspect="1"/>
          </p:cNvPicPr>
          <p:nvPr/>
        </p:nvPicPr>
        <p:blipFill>
          <a:blip r:embed="rId2"/>
          <a:stretch>
            <a:fillRect/>
          </a:stretch>
        </p:blipFill>
        <p:spPr>
          <a:xfrm>
            <a:off x="3657600" y="3124201"/>
            <a:ext cx="5925377" cy="2325172"/>
          </a:xfrm>
          <a:prstGeom prst="rect">
            <a:avLst/>
          </a:prstGeom>
        </p:spPr>
      </p:pic>
      <p:sp>
        <p:nvSpPr>
          <p:cNvPr id="9" name="TextBox 8">
            <a:extLst>
              <a:ext uri="{FF2B5EF4-FFF2-40B4-BE49-F238E27FC236}">
                <a16:creationId xmlns:a16="http://schemas.microsoft.com/office/drawing/2014/main" id="{EEDDE5FE-15AB-0683-D27B-6ADFE63EA136}"/>
              </a:ext>
            </a:extLst>
          </p:cNvPr>
          <p:cNvSpPr txBox="1"/>
          <p:nvPr/>
        </p:nvSpPr>
        <p:spPr>
          <a:xfrm>
            <a:off x="2057400" y="3733800"/>
            <a:ext cx="6096000" cy="400110"/>
          </a:xfrm>
          <a:prstGeom prst="rect">
            <a:avLst/>
          </a:prstGeom>
          <a:noFill/>
        </p:spPr>
        <p:txBody>
          <a:bodyPr wrap="square">
            <a:spAutoFit/>
          </a:bodyPr>
          <a:lstStyle/>
          <a:p>
            <a:r>
              <a:rPr lang="en-US" sz="2000" i="1" dirty="0"/>
              <a:t>Example:</a:t>
            </a:r>
          </a:p>
        </p:txBody>
      </p:sp>
      <p:sp>
        <p:nvSpPr>
          <p:cNvPr id="11" name="TextBox 10">
            <a:extLst>
              <a:ext uri="{FF2B5EF4-FFF2-40B4-BE49-F238E27FC236}">
                <a16:creationId xmlns:a16="http://schemas.microsoft.com/office/drawing/2014/main" id="{F41540C8-492E-E03C-821A-1E5879633341}"/>
              </a:ext>
            </a:extLst>
          </p:cNvPr>
          <p:cNvSpPr txBox="1"/>
          <p:nvPr/>
        </p:nvSpPr>
        <p:spPr>
          <a:xfrm>
            <a:off x="533400" y="1897081"/>
            <a:ext cx="9753600" cy="707886"/>
          </a:xfrm>
          <a:prstGeom prst="rect">
            <a:avLst/>
          </a:prstGeom>
          <a:noFill/>
        </p:spPr>
        <p:txBody>
          <a:bodyPr wrap="square">
            <a:spAutoFit/>
          </a:bodyPr>
          <a:lstStyle/>
          <a:p>
            <a:r>
              <a:rPr lang="en-US" sz="2000" i="1" dirty="0"/>
              <a:t>The escape character allows you to use double quotes when you normally would not be allowed:</a:t>
            </a:r>
          </a:p>
        </p:txBody>
      </p:sp>
    </p:spTree>
    <p:extLst>
      <p:ext uri="{BB962C8B-B14F-4D97-AF65-F5344CB8AC3E}">
        <p14:creationId xmlns:p14="http://schemas.microsoft.com/office/powerpoint/2010/main" val="9051948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974D2F-B77E-A73C-391F-C5823538CEDD}"/>
              </a:ext>
            </a:extLst>
          </p:cNvPr>
          <p:cNvSpPr txBox="1"/>
          <p:nvPr/>
        </p:nvSpPr>
        <p:spPr>
          <a:xfrm>
            <a:off x="609600" y="685800"/>
            <a:ext cx="9677400" cy="584775"/>
          </a:xfrm>
          <a:prstGeom prst="rect">
            <a:avLst/>
          </a:prstGeom>
          <a:noFill/>
        </p:spPr>
        <p:txBody>
          <a:bodyPr wrap="square">
            <a:spAutoFit/>
          </a:bodyPr>
          <a:lstStyle/>
          <a:p>
            <a:r>
              <a:rPr lang="en-US" sz="3200" dirty="0"/>
              <a:t>Escape Characters</a:t>
            </a:r>
          </a:p>
        </p:txBody>
      </p:sp>
      <p:sp>
        <p:nvSpPr>
          <p:cNvPr id="7" name="TextBox 6">
            <a:extLst>
              <a:ext uri="{FF2B5EF4-FFF2-40B4-BE49-F238E27FC236}">
                <a16:creationId xmlns:a16="http://schemas.microsoft.com/office/drawing/2014/main" id="{71842529-1C3B-D00E-8D83-72DDBB9AC626}"/>
              </a:ext>
            </a:extLst>
          </p:cNvPr>
          <p:cNvSpPr txBox="1"/>
          <p:nvPr/>
        </p:nvSpPr>
        <p:spPr>
          <a:xfrm>
            <a:off x="914400" y="1600200"/>
            <a:ext cx="10287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Other escape characters used in Python:</a:t>
            </a:r>
          </a:p>
        </p:txBody>
      </p:sp>
      <p:pic>
        <p:nvPicPr>
          <p:cNvPr id="9" name="Picture 8">
            <a:extLst>
              <a:ext uri="{FF2B5EF4-FFF2-40B4-BE49-F238E27FC236}">
                <a16:creationId xmlns:a16="http://schemas.microsoft.com/office/drawing/2014/main" id="{1C66309A-C7CA-962D-EE38-8CC79163B571}"/>
              </a:ext>
            </a:extLst>
          </p:cNvPr>
          <p:cNvPicPr>
            <a:picLocks noChangeAspect="1"/>
          </p:cNvPicPr>
          <p:nvPr/>
        </p:nvPicPr>
        <p:blipFill>
          <a:blip r:embed="rId2"/>
          <a:stretch>
            <a:fillRect/>
          </a:stretch>
        </p:blipFill>
        <p:spPr>
          <a:xfrm>
            <a:off x="1384728" y="2286000"/>
            <a:ext cx="9346344" cy="4276393"/>
          </a:xfrm>
          <a:prstGeom prst="rect">
            <a:avLst/>
          </a:prstGeom>
        </p:spPr>
      </p:pic>
    </p:spTree>
    <p:extLst>
      <p:ext uri="{BB962C8B-B14F-4D97-AF65-F5344CB8AC3E}">
        <p14:creationId xmlns:p14="http://schemas.microsoft.com/office/powerpoint/2010/main" val="20290475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E786C4-AB6D-69ED-5BF3-1D25C4E12843}"/>
              </a:ext>
            </a:extLst>
          </p:cNvPr>
          <p:cNvSpPr txBox="1"/>
          <p:nvPr/>
        </p:nvSpPr>
        <p:spPr>
          <a:xfrm>
            <a:off x="457200" y="609600"/>
            <a:ext cx="6096000" cy="707886"/>
          </a:xfrm>
          <a:prstGeom prst="rect">
            <a:avLst/>
          </a:prstGeom>
          <a:noFill/>
        </p:spPr>
        <p:txBody>
          <a:bodyPr wrap="square">
            <a:spAutoFit/>
          </a:bodyPr>
          <a:lstStyle/>
          <a:p>
            <a:r>
              <a:rPr lang="en-US" sz="4000" dirty="0"/>
              <a:t>Python - String Methods</a:t>
            </a:r>
          </a:p>
        </p:txBody>
      </p:sp>
      <p:sp>
        <p:nvSpPr>
          <p:cNvPr id="7" name="TextBox 6">
            <a:extLst>
              <a:ext uri="{FF2B5EF4-FFF2-40B4-BE49-F238E27FC236}">
                <a16:creationId xmlns:a16="http://schemas.microsoft.com/office/drawing/2014/main" id="{E80761E8-C3EE-1F26-2C62-505F9F21872E}"/>
              </a:ext>
            </a:extLst>
          </p:cNvPr>
          <p:cNvSpPr txBox="1"/>
          <p:nvPr/>
        </p:nvSpPr>
        <p:spPr>
          <a:xfrm>
            <a:off x="609600" y="1676400"/>
            <a:ext cx="6096000" cy="584775"/>
          </a:xfrm>
          <a:prstGeom prst="rect">
            <a:avLst/>
          </a:prstGeom>
          <a:noFill/>
        </p:spPr>
        <p:txBody>
          <a:bodyPr wrap="square">
            <a:spAutoFit/>
          </a:bodyPr>
          <a:lstStyle/>
          <a:p>
            <a:pPr marL="457200" indent="-457200">
              <a:buFont typeface="Arial" panose="020B0604020202020204" pitchFamily="34" charset="0"/>
              <a:buChar char="•"/>
            </a:pPr>
            <a:r>
              <a:rPr lang="en-US" sz="3200" dirty="0"/>
              <a:t>String Methods</a:t>
            </a:r>
          </a:p>
        </p:txBody>
      </p:sp>
      <p:sp>
        <p:nvSpPr>
          <p:cNvPr id="9" name="TextBox 8">
            <a:extLst>
              <a:ext uri="{FF2B5EF4-FFF2-40B4-BE49-F238E27FC236}">
                <a16:creationId xmlns:a16="http://schemas.microsoft.com/office/drawing/2014/main" id="{A3D50284-A3E3-3859-750B-9A8D4ED65931}"/>
              </a:ext>
            </a:extLst>
          </p:cNvPr>
          <p:cNvSpPr txBox="1"/>
          <p:nvPr/>
        </p:nvSpPr>
        <p:spPr>
          <a:xfrm>
            <a:off x="609600" y="2514600"/>
            <a:ext cx="11277600" cy="523220"/>
          </a:xfrm>
          <a:prstGeom prst="rect">
            <a:avLst/>
          </a:prstGeom>
          <a:noFill/>
        </p:spPr>
        <p:txBody>
          <a:bodyPr wrap="square">
            <a:spAutoFit/>
          </a:bodyPr>
          <a:lstStyle/>
          <a:p>
            <a:r>
              <a:rPr lang="en-US" sz="2800" dirty="0"/>
              <a:t>Python has a set of built-in methods that you can use on strings.</a:t>
            </a:r>
          </a:p>
        </p:txBody>
      </p:sp>
      <p:sp>
        <p:nvSpPr>
          <p:cNvPr id="13" name="TextBox 12">
            <a:extLst>
              <a:ext uri="{FF2B5EF4-FFF2-40B4-BE49-F238E27FC236}">
                <a16:creationId xmlns:a16="http://schemas.microsoft.com/office/drawing/2014/main" id="{E40BA764-F1D2-F839-6823-06893CC1F356}"/>
              </a:ext>
            </a:extLst>
          </p:cNvPr>
          <p:cNvSpPr txBox="1"/>
          <p:nvPr/>
        </p:nvSpPr>
        <p:spPr>
          <a:xfrm>
            <a:off x="762000" y="3800476"/>
            <a:ext cx="6096000" cy="1200329"/>
          </a:xfrm>
          <a:prstGeom prst="rect">
            <a:avLst/>
          </a:prstGeom>
          <a:noFill/>
        </p:spPr>
        <p:txBody>
          <a:bodyPr wrap="square">
            <a:spAutoFit/>
          </a:bodyPr>
          <a:lstStyle/>
          <a:p>
            <a:r>
              <a:rPr lang="en-US" sz="2400" dirty="0">
                <a:solidFill>
                  <a:srgbClr val="FF0000"/>
                </a:solidFill>
              </a:rPr>
              <a:t>Note: All string methods return new values. They do not change the original string.</a:t>
            </a:r>
          </a:p>
        </p:txBody>
      </p:sp>
    </p:spTree>
    <p:extLst>
      <p:ext uri="{BB962C8B-B14F-4D97-AF65-F5344CB8AC3E}">
        <p14:creationId xmlns:p14="http://schemas.microsoft.com/office/powerpoint/2010/main" val="42898078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A9D3B6-3F49-0FC1-1A9A-8611B972454F}"/>
              </a:ext>
            </a:extLst>
          </p:cNvPr>
          <p:cNvPicPr>
            <a:picLocks noChangeAspect="1"/>
          </p:cNvPicPr>
          <p:nvPr/>
        </p:nvPicPr>
        <p:blipFill>
          <a:blip r:embed="rId2"/>
          <a:stretch>
            <a:fillRect/>
          </a:stretch>
        </p:blipFill>
        <p:spPr>
          <a:xfrm>
            <a:off x="2439344" y="304801"/>
            <a:ext cx="7313312" cy="6172200"/>
          </a:xfrm>
          <a:prstGeom prst="rect">
            <a:avLst/>
          </a:prstGeom>
        </p:spPr>
      </p:pic>
    </p:spTree>
    <p:extLst>
      <p:ext uri="{BB962C8B-B14F-4D97-AF65-F5344CB8AC3E}">
        <p14:creationId xmlns:p14="http://schemas.microsoft.com/office/powerpoint/2010/main" val="31072689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B5B438-7FF0-98E8-A366-5EBD723E5208}"/>
              </a:ext>
            </a:extLst>
          </p:cNvPr>
          <p:cNvPicPr>
            <a:picLocks noChangeAspect="1"/>
          </p:cNvPicPr>
          <p:nvPr/>
        </p:nvPicPr>
        <p:blipFill>
          <a:blip r:embed="rId2"/>
          <a:stretch>
            <a:fillRect/>
          </a:stretch>
        </p:blipFill>
        <p:spPr>
          <a:xfrm>
            <a:off x="2438400" y="457200"/>
            <a:ext cx="7620000" cy="6116858"/>
          </a:xfrm>
          <a:prstGeom prst="rect">
            <a:avLst/>
          </a:prstGeom>
        </p:spPr>
      </p:pic>
    </p:spTree>
    <p:extLst>
      <p:ext uri="{BB962C8B-B14F-4D97-AF65-F5344CB8AC3E}">
        <p14:creationId xmlns:p14="http://schemas.microsoft.com/office/powerpoint/2010/main" val="3617887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205588-7C21-D6C3-0024-3128E71682F8}"/>
              </a:ext>
            </a:extLst>
          </p:cNvPr>
          <p:cNvSpPr txBox="1"/>
          <p:nvPr/>
        </p:nvSpPr>
        <p:spPr>
          <a:xfrm>
            <a:off x="685800" y="685800"/>
            <a:ext cx="6096000" cy="707886"/>
          </a:xfrm>
          <a:prstGeom prst="rect">
            <a:avLst/>
          </a:prstGeom>
          <a:noFill/>
        </p:spPr>
        <p:txBody>
          <a:bodyPr wrap="square">
            <a:spAutoFit/>
          </a:bodyPr>
          <a:lstStyle/>
          <a:p>
            <a:r>
              <a:rPr lang="en-US" sz="4000" dirty="0"/>
              <a:t>Python - String Exercises</a:t>
            </a:r>
          </a:p>
        </p:txBody>
      </p:sp>
      <p:sp>
        <p:nvSpPr>
          <p:cNvPr id="7" name="TextBox 6">
            <a:extLst>
              <a:ext uri="{FF2B5EF4-FFF2-40B4-BE49-F238E27FC236}">
                <a16:creationId xmlns:a16="http://schemas.microsoft.com/office/drawing/2014/main" id="{FABAB16F-E0CD-3D5C-3B3A-D8C88486954A}"/>
              </a:ext>
            </a:extLst>
          </p:cNvPr>
          <p:cNvSpPr txBox="1"/>
          <p:nvPr/>
        </p:nvSpPr>
        <p:spPr>
          <a:xfrm>
            <a:off x="457200" y="1622852"/>
            <a:ext cx="6781800" cy="523220"/>
          </a:xfrm>
          <a:prstGeom prst="rect">
            <a:avLst/>
          </a:prstGeom>
          <a:noFill/>
        </p:spPr>
        <p:txBody>
          <a:bodyPr wrap="square">
            <a:spAutoFit/>
          </a:bodyPr>
          <a:lstStyle/>
          <a:p>
            <a:pPr marL="457200" indent="-457200">
              <a:buFont typeface="Arial" panose="020B0604020202020204" pitchFamily="34" charset="0"/>
              <a:buChar char="•"/>
            </a:pPr>
            <a:r>
              <a:rPr lang="en-US" sz="2800" dirty="0"/>
              <a:t>Test Yourself With Exercises</a:t>
            </a:r>
          </a:p>
        </p:txBody>
      </p:sp>
      <p:sp>
        <p:nvSpPr>
          <p:cNvPr id="9" name="TextBox 8">
            <a:extLst>
              <a:ext uri="{FF2B5EF4-FFF2-40B4-BE49-F238E27FC236}">
                <a16:creationId xmlns:a16="http://schemas.microsoft.com/office/drawing/2014/main" id="{AD9BEF89-F4E7-4CCB-6BD1-A86F600C6CAC}"/>
              </a:ext>
            </a:extLst>
          </p:cNvPr>
          <p:cNvSpPr txBox="1"/>
          <p:nvPr/>
        </p:nvSpPr>
        <p:spPr>
          <a:xfrm>
            <a:off x="533400" y="2971800"/>
            <a:ext cx="11201400" cy="1938992"/>
          </a:xfrm>
          <a:prstGeom prst="rect">
            <a:avLst/>
          </a:prstGeom>
          <a:noFill/>
        </p:spPr>
        <p:txBody>
          <a:bodyPr wrap="square">
            <a:spAutoFit/>
          </a:bodyPr>
          <a:lstStyle/>
          <a:p>
            <a:r>
              <a:rPr lang="en-US" sz="2400" dirty="0"/>
              <a:t>Now you have learned a lot about Strings, and how to use them in Python.</a:t>
            </a:r>
          </a:p>
          <a:p>
            <a:endParaRPr lang="en-US" sz="2400" dirty="0"/>
          </a:p>
          <a:p>
            <a:r>
              <a:rPr lang="en-US" sz="2400" dirty="0"/>
              <a:t>Are you ready for a test?</a:t>
            </a:r>
          </a:p>
          <a:p>
            <a:endParaRPr lang="en-US" sz="2400" dirty="0"/>
          </a:p>
          <a:p>
            <a:r>
              <a:rPr lang="en-US" sz="2400" dirty="0"/>
              <a:t>Try to insert the missing part to make the code work as expected:</a:t>
            </a:r>
          </a:p>
        </p:txBody>
      </p:sp>
    </p:spTree>
    <p:extLst>
      <p:ext uri="{BB962C8B-B14F-4D97-AF65-F5344CB8AC3E}">
        <p14:creationId xmlns:p14="http://schemas.microsoft.com/office/powerpoint/2010/main" val="229585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72F9-3650-A5D8-8AB2-0C5BF72D95E3}"/>
              </a:ext>
            </a:extLst>
          </p:cNvPr>
          <p:cNvSpPr>
            <a:spLocks noGrp="1"/>
          </p:cNvSpPr>
          <p:nvPr>
            <p:ph type="title"/>
          </p:nvPr>
        </p:nvSpPr>
        <p:spPr>
          <a:xfrm>
            <a:off x="1066800" y="642594"/>
            <a:ext cx="6553200" cy="1186206"/>
          </a:xfrm>
        </p:spPr>
        <p:txBody>
          <a:bodyPr>
            <a:normAutofit fontScale="90000"/>
          </a:bodyPr>
          <a:lstStyle/>
          <a:p>
            <a:br>
              <a:rPr lang="en-US" b="0" i="0" dirty="0">
                <a:solidFill>
                  <a:srgbClr val="000000"/>
                </a:solidFill>
                <a:effectLst/>
                <a:latin typeface="Algerian" panose="04020705040A02060702" pitchFamily="82" charset="0"/>
              </a:rPr>
            </a:br>
            <a:r>
              <a:rPr lang="en-US" b="0" i="0" dirty="0">
                <a:solidFill>
                  <a:srgbClr val="000000"/>
                </a:solidFill>
                <a:effectLst/>
                <a:latin typeface="Algerian" panose="04020705040A02060702" pitchFamily="82" charset="0"/>
              </a:rPr>
              <a:t>Python Indentation</a:t>
            </a:r>
            <a:br>
              <a:rPr lang="en-US" b="0" i="0" dirty="0">
                <a:solidFill>
                  <a:srgbClr val="000000"/>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BB8B1D88-7D51-C676-5152-E8031E107A82}"/>
              </a:ext>
            </a:extLst>
          </p:cNvPr>
          <p:cNvSpPr>
            <a:spLocks noGrp="1"/>
          </p:cNvSpPr>
          <p:nvPr>
            <p:ph idx="1"/>
          </p:nvPr>
        </p:nvSpPr>
        <p:spPr>
          <a:xfrm>
            <a:off x="762000" y="1828800"/>
            <a:ext cx="10363200" cy="4206240"/>
          </a:xfrm>
        </p:spPr>
        <p:txBody>
          <a:bodyPr/>
          <a:lstStyle/>
          <a:p>
            <a:pPr algn="l"/>
            <a:endParaRPr lang="en-US" b="0" i="0" dirty="0">
              <a:solidFill>
                <a:srgbClr val="000000"/>
              </a:solidFill>
              <a:effectLst/>
              <a:latin typeface="Verdana" panose="020B0604030504040204" pitchFamily="34" charset="0"/>
            </a:endParaRPr>
          </a:p>
          <a:p>
            <a:pPr algn="l"/>
            <a:endParaRPr lang="en-US" dirty="0">
              <a:solidFill>
                <a:srgbClr val="000000"/>
              </a:solidFill>
              <a:latin typeface="Verdana" panose="020B0604030504040204" pitchFamily="34" charset="0"/>
            </a:endParaRPr>
          </a:p>
          <a:p>
            <a:pPr algn="l"/>
            <a:r>
              <a:rPr lang="en-US" sz="2400" b="0" i="0" dirty="0">
                <a:solidFill>
                  <a:srgbClr val="000000"/>
                </a:solidFill>
                <a:effectLst/>
                <a:latin typeface="Verdana" panose="020B0604030504040204" pitchFamily="34" charset="0"/>
              </a:rPr>
              <a:t>Indentation refers to the spaces at the beginning of a code line.</a:t>
            </a:r>
          </a:p>
          <a:p>
            <a:pPr algn="l"/>
            <a:r>
              <a:rPr lang="en-US" sz="2400" b="0" i="0" dirty="0">
                <a:solidFill>
                  <a:srgbClr val="000000"/>
                </a:solidFill>
                <a:effectLst/>
                <a:latin typeface="Verdana" panose="020B0604030504040204" pitchFamily="34" charset="0"/>
              </a:rPr>
              <a:t>Where in other programming languages the indentation in code is for readability only, the indentation in Python is very important.</a:t>
            </a:r>
          </a:p>
          <a:p>
            <a:pPr algn="l"/>
            <a:r>
              <a:rPr lang="en-US" sz="2400" b="0" i="0" dirty="0">
                <a:solidFill>
                  <a:srgbClr val="000000"/>
                </a:solidFill>
                <a:effectLst/>
                <a:latin typeface="Verdana" panose="020B0604030504040204" pitchFamily="34" charset="0"/>
              </a:rPr>
              <a:t>Python uses indentation to indicate a block of code.</a:t>
            </a:r>
          </a:p>
          <a:p>
            <a:endParaRPr lang="en-US" dirty="0"/>
          </a:p>
        </p:txBody>
      </p:sp>
    </p:spTree>
    <p:extLst>
      <p:ext uri="{BB962C8B-B14F-4D97-AF65-F5344CB8AC3E}">
        <p14:creationId xmlns:p14="http://schemas.microsoft.com/office/powerpoint/2010/main" val="36209282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6109A-541B-B29B-10AD-CD09C1F36E5F}"/>
              </a:ext>
            </a:extLst>
          </p:cNvPr>
          <p:cNvSpPr txBox="1"/>
          <p:nvPr/>
        </p:nvSpPr>
        <p:spPr>
          <a:xfrm>
            <a:off x="381000" y="914400"/>
            <a:ext cx="11506200" cy="769441"/>
          </a:xfrm>
          <a:prstGeom prst="rect">
            <a:avLst/>
          </a:prstGeom>
          <a:noFill/>
        </p:spPr>
        <p:txBody>
          <a:bodyPr wrap="square">
            <a:spAutoFit/>
          </a:bodyPr>
          <a:lstStyle/>
          <a:p>
            <a:r>
              <a:rPr lang="en-US" sz="4400" dirty="0"/>
              <a:t>Exercise:</a:t>
            </a:r>
          </a:p>
        </p:txBody>
      </p:sp>
      <p:sp>
        <p:nvSpPr>
          <p:cNvPr id="7" name="TextBox 6">
            <a:extLst>
              <a:ext uri="{FF2B5EF4-FFF2-40B4-BE49-F238E27FC236}">
                <a16:creationId xmlns:a16="http://schemas.microsoft.com/office/drawing/2014/main" id="{6BA38285-1105-7F66-1E8F-B7A4331DD900}"/>
              </a:ext>
            </a:extLst>
          </p:cNvPr>
          <p:cNvSpPr txBox="1"/>
          <p:nvPr/>
        </p:nvSpPr>
        <p:spPr>
          <a:xfrm>
            <a:off x="609600" y="1828801"/>
            <a:ext cx="11277600" cy="800219"/>
          </a:xfrm>
          <a:prstGeom prst="rect">
            <a:avLst/>
          </a:prstGeom>
          <a:noFill/>
        </p:spPr>
        <p:txBody>
          <a:bodyPr wrap="square">
            <a:spAutoFit/>
          </a:bodyPr>
          <a:lstStyle/>
          <a:p>
            <a:pPr marL="457200" indent="-457200">
              <a:buFont typeface="Arial" panose="020B0604020202020204" pitchFamily="34" charset="0"/>
              <a:buChar char="•"/>
            </a:pPr>
            <a:r>
              <a:rPr lang="en-US" sz="2800" dirty="0"/>
              <a:t>Use the </a:t>
            </a:r>
            <a:r>
              <a:rPr lang="en-US" sz="2800" dirty="0" err="1"/>
              <a:t>len</a:t>
            </a:r>
            <a:r>
              <a:rPr lang="en-US" sz="2800" dirty="0"/>
              <a:t> method to print the length of the string.</a:t>
            </a:r>
          </a:p>
          <a:p>
            <a:endParaRPr lang="en-US" dirty="0"/>
          </a:p>
        </p:txBody>
      </p:sp>
      <p:pic>
        <p:nvPicPr>
          <p:cNvPr id="9" name="Picture 8">
            <a:extLst>
              <a:ext uri="{FF2B5EF4-FFF2-40B4-BE49-F238E27FC236}">
                <a16:creationId xmlns:a16="http://schemas.microsoft.com/office/drawing/2014/main" id="{A1A164C7-B721-EEC1-6E80-BB176523A965}"/>
              </a:ext>
            </a:extLst>
          </p:cNvPr>
          <p:cNvPicPr>
            <a:picLocks noChangeAspect="1"/>
          </p:cNvPicPr>
          <p:nvPr/>
        </p:nvPicPr>
        <p:blipFill>
          <a:blip r:embed="rId2"/>
          <a:stretch>
            <a:fillRect/>
          </a:stretch>
        </p:blipFill>
        <p:spPr>
          <a:xfrm>
            <a:off x="3733800" y="2773980"/>
            <a:ext cx="6400800" cy="3191320"/>
          </a:xfrm>
          <a:prstGeom prst="rect">
            <a:avLst/>
          </a:prstGeom>
        </p:spPr>
      </p:pic>
    </p:spTree>
    <p:extLst>
      <p:ext uri="{BB962C8B-B14F-4D97-AF65-F5344CB8AC3E}">
        <p14:creationId xmlns:p14="http://schemas.microsoft.com/office/powerpoint/2010/main" val="21745655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5132F1-21DC-E23B-01C5-145C7EE6380F}"/>
              </a:ext>
            </a:extLst>
          </p:cNvPr>
          <p:cNvSpPr txBox="1"/>
          <p:nvPr/>
        </p:nvSpPr>
        <p:spPr>
          <a:xfrm>
            <a:off x="381000" y="609600"/>
            <a:ext cx="6096000" cy="707886"/>
          </a:xfrm>
          <a:prstGeom prst="rect">
            <a:avLst/>
          </a:prstGeom>
          <a:noFill/>
        </p:spPr>
        <p:txBody>
          <a:bodyPr wrap="square">
            <a:spAutoFit/>
          </a:bodyPr>
          <a:lstStyle/>
          <a:p>
            <a:r>
              <a:rPr lang="en-US" sz="4000" dirty="0"/>
              <a:t>Python Booleans</a:t>
            </a:r>
          </a:p>
        </p:txBody>
      </p:sp>
      <p:sp>
        <p:nvSpPr>
          <p:cNvPr id="7" name="TextBox 6">
            <a:extLst>
              <a:ext uri="{FF2B5EF4-FFF2-40B4-BE49-F238E27FC236}">
                <a16:creationId xmlns:a16="http://schemas.microsoft.com/office/drawing/2014/main" id="{310CBF52-5EAA-CAE4-B041-27EFFDB819E6}"/>
              </a:ext>
            </a:extLst>
          </p:cNvPr>
          <p:cNvSpPr txBox="1"/>
          <p:nvPr/>
        </p:nvSpPr>
        <p:spPr>
          <a:xfrm>
            <a:off x="685800" y="1524000"/>
            <a:ext cx="10363200" cy="523220"/>
          </a:xfrm>
          <a:prstGeom prst="rect">
            <a:avLst/>
          </a:prstGeom>
          <a:noFill/>
        </p:spPr>
        <p:txBody>
          <a:bodyPr wrap="square">
            <a:spAutoFit/>
          </a:bodyPr>
          <a:lstStyle/>
          <a:p>
            <a:pPr marL="457200" indent="-457200">
              <a:buFont typeface="Arial" panose="020B0604020202020204" pitchFamily="34" charset="0"/>
              <a:buChar char="•"/>
            </a:pPr>
            <a:r>
              <a:rPr lang="en-US" sz="2800" dirty="0"/>
              <a:t>Booleans represent one of two values: True or False.</a:t>
            </a:r>
          </a:p>
        </p:txBody>
      </p:sp>
      <p:sp>
        <p:nvSpPr>
          <p:cNvPr id="9" name="TextBox 8">
            <a:extLst>
              <a:ext uri="{FF2B5EF4-FFF2-40B4-BE49-F238E27FC236}">
                <a16:creationId xmlns:a16="http://schemas.microsoft.com/office/drawing/2014/main" id="{F0BB71D8-235A-AE22-6EA7-A94AEBC8D34B}"/>
              </a:ext>
            </a:extLst>
          </p:cNvPr>
          <p:cNvSpPr txBox="1"/>
          <p:nvPr/>
        </p:nvSpPr>
        <p:spPr>
          <a:xfrm>
            <a:off x="685800" y="2282309"/>
            <a:ext cx="10896600" cy="3539430"/>
          </a:xfrm>
          <a:prstGeom prst="rect">
            <a:avLst/>
          </a:prstGeom>
          <a:noFill/>
        </p:spPr>
        <p:txBody>
          <a:bodyPr wrap="square">
            <a:spAutoFit/>
          </a:bodyPr>
          <a:lstStyle/>
          <a:p>
            <a:r>
              <a:rPr lang="en-US" sz="2800" b="1" dirty="0"/>
              <a:t>Boolean Values</a:t>
            </a:r>
          </a:p>
          <a:p>
            <a:endParaRPr lang="en-US" sz="2800" b="1" dirty="0"/>
          </a:p>
          <a:p>
            <a:r>
              <a:rPr lang="en-US" sz="2400" dirty="0"/>
              <a:t>In programming you often need to know if an expression is True or False.</a:t>
            </a:r>
          </a:p>
          <a:p>
            <a:endParaRPr lang="en-US" sz="2400" dirty="0"/>
          </a:p>
          <a:p>
            <a:r>
              <a:rPr lang="en-US" sz="2400" dirty="0"/>
              <a:t>You can evaluate any expression in Python, and get one of two answers, True or False.</a:t>
            </a:r>
          </a:p>
          <a:p>
            <a:endParaRPr lang="en-US" sz="2400" dirty="0"/>
          </a:p>
          <a:p>
            <a:r>
              <a:rPr lang="en-US" sz="2400" dirty="0"/>
              <a:t>When you compare two values, the expression is evaluated and Python returns the Boolean answer:</a:t>
            </a:r>
          </a:p>
        </p:txBody>
      </p:sp>
    </p:spTree>
    <p:extLst>
      <p:ext uri="{BB962C8B-B14F-4D97-AF65-F5344CB8AC3E}">
        <p14:creationId xmlns:p14="http://schemas.microsoft.com/office/powerpoint/2010/main" val="836885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A956F6-3C2C-05A1-48AA-988F09BCEB6F}"/>
              </a:ext>
            </a:extLst>
          </p:cNvPr>
          <p:cNvPicPr>
            <a:picLocks noChangeAspect="1"/>
          </p:cNvPicPr>
          <p:nvPr/>
        </p:nvPicPr>
        <p:blipFill>
          <a:blip r:embed="rId2"/>
          <a:stretch>
            <a:fillRect/>
          </a:stretch>
        </p:blipFill>
        <p:spPr>
          <a:xfrm>
            <a:off x="2743200" y="914401"/>
            <a:ext cx="4572000" cy="2290742"/>
          </a:xfrm>
          <a:prstGeom prst="rect">
            <a:avLst/>
          </a:prstGeom>
        </p:spPr>
      </p:pic>
      <p:sp>
        <p:nvSpPr>
          <p:cNvPr id="7" name="TextBox 6">
            <a:extLst>
              <a:ext uri="{FF2B5EF4-FFF2-40B4-BE49-F238E27FC236}">
                <a16:creationId xmlns:a16="http://schemas.microsoft.com/office/drawing/2014/main" id="{3EB4221F-AD13-0497-0459-E7027AD60FE9}"/>
              </a:ext>
            </a:extLst>
          </p:cNvPr>
          <p:cNvSpPr txBox="1"/>
          <p:nvPr/>
        </p:nvSpPr>
        <p:spPr>
          <a:xfrm>
            <a:off x="685800" y="762000"/>
            <a:ext cx="6096000" cy="461665"/>
          </a:xfrm>
          <a:prstGeom prst="rect">
            <a:avLst/>
          </a:prstGeom>
          <a:noFill/>
        </p:spPr>
        <p:txBody>
          <a:bodyPr wrap="square">
            <a:spAutoFit/>
          </a:bodyPr>
          <a:lstStyle/>
          <a:p>
            <a:r>
              <a:rPr lang="en-US" sz="2400" i="1" dirty="0"/>
              <a:t>Example:</a:t>
            </a:r>
          </a:p>
        </p:txBody>
      </p:sp>
      <p:sp>
        <p:nvSpPr>
          <p:cNvPr id="9" name="TextBox 8">
            <a:extLst>
              <a:ext uri="{FF2B5EF4-FFF2-40B4-BE49-F238E27FC236}">
                <a16:creationId xmlns:a16="http://schemas.microsoft.com/office/drawing/2014/main" id="{F7AEC9A2-4911-89DB-338F-B2E1E6C198DC}"/>
              </a:ext>
            </a:extLst>
          </p:cNvPr>
          <p:cNvSpPr txBox="1"/>
          <p:nvPr/>
        </p:nvSpPr>
        <p:spPr>
          <a:xfrm>
            <a:off x="381000" y="3505200"/>
            <a:ext cx="11201400" cy="461665"/>
          </a:xfrm>
          <a:prstGeom prst="rect">
            <a:avLst/>
          </a:prstGeom>
          <a:noFill/>
        </p:spPr>
        <p:txBody>
          <a:bodyPr wrap="square">
            <a:spAutoFit/>
          </a:bodyPr>
          <a:lstStyle/>
          <a:p>
            <a:r>
              <a:rPr lang="en-US" sz="2400" dirty="0"/>
              <a:t>When you run a condition in an if statement, Python returns </a:t>
            </a:r>
            <a:r>
              <a:rPr lang="en-US" sz="2400" dirty="0">
                <a:solidFill>
                  <a:srgbClr val="FF0000"/>
                </a:solidFill>
              </a:rPr>
              <a:t>True</a:t>
            </a:r>
            <a:r>
              <a:rPr lang="en-US" sz="2400" dirty="0"/>
              <a:t> or </a:t>
            </a:r>
            <a:r>
              <a:rPr lang="en-US" sz="2400" dirty="0">
                <a:solidFill>
                  <a:srgbClr val="FF0000"/>
                </a:solidFill>
              </a:rPr>
              <a:t>False</a:t>
            </a:r>
            <a:r>
              <a:rPr lang="en-US" sz="2400" dirty="0"/>
              <a:t>:</a:t>
            </a:r>
          </a:p>
        </p:txBody>
      </p:sp>
      <p:pic>
        <p:nvPicPr>
          <p:cNvPr id="11" name="Picture 10">
            <a:extLst>
              <a:ext uri="{FF2B5EF4-FFF2-40B4-BE49-F238E27FC236}">
                <a16:creationId xmlns:a16="http://schemas.microsoft.com/office/drawing/2014/main" id="{06C5A4E2-DE9E-85C0-6F1F-31C0FC44DF04}"/>
              </a:ext>
            </a:extLst>
          </p:cNvPr>
          <p:cNvPicPr>
            <a:picLocks noChangeAspect="1"/>
          </p:cNvPicPr>
          <p:nvPr/>
        </p:nvPicPr>
        <p:blipFill>
          <a:blip r:embed="rId3"/>
          <a:stretch>
            <a:fillRect/>
          </a:stretch>
        </p:blipFill>
        <p:spPr>
          <a:xfrm>
            <a:off x="5257800" y="4114800"/>
            <a:ext cx="4438951" cy="2400635"/>
          </a:xfrm>
          <a:prstGeom prst="rect">
            <a:avLst/>
          </a:prstGeom>
        </p:spPr>
      </p:pic>
      <p:sp>
        <p:nvSpPr>
          <p:cNvPr id="13" name="TextBox 12">
            <a:extLst>
              <a:ext uri="{FF2B5EF4-FFF2-40B4-BE49-F238E27FC236}">
                <a16:creationId xmlns:a16="http://schemas.microsoft.com/office/drawing/2014/main" id="{CB19221F-6D44-9180-B960-F9DD01451204}"/>
              </a:ext>
            </a:extLst>
          </p:cNvPr>
          <p:cNvSpPr txBox="1"/>
          <p:nvPr/>
        </p:nvSpPr>
        <p:spPr>
          <a:xfrm>
            <a:off x="533400" y="4428530"/>
            <a:ext cx="4495800" cy="646331"/>
          </a:xfrm>
          <a:prstGeom prst="rect">
            <a:avLst/>
          </a:prstGeom>
          <a:noFill/>
        </p:spPr>
        <p:txBody>
          <a:bodyPr wrap="square">
            <a:spAutoFit/>
          </a:bodyPr>
          <a:lstStyle/>
          <a:p>
            <a:r>
              <a:rPr lang="en-US" dirty="0"/>
              <a:t>Print a message based on whether the condition is </a:t>
            </a:r>
            <a:r>
              <a:rPr lang="en-US" dirty="0">
                <a:solidFill>
                  <a:srgbClr val="FF0000"/>
                </a:solidFill>
              </a:rPr>
              <a:t>True</a:t>
            </a:r>
            <a:r>
              <a:rPr lang="en-US" dirty="0"/>
              <a:t> or </a:t>
            </a:r>
            <a:r>
              <a:rPr lang="en-US" dirty="0">
                <a:solidFill>
                  <a:srgbClr val="FF0000"/>
                </a:solidFill>
              </a:rPr>
              <a:t>False</a:t>
            </a:r>
            <a:r>
              <a:rPr lang="en-US" dirty="0"/>
              <a:t>:</a:t>
            </a:r>
          </a:p>
        </p:txBody>
      </p:sp>
    </p:spTree>
    <p:extLst>
      <p:ext uri="{BB962C8B-B14F-4D97-AF65-F5344CB8AC3E}">
        <p14:creationId xmlns:p14="http://schemas.microsoft.com/office/powerpoint/2010/main" val="15116468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E5C-53E9-223A-F6C5-6F0DE259D06F}"/>
              </a:ext>
            </a:extLst>
          </p:cNvPr>
          <p:cNvSpPr txBox="1"/>
          <p:nvPr/>
        </p:nvSpPr>
        <p:spPr>
          <a:xfrm>
            <a:off x="533400" y="762000"/>
            <a:ext cx="11125200" cy="584775"/>
          </a:xfrm>
          <a:prstGeom prst="rect">
            <a:avLst/>
          </a:prstGeom>
          <a:noFill/>
        </p:spPr>
        <p:txBody>
          <a:bodyPr wrap="square">
            <a:spAutoFit/>
          </a:bodyPr>
          <a:lstStyle/>
          <a:p>
            <a:r>
              <a:rPr lang="en-US" sz="3200" dirty="0"/>
              <a:t>Evaluate Values and Variables</a:t>
            </a:r>
          </a:p>
        </p:txBody>
      </p:sp>
      <p:sp>
        <p:nvSpPr>
          <p:cNvPr id="7" name="TextBox 6">
            <a:extLst>
              <a:ext uri="{FF2B5EF4-FFF2-40B4-BE49-F238E27FC236}">
                <a16:creationId xmlns:a16="http://schemas.microsoft.com/office/drawing/2014/main" id="{37BA8947-3CE8-6D6D-C280-0D05E8347BD3}"/>
              </a:ext>
            </a:extLst>
          </p:cNvPr>
          <p:cNvSpPr txBox="1"/>
          <p:nvPr/>
        </p:nvSpPr>
        <p:spPr>
          <a:xfrm>
            <a:off x="685800" y="1676401"/>
            <a:ext cx="10515600" cy="830997"/>
          </a:xfrm>
          <a:prstGeom prst="rect">
            <a:avLst/>
          </a:prstGeom>
          <a:noFill/>
        </p:spPr>
        <p:txBody>
          <a:bodyPr wrap="square">
            <a:spAutoFit/>
          </a:bodyPr>
          <a:lstStyle/>
          <a:p>
            <a:r>
              <a:rPr lang="en-US" sz="2400" dirty="0"/>
              <a:t>The bool() function allows you to evaluate any value, and give you True or False in return,</a:t>
            </a:r>
          </a:p>
        </p:txBody>
      </p:sp>
      <p:pic>
        <p:nvPicPr>
          <p:cNvPr id="9" name="Picture 8">
            <a:extLst>
              <a:ext uri="{FF2B5EF4-FFF2-40B4-BE49-F238E27FC236}">
                <a16:creationId xmlns:a16="http://schemas.microsoft.com/office/drawing/2014/main" id="{ACE80016-636A-DAF4-3562-96192EFE038F}"/>
              </a:ext>
            </a:extLst>
          </p:cNvPr>
          <p:cNvPicPr>
            <a:picLocks noChangeAspect="1"/>
          </p:cNvPicPr>
          <p:nvPr/>
        </p:nvPicPr>
        <p:blipFill>
          <a:blip r:embed="rId2"/>
          <a:stretch>
            <a:fillRect/>
          </a:stretch>
        </p:blipFill>
        <p:spPr>
          <a:xfrm>
            <a:off x="4648200" y="2647950"/>
            <a:ext cx="3962400" cy="1683603"/>
          </a:xfrm>
          <a:prstGeom prst="rect">
            <a:avLst/>
          </a:prstGeom>
        </p:spPr>
      </p:pic>
      <p:sp>
        <p:nvSpPr>
          <p:cNvPr id="11" name="TextBox 10">
            <a:extLst>
              <a:ext uri="{FF2B5EF4-FFF2-40B4-BE49-F238E27FC236}">
                <a16:creationId xmlns:a16="http://schemas.microsoft.com/office/drawing/2014/main" id="{9B4C88E0-7CDE-790D-BB38-61213201FB3A}"/>
              </a:ext>
            </a:extLst>
          </p:cNvPr>
          <p:cNvSpPr txBox="1"/>
          <p:nvPr/>
        </p:nvSpPr>
        <p:spPr>
          <a:xfrm>
            <a:off x="838200" y="2559309"/>
            <a:ext cx="3810000" cy="369332"/>
          </a:xfrm>
          <a:prstGeom prst="rect">
            <a:avLst/>
          </a:prstGeom>
          <a:noFill/>
        </p:spPr>
        <p:txBody>
          <a:bodyPr wrap="square">
            <a:spAutoFit/>
          </a:bodyPr>
          <a:lstStyle/>
          <a:p>
            <a:r>
              <a:rPr lang="en-US" dirty="0"/>
              <a:t>Evaluate a string and a number:</a:t>
            </a:r>
          </a:p>
        </p:txBody>
      </p:sp>
      <p:sp>
        <p:nvSpPr>
          <p:cNvPr id="13" name="TextBox 12">
            <a:extLst>
              <a:ext uri="{FF2B5EF4-FFF2-40B4-BE49-F238E27FC236}">
                <a16:creationId xmlns:a16="http://schemas.microsoft.com/office/drawing/2014/main" id="{52D39C4A-DA9C-482C-03F0-AFCEA6673ADF}"/>
              </a:ext>
            </a:extLst>
          </p:cNvPr>
          <p:cNvSpPr txBox="1"/>
          <p:nvPr/>
        </p:nvSpPr>
        <p:spPr>
          <a:xfrm>
            <a:off x="381000" y="4419600"/>
            <a:ext cx="6438900" cy="461665"/>
          </a:xfrm>
          <a:prstGeom prst="rect">
            <a:avLst/>
          </a:prstGeom>
          <a:noFill/>
        </p:spPr>
        <p:txBody>
          <a:bodyPr wrap="square">
            <a:spAutoFit/>
          </a:bodyPr>
          <a:lstStyle/>
          <a:p>
            <a:r>
              <a:rPr lang="en-US" sz="2400" i="1" dirty="0"/>
              <a:t>Evaluate two variables:</a:t>
            </a:r>
          </a:p>
        </p:txBody>
      </p:sp>
      <p:pic>
        <p:nvPicPr>
          <p:cNvPr id="15" name="Picture 14">
            <a:extLst>
              <a:ext uri="{FF2B5EF4-FFF2-40B4-BE49-F238E27FC236}">
                <a16:creationId xmlns:a16="http://schemas.microsoft.com/office/drawing/2014/main" id="{0EC52C53-AC05-CA1F-0DC6-8D85CE86E2DB}"/>
              </a:ext>
            </a:extLst>
          </p:cNvPr>
          <p:cNvPicPr>
            <a:picLocks noChangeAspect="1"/>
          </p:cNvPicPr>
          <p:nvPr/>
        </p:nvPicPr>
        <p:blipFill>
          <a:blip r:embed="rId3"/>
          <a:stretch>
            <a:fillRect/>
          </a:stretch>
        </p:blipFill>
        <p:spPr>
          <a:xfrm>
            <a:off x="4648200" y="4587852"/>
            <a:ext cx="3962400" cy="1979628"/>
          </a:xfrm>
          <a:prstGeom prst="rect">
            <a:avLst/>
          </a:prstGeom>
        </p:spPr>
      </p:pic>
      <p:sp>
        <p:nvSpPr>
          <p:cNvPr id="17" name="TextBox 16">
            <a:extLst>
              <a:ext uri="{FF2B5EF4-FFF2-40B4-BE49-F238E27FC236}">
                <a16:creationId xmlns:a16="http://schemas.microsoft.com/office/drawing/2014/main" id="{28F311BC-A668-0A9F-98DC-2A3CFB97F914}"/>
              </a:ext>
            </a:extLst>
          </p:cNvPr>
          <p:cNvSpPr txBox="1"/>
          <p:nvPr/>
        </p:nvSpPr>
        <p:spPr>
          <a:xfrm>
            <a:off x="3276600" y="5127831"/>
            <a:ext cx="6096000" cy="369332"/>
          </a:xfrm>
          <a:prstGeom prst="rect">
            <a:avLst/>
          </a:prstGeom>
          <a:noFill/>
        </p:spPr>
        <p:txBody>
          <a:bodyPr wrap="square">
            <a:spAutoFit/>
          </a:bodyPr>
          <a:lstStyle/>
          <a:p>
            <a:r>
              <a:rPr lang="en-US" i="1" dirty="0"/>
              <a:t>Example:</a:t>
            </a:r>
          </a:p>
        </p:txBody>
      </p:sp>
      <p:sp>
        <p:nvSpPr>
          <p:cNvPr id="19" name="TextBox 18">
            <a:extLst>
              <a:ext uri="{FF2B5EF4-FFF2-40B4-BE49-F238E27FC236}">
                <a16:creationId xmlns:a16="http://schemas.microsoft.com/office/drawing/2014/main" id="{770A1AEE-67FC-7172-7099-5A3B050A7DEA}"/>
              </a:ext>
            </a:extLst>
          </p:cNvPr>
          <p:cNvSpPr txBox="1"/>
          <p:nvPr/>
        </p:nvSpPr>
        <p:spPr>
          <a:xfrm>
            <a:off x="3276600" y="3217438"/>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22305129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E35186-AC63-0CE1-49BE-0582256391F2}"/>
              </a:ext>
            </a:extLst>
          </p:cNvPr>
          <p:cNvSpPr txBox="1"/>
          <p:nvPr/>
        </p:nvSpPr>
        <p:spPr>
          <a:xfrm>
            <a:off x="533400" y="685800"/>
            <a:ext cx="6858000" cy="707886"/>
          </a:xfrm>
          <a:prstGeom prst="rect">
            <a:avLst/>
          </a:prstGeom>
          <a:noFill/>
        </p:spPr>
        <p:txBody>
          <a:bodyPr wrap="square">
            <a:spAutoFit/>
          </a:bodyPr>
          <a:lstStyle/>
          <a:p>
            <a:r>
              <a:rPr lang="en-US" sz="4000" dirty="0"/>
              <a:t>Most Values are True</a:t>
            </a:r>
          </a:p>
        </p:txBody>
      </p:sp>
      <p:sp>
        <p:nvSpPr>
          <p:cNvPr id="7" name="TextBox 6">
            <a:extLst>
              <a:ext uri="{FF2B5EF4-FFF2-40B4-BE49-F238E27FC236}">
                <a16:creationId xmlns:a16="http://schemas.microsoft.com/office/drawing/2014/main" id="{00F0F504-AB46-0E0A-5980-A130A70A7917}"/>
              </a:ext>
            </a:extLst>
          </p:cNvPr>
          <p:cNvSpPr txBox="1"/>
          <p:nvPr/>
        </p:nvSpPr>
        <p:spPr>
          <a:xfrm>
            <a:off x="533400" y="2136339"/>
            <a:ext cx="11353800" cy="2031325"/>
          </a:xfrm>
          <a:prstGeom prst="rect">
            <a:avLst/>
          </a:prstGeom>
          <a:noFill/>
        </p:spPr>
        <p:txBody>
          <a:bodyPr wrap="square">
            <a:spAutoFit/>
          </a:bodyPr>
          <a:lstStyle/>
          <a:p>
            <a:pPr marL="285750" indent="-285750">
              <a:buFont typeface="Arial" panose="020B0604020202020204" pitchFamily="34" charset="0"/>
              <a:buChar char="•"/>
            </a:pPr>
            <a:r>
              <a:rPr lang="en-US" dirty="0"/>
              <a:t>Almost any value is evaluated to </a:t>
            </a:r>
            <a:r>
              <a:rPr lang="en-US" dirty="0">
                <a:solidFill>
                  <a:srgbClr val="FF0000"/>
                </a:solidFill>
              </a:rPr>
              <a:t>True</a:t>
            </a:r>
            <a:r>
              <a:rPr lang="en-US" dirty="0"/>
              <a:t> if it has some sort of content.</a:t>
            </a:r>
          </a:p>
          <a:p>
            <a:endParaRPr lang="en-US" dirty="0"/>
          </a:p>
          <a:p>
            <a:pPr marL="285750" indent="-285750">
              <a:buFont typeface="Arial" panose="020B0604020202020204" pitchFamily="34" charset="0"/>
              <a:buChar char="•"/>
            </a:pPr>
            <a:r>
              <a:rPr lang="en-US" dirty="0"/>
              <a:t>Any string is </a:t>
            </a:r>
            <a:r>
              <a:rPr lang="en-US" dirty="0">
                <a:solidFill>
                  <a:srgbClr val="FF0000"/>
                </a:solidFill>
              </a:rPr>
              <a:t>True</a:t>
            </a:r>
            <a:r>
              <a:rPr lang="en-US" dirty="0"/>
              <a:t>, except empty strings.</a:t>
            </a:r>
          </a:p>
          <a:p>
            <a:endParaRPr lang="en-US" dirty="0"/>
          </a:p>
          <a:p>
            <a:pPr marL="285750" indent="-285750">
              <a:buFont typeface="Arial" panose="020B0604020202020204" pitchFamily="34" charset="0"/>
              <a:buChar char="•"/>
            </a:pPr>
            <a:r>
              <a:rPr lang="en-US" dirty="0"/>
              <a:t>Any number is </a:t>
            </a:r>
            <a:r>
              <a:rPr lang="en-US" dirty="0">
                <a:solidFill>
                  <a:srgbClr val="FF0000"/>
                </a:solidFill>
              </a:rPr>
              <a:t>True</a:t>
            </a:r>
            <a:r>
              <a:rPr lang="en-US" dirty="0"/>
              <a:t>, except </a:t>
            </a:r>
            <a:r>
              <a:rPr lang="en-US" dirty="0">
                <a:solidFill>
                  <a:srgbClr val="FF0000"/>
                </a:solidFill>
              </a:rPr>
              <a:t>0</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Any list, tuple, set, and dictionary are </a:t>
            </a:r>
            <a:r>
              <a:rPr lang="en-US" dirty="0">
                <a:solidFill>
                  <a:srgbClr val="FF0000"/>
                </a:solidFill>
              </a:rPr>
              <a:t>True</a:t>
            </a:r>
            <a:r>
              <a:rPr lang="en-US" dirty="0"/>
              <a:t>, except empty ones.</a:t>
            </a:r>
          </a:p>
        </p:txBody>
      </p:sp>
      <p:pic>
        <p:nvPicPr>
          <p:cNvPr id="9" name="Picture 8">
            <a:extLst>
              <a:ext uri="{FF2B5EF4-FFF2-40B4-BE49-F238E27FC236}">
                <a16:creationId xmlns:a16="http://schemas.microsoft.com/office/drawing/2014/main" id="{E22A595D-8A85-A718-B5FB-E276E8E11694}"/>
              </a:ext>
            </a:extLst>
          </p:cNvPr>
          <p:cNvPicPr>
            <a:picLocks noChangeAspect="1"/>
          </p:cNvPicPr>
          <p:nvPr/>
        </p:nvPicPr>
        <p:blipFill>
          <a:blip r:embed="rId2"/>
          <a:stretch>
            <a:fillRect/>
          </a:stretch>
        </p:blipFill>
        <p:spPr>
          <a:xfrm>
            <a:off x="3429000" y="4419600"/>
            <a:ext cx="4906060" cy="1924319"/>
          </a:xfrm>
          <a:prstGeom prst="rect">
            <a:avLst/>
          </a:prstGeom>
        </p:spPr>
      </p:pic>
      <p:sp>
        <p:nvSpPr>
          <p:cNvPr id="11" name="TextBox 10">
            <a:extLst>
              <a:ext uri="{FF2B5EF4-FFF2-40B4-BE49-F238E27FC236}">
                <a16:creationId xmlns:a16="http://schemas.microsoft.com/office/drawing/2014/main" id="{FBBD5BFE-0E21-877C-6FE5-F0589A029B47}"/>
              </a:ext>
            </a:extLst>
          </p:cNvPr>
          <p:cNvSpPr txBox="1"/>
          <p:nvPr/>
        </p:nvSpPr>
        <p:spPr>
          <a:xfrm>
            <a:off x="685800" y="4725651"/>
            <a:ext cx="2362200" cy="646331"/>
          </a:xfrm>
          <a:prstGeom prst="rect">
            <a:avLst/>
          </a:prstGeom>
          <a:noFill/>
        </p:spPr>
        <p:txBody>
          <a:bodyPr wrap="square">
            <a:spAutoFit/>
          </a:bodyPr>
          <a:lstStyle/>
          <a:p>
            <a:r>
              <a:rPr lang="en-US" dirty="0"/>
              <a:t>The following will return True:</a:t>
            </a:r>
          </a:p>
        </p:txBody>
      </p:sp>
    </p:spTree>
    <p:extLst>
      <p:ext uri="{BB962C8B-B14F-4D97-AF65-F5344CB8AC3E}">
        <p14:creationId xmlns:p14="http://schemas.microsoft.com/office/powerpoint/2010/main" val="410554975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FDF957-60A7-1B5E-D93B-D52660C6F6DC}"/>
              </a:ext>
            </a:extLst>
          </p:cNvPr>
          <p:cNvSpPr txBox="1"/>
          <p:nvPr/>
        </p:nvSpPr>
        <p:spPr>
          <a:xfrm>
            <a:off x="533400" y="838200"/>
            <a:ext cx="11353800" cy="707886"/>
          </a:xfrm>
          <a:prstGeom prst="rect">
            <a:avLst/>
          </a:prstGeom>
          <a:noFill/>
        </p:spPr>
        <p:txBody>
          <a:bodyPr wrap="square">
            <a:spAutoFit/>
          </a:bodyPr>
          <a:lstStyle/>
          <a:p>
            <a:r>
              <a:rPr lang="en-US" sz="4000" dirty="0"/>
              <a:t>Some Values are False</a:t>
            </a:r>
          </a:p>
        </p:txBody>
      </p:sp>
      <p:sp>
        <p:nvSpPr>
          <p:cNvPr id="7" name="TextBox 6">
            <a:extLst>
              <a:ext uri="{FF2B5EF4-FFF2-40B4-BE49-F238E27FC236}">
                <a16:creationId xmlns:a16="http://schemas.microsoft.com/office/drawing/2014/main" id="{A61C3E80-361A-318C-949D-61BC98C314C1}"/>
              </a:ext>
            </a:extLst>
          </p:cNvPr>
          <p:cNvSpPr txBox="1"/>
          <p:nvPr/>
        </p:nvSpPr>
        <p:spPr>
          <a:xfrm>
            <a:off x="571500" y="1905000"/>
            <a:ext cx="11010900" cy="1015663"/>
          </a:xfrm>
          <a:prstGeom prst="rect">
            <a:avLst/>
          </a:prstGeom>
          <a:noFill/>
        </p:spPr>
        <p:txBody>
          <a:bodyPr wrap="square">
            <a:spAutoFit/>
          </a:bodyPr>
          <a:lstStyle/>
          <a:p>
            <a:r>
              <a:rPr lang="en-US" sz="2000" dirty="0"/>
              <a:t>In fact, there are not many values that evaluate to </a:t>
            </a:r>
            <a:r>
              <a:rPr lang="en-US" sz="2000" dirty="0">
                <a:solidFill>
                  <a:srgbClr val="FF0000"/>
                </a:solidFill>
              </a:rPr>
              <a:t>False</a:t>
            </a:r>
            <a:r>
              <a:rPr lang="en-US" sz="2000" dirty="0"/>
              <a:t>, except empty values, such as </a:t>
            </a:r>
            <a:r>
              <a:rPr lang="en-US" sz="2000" dirty="0">
                <a:solidFill>
                  <a:srgbClr val="FF0000"/>
                </a:solidFill>
              </a:rPr>
              <a:t>()</a:t>
            </a:r>
            <a:r>
              <a:rPr lang="en-US" sz="2000" dirty="0"/>
              <a:t>, </a:t>
            </a:r>
            <a:r>
              <a:rPr lang="en-US" sz="2000" dirty="0">
                <a:solidFill>
                  <a:srgbClr val="FF0000"/>
                </a:solidFill>
              </a:rPr>
              <a:t>[]</a:t>
            </a:r>
            <a:r>
              <a:rPr lang="en-US" sz="2000" dirty="0"/>
              <a:t>, </a:t>
            </a:r>
            <a:r>
              <a:rPr lang="en-US" sz="2000" dirty="0">
                <a:solidFill>
                  <a:srgbClr val="FF0000"/>
                </a:solidFill>
              </a:rPr>
              <a:t>{}</a:t>
            </a:r>
            <a:r>
              <a:rPr lang="en-US" sz="2000" dirty="0"/>
              <a:t>, "", the number </a:t>
            </a:r>
            <a:r>
              <a:rPr lang="en-US" sz="2000" dirty="0">
                <a:solidFill>
                  <a:srgbClr val="FF0000"/>
                </a:solidFill>
              </a:rPr>
              <a:t>0</a:t>
            </a:r>
            <a:r>
              <a:rPr lang="en-US" sz="2000" dirty="0"/>
              <a:t>, and the value </a:t>
            </a:r>
            <a:r>
              <a:rPr lang="en-US" sz="2000" dirty="0">
                <a:solidFill>
                  <a:srgbClr val="FF0000"/>
                </a:solidFill>
              </a:rPr>
              <a:t>None</a:t>
            </a:r>
            <a:r>
              <a:rPr lang="en-US" sz="2000" dirty="0"/>
              <a:t>. And of course the value </a:t>
            </a:r>
            <a:r>
              <a:rPr lang="en-US" sz="2000" dirty="0">
                <a:solidFill>
                  <a:srgbClr val="FF0000"/>
                </a:solidFill>
              </a:rPr>
              <a:t>False</a:t>
            </a:r>
            <a:r>
              <a:rPr lang="en-US" sz="2000" dirty="0"/>
              <a:t> evaluates to </a:t>
            </a:r>
            <a:r>
              <a:rPr lang="en-US" sz="2000" dirty="0">
                <a:solidFill>
                  <a:srgbClr val="FF0000"/>
                </a:solidFill>
              </a:rPr>
              <a:t>False</a:t>
            </a:r>
            <a:r>
              <a:rPr lang="en-US" sz="2000" dirty="0"/>
              <a:t>.</a:t>
            </a:r>
          </a:p>
        </p:txBody>
      </p:sp>
      <p:pic>
        <p:nvPicPr>
          <p:cNvPr id="9" name="Picture 8">
            <a:extLst>
              <a:ext uri="{FF2B5EF4-FFF2-40B4-BE49-F238E27FC236}">
                <a16:creationId xmlns:a16="http://schemas.microsoft.com/office/drawing/2014/main" id="{FD74FA0B-672E-062A-6C20-F8765A229757}"/>
              </a:ext>
            </a:extLst>
          </p:cNvPr>
          <p:cNvPicPr>
            <a:picLocks noChangeAspect="1"/>
          </p:cNvPicPr>
          <p:nvPr/>
        </p:nvPicPr>
        <p:blipFill>
          <a:blip r:embed="rId2"/>
          <a:stretch>
            <a:fillRect/>
          </a:stretch>
        </p:blipFill>
        <p:spPr>
          <a:xfrm>
            <a:off x="4343400" y="3124200"/>
            <a:ext cx="4724400" cy="3355734"/>
          </a:xfrm>
          <a:prstGeom prst="rect">
            <a:avLst/>
          </a:prstGeom>
        </p:spPr>
      </p:pic>
      <p:sp>
        <p:nvSpPr>
          <p:cNvPr id="11" name="TextBox 10">
            <a:extLst>
              <a:ext uri="{FF2B5EF4-FFF2-40B4-BE49-F238E27FC236}">
                <a16:creationId xmlns:a16="http://schemas.microsoft.com/office/drawing/2014/main" id="{7921C257-BFE5-E557-9116-D7856317A123}"/>
              </a:ext>
            </a:extLst>
          </p:cNvPr>
          <p:cNvSpPr txBox="1"/>
          <p:nvPr/>
        </p:nvSpPr>
        <p:spPr>
          <a:xfrm>
            <a:off x="471741" y="3465731"/>
            <a:ext cx="6096000" cy="369332"/>
          </a:xfrm>
          <a:prstGeom prst="rect">
            <a:avLst/>
          </a:prstGeom>
          <a:noFill/>
        </p:spPr>
        <p:txBody>
          <a:bodyPr wrap="square">
            <a:spAutoFit/>
          </a:bodyPr>
          <a:lstStyle/>
          <a:p>
            <a:r>
              <a:rPr lang="en-US" i="1" dirty="0"/>
              <a:t>The following will return False:</a:t>
            </a:r>
          </a:p>
        </p:txBody>
      </p:sp>
      <p:sp>
        <p:nvSpPr>
          <p:cNvPr id="13" name="TextBox 12">
            <a:extLst>
              <a:ext uri="{FF2B5EF4-FFF2-40B4-BE49-F238E27FC236}">
                <a16:creationId xmlns:a16="http://schemas.microsoft.com/office/drawing/2014/main" id="{A654CE44-AF7E-8D91-2045-04F1DC2BAB07}"/>
              </a:ext>
            </a:extLst>
          </p:cNvPr>
          <p:cNvSpPr txBox="1"/>
          <p:nvPr/>
        </p:nvSpPr>
        <p:spPr>
          <a:xfrm>
            <a:off x="2819400" y="4655642"/>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25511942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1A473-4DD9-F8FE-560F-AA12EEF2F88F}"/>
              </a:ext>
            </a:extLst>
          </p:cNvPr>
          <p:cNvSpPr txBox="1"/>
          <p:nvPr/>
        </p:nvSpPr>
        <p:spPr>
          <a:xfrm>
            <a:off x="342900" y="1143000"/>
            <a:ext cx="11506200" cy="1200329"/>
          </a:xfrm>
          <a:prstGeom prst="rect">
            <a:avLst/>
          </a:prstGeom>
          <a:noFill/>
        </p:spPr>
        <p:txBody>
          <a:bodyPr wrap="square">
            <a:spAutoFit/>
          </a:bodyPr>
          <a:lstStyle/>
          <a:p>
            <a:r>
              <a:rPr lang="en-US" sz="2400" dirty="0"/>
              <a:t>One more value, or object in this case, evaluates to </a:t>
            </a:r>
            <a:r>
              <a:rPr lang="en-US" sz="2400" dirty="0">
                <a:solidFill>
                  <a:srgbClr val="FF0000"/>
                </a:solidFill>
              </a:rPr>
              <a:t>False</a:t>
            </a:r>
            <a:r>
              <a:rPr lang="en-US" sz="2400" dirty="0"/>
              <a:t>, and that is if you have an object that is made from a class with a </a:t>
            </a:r>
            <a:r>
              <a:rPr lang="en-US" sz="2400" dirty="0">
                <a:solidFill>
                  <a:srgbClr val="FF0000"/>
                </a:solidFill>
              </a:rPr>
              <a:t>__</a:t>
            </a:r>
            <a:r>
              <a:rPr lang="en-US" sz="2400" dirty="0" err="1">
                <a:solidFill>
                  <a:srgbClr val="FF0000"/>
                </a:solidFill>
              </a:rPr>
              <a:t>len</a:t>
            </a:r>
            <a:r>
              <a:rPr lang="en-US" sz="2400" dirty="0">
                <a:solidFill>
                  <a:srgbClr val="FF0000"/>
                </a:solidFill>
              </a:rPr>
              <a:t>__ </a:t>
            </a:r>
            <a:r>
              <a:rPr lang="en-US" sz="2400" dirty="0"/>
              <a:t>function that returns </a:t>
            </a:r>
            <a:r>
              <a:rPr lang="en-US" sz="2400" dirty="0">
                <a:solidFill>
                  <a:srgbClr val="FF0000"/>
                </a:solidFill>
              </a:rPr>
              <a:t>0</a:t>
            </a:r>
            <a:r>
              <a:rPr lang="en-US" sz="2400" dirty="0"/>
              <a:t> or </a:t>
            </a:r>
            <a:r>
              <a:rPr lang="en-US" sz="2400" dirty="0">
                <a:solidFill>
                  <a:srgbClr val="FF0000"/>
                </a:solidFill>
              </a:rPr>
              <a:t>False</a:t>
            </a:r>
            <a:r>
              <a:rPr lang="en-US" sz="2400" dirty="0"/>
              <a:t>:</a:t>
            </a:r>
          </a:p>
        </p:txBody>
      </p:sp>
      <p:pic>
        <p:nvPicPr>
          <p:cNvPr id="7" name="Picture 6">
            <a:extLst>
              <a:ext uri="{FF2B5EF4-FFF2-40B4-BE49-F238E27FC236}">
                <a16:creationId xmlns:a16="http://schemas.microsoft.com/office/drawing/2014/main" id="{EF50CED0-9044-439C-0B77-645470C5FEBA}"/>
              </a:ext>
            </a:extLst>
          </p:cNvPr>
          <p:cNvPicPr>
            <a:picLocks noChangeAspect="1"/>
          </p:cNvPicPr>
          <p:nvPr/>
        </p:nvPicPr>
        <p:blipFill>
          <a:blip r:embed="rId2"/>
          <a:stretch>
            <a:fillRect/>
          </a:stretch>
        </p:blipFill>
        <p:spPr>
          <a:xfrm>
            <a:off x="4419599" y="3038504"/>
            <a:ext cx="4344671" cy="2524095"/>
          </a:xfrm>
          <a:prstGeom prst="rect">
            <a:avLst/>
          </a:prstGeom>
        </p:spPr>
      </p:pic>
      <p:sp>
        <p:nvSpPr>
          <p:cNvPr id="9" name="TextBox 8">
            <a:extLst>
              <a:ext uri="{FF2B5EF4-FFF2-40B4-BE49-F238E27FC236}">
                <a16:creationId xmlns:a16="http://schemas.microsoft.com/office/drawing/2014/main" id="{4B0266A0-9E62-4096-A07A-6345CA79D6AB}"/>
              </a:ext>
            </a:extLst>
          </p:cNvPr>
          <p:cNvSpPr txBox="1"/>
          <p:nvPr/>
        </p:nvSpPr>
        <p:spPr>
          <a:xfrm>
            <a:off x="2590800" y="2971800"/>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1549672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89F9F9-1A4A-B001-0828-CD0BD86E553F}"/>
              </a:ext>
            </a:extLst>
          </p:cNvPr>
          <p:cNvSpPr txBox="1"/>
          <p:nvPr/>
        </p:nvSpPr>
        <p:spPr>
          <a:xfrm>
            <a:off x="685800" y="762000"/>
            <a:ext cx="10972800" cy="646331"/>
          </a:xfrm>
          <a:prstGeom prst="rect">
            <a:avLst/>
          </a:prstGeom>
          <a:noFill/>
        </p:spPr>
        <p:txBody>
          <a:bodyPr wrap="square">
            <a:spAutoFit/>
          </a:bodyPr>
          <a:lstStyle/>
          <a:p>
            <a:r>
              <a:rPr lang="en-US" sz="3600" dirty="0"/>
              <a:t>Functions can Return a Boolean</a:t>
            </a:r>
          </a:p>
        </p:txBody>
      </p:sp>
      <p:sp>
        <p:nvSpPr>
          <p:cNvPr id="7" name="TextBox 6">
            <a:extLst>
              <a:ext uri="{FF2B5EF4-FFF2-40B4-BE49-F238E27FC236}">
                <a16:creationId xmlns:a16="http://schemas.microsoft.com/office/drawing/2014/main" id="{6DA7D81D-549F-AE8E-39A6-8F3C93EDA318}"/>
              </a:ext>
            </a:extLst>
          </p:cNvPr>
          <p:cNvSpPr txBox="1"/>
          <p:nvPr/>
        </p:nvSpPr>
        <p:spPr>
          <a:xfrm>
            <a:off x="990600" y="1911007"/>
            <a:ext cx="9906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You can create functions that returns a Boolean Value:</a:t>
            </a:r>
          </a:p>
        </p:txBody>
      </p:sp>
      <p:pic>
        <p:nvPicPr>
          <p:cNvPr id="9" name="Picture 8">
            <a:extLst>
              <a:ext uri="{FF2B5EF4-FFF2-40B4-BE49-F238E27FC236}">
                <a16:creationId xmlns:a16="http://schemas.microsoft.com/office/drawing/2014/main" id="{D753786C-536C-FA71-774F-65B271E0D8BA}"/>
              </a:ext>
            </a:extLst>
          </p:cNvPr>
          <p:cNvPicPr>
            <a:picLocks noChangeAspect="1"/>
          </p:cNvPicPr>
          <p:nvPr/>
        </p:nvPicPr>
        <p:blipFill>
          <a:blip r:embed="rId2"/>
          <a:stretch>
            <a:fillRect/>
          </a:stretch>
        </p:blipFill>
        <p:spPr>
          <a:xfrm>
            <a:off x="4648200" y="3238500"/>
            <a:ext cx="4874658" cy="2667000"/>
          </a:xfrm>
          <a:prstGeom prst="rect">
            <a:avLst/>
          </a:prstGeom>
        </p:spPr>
      </p:pic>
      <p:sp>
        <p:nvSpPr>
          <p:cNvPr id="11" name="TextBox 10">
            <a:extLst>
              <a:ext uri="{FF2B5EF4-FFF2-40B4-BE49-F238E27FC236}">
                <a16:creationId xmlns:a16="http://schemas.microsoft.com/office/drawing/2014/main" id="{0B2B8224-0641-F408-02F9-9D8E84B5DE19}"/>
              </a:ext>
            </a:extLst>
          </p:cNvPr>
          <p:cNvSpPr txBox="1"/>
          <p:nvPr/>
        </p:nvSpPr>
        <p:spPr>
          <a:xfrm>
            <a:off x="533400" y="3090446"/>
            <a:ext cx="6096000" cy="677108"/>
          </a:xfrm>
          <a:prstGeom prst="rect">
            <a:avLst/>
          </a:prstGeom>
          <a:noFill/>
        </p:spPr>
        <p:txBody>
          <a:bodyPr wrap="square">
            <a:spAutoFit/>
          </a:bodyPr>
          <a:lstStyle/>
          <a:p>
            <a:endParaRPr lang="en-US" dirty="0"/>
          </a:p>
          <a:p>
            <a:r>
              <a:rPr lang="en-US" sz="2000" i="1" dirty="0"/>
              <a:t>Print the answer of a function:</a:t>
            </a:r>
          </a:p>
        </p:txBody>
      </p:sp>
      <p:sp>
        <p:nvSpPr>
          <p:cNvPr id="13" name="TextBox 12">
            <a:extLst>
              <a:ext uri="{FF2B5EF4-FFF2-40B4-BE49-F238E27FC236}">
                <a16:creationId xmlns:a16="http://schemas.microsoft.com/office/drawing/2014/main" id="{45FA10EC-9D27-2698-5871-E1FE98E88690}"/>
              </a:ext>
            </a:extLst>
          </p:cNvPr>
          <p:cNvSpPr txBox="1"/>
          <p:nvPr/>
        </p:nvSpPr>
        <p:spPr>
          <a:xfrm>
            <a:off x="3124200" y="4572000"/>
            <a:ext cx="6096000" cy="369332"/>
          </a:xfrm>
          <a:prstGeom prst="rect">
            <a:avLst/>
          </a:prstGeom>
          <a:noFill/>
        </p:spPr>
        <p:txBody>
          <a:bodyPr wrap="square">
            <a:spAutoFit/>
          </a:bodyPr>
          <a:lstStyle/>
          <a:p>
            <a:r>
              <a:rPr lang="en-US" i="1" dirty="0"/>
              <a:t>Example:</a:t>
            </a:r>
          </a:p>
        </p:txBody>
      </p:sp>
    </p:spTree>
    <p:extLst>
      <p:ext uri="{BB962C8B-B14F-4D97-AF65-F5344CB8AC3E}">
        <p14:creationId xmlns:p14="http://schemas.microsoft.com/office/powerpoint/2010/main" val="3532961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88D079-EEA0-6A60-7106-A5F12BC89E37}"/>
              </a:ext>
            </a:extLst>
          </p:cNvPr>
          <p:cNvSpPr txBox="1"/>
          <p:nvPr/>
        </p:nvSpPr>
        <p:spPr>
          <a:xfrm>
            <a:off x="533400" y="685800"/>
            <a:ext cx="11277600" cy="954107"/>
          </a:xfrm>
          <a:prstGeom prst="rect">
            <a:avLst/>
          </a:prstGeom>
          <a:noFill/>
        </p:spPr>
        <p:txBody>
          <a:bodyPr wrap="square">
            <a:spAutoFit/>
          </a:bodyPr>
          <a:lstStyle/>
          <a:p>
            <a:r>
              <a:rPr lang="en-US" sz="2800" dirty="0"/>
              <a:t>You can execute code based on the Boolean answer of a function:</a:t>
            </a:r>
          </a:p>
        </p:txBody>
      </p:sp>
      <p:pic>
        <p:nvPicPr>
          <p:cNvPr id="7" name="Picture 6">
            <a:extLst>
              <a:ext uri="{FF2B5EF4-FFF2-40B4-BE49-F238E27FC236}">
                <a16:creationId xmlns:a16="http://schemas.microsoft.com/office/drawing/2014/main" id="{70FBD8C3-4DAB-5E59-0949-DC0E55E92FD6}"/>
              </a:ext>
            </a:extLst>
          </p:cNvPr>
          <p:cNvPicPr>
            <a:picLocks noChangeAspect="1"/>
          </p:cNvPicPr>
          <p:nvPr/>
        </p:nvPicPr>
        <p:blipFill>
          <a:blip r:embed="rId2"/>
          <a:stretch>
            <a:fillRect/>
          </a:stretch>
        </p:blipFill>
        <p:spPr>
          <a:xfrm>
            <a:off x="4724400" y="3060561"/>
            <a:ext cx="4979464" cy="3300466"/>
          </a:xfrm>
          <a:prstGeom prst="rect">
            <a:avLst/>
          </a:prstGeom>
        </p:spPr>
      </p:pic>
      <p:sp>
        <p:nvSpPr>
          <p:cNvPr id="9" name="TextBox 8">
            <a:extLst>
              <a:ext uri="{FF2B5EF4-FFF2-40B4-BE49-F238E27FC236}">
                <a16:creationId xmlns:a16="http://schemas.microsoft.com/office/drawing/2014/main" id="{D7120424-3993-9E33-7C6B-23822C529603}"/>
              </a:ext>
            </a:extLst>
          </p:cNvPr>
          <p:cNvSpPr txBox="1"/>
          <p:nvPr/>
        </p:nvSpPr>
        <p:spPr>
          <a:xfrm>
            <a:off x="609600" y="2362200"/>
            <a:ext cx="6705600" cy="707886"/>
          </a:xfrm>
          <a:prstGeom prst="rect">
            <a:avLst/>
          </a:prstGeom>
          <a:noFill/>
        </p:spPr>
        <p:txBody>
          <a:bodyPr wrap="square">
            <a:spAutoFit/>
          </a:bodyPr>
          <a:lstStyle/>
          <a:p>
            <a:r>
              <a:rPr lang="en-US" sz="2000" i="1" dirty="0"/>
              <a:t>Print "YES!" if the function returns True, otherwise print "NO!":</a:t>
            </a:r>
          </a:p>
        </p:txBody>
      </p:sp>
      <p:sp>
        <p:nvSpPr>
          <p:cNvPr id="11" name="TextBox 10">
            <a:extLst>
              <a:ext uri="{FF2B5EF4-FFF2-40B4-BE49-F238E27FC236}">
                <a16:creationId xmlns:a16="http://schemas.microsoft.com/office/drawing/2014/main" id="{A4353353-22EC-D09A-B158-4941B708E27A}"/>
              </a:ext>
            </a:extLst>
          </p:cNvPr>
          <p:cNvSpPr txBox="1"/>
          <p:nvPr/>
        </p:nvSpPr>
        <p:spPr>
          <a:xfrm>
            <a:off x="2971800" y="3787915"/>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36364996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33EDE2-7117-651C-376C-ACBBF46A874F}"/>
              </a:ext>
            </a:extLst>
          </p:cNvPr>
          <p:cNvSpPr txBox="1"/>
          <p:nvPr/>
        </p:nvSpPr>
        <p:spPr>
          <a:xfrm>
            <a:off x="495300" y="609600"/>
            <a:ext cx="11201400" cy="1200329"/>
          </a:xfrm>
          <a:prstGeom prst="rect">
            <a:avLst/>
          </a:prstGeom>
          <a:noFill/>
        </p:spPr>
        <p:txBody>
          <a:bodyPr wrap="square">
            <a:spAutoFit/>
          </a:bodyPr>
          <a:lstStyle/>
          <a:p>
            <a:r>
              <a:rPr lang="en-US" sz="2400" dirty="0"/>
              <a:t>Python also has many built-in functions that return a </a:t>
            </a:r>
            <a:r>
              <a:rPr lang="en-US" sz="2400" dirty="0" err="1"/>
              <a:t>boolean</a:t>
            </a:r>
            <a:r>
              <a:rPr lang="en-US" sz="2400" dirty="0"/>
              <a:t> value, like the </a:t>
            </a:r>
            <a:r>
              <a:rPr lang="en-US" sz="2400" dirty="0" err="1"/>
              <a:t>isinstance</a:t>
            </a:r>
            <a:r>
              <a:rPr lang="en-US" sz="2400" dirty="0"/>
              <a:t>() function, which can be used to determine if an object is of a certain data type.</a:t>
            </a:r>
          </a:p>
        </p:txBody>
      </p:sp>
      <p:pic>
        <p:nvPicPr>
          <p:cNvPr id="8" name="Picture 7">
            <a:extLst>
              <a:ext uri="{FF2B5EF4-FFF2-40B4-BE49-F238E27FC236}">
                <a16:creationId xmlns:a16="http://schemas.microsoft.com/office/drawing/2014/main" id="{D8379E2F-7FB0-D040-C9F3-84E041289AD3}"/>
              </a:ext>
            </a:extLst>
          </p:cNvPr>
          <p:cNvPicPr>
            <a:picLocks noChangeAspect="1"/>
          </p:cNvPicPr>
          <p:nvPr/>
        </p:nvPicPr>
        <p:blipFill>
          <a:blip r:embed="rId2"/>
          <a:stretch>
            <a:fillRect/>
          </a:stretch>
        </p:blipFill>
        <p:spPr>
          <a:xfrm>
            <a:off x="4724400" y="2971800"/>
            <a:ext cx="5486400" cy="2667000"/>
          </a:xfrm>
          <a:prstGeom prst="rect">
            <a:avLst/>
          </a:prstGeom>
        </p:spPr>
      </p:pic>
      <p:sp>
        <p:nvSpPr>
          <p:cNvPr id="10" name="TextBox 9">
            <a:extLst>
              <a:ext uri="{FF2B5EF4-FFF2-40B4-BE49-F238E27FC236}">
                <a16:creationId xmlns:a16="http://schemas.microsoft.com/office/drawing/2014/main" id="{217AA89F-4E04-FE59-F2ED-5EFB687AF0EF}"/>
              </a:ext>
            </a:extLst>
          </p:cNvPr>
          <p:cNvSpPr txBox="1"/>
          <p:nvPr/>
        </p:nvSpPr>
        <p:spPr>
          <a:xfrm>
            <a:off x="1600200" y="2764304"/>
            <a:ext cx="3352800" cy="646331"/>
          </a:xfrm>
          <a:prstGeom prst="rect">
            <a:avLst/>
          </a:prstGeom>
          <a:noFill/>
        </p:spPr>
        <p:txBody>
          <a:bodyPr wrap="square">
            <a:spAutoFit/>
          </a:bodyPr>
          <a:lstStyle/>
          <a:p>
            <a:r>
              <a:rPr lang="en-US" i="1" dirty="0"/>
              <a:t>Check if an object is an integer or not:</a:t>
            </a:r>
          </a:p>
        </p:txBody>
      </p:sp>
      <p:sp>
        <p:nvSpPr>
          <p:cNvPr id="12" name="TextBox 11">
            <a:extLst>
              <a:ext uri="{FF2B5EF4-FFF2-40B4-BE49-F238E27FC236}">
                <a16:creationId xmlns:a16="http://schemas.microsoft.com/office/drawing/2014/main" id="{50125AFE-8C6A-B694-0EBE-A5F6F94059B0}"/>
              </a:ext>
            </a:extLst>
          </p:cNvPr>
          <p:cNvSpPr txBox="1"/>
          <p:nvPr/>
        </p:nvSpPr>
        <p:spPr>
          <a:xfrm>
            <a:off x="2895600" y="4495800"/>
            <a:ext cx="6096000" cy="400110"/>
          </a:xfrm>
          <a:prstGeom prst="rect">
            <a:avLst/>
          </a:prstGeom>
          <a:noFill/>
        </p:spPr>
        <p:txBody>
          <a:bodyPr wrap="square">
            <a:spAutoFit/>
          </a:bodyPr>
          <a:lstStyle/>
          <a:p>
            <a:r>
              <a:rPr lang="en-US" sz="2000" i="1" dirty="0"/>
              <a:t>Example:</a:t>
            </a:r>
          </a:p>
        </p:txBody>
      </p:sp>
    </p:spTree>
    <p:extLst>
      <p:ext uri="{BB962C8B-B14F-4D97-AF65-F5344CB8AC3E}">
        <p14:creationId xmlns:p14="http://schemas.microsoft.com/office/powerpoint/2010/main" val="1802102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1828</TotalTime>
  <Words>3735</Words>
  <Application>Microsoft Office PowerPoint</Application>
  <PresentationFormat>Widescreen</PresentationFormat>
  <Paragraphs>474</Paragraphs>
  <Slides>118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118</vt:i4>
      </vt:variant>
    </vt:vector>
  </HeadingPairs>
  <TitlesOfParts>
    <vt:vector size="131" baseType="lpstr">
      <vt:lpstr>Algerian</vt:lpstr>
      <vt:lpstr>Arial</vt:lpstr>
      <vt:lpstr>Arial Black</vt:lpstr>
      <vt:lpstr>Arial Narrow</vt:lpstr>
      <vt:lpstr>Candara</vt:lpstr>
      <vt:lpstr>Century Gothic</vt:lpstr>
      <vt:lpstr>Consolas</vt:lpstr>
      <vt:lpstr>Garamond</vt:lpstr>
      <vt:lpstr>Segoe UI</vt:lpstr>
      <vt:lpstr>Segoe UI Historic</vt:lpstr>
      <vt:lpstr>Source Sans Pro</vt:lpstr>
      <vt:lpstr>Verdana</vt:lpstr>
      <vt:lpstr>Savon</vt:lpstr>
      <vt:lpstr>MY JOURNEY TO PYTHON</vt:lpstr>
      <vt:lpstr>AGENDA</vt:lpstr>
      <vt:lpstr>python</vt:lpstr>
      <vt:lpstr>python</vt:lpstr>
      <vt:lpstr>What can Python do? </vt:lpstr>
      <vt:lpstr>Example:</vt:lpstr>
      <vt:lpstr>Python Syntax</vt:lpstr>
      <vt:lpstr> Python Syntax</vt:lpstr>
      <vt:lpstr> Python Indentation </vt:lpstr>
      <vt:lpstr>Example:</vt:lpstr>
      <vt:lpstr>Python Comments</vt:lpstr>
      <vt:lpstr>  Python Comments  </vt:lpstr>
      <vt:lpstr> Creating a Comment </vt:lpstr>
      <vt:lpstr>Comments can be placed at the end of a line, and Python will ignore the rest of the line:</vt:lpstr>
      <vt:lpstr>Python variables</vt:lpstr>
      <vt:lpstr> Python Variables </vt:lpstr>
      <vt:lpstr>Variables do not need to be declared with any particular type, and can even change type after they have been set.</vt:lpstr>
      <vt:lpstr> Casting  </vt:lpstr>
      <vt:lpstr>Get the Type</vt:lpstr>
      <vt:lpstr>Single or Double Quotes?</vt:lpstr>
      <vt:lpstr>Case-Sensitive</vt:lpstr>
      <vt:lpstr> Python - Variable Names </vt:lpstr>
      <vt:lpstr>Legal variable names:</vt:lpstr>
      <vt:lpstr>Illegal variable names:</vt:lpstr>
      <vt:lpstr>Multi Words Variable Names</vt:lpstr>
      <vt:lpstr>Pascal Case</vt:lpstr>
      <vt:lpstr> Python Variables - Assign Multiple Values </vt:lpstr>
      <vt:lpstr>One Value to Multiple Variables</vt:lpstr>
      <vt:lpstr>Unpack a Collection</vt:lpstr>
      <vt:lpstr>Python - Output Variables</vt:lpstr>
      <vt:lpstr>PowerPoint Presentation</vt:lpstr>
      <vt:lpstr>PowerPoint Presentation</vt:lpstr>
      <vt:lpstr>PowerPoint Presentation</vt:lpstr>
      <vt:lpstr>Python - Global Variables </vt:lpstr>
      <vt:lpstr>PowerPoint Presentation</vt:lpstr>
      <vt:lpstr>The global Keyword</vt:lpstr>
      <vt:lpstr>PowerPoint Presentation</vt:lpstr>
      <vt:lpstr> Python - Variable Exercises </vt:lpstr>
      <vt:lpstr>Python Data Types</vt:lpstr>
      <vt:lpstr>Python Data Types</vt:lpstr>
      <vt:lpstr>PowerPoint Presentation</vt:lpstr>
      <vt:lpstr>Getting the Data Type  You can get the data type of any object by using the type() function:</vt:lpstr>
      <vt:lpstr>Setting the Data Type </vt:lpstr>
      <vt:lpstr>PowerPoint Presentation</vt:lpstr>
      <vt:lpstr>Setting the Specific Data Type</vt:lpstr>
      <vt:lpstr>PowerPoint Presentation</vt:lpstr>
      <vt:lpstr>Exercise:</vt:lpstr>
      <vt:lpstr> Python Numbers </vt:lpstr>
      <vt:lpstr>Python Numbers</vt:lpstr>
      <vt:lpstr>PowerPoint Presentation</vt:lpstr>
      <vt:lpstr>Int</vt:lpstr>
      <vt:lpstr>Float</vt:lpstr>
      <vt:lpstr>PowerPoint Presentation</vt:lpstr>
      <vt:lpstr>Complex</vt:lpstr>
      <vt:lpstr>Type Conversion</vt:lpstr>
      <vt:lpstr>Random Number</vt:lpstr>
      <vt:lpstr>Exercise:</vt:lpstr>
      <vt:lpstr>Python Casting</vt:lpstr>
      <vt:lpstr>Specify a Variable Type</vt:lpstr>
      <vt:lpstr>Example:</vt:lpstr>
      <vt:lpstr> Python Strings </vt:lpstr>
      <vt:lpstr> Strings</vt:lpstr>
      <vt:lpstr>Assign String to a Variable</vt:lpstr>
      <vt:lpstr>Multiline Strings</vt:lpstr>
      <vt:lpstr>PowerPoint Presentation</vt:lpstr>
      <vt:lpstr>Strings are Arrays</vt:lpstr>
      <vt:lpstr>Looping Through a String</vt:lpstr>
      <vt:lpstr>String Length</vt:lpstr>
      <vt:lpstr>Check String</vt:lpstr>
      <vt:lpstr>PowerPoint Presentation</vt:lpstr>
      <vt:lpstr> Python - Slicing Strings </vt:lpstr>
      <vt:lpstr>Slice From the Start</vt:lpstr>
      <vt:lpstr>Slice To the End</vt:lpstr>
      <vt:lpstr>Negative Indexing</vt:lpstr>
      <vt:lpstr>Python - Modify Strings</vt:lpstr>
      <vt:lpstr>Lower Case</vt:lpstr>
      <vt:lpstr>Replace String</vt:lpstr>
      <vt:lpstr>Python - String Concatenation</vt:lpstr>
      <vt:lpstr>PowerPoint Presentation</vt:lpstr>
      <vt:lpstr> Python - Format - Strings </vt:lpstr>
      <vt:lpstr>PowerPoint Presentation</vt:lpstr>
      <vt:lpstr>PowerPoint Presentation</vt:lpstr>
      <vt:lpstr>Python - Escape Characters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Python Lists ❮ Previo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JOURNEY TO PYTHON</dc:title>
  <dc:creator>rina branzuela</dc:creator>
  <cp:lastModifiedBy>rina branzuela</cp:lastModifiedBy>
  <cp:revision>8</cp:revision>
  <dcterms:created xsi:type="dcterms:W3CDTF">2022-11-24T07:03:57Z</dcterms:created>
  <dcterms:modified xsi:type="dcterms:W3CDTF">2022-11-29T18:38:12Z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