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418" r:id="rId5"/>
    <p:sldId id="419" r:id="rId6"/>
    <p:sldId id="259" r:id="rId7"/>
    <p:sldId id="331" r:id="rId8"/>
    <p:sldId id="261" r:id="rId9"/>
    <p:sldId id="260" r:id="rId10"/>
    <p:sldId id="267" r:id="rId11"/>
    <p:sldId id="269" r:id="rId12"/>
    <p:sldId id="272" r:id="rId13"/>
    <p:sldId id="333" r:id="rId14"/>
    <p:sldId id="334" r:id="rId15"/>
    <p:sldId id="335" r:id="rId16"/>
    <p:sldId id="338" r:id="rId17"/>
    <p:sldId id="336" r:id="rId18"/>
    <p:sldId id="275" r:id="rId19"/>
    <p:sldId id="276" r:id="rId20"/>
    <p:sldId id="337"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4" r:id="rId38"/>
    <p:sldId id="339" r:id="rId39"/>
    <p:sldId id="295" r:id="rId40"/>
    <p:sldId id="297" r:id="rId41"/>
    <p:sldId id="298" r:id="rId42"/>
    <p:sldId id="340" r:id="rId43"/>
    <p:sldId id="299" r:id="rId44"/>
    <p:sldId id="341" r:id="rId45"/>
    <p:sldId id="300" r:id="rId46"/>
    <p:sldId id="301" r:id="rId47"/>
    <p:sldId id="302" r:id="rId48"/>
    <p:sldId id="303" r:id="rId49"/>
    <p:sldId id="304" r:id="rId50"/>
    <p:sldId id="305" r:id="rId51"/>
    <p:sldId id="306" r:id="rId52"/>
    <p:sldId id="307" r:id="rId53"/>
    <p:sldId id="308" r:id="rId54"/>
    <p:sldId id="344" r:id="rId55"/>
    <p:sldId id="342" r:id="rId56"/>
    <p:sldId id="311" r:id="rId57"/>
    <p:sldId id="345" r:id="rId58"/>
    <p:sldId id="346" r:id="rId59"/>
    <p:sldId id="347" r:id="rId60"/>
    <p:sldId id="314" r:id="rId61"/>
    <p:sldId id="315" r:id="rId62"/>
    <p:sldId id="349" r:id="rId63"/>
    <p:sldId id="317" r:id="rId64"/>
    <p:sldId id="318" r:id="rId65"/>
    <p:sldId id="319" r:id="rId66"/>
    <p:sldId id="320" r:id="rId67"/>
    <p:sldId id="354" r:id="rId68"/>
    <p:sldId id="322" r:id="rId69"/>
    <p:sldId id="324" r:id="rId70"/>
    <p:sldId id="355" r:id="rId71"/>
    <p:sldId id="356" r:id="rId72"/>
    <p:sldId id="326" r:id="rId73"/>
    <p:sldId id="357" r:id="rId74"/>
    <p:sldId id="327" r:id="rId75"/>
    <p:sldId id="358" r:id="rId76"/>
    <p:sldId id="328" r:id="rId77"/>
    <p:sldId id="329" r:id="rId78"/>
    <p:sldId id="359" r:id="rId79"/>
    <p:sldId id="330" r:id="rId80"/>
    <p:sldId id="361" r:id="rId81"/>
    <p:sldId id="360" r:id="rId82"/>
    <p:sldId id="362" r:id="rId83"/>
    <p:sldId id="363" r:id="rId84"/>
    <p:sldId id="364" r:id="rId85"/>
    <p:sldId id="365" r:id="rId86"/>
    <p:sldId id="366" r:id="rId87"/>
    <p:sldId id="367" r:id="rId88"/>
    <p:sldId id="368" r:id="rId89"/>
    <p:sldId id="369" r:id="rId90"/>
    <p:sldId id="370" r:id="rId91"/>
    <p:sldId id="373" r:id="rId92"/>
    <p:sldId id="372" r:id="rId93"/>
    <p:sldId id="374" r:id="rId94"/>
    <p:sldId id="375" r:id="rId95"/>
    <p:sldId id="376" r:id="rId96"/>
    <p:sldId id="377" r:id="rId97"/>
    <p:sldId id="379" r:id="rId98"/>
    <p:sldId id="380" r:id="rId99"/>
    <p:sldId id="378" r:id="rId100"/>
    <p:sldId id="381" r:id="rId101"/>
    <p:sldId id="382" r:id="rId102"/>
    <p:sldId id="384" r:id="rId103"/>
    <p:sldId id="385" r:id="rId104"/>
    <p:sldId id="383" r:id="rId105"/>
    <p:sldId id="386" r:id="rId106"/>
    <p:sldId id="388" r:id="rId107"/>
    <p:sldId id="389" r:id="rId108"/>
    <p:sldId id="390" r:id="rId109"/>
    <p:sldId id="387" r:id="rId110"/>
    <p:sldId id="392" r:id="rId111"/>
    <p:sldId id="393" r:id="rId112"/>
    <p:sldId id="395" r:id="rId113"/>
    <p:sldId id="394" r:id="rId114"/>
    <p:sldId id="397" r:id="rId115"/>
    <p:sldId id="396" r:id="rId116"/>
    <p:sldId id="398" r:id="rId117"/>
    <p:sldId id="399" r:id="rId118"/>
    <p:sldId id="400" r:id="rId119"/>
    <p:sldId id="401" r:id="rId120"/>
    <p:sldId id="402" r:id="rId121"/>
    <p:sldId id="404" r:id="rId122"/>
    <p:sldId id="403" r:id="rId123"/>
    <p:sldId id="405" r:id="rId124"/>
    <p:sldId id="406" r:id="rId125"/>
    <p:sldId id="407" r:id="rId126"/>
    <p:sldId id="408" r:id="rId127"/>
    <p:sldId id="409" r:id="rId128"/>
    <p:sldId id="410" r:id="rId129"/>
    <p:sldId id="411" r:id="rId130"/>
    <p:sldId id="412" r:id="rId131"/>
    <p:sldId id="413" r:id="rId132"/>
    <p:sldId id="415" r:id="rId133"/>
    <p:sldId id="414" r:id="rId134"/>
    <p:sldId id="417" r:id="rId135"/>
    <p:sldId id="420" r:id="rId136"/>
    <p:sldId id="421" r:id="rId137"/>
    <p:sldId id="422" r:id="rId138"/>
    <p:sldId id="423" r:id="rId139"/>
    <p:sldId id="424" r:id="rId140"/>
    <p:sldId id="425" r:id="rId141"/>
    <p:sldId id="426" r:id="rId142"/>
    <p:sldId id="428" r:id="rId143"/>
    <p:sldId id="435" r:id="rId144"/>
    <p:sldId id="446" r:id="rId145"/>
    <p:sldId id="433" r:id="rId146"/>
    <p:sldId id="432" r:id="rId147"/>
    <p:sldId id="431" r:id="rId148"/>
    <p:sldId id="429" r:id="rId149"/>
    <p:sldId id="447" r:id="rId150"/>
    <p:sldId id="441" r:id="rId151"/>
    <p:sldId id="445" r:id="rId152"/>
    <p:sldId id="444" r:id="rId153"/>
    <p:sldId id="434" r:id="rId154"/>
    <p:sldId id="442" r:id="rId155"/>
    <p:sldId id="448" r:id="rId156"/>
    <p:sldId id="439" r:id="rId157"/>
    <p:sldId id="440" r:id="rId158"/>
    <p:sldId id="438" r:id="rId159"/>
    <p:sldId id="430" r:id="rId160"/>
    <p:sldId id="449" r:id="rId161"/>
    <p:sldId id="437" r:id="rId162"/>
    <p:sldId id="436" r:id="rId163"/>
    <p:sldId id="427" r:id="rId164"/>
    <p:sldId id="455" r:id="rId165"/>
    <p:sldId id="454" r:id="rId166"/>
    <p:sldId id="453" r:id="rId167"/>
    <p:sldId id="452" r:id="rId168"/>
    <p:sldId id="451" r:id="rId169"/>
    <p:sldId id="450" r:id="rId170"/>
    <p:sldId id="456" r:id="rId171"/>
    <p:sldId id="457" r:id="rId172"/>
    <p:sldId id="458" r:id="rId173"/>
    <p:sldId id="459" r:id="rId174"/>
    <p:sldId id="460" r:id="rId175"/>
    <p:sldId id="461" r:id="rId176"/>
    <p:sldId id="462" r:id="rId177"/>
    <p:sldId id="463" r:id="rId178"/>
    <p:sldId id="464" r:id="rId179"/>
    <p:sldId id="465" r:id="rId180"/>
    <p:sldId id="468" r:id="rId181"/>
    <p:sldId id="467" r:id="rId182"/>
    <p:sldId id="466" r:id="rId183"/>
    <p:sldId id="469" r:id="rId184"/>
    <p:sldId id="470" r:id="rId185"/>
    <p:sldId id="471" r:id="rId186"/>
    <p:sldId id="475" r:id="rId187"/>
    <p:sldId id="472" r:id="rId188"/>
    <p:sldId id="473" r:id="rId189"/>
    <p:sldId id="474" r:id="rId190"/>
    <p:sldId id="476" r:id="rId191"/>
    <p:sldId id="477" r:id="rId192"/>
    <p:sldId id="478" r:id="rId193"/>
    <p:sldId id="479" r:id="rId194"/>
    <p:sldId id="480" r:id="rId195"/>
    <p:sldId id="481" r:id="rId196"/>
    <p:sldId id="491" r:id="rId197"/>
    <p:sldId id="490" r:id="rId198"/>
    <p:sldId id="489" r:id="rId199"/>
    <p:sldId id="492" r:id="rId200"/>
    <p:sldId id="488" r:id="rId201"/>
    <p:sldId id="487" r:id="rId202"/>
    <p:sldId id="486" r:id="rId203"/>
    <p:sldId id="485" r:id="rId204"/>
    <p:sldId id="484" r:id="rId205"/>
    <p:sldId id="483" r:id="rId206"/>
    <p:sldId id="482" r:id="rId207"/>
    <p:sldId id="493" r:id="rId208"/>
    <p:sldId id="494" r:id="rId209"/>
    <p:sldId id="495" r:id="rId210"/>
    <p:sldId id="500" r:id="rId211"/>
    <p:sldId id="496" r:id="rId212"/>
    <p:sldId id="499" r:id="rId213"/>
    <p:sldId id="501" r:id="rId214"/>
    <p:sldId id="497" r:id="rId215"/>
    <p:sldId id="498" r:id="rId216"/>
    <p:sldId id="505" r:id="rId217"/>
    <p:sldId id="508" r:id="rId218"/>
    <p:sldId id="504" r:id="rId2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ricka Dela Cuesta" initials="JDC" lastIdx="1" clrIdx="0">
    <p:extLst>
      <p:ext uri="{19B8F6BF-5375-455C-9EA6-DF929625EA0E}">
        <p15:presenceInfo xmlns:p15="http://schemas.microsoft.com/office/powerpoint/2012/main" userId="9b552eebdd8600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6T20:17:13.974"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dirty="0"/>
              <a:t>11/29/2022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8.xml"/></Relationships>
</file>

<file path=ppt/slides/_rels/slide15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8.xml"/></Relationships>
</file>

<file path=ppt/slides/_rels/slide162.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8.xml"/></Relationships>
</file>

<file path=ppt/slides/_rels/slide16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8.xml"/></Relationships>
</file>

<file path=ppt/slides/_rels/slide167.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8.xml"/></Relationships>
</file>

<file path=ppt/slides/_rels/slide16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8.xml"/></Relationships>
</file>

<file path=ppt/slides/_rels/slide169.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8.xml"/></Relationships>
</file>

<file path=ppt/slides/_rels/slide17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8.xml"/></Relationships>
</file>

<file path=ppt/slides/_rels/slide175.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8.xml"/></Relationships>
</file>

<file path=ppt/slides/_rels/slide176.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8.xml"/></Relationships>
</file>

<file path=ppt/slides/_rels/slide17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8.xml"/></Relationships>
</file>

<file path=ppt/slides/_rels/slide178.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8.xml"/></Relationships>
</file>

<file path=ppt/slides/_rels/slide179.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181.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8.xml"/></Relationships>
</file>

<file path=ppt/slides/_rels/slide18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8.xml"/></Relationships>
</file>

<file path=ppt/slides/_rels/slide18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8.xml"/></Relationships>
</file>

<file path=ppt/slides/_rels/slide184.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8.xml"/></Relationships>
</file>

<file path=ppt/slides/_rels/slide18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8.xml"/></Relationships>
</file>

<file path=ppt/slides/_rels/slide18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8.xml"/></Relationships>
</file>

<file path=ppt/slides/_rels/slide18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8.xml"/><Relationship Id="rId4" Type="http://schemas.openxmlformats.org/officeDocument/2006/relationships/comments" Target="../comments/comment1.xml"/></Relationships>
</file>

<file path=ppt/slides/_rels/slide189.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8.xml"/><Relationship Id="rId4" Type="http://schemas.openxmlformats.org/officeDocument/2006/relationships/image" Target="../media/image176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8.xml"/></Relationships>
</file>

<file path=ppt/slides/_rels/slide196.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8.xml"/></Relationships>
</file>

<file path=ppt/slides/_rels/slide197.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8.xml"/></Relationships>
</file>

<file path=ppt/slides/_rels/slide198.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image" Target="../media/image185.png"/><Relationship Id="rId1" Type="http://schemas.openxmlformats.org/officeDocument/2006/relationships/slideLayout" Target="../slideLayouts/slideLayout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8.xml"/></Relationships>
</file>

<file path=ppt/slides/_rels/slide201.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8.xml"/></Relationships>
</file>

<file path=ppt/slides/_rels/slide202.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8.xml"/></Relationships>
</file>

<file path=ppt/slides/_rels/slide203.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8.xml"/></Relationships>
</file>

<file path=ppt/slides/_rels/slide204.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8.xml"/></Relationships>
</file>

<file path=ppt/slides/_rels/slide205.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8.xml"/></Relationships>
</file>

<file path=ppt/slides/_rels/slide206.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8.xml"/></Relationships>
</file>

<file path=ppt/slides/_rels/slide209.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8.xml"/></Relationships>
</file>

<file path=ppt/slides/_rels/slide212.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203.png"/><Relationship Id="rId1" Type="http://schemas.openxmlformats.org/officeDocument/2006/relationships/slideLayout" Target="../slideLayouts/slideLayout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slideLayout" Target="../slideLayouts/slideLayout8.xml"/></Relationships>
</file>

<file path=ppt/slides/_rels/slide215.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8.xml"/></Relationships>
</file>

<file path=ppt/slides/_rels/slide216.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en-US" altLang="zh-TW" sz="11500" dirty="0"/>
              <a:t>MY JOURNAL TO </a:t>
            </a:r>
            <a:br>
              <a:rPr lang="en-US" altLang="zh-TW" sz="11500" dirty="0"/>
            </a:br>
            <a:r>
              <a:rPr lang="en-US" altLang="zh-TW" sz="11500" dirty="0"/>
              <a:t>PYTHON</a:t>
            </a:r>
            <a:endParaRPr lang="zh-TW" altLang="en-US" sz="11500" dirty="0"/>
          </a:p>
        </p:txBody>
      </p:sp>
      <p:sp>
        <p:nvSpPr>
          <p:cNvPr id="3" name="副標題 2"/>
          <p:cNvSpPr>
            <a:spLocks noGrp="1"/>
          </p:cNvSpPr>
          <p:nvPr>
            <p:ph type="subTitle" idx="1"/>
          </p:nvPr>
        </p:nvSpPr>
        <p:spPr/>
        <p:txBody>
          <a:bodyPr/>
          <a:lstStyle/>
          <a:p>
            <a:r>
              <a:rPr lang="en-PH" sz="3200" dirty="0"/>
              <a:t>Name: </a:t>
            </a:r>
            <a:r>
              <a:rPr lang="ja-JP" altLang="en-US" sz="3200" dirty="0"/>
              <a:t>安吉琳   </a:t>
            </a:r>
            <a:r>
              <a:rPr lang="en-PH" sz="3200" dirty="0"/>
              <a:t>SID: 4110E210</a:t>
            </a:r>
          </a:p>
          <a:p>
            <a:r>
              <a:rPr lang="en-US" altLang="zh-TW" dirty="0"/>
              <a:t>MY DEAR GREAT TEACHER</a:t>
            </a:r>
            <a:endParaRPr lang="zh-TW" altLang="en-US" dirty="0"/>
          </a:p>
        </p:txBody>
      </p:sp>
    </p:spTree>
    <p:extLst>
      <p:ext uri="{BB962C8B-B14F-4D97-AF65-F5344CB8AC3E}">
        <p14:creationId xmlns:p14="http://schemas.microsoft.com/office/powerpoint/2010/main" val="31879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D8DD09-85A5-699D-9052-B71135209A29}"/>
              </a:ext>
            </a:extLst>
          </p:cNvPr>
          <p:cNvSpPr txBox="1"/>
          <p:nvPr/>
        </p:nvSpPr>
        <p:spPr>
          <a:xfrm>
            <a:off x="821774" y="428572"/>
            <a:ext cx="7240262" cy="1107996"/>
          </a:xfrm>
          <a:prstGeom prst="rect">
            <a:avLst/>
          </a:prstGeom>
          <a:noFill/>
        </p:spPr>
        <p:txBody>
          <a:bodyPr wrap="square">
            <a:spAutoFit/>
          </a:bodyPr>
          <a:lstStyle/>
          <a:p>
            <a:r>
              <a:rPr lang="en-US" altLang="zh-TW" sz="1800" dirty="0"/>
              <a:t>Python will give you an error if you skip the indentation:</a:t>
            </a:r>
          </a:p>
          <a:p>
            <a:br>
              <a:rPr lang="en-US" altLang="zh-TW" sz="2400" dirty="0"/>
            </a:br>
            <a:endParaRPr lang="en-US" altLang="zh-TW" sz="2400" dirty="0"/>
          </a:p>
        </p:txBody>
      </p:sp>
      <p:pic>
        <p:nvPicPr>
          <p:cNvPr id="9" name="圖片 9">
            <a:extLst>
              <a:ext uri="{FF2B5EF4-FFF2-40B4-BE49-F238E27FC236}">
                <a16:creationId xmlns:a16="http://schemas.microsoft.com/office/drawing/2014/main" id="{FC86D629-4901-A9D3-0D1F-04F554EAF9C9}"/>
              </a:ext>
            </a:extLst>
          </p:cNvPr>
          <p:cNvPicPr>
            <a:picLocks noChangeAspect="1"/>
          </p:cNvPicPr>
          <p:nvPr/>
        </p:nvPicPr>
        <p:blipFill>
          <a:blip r:embed="rId2"/>
          <a:stretch>
            <a:fillRect/>
          </a:stretch>
        </p:blipFill>
        <p:spPr>
          <a:xfrm>
            <a:off x="5519857" y="1053099"/>
            <a:ext cx="3938524" cy="1320882"/>
          </a:xfrm>
          <a:prstGeom prst="rect">
            <a:avLst/>
          </a:prstGeom>
        </p:spPr>
      </p:pic>
      <p:sp>
        <p:nvSpPr>
          <p:cNvPr id="11" name="TextBox 10">
            <a:extLst>
              <a:ext uri="{FF2B5EF4-FFF2-40B4-BE49-F238E27FC236}">
                <a16:creationId xmlns:a16="http://schemas.microsoft.com/office/drawing/2014/main" id="{73DB0ABE-26FF-841D-D6CD-F76D0687A793}"/>
              </a:ext>
            </a:extLst>
          </p:cNvPr>
          <p:cNvSpPr txBox="1"/>
          <p:nvPr/>
        </p:nvSpPr>
        <p:spPr>
          <a:xfrm>
            <a:off x="821774" y="782515"/>
            <a:ext cx="6094428" cy="400110"/>
          </a:xfrm>
          <a:prstGeom prst="rect">
            <a:avLst/>
          </a:prstGeom>
          <a:noFill/>
        </p:spPr>
        <p:txBody>
          <a:bodyPr wrap="square">
            <a:spAutoFit/>
          </a:bodyPr>
          <a:lstStyle/>
          <a:p>
            <a:r>
              <a:rPr lang="en-US" altLang="zh-TW" sz="2000" b="1" dirty="0"/>
              <a:t>Example</a:t>
            </a:r>
            <a:endParaRPr lang="en-US" altLang="zh-TW" b="1" dirty="0"/>
          </a:p>
        </p:txBody>
      </p:sp>
      <p:sp>
        <p:nvSpPr>
          <p:cNvPr id="3" name="TextBox 2">
            <a:extLst>
              <a:ext uri="{FF2B5EF4-FFF2-40B4-BE49-F238E27FC236}">
                <a16:creationId xmlns:a16="http://schemas.microsoft.com/office/drawing/2014/main" id="{33280299-CBA6-F80F-FA8D-B794849AD1A0}"/>
              </a:ext>
            </a:extLst>
          </p:cNvPr>
          <p:cNvSpPr txBox="1"/>
          <p:nvPr/>
        </p:nvSpPr>
        <p:spPr>
          <a:xfrm>
            <a:off x="821773" y="2536843"/>
            <a:ext cx="10584659" cy="923330"/>
          </a:xfrm>
          <a:prstGeom prst="rect">
            <a:avLst/>
          </a:prstGeom>
          <a:noFill/>
        </p:spPr>
        <p:txBody>
          <a:bodyPr wrap="square">
            <a:spAutoFit/>
          </a:bodyPr>
          <a:lstStyle/>
          <a:p>
            <a:r>
              <a:rPr lang="en-US" dirty="0"/>
              <a:t>The number of spaces is up to you as a programmer, the most common use is four, but it has to be at least one.</a:t>
            </a:r>
            <a:br>
              <a:rPr lang="en-US" dirty="0"/>
            </a:br>
            <a:endParaRPr lang="en-US" dirty="0"/>
          </a:p>
        </p:txBody>
      </p:sp>
      <p:pic>
        <p:nvPicPr>
          <p:cNvPr id="4" name="Picture 3">
            <a:extLst>
              <a:ext uri="{FF2B5EF4-FFF2-40B4-BE49-F238E27FC236}">
                <a16:creationId xmlns:a16="http://schemas.microsoft.com/office/drawing/2014/main" id="{75A0B8FE-37DD-F6B8-D986-53ECC8E08C58}"/>
              </a:ext>
            </a:extLst>
          </p:cNvPr>
          <p:cNvPicPr>
            <a:picLocks noChangeAspect="1"/>
          </p:cNvPicPr>
          <p:nvPr/>
        </p:nvPicPr>
        <p:blipFill>
          <a:blip r:embed="rId3"/>
          <a:stretch>
            <a:fillRect/>
          </a:stretch>
        </p:blipFill>
        <p:spPr>
          <a:xfrm>
            <a:off x="5519857" y="4191688"/>
            <a:ext cx="4489484" cy="1728346"/>
          </a:xfrm>
          <a:prstGeom prst="rect">
            <a:avLst/>
          </a:prstGeom>
        </p:spPr>
      </p:pic>
      <p:sp>
        <p:nvSpPr>
          <p:cNvPr id="6" name="TextBox 5">
            <a:extLst>
              <a:ext uri="{FF2B5EF4-FFF2-40B4-BE49-F238E27FC236}">
                <a16:creationId xmlns:a16="http://schemas.microsoft.com/office/drawing/2014/main" id="{E0E05E79-2B51-2BFE-905F-CA6AE2206DD9}"/>
              </a:ext>
            </a:extLst>
          </p:cNvPr>
          <p:cNvSpPr txBox="1"/>
          <p:nvPr/>
        </p:nvSpPr>
        <p:spPr>
          <a:xfrm>
            <a:off x="821774" y="3641264"/>
            <a:ext cx="6094428" cy="369332"/>
          </a:xfrm>
          <a:prstGeom prst="rect">
            <a:avLst/>
          </a:prstGeom>
          <a:noFill/>
        </p:spPr>
        <p:txBody>
          <a:bodyPr wrap="square">
            <a:spAutoFit/>
          </a:bodyPr>
          <a:lstStyle/>
          <a:p>
            <a:r>
              <a:rPr lang="en-PH" b="1" dirty="0"/>
              <a:t>Example</a:t>
            </a:r>
          </a:p>
        </p:txBody>
      </p:sp>
    </p:spTree>
    <p:extLst>
      <p:ext uri="{BB962C8B-B14F-4D97-AF65-F5344CB8AC3E}">
        <p14:creationId xmlns:p14="http://schemas.microsoft.com/office/powerpoint/2010/main" val="6337789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1D48586-B1A7-3C2C-D20A-784C5B4CE4D0}"/>
              </a:ext>
            </a:extLst>
          </p:cNvPr>
          <p:cNvSpPr txBox="1"/>
          <p:nvPr/>
        </p:nvSpPr>
        <p:spPr>
          <a:xfrm>
            <a:off x="983137" y="952609"/>
            <a:ext cx="6094428" cy="369332"/>
          </a:xfrm>
          <a:prstGeom prst="rect">
            <a:avLst/>
          </a:prstGeom>
          <a:noFill/>
        </p:spPr>
        <p:txBody>
          <a:bodyPr wrap="square">
            <a:spAutoFit/>
          </a:bodyPr>
          <a:lstStyle/>
          <a:p>
            <a:r>
              <a:rPr lang="en-US" dirty="0"/>
              <a:t>To fix this problem, use the escape character \":</a:t>
            </a:r>
            <a:endParaRPr lang="en-PH" dirty="0"/>
          </a:p>
        </p:txBody>
      </p:sp>
      <p:sp>
        <p:nvSpPr>
          <p:cNvPr id="8" name="TextBox 7">
            <a:extLst>
              <a:ext uri="{FF2B5EF4-FFF2-40B4-BE49-F238E27FC236}">
                <a16:creationId xmlns:a16="http://schemas.microsoft.com/office/drawing/2014/main" id="{47C6E73F-79DA-ABE9-27AC-097C73B21AFD}"/>
              </a:ext>
            </a:extLst>
          </p:cNvPr>
          <p:cNvSpPr txBox="1"/>
          <p:nvPr/>
        </p:nvSpPr>
        <p:spPr>
          <a:xfrm>
            <a:off x="983137" y="1574530"/>
            <a:ext cx="6094428" cy="400110"/>
          </a:xfrm>
          <a:prstGeom prst="rect">
            <a:avLst/>
          </a:prstGeom>
          <a:noFill/>
        </p:spPr>
        <p:txBody>
          <a:bodyPr wrap="square">
            <a:spAutoFit/>
          </a:bodyPr>
          <a:lstStyle/>
          <a:p>
            <a:r>
              <a:rPr lang="en-PH" sz="2000" b="1" dirty="0"/>
              <a:t>Example</a:t>
            </a:r>
            <a:endParaRPr lang="en-PH" b="1" dirty="0"/>
          </a:p>
        </p:txBody>
      </p:sp>
      <p:sp>
        <p:nvSpPr>
          <p:cNvPr id="10" name="TextBox 9">
            <a:extLst>
              <a:ext uri="{FF2B5EF4-FFF2-40B4-BE49-F238E27FC236}">
                <a16:creationId xmlns:a16="http://schemas.microsoft.com/office/drawing/2014/main" id="{13B5716C-181D-D017-7171-72E5B4B8479A}"/>
              </a:ext>
            </a:extLst>
          </p:cNvPr>
          <p:cNvSpPr txBox="1"/>
          <p:nvPr/>
        </p:nvSpPr>
        <p:spPr>
          <a:xfrm>
            <a:off x="983137" y="2279763"/>
            <a:ext cx="10225725" cy="646331"/>
          </a:xfrm>
          <a:prstGeom prst="rect">
            <a:avLst/>
          </a:prstGeom>
          <a:noFill/>
        </p:spPr>
        <p:txBody>
          <a:bodyPr wrap="square">
            <a:spAutoFit/>
          </a:bodyPr>
          <a:lstStyle/>
          <a:p>
            <a:r>
              <a:rPr lang="en-US" dirty="0"/>
              <a:t>	The escape character allows you to use double quotes when you normally would not be allowed:</a:t>
            </a:r>
            <a:endParaRPr lang="en-PH" dirty="0"/>
          </a:p>
        </p:txBody>
      </p:sp>
      <p:pic>
        <p:nvPicPr>
          <p:cNvPr id="12" name="Picture 11">
            <a:extLst>
              <a:ext uri="{FF2B5EF4-FFF2-40B4-BE49-F238E27FC236}">
                <a16:creationId xmlns:a16="http://schemas.microsoft.com/office/drawing/2014/main" id="{F174FC60-BB7E-1438-B815-CF6DB9AA1FD7}"/>
              </a:ext>
            </a:extLst>
          </p:cNvPr>
          <p:cNvPicPr>
            <a:picLocks noChangeAspect="1"/>
          </p:cNvPicPr>
          <p:nvPr/>
        </p:nvPicPr>
        <p:blipFill>
          <a:blip r:embed="rId2"/>
          <a:stretch>
            <a:fillRect/>
          </a:stretch>
        </p:blipFill>
        <p:spPr>
          <a:xfrm>
            <a:off x="2949150" y="3431272"/>
            <a:ext cx="8259712" cy="8080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58988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06B5050-9F05-0B98-321E-1937EDA2BD11}"/>
              </a:ext>
            </a:extLst>
          </p:cNvPr>
          <p:cNvSpPr txBox="1"/>
          <p:nvPr/>
        </p:nvSpPr>
        <p:spPr>
          <a:xfrm>
            <a:off x="294588" y="145271"/>
            <a:ext cx="6094428" cy="400110"/>
          </a:xfrm>
          <a:prstGeom prst="rect">
            <a:avLst/>
          </a:prstGeom>
          <a:noFill/>
        </p:spPr>
        <p:txBody>
          <a:bodyPr wrap="square">
            <a:spAutoFit/>
          </a:bodyPr>
          <a:lstStyle/>
          <a:p>
            <a:r>
              <a:rPr lang="en-PH" sz="2000" b="1" dirty="0"/>
              <a:t>Escape Characters</a:t>
            </a:r>
          </a:p>
        </p:txBody>
      </p:sp>
      <p:sp>
        <p:nvSpPr>
          <p:cNvPr id="10" name="TextBox 9">
            <a:extLst>
              <a:ext uri="{FF2B5EF4-FFF2-40B4-BE49-F238E27FC236}">
                <a16:creationId xmlns:a16="http://schemas.microsoft.com/office/drawing/2014/main" id="{4CA4CA43-802D-70F5-363C-3801E003BD46}"/>
              </a:ext>
            </a:extLst>
          </p:cNvPr>
          <p:cNvSpPr txBox="1"/>
          <p:nvPr/>
        </p:nvSpPr>
        <p:spPr>
          <a:xfrm>
            <a:off x="388856" y="626038"/>
            <a:ext cx="6094428" cy="369332"/>
          </a:xfrm>
          <a:prstGeom prst="rect">
            <a:avLst/>
          </a:prstGeom>
          <a:noFill/>
        </p:spPr>
        <p:txBody>
          <a:bodyPr wrap="square">
            <a:spAutoFit/>
          </a:bodyPr>
          <a:lstStyle/>
          <a:p>
            <a:r>
              <a:rPr lang="en-US" dirty="0"/>
              <a:t>Other escape characters used in Python:</a:t>
            </a:r>
            <a:endParaRPr lang="en-PH" dirty="0"/>
          </a:p>
        </p:txBody>
      </p:sp>
      <p:pic>
        <p:nvPicPr>
          <p:cNvPr id="12" name="Picture 11">
            <a:extLst>
              <a:ext uri="{FF2B5EF4-FFF2-40B4-BE49-F238E27FC236}">
                <a16:creationId xmlns:a16="http://schemas.microsoft.com/office/drawing/2014/main" id="{5F5DB304-1BE5-A946-821B-0E75A34911C1}"/>
              </a:ext>
            </a:extLst>
          </p:cNvPr>
          <p:cNvPicPr>
            <a:picLocks noChangeAspect="1"/>
          </p:cNvPicPr>
          <p:nvPr/>
        </p:nvPicPr>
        <p:blipFill>
          <a:blip r:embed="rId2"/>
          <a:stretch>
            <a:fillRect/>
          </a:stretch>
        </p:blipFill>
        <p:spPr>
          <a:xfrm>
            <a:off x="2533817" y="1190459"/>
            <a:ext cx="7515156" cy="48711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74586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892A-EB84-9B47-110F-01056FD126BD}"/>
              </a:ext>
            </a:extLst>
          </p:cNvPr>
          <p:cNvSpPr>
            <a:spLocks noGrp="1"/>
          </p:cNvSpPr>
          <p:nvPr>
            <p:ph type="ctrTitle"/>
          </p:nvPr>
        </p:nvSpPr>
        <p:spPr>
          <a:xfrm>
            <a:off x="1051560" y="2149311"/>
            <a:ext cx="9966960" cy="2318720"/>
          </a:xfrm>
        </p:spPr>
        <p:txBody>
          <a:bodyPr/>
          <a:lstStyle/>
          <a:p>
            <a:r>
              <a:rPr lang="en-PH" b="1" dirty="0"/>
              <a:t>Python - String Methods</a:t>
            </a:r>
            <a:br>
              <a:rPr lang="en-PH" b="1" dirty="0"/>
            </a:br>
            <a:endParaRPr lang="en-PH" dirty="0"/>
          </a:p>
        </p:txBody>
      </p:sp>
    </p:spTree>
    <p:extLst>
      <p:ext uri="{BB962C8B-B14F-4D97-AF65-F5344CB8AC3E}">
        <p14:creationId xmlns:p14="http://schemas.microsoft.com/office/powerpoint/2010/main" val="26202119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2DAE-AD9E-30E7-32CF-09092E871166}"/>
              </a:ext>
            </a:extLst>
          </p:cNvPr>
          <p:cNvSpPr>
            <a:spLocks noGrp="1"/>
          </p:cNvSpPr>
          <p:nvPr>
            <p:ph type="title"/>
          </p:nvPr>
        </p:nvSpPr>
        <p:spPr>
          <a:xfrm>
            <a:off x="2167128" y="1837944"/>
            <a:ext cx="9281160" cy="2907792"/>
          </a:xfrm>
        </p:spPr>
        <p:txBody>
          <a:bodyPr/>
          <a:lstStyle/>
          <a:p>
            <a:r>
              <a:rPr lang="en-PH" b="1" dirty="0"/>
              <a:t>String Methods</a:t>
            </a:r>
            <a:br>
              <a:rPr lang="en-PH" b="1" dirty="0"/>
            </a:br>
            <a:endParaRPr lang="en-PH" dirty="0"/>
          </a:p>
        </p:txBody>
      </p:sp>
      <p:sp>
        <p:nvSpPr>
          <p:cNvPr id="3" name="Text Placeholder 2">
            <a:extLst>
              <a:ext uri="{FF2B5EF4-FFF2-40B4-BE49-F238E27FC236}">
                <a16:creationId xmlns:a16="http://schemas.microsoft.com/office/drawing/2014/main" id="{D3253276-A3CA-E7B4-B369-54FEB04185F5}"/>
              </a:ext>
            </a:extLst>
          </p:cNvPr>
          <p:cNvSpPr>
            <a:spLocks noGrp="1"/>
          </p:cNvSpPr>
          <p:nvPr>
            <p:ph type="body" idx="1"/>
          </p:nvPr>
        </p:nvSpPr>
        <p:spPr>
          <a:xfrm>
            <a:off x="2281428" y="4011388"/>
            <a:ext cx="9052560" cy="1066800"/>
          </a:xfrm>
        </p:spPr>
        <p:txBody>
          <a:bodyPr/>
          <a:lstStyle/>
          <a:p>
            <a:r>
              <a:rPr lang="en-US" dirty="0"/>
              <a:t>Python has a set of built-in methods that you can use on strings.</a:t>
            </a:r>
            <a:endParaRPr lang="en-PH" dirty="0"/>
          </a:p>
        </p:txBody>
      </p:sp>
    </p:spTree>
    <p:extLst>
      <p:ext uri="{BB962C8B-B14F-4D97-AF65-F5344CB8AC3E}">
        <p14:creationId xmlns:p14="http://schemas.microsoft.com/office/powerpoint/2010/main" val="1664924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BD2228-CFC2-97A8-C276-D84702348255}"/>
              </a:ext>
            </a:extLst>
          </p:cNvPr>
          <p:cNvPicPr>
            <a:picLocks noChangeAspect="1"/>
          </p:cNvPicPr>
          <p:nvPr/>
        </p:nvPicPr>
        <p:blipFill>
          <a:blip r:embed="rId2"/>
          <a:stretch>
            <a:fillRect/>
          </a:stretch>
        </p:blipFill>
        <p:spPr>
          <a:xfrm>
            <a:off x="931972" y="349833"/>
            <a:ext cx="10106816" cy="6235490"/>
          </a:xfrm>
          <a:prstGeom prst="rect">
            <a:avLst/>
          </a:prstGeom>
        </p:spPr>
      </p:pic>
    </p:spTree>
    <p:extLst>
      <p:ext uri="{BB962C8B-B14F-4D97-AF65-F5344CB8AC3E}">
        <p14:creationId xmlns:p14="http://schemas.microsoft.com/office/powerpoint/2010/main" val="35371202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335BDE-607E-B588-EBD9-0A57325601C2}"/>
              </a:ext>
            </a:extLst>
          </p:cNvPr>
          <p:cNvPicPr>
            <a:picLocks noChangeAspect="1"/>
          </p:cNvPicPr>
          <p:nvPr/>
        </p:nvPicPr>
        <p:blipFill>
          <a:blip r:embed="rId2"/>
          <a:stretch>
            <a:fillRect/>
          </a:stretch>
        </p:blipFill>
        <p:spPr>
          <a:xfrm>
            <a:off x="977545" y="304991"/>
            <a:ext cx="10032962" cy="6248018"/>
          </a:xfrm>
          <a:prstGeom prst="rect">
            <a:avLst/>
          </a:prstGeom>
        </p:spPr>
      </p:pic>
    </p:spTree>
    <p:extLst>
      <p:ext uri="{BB962C8B-B14F-4D97-AF65-F5344CB8AC3E}">
        <p14:creationId xmlns:p14="http://schemas.microsoft.com/office/powerpoint/2010/main" val="31438571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11C4-867B-D657-F8B9-22426582CA84}"/>
              </a:ext>
            </a:extLst>
          </p:cNvPr>
          <p:cNvSpPr>
            <a:spLocks noGrp="1"/>
          </p:cNvSpPr>
          <p:nvPr>
            <p:ph type="ctrTitle"/>
          </p:nvPr>
        </p:nvSpPr>
        <p:spPr>
          <a:xfrm>
            <a:off x="1051560" y="2196445"/>
            <a:ext cx="9966960" cy="2271586"/>
          </a:xfrm>
        </p:spPr>
        <p:txBody>
          <a:bodyPr/>
          <a:lstStyle/>
          <a:p>
            <a:r>
              <a:rPr lang="en-PH" b="1" dirty="0"/>
              <a:t>Python Booleans</a:t>
            </a:r>
          </a:p>
        </p:txBody>
      </p:sp>
    </p:spTree>
    <p:extLst>
      <p:ext uri="{BB962C8B-B14F-4D97-AF65-F5344CB8AC3E}">
        <p14:creationId xmlns:p14="http://schemas.microsoft.com/office/powerpoint/2010/main" val="31305263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CFE0-41FE-D737-829A-313B109B8A13}"/>
              </a:ext>
            </a:extLst>
          </p:cNvPr>
          <p:cNvSpPr>
            <a:spLocks noGrp="1"/>
          </p:cNvSpPr>
          <p:nvPr>
            <p:ph type="title"/>
          </p:nvPr>
        </p:nvSpPr>
        <p:spPr>
          <a:xfrm>
            <a:off x="2185982" y="1293797"/>
            <a:ext cx="9281160" cy="3520440"/>
          </a:xfrm>
        </p:spPr>
        <p:txBody>
          <a:bodyPr/>
          <a:lstStyle/>
          <a:p>
            <a:r>
              <a:rPr lang="en-PH" dirty="0"/>
              <a:t>Boolean Values</a:t>
            </a:r>
          </a:p>
        </p:txBody>
      </p:sp>
      <p:sp>
        <p:nvSpPr>
          <p:cNvPr id="3" name="Text Placeholder 2">
            <a:extLst>
              <a:ext uri="{FF2B5EF4-FFF2-40B4-BE49-F238E27FC236}">
                <a16:creationId xmlns:a16="http://schemas.microsoft.com/office/drawing/2014/main" id="{7707EABF-535F-5CBA-F29C-4701D045C84E}"/>
              </a:ext>
            </a:extLst>
          </p:cNvPr>
          <p:cNvSpPr>
            <a:spLocks noGrp="1"/>
          </p:cNvSpPr>
          <p:nvPr>
            <p:ph type="body" idx="1"/>
          </p:nvPr>
        </p:nvSpPr>
        <p:spPr>
          <a:xfrm>
            <a:off x="2099787" y="3747437"/>
            <a:ext cx="9052560" cy="1066800"/>
          </a:xfrm>
        </p:spPr>
        <p:txBody>
          <a:bodyPr>
            <a:normAutofit fontScale="85000" lnSpcReduction="10000"/>
          </a:bodyPr>
          <a:lstStyle/>
          <a:p>
            <a:r>
              <a:rPr lang="en-US" dirty="0"/>
              <a:t>In programming you often need to know if an expression is True or False.</a:t>
            </a:r>
          </a:p>
          <a:p>
            <a:endParaRPr lang="en-US" dirty="0"/>
          </a:p>
          <a:p>
            <a:r>
              <a:rPr lang="en-US" dirty="0"/>
              <a:t>You can evaluate any expression in Python, and get one of two answers, True or False.</a:t>
            </a:r>
            <a:endParaRPr lang="en-PH" dirty="0"/>
          </a:p>
        </p:txBody>
      </p:sp>
    </p:spTree>
    <p:extLst>
      <p:ext uri="{BB962C8B-B14F-4D97-AF65-F5344CB8AC3E}">
        <p14:creationId xmlns:p14="http://schemas.microsoft.com/office/powerpoint/2010/main" val="11178301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72EEB8-36C6-A5F3-E3C0-175828977570}"/>
              </a:ext>
            </a:extLst>
          </p:cNvPr>
          <p:cNvSpPr txBox="1"/>
          <p:nvPr/>
        </p:nvSpPr>
        <p:spPr>
          <a:xfrm>
            <a:off x="822488" y="600661"/>
            <a:ext cx="10734773" cy="369332"/>
          </a:xfrm>
          <a:prstGeom prst="rect">
            <a:avLst/>
          </a:prstGeom>
          <a:noFill/>
        </p:spPr>
        <p:txBody>
          <a:bodyPr wrap="square">
            <a:spAutoFit/>
          </a:bodyPr>
          <a:lstStyle/>
          <a:p>
            <a:r>
              <a:rPr lang="en-US" dirty="0"/>
              <a:t>When you compare two values, the expression is evaluated and Python returns the Boolean answer:</a:t>
            </a:r>
            <a:endParaRPr lang="en-PH" dirty="0"/>
          </a:p>
        </p:txBody>
      </p:sp>
      <p:sp>
        <p:nvSpPr>
          <p:cNvPr id="9" name="TextBox 8">
            <a:extLst>
              <a:ext uri="{FF2B5EF4-FFF2-40B4-BE49-F238E27FC236}">
                <a16:creationId xmlns:a16="http://schemas.microsoft.com/office/drawing/2014/main" id="{13F3FEB6-F75B-8152-BAD9-6988D779C4BD}"/>
              </a:ext>
            </a:extLst>
          </p:cNvPr>
          <p:cNvSpPr txBox="1"/>
          <p:nvPr/>
        </p:nvSpPr>
        <p:spPr>
          <a:xfrm>
            <a:off x="888477" y="1116233"/>
            <a:ext cx="6094428" cy="400110"/>
          </a:xfrm>
          <a:prstGeom prst="rect">
            <a:avLst/>
          </a:prstGeom>
          <a:noFill/>
        </p:spPr>
        <p:txBody>
          <a:bodyPr wrap="square">
            <a:spAutoFit/>
          </a:bodyPr>
          <a:lstStyle/>
          <a:p>
            <a:r>
              <a:rPr lang="en-PH" sz="2000" b="1" dirty="0"/>
              <a:t>Example</a:t>
            </a:r>
            <a:endParaRPr lang="en-PH" b="1" dirty="0"/>
          </a:p>
        </p:txBody>
      </p:sp>
      <p:pic>
        <p:nvPicPr>
          <p:cNvPr id="11" name="Picture 10">
            <a:extLst>
              <a:ext uri="{FF2B5EF4-FFF2-40B4-BE49-F238E27FC236}">
                <a16:creationId xmlns:a16="http://schemas.microsoft.com/office/drawing/2014/main" id="{626A94DA-5385-3751-A90B-8298B98893C9}"/>
              </a:ext>
            </a:extLst>
          </p:cNvPr>
          <p:cNvPicPr>
            <a:picLocks noChangeAspect="1"/>
          </p:cNvPicPr>
          <p:nvPr/>
        </p:nvPicPr>
        <p:blipFill>
          <a:blip r:embed="rId2"/>
          <a:stretch>
            <a:fillRect/>
          </a:stretch>
        </p:blipFill>
        <p:spPr>
          <a:xfrm>
            <a:off x="3122074" y="2015419"/>
            <a:ext cx="5947851" cy="2827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4496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458409-6078-BA5D-B95D-E9DF6CF23BA4}"/>
              </a:ext>
            </a:extLst>
          </p:cNvPr>
          <p:cNvSpPr txBox="1"/>
          <p:nvPr/>
        </p:nvSpPr>
        <p:spPr>
          <a:xfrm>
            <a:off x="888476" y="610088"/>
            <a:ext cx="9405593" cy="369332"/>
          </a:xfrm>
          <a:prstGeom prst="rect">
            <a:avLst/>
          </a:prstGeom>
          <a:noFill/>
        </p:spPr>
        <p:txBody>
          <a:bodyPr wrap="square">
            <a:spAutoFit/>
          </a:bodyPr>
          <a:lstStyle/>
          <a:p>
            <a:r>
              <a:rPr lang="en-US" dirty="0"/>
              <a:t>When you run a condition in an if statement, Python returns True or False:</a:t>
            </a:r>
            <a:endParaRPr lang="en-PH" dirty="0"/>
          </a:p>
        </p:txBody>
      </p:sp>
      <p:sp>
        <p:nvSpPr>
          <p:cNvPr id="11" name="TextBox 10">
            <a:extLst>
              <a:ext uri="{FF2B5EF4-FFF2-40B4-BE49-F238E27FC236}">
                <a16:creationId xmlns:a16="http://schemas.microsoft.com/office/drawing/2014/main" id="{49DD28E9-E2A1-3ED8-471A-FE4A76F20C5C}"/>
              </a:ext>
            </a:extLst>
          </p:cNvPr>
          <p:cNvSpPr txBox="1"/>
          <p:nvPr/>
        </p:nvSpPr>
        <p:spPr>
          <a:xfrm>
            <a:off x="888476" y="1182387"/>
            <a:ext cx="6094428" cy="369332"/>
          </a:xfrm>
          <a:prstGeom prst="rect">
            <a:avLst/>
          </a:prstGeom>
          <a:noFill/>
        </p:spPr>
        <p:txBody>
          <a:bodyPr wrap="square">
            <a:spAutoFit/>
          </a:bodyPr>
          <a:lstStyle/>
          <a:p>
            <a:r>
              <a:rPr lang="en-PH" b="1" dirty="0"/>
              <a:t>Example</a:t>
            </a:r>
          </a:p>
        </p:txBody>
      </p:sp>
      <p:sp>
        <p:nvSpPr>
          <p:cNvPr id="14" name="TextBox 13">
            <a:extLst>
              <a:ext uri="{FF2B5EF4-FFF2-40B4-BE49-F238E27FC236}">
                <a16:creationId xmlns:a16="http://schemas.microsoft.com/office/drawing/2014/main" id="{A9DEE6F3-DF27-C2A1-6455-06A0E421D667}"/>
              </a:ext>
            </a:extLst>
          </p:cNvPr>
          <p:cNvSpPr txBox="1"/>
          <p:nvPr/>
        </p:nvSpPr>
        <p:spPr>
          <a:xfrm>
            <a:off x="1576633" y="1739370"/>
            <a:ext cx="10301140" cy="369332"/>
          </a:xfrm>
          <a:prstGeom prst="rect">
            <a:avLst/>
          </a:prstGeom>
          <a:noFill/>
        </p:spPr>
        <p:txBody>
          <a:bodyPr wrap="square">
            <a:spAutoFit/>
          </a:bodyPr>
          <a:lstStyle/>
          <a:p>
            <a:r>
              <a:rPr lang="en-US" dirty="0"/>
              <a:t>Print a message based on whether the condition is True or False:</a:t>
            </a:r>
            <a:endParaRPr lang="en-PH" dirty="0"/>
          </a:p>
        </p:txBody>
      </p:sp>
      <p:pic>
        <p:nvPicPr>
          <p:cNvPr id="16" name="Picture 15">
            <a:extLst>
              <a:ext uri="{FF2B5EF4-FFF2-40B4-BE49-F238E27FC236}">
                <a16:creationId xmlns:a16="http://schemas.microsoft.com/office/drawing/2014/main" id="{D95DBD9D-FD49-2FF4-1FA1-652E3313A126}"/>
              </a:ext>
            </a:extLst>
          </p:cNvPr>
          <p:cNvPicPr>
            <a:picLocks noChangeAspect="1"/>
          </p:cNvPicPr>
          <p:nvPr/>
        </p:nvPicPr>
        <p:blipFill>
          <a:blip r:embed="rId2"/>
          <a:stretch>
            <a:fillRect/>
          </a:stretch>
        </p:blipFill>
        <p:spPr>
          <a:xfrm>
            <a:off x="3999860" y="2481019"/>
            <a:ext cx="5966087" cy="3276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121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13">
            <a:extLst>
              <a:ext uri="{FF2B5EF4-FFF2-40B4-BE49-F238E27FC236}">
                <a16:creationId xmlns:a16="http://schemas.microsoft.com/office/drawing/2014/main" id="{A26D5DE9-CFF7-4629-940C-E2433F800EFE}"/>
              </a:ext>
            </a:extLst>
          </p:cNvPr>
          <p:cNvPicPr>
            <a:picLocks noChangeAspect="1"/>
          </p:cNvPicPr>
          <p:nvPr/>
        </p:nvPicPr>
        <p:blipFill>
          <a:blip r:embed="rId2"/>
          <a:stretch>
            <a:fillRect/>
          </a:stretch>
        </p:blipFill>
        <p:spPr>
          <a:xfrm>
            <a:off x="4958890" y="1262721"/>
            <a:ext cx="3473464" cy="156203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7A81DFB-5F4A-10E7-9DC5-E2D34470C3C8}"/>
              </a:ext>
            </a:extLst>
          </p:cNvPr>
          <p:cNvSpPr txBox="1"/>
          <p:nvPr/>
        </p:nvSpPr>
        <p:spPr>
          <a:xfrm>
            <a:off x="959569" y="315799"/>
            <a:ext cx="10272861" cy="1292662"/>
          </a:xfrm>
          <a:prstGeom prst="rect">
            <a:avLst/>
          </a:prstGeom>
          <a:noFill/>
        </p:spPr>
        <p:txBody>
          <a:bodyPr wrap="square">
            <a:spAutoFit/>
          </a:bodyPr>
          <a:lstStyle/>
          <a:p>
            <a:r>
              <a:rPr lang="en-US" altLang="zh-TW" sz="1800" dirty="0"/>
              <a:t>You have to use the same number of spaces in the same block of code, otherwise Python will give you an error:</a:t>
            </a:r>
          </a:p>
          <a:p>
            <a:br>
              <a:rPr lang="en-US" altLang="zh-TW" dirty="0"/>
            </a:br>
            <a:endParaRPr lang="en-US" altLang="zh-TW" sz="2400" dirty="0"/>
          </a:p>
        </p:txBody>
      </p:sp>
      <p:sp>
        <p:nvSpPr>
          <p:cNvPr id="3" name="TextBox 2">
            <a:extLst>
              <a:ext uri="{FF2B5EF4-FFF2-40B4-BE49-F238E27FC236}">
                <a16:creationId xmlns:a16="http://schemas.microsoft.com/office/drawing/2014/main" id="{A7DBC6F2-6E34-871A-30D3-19B96249755A}"/>
              </a:ext>
            </a:extLst>
          </p:cNvPr>
          <p:cNvSpPr txBox="1"/>
          <p:nvPr/>
        </p:nvSpPr>
        <p:spPr>
          <a:xfrm>
            <a:off x="959569" y="3380348"/>
            <a:ext cx="9626732" cy="369332"/>
          </a:xfrm>
          <a:prstGeom prst="rect">
            <a:avLst/>
          </a:prstGeom>
          <a:noFill/>
        </p:spPr>
        <p:txBody>
          <a:bodyPr wrap="square">
            <a:spAutoFit/>
          </a:bodyPr>
          <a:lstStyle/>
          <a:p>
            <a:r>
              <a:rPr lang="en-US" dirty="0"/>
              <a:t>In Python, variables are created when you assign a value to it: </a:t>
            </a:r>
          </a:p>
        </p:txBody>
      </p:sp>
      <p:sp>
        <p:nvSpPr>
          <p:cNvPr id="5" name="TextBox 4">
            <a:extLst>
              <a:ext uri="{FF2B5EF4-FFF2-40B4-BE49-F238E27FC236}">
                <a16:creationId xmlns:a16="http://schemas.microsoft.com/office/drawing/2014/main" id="{0EDBECFA-B102-E00B-2E42-1D8215A03786}"/>
              </a:ext>
            </a:extLst>
          </p:cNvPr>
          <p:cNvSpPr txBox="1"/>
          <p:nvPr/>
        </p:nvSpPr>
        <p:spPr>
          <a:xfrm>
            <a:off x="959569" y="3889498"/>
            <a:ext cx="6094428"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4CC402E1-19F7-1ABF-0ED1-105761DA3C75}"/>
              </a:ext>
            </a:extLst>
          </p:cNvPr>
          <p:cNvPicPr>
            <a:picLocks noChangeAspect="1"/>
          </p:cNvPicPr>
          <p:nvPr/>
        </p:nvPicPr>
        <p:blipFill>
          <a:blip r:embed="rId3"/>
          <a:stretch>
            <a:fillRect/>
          </a:stretch>
        </p:blipFill>
        <p:spPr>
          <a:xfrm>
            <a:off x="4777579" y="4712331"/>
            <a:ext cx="3836085" cy="1028592"/>
          </a:xfrm>
          <a:prstGeom prst="rect">
            <a:avLst/>
          </a:prstGeom>
        </p:spPr>
      </p:pic>
    </p:spTree>
    <p:extLst>
      <p:ext uri="{BB962C8B-B14F-4D97-AF65-F5344CB8AC3E}">
        <p14:creationId xmlns:p14="http://schemas.microsoft.com/office/powerpoint/2010/main" val="27990563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ABC9-1C7E-E628-942B-EC514A539AC4}"/>
              </a:ext>
            </a:extLst>
          </p:cNvPr>
          <p:cNvSpPr>
            <a:spLocks noGrp="1"/>
          </p:cNvSpPr>
          <p:nvPr>
            <p:ph type="title"/>
          </p:nvPr>
        </p:nvSpPr>
        <p:spPr>
          <a:xfrm>
            <a:off x="2156347" y="2627424"/>
            <a:ext cx="9281160" cy="1272618"/>
          </a:xfrm>
        </p:spPr>
        <p:txBody>
          <a:bodyPr>
            <a:normAutofit fontScale="90000"/>
          </a:bodyPr>
          <a:lstStyle/>
          <a:p>
            <a:r>
              <a:rPr lang="en-PH" b="1" dirty="0"/>
              <a:t>Evaluate Values and Variables</a:t>
            </a:r>
            <a:br>
              <a:rPr lang="en-PH" b="1" dirty="0"/>
            </a:br>
            <a:endParaRPr lang="en-PH" dirty="0"/>
          </a:p>
        </p:txBody>
      </p:sp>
      <p:sp>
        <p:nvSpPr>
          <p:cNvPr id="8" name="TextBox 7">
            <a:extLst>
              <a:ext uri="{FF2B5EF4-FFF2-40B4-BE49-F238E27FC236}">
                <a16:creationId xmlns:a16="http://schemas.microsoft.com/office/drawing/2014/main" id="{9CD9438F-E8DE-F9D4-124D-C6C9C595546A}"/>
              </a:ext>
            </a:extLst>
          </p:cNvPr>
          <p:cNvSpPr txBox="1"/>
          <p:nvPr/>
        </p:nvSpPr>
        <p:spPr>
          <a:xfrm>
            <a:off x="2250614" y="4003736"/>
            <a:ext cx="8750465" cy="646331"/>
          </a:xfrm>
          <a:prstGeom prst="rect">
            <a:avLst/>
          </a:prstGeom>
          <a:noFill/>
        </p:spPr>
        <p:txBody>
          <a:bodyPr wrap="square">
            <a:spAutoFit/>
          </a:bodyPr>
          <a:lstStyle/>
          <a:p>
            <a:r>
              <a:rPr lang="en-US" dirty="0"/>
              <a:t>The bool() function allows you to evaluate any value, and give you True or False in return,</a:t>
            </a:r>
            <a:endParaRPr lang="en-PH" dirty="0"/>
          </a:p>
        </p:txBody>
      </p:sp>
    </p:spTree>
    <p:extLst>
      <p:ext uri="{BB962C8B-B14F-4D97-AF65-F5344CB8AC3E}">
        <p14:creationId xmlns:p14="http://schemas.microsoft.com/office/powerpoint/2010/main" val="16935698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F9EAA2-23EC-25C9-C9B6-872FF3842934}"/>
              </a:ext>
            </a:extLst>
          </p:cNvPr>
          <p:cNvSpPr txBox="1"/>
          <p:nvPr/>
        </p:nvSpPr>
        <p:spPr>
          <a:xfrm>
            <a:off x="813062" y="390369"/>
            <a:ext cx="6094428" cy="400110"/>
          </a:xfrm>
          <a:prstGeom prst="rect">
            <a:avLst/>
          </a:prstGeom>
          <a:noFill/>
        </p:spPr>
        <p:txBody>
          <a:bodyPr wrap="square">
            <a:spAutoFit/>
          </a:bodyPr>
          <a:lstStyle/>
          <a:p>
            <a:r>
              <a:rPr lang="en-PH" sz="2000" b="1" dirty="0"/>
              <a:t>Example</a:t>
            </a:r>
            <a:endParaRPr lang="en-PH" b="1" dirty="0"/>
          </a:p>
        </p:txBody>
      </p:sp>
      <p:sp>
        <p:nvSpPr>
          <p:cNvPr id="8" name="TextBox 7">
            <a:extLst>
              <a:ext uri="{FF2B5EF4-FFF2-40B4-BE49-F238E27FC236}">
                <a16:creationId xmlns:a16="http://schemas.microsoft.com/office/drawing/2014/main" id="{C8DABC0D-B07C-A1D2-B08C-B99E4DEAAD00}"/>
              </a:ext>
            </a:extLst>
          </p:cNvPr>
          <p:cNvSpPr txBox="1"/>
          <p:nvPr/>
        </p:nvSpPr>
        <p:spPr>
          <a:xfrm>
            <a:off x="1755743" y="937123"/>
            <a:ext cx="6094428" cy="369332"/>
          </a:xfrm>
          <a:prstGeom prst="rect">
            <a:avLst/>
          </a:prstGeom>
          <a:noFill/>
        </p:spPr>
        <p:txBody>
          <a:bodyPr wrap="square">
            <a:spAutoFit/>
          </a:bodyPr>
          <a:lstStyle/>
          <a:p>
            <a:r>
              <a:rPr lang="en-US" dirty="0"/>
              <a:t>Evaluate a string and a number:</a:t>
            </a:r>
            <a:endParaRPr lang="en-PH" dirty="0"/>
          </a:p>
        </p:txBody>
      </p:sp>
      <p:pic>
        <p:nvPicPr>
          <p:cNvPr id="10" name="Picture 9">
            <a:extLst>
              <a:ext uri="{FF2B5EF4-FFF2-40B4-BE49-F238E27FC236}">
                <a16:creationId xmlns:a16="http://schemas.microsoft.com/office/drawing/2014/main" id="{3C900B55-0104-30B8-258B-58EF79FF1D54}"/>
              </a:ext>
            </a:extLst>
          </p:cNvPr>
          <p:cNvPicPr>
            <a:picLocks noChangeAspect="1"/>
          </p:cNvPicPr>
          <p:nvPr/>
        </p:nvPicPr>
        <p:blipFill>
          <a:blip r:embed="rId2"/>
          <a:stretch>
            <a:fillRect/>
          </a:stretch>
        </p:blipFill>
        <p:spPr>
          <a:xfrm>
            <a:off x="3790433" y="1469596"/>
            <a:ext cx="4885608" cy="1810932"/>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71B9DAD0-359C-AF31-2440-B9AFCB7E33C6}"/>
              </a:ext>
            </a:extLst>
          </p:cNvPr>
          <p:cNvSpPr txBox="1"/>
          <p:nvPr/>
        </p:nvSpPr>
        <p:spPr>
          <a:xfrm>
            <a:off x="743219" y="3215912"/>
            <a:ext cx="6094428" cy="400110"/>
          </a:xfrm>
          <a:prstGeom prst="rect">
            <a:avLst/>
          </a:prstGeom>
          <a:noFill/>
        </p:spPr>
        <p:txBody>
          <a:bodyPr wrap="square">
            <a:spAutoFit/>
          </a:bodyPr>
          <a:lstStyle/>
          <a:p>
            <a:r>
              <a:rPr lang="en-PH" sz="2000" b="1" dirty="0"/>
              <a:t>Example</a:t>
            </a:r>
            <a:endParaRPr lang="en-PH" b="1" dirty="0"/>
          </a:p>
        </p:txBody>
      </p:sp>
      <p:sp>
        <p:nvSpPr>
          <p:cNvPr id="14" name="TextBox 13">
            <a:extLst>
              <a:ext uri="{FF2B5EF4-FFF2-40B4-BE49-F238E27FC236}">
                <a16:creationId xmlns:a16="http://schemas.microsoft.com/office/drawing/2014/main" id="{B25CFCEE-491E-0663-F2D7-62AE300E1A0E}"/>
              </a:ext>
            </a:extLst>
          </p:cNvPr>
          <p:cNvSpPr txBox="1"/>
          <p:nvPr/>
        </p:nvSpPr>
        <p:spPr>
          <a:xfrm>
            <a:off x="1887718" y="3617957"/>
            <a:ext cx="6094428" cy="369332"/>
          </a:xfrm>
          <a:prstGeom prst="rect">
            <a:avLst/>
          </a:prstGeom>
          <a:noFill/>
        </p:spPr>
        <p:txBody>
          <a:bodyPr wrap="square">
            <a:spAutoFit/>
          </a:bodyPr>
          <a:lstStyle/>
          <a:p>
            <a:r>
              <a:rPr lang="en-PH" dirty="0"/>
              <a:t>Evaluate two variables:</a:t>
            </a:r>
          </a:p>
        </p:txBody>
      </p:sp>
      <p:pic>
        <p:nvPicPr>
          <p:cNvPr id="16" name="Picture 15">
            <a:extLst>
              <a:ext uri="{FF2B5EF4-FFF2-40B4-BE49-F238E27FC236}">
                <a16:creationId xmlns:a16="http://schemas.microsoft.com/office/drawing/2014/main" id="{395531F7-A112-2A3A-CAC8-0D4E548854F5}"/>
              </a:ext>
            </a:extLst>
          </p:cNvPr>
          <p:cNvPicPr>
            <a:picLocks noChangeAspect="1"/>
          </p:cNvPicPr>
          <p:nvPr/>
        </p:nvPicPr>
        <p:blipFill>
          <a:blip r:embed="rId3"/>
          <a:stretch>
            <a:fillRect/>
          </a:stretch>
        </p:blipFill>
        <p:spPr>
          <a:xfrm>
            <a:off x="3653681" y="4245726"/>
            <a:ext cx="5022359" cy="22981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80486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A5C2-A868-6153-5EFB-18D578F9A33C}"/>
              </a:ext>
            </a:extLst>
          </p:cNvPr>
          <p:cNvSpPr>
            <a:spLocks noGrp="1"/>
          </p:cNvSpPr>
          <p:nvPr>
            <p:ph type="title"/>
          </p:nvPr>
        </p:nvSpPr>
        <p:spPr>
          <a:xfrm>
            <a:off x="2167128" y="2149310"/>
            <a:ext cx="9281160" cy="2596425"/>
          </a:xfrm>
        </p:spPr>
        <p:txBody>
          <a:bodyPr>
            <a:normAutofit fontScale="90000"/>
          </a:bodyPr>
          <a:lstStyle/>
          <a:p>
            <a:r>
              <a:rPr lang="en-PH" b="1" dirty="0"/>
              <a:t>Most Values are True</a:t>
            </a:r>
            <a:br>
              <a:rPr lang="en-PH" b="1" dirty="0"/>
            </a:br>
            <a:endParaRPr lang="en-PH" dirty="0"/>
          </a:p>
        </p:txBody>
      </p:sp>
    </p:spTree>
    <p:extLst>
      <p:ext uri="{BB962C8B-B14F-4D97-AF65-F5344CB8AC3E}">
        <p14:creationId xmlns:p14="http://schemas.microsoft.com/office/powerpoint/2010/main" val="11818451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2991F6-859C-DEF1-4E2E-B62BE54E8765}"/>
              </a:ext>
            </a:extLst>
          </p:cNvPr>
          <p:cNvSpPr txBox="1"/>
          <p:nvPr/>
        </p:nvSpPr>
        <p:spPr>
          <a:xfrm>
            <a:off x="709366" y="2582743"/>
            <a:ext cx="6094428" cy="369332"/>
          </a:xfrm>
          <a:prstGeom prst="rect">
            <a:avLst/>
          </a:prstGeom>
          <a:noFill/>
        </p:spPr>
        <p:txBody>
          <a:bodyPr wrap="square">
            <a:spAutoFit/>
          </a:bodyPr>
          <a:lstStyle/>
          <a:p>
            <a:r>
              <a:rPr lang="en-PH" b="1" dirty="0"/>
              <a:t>Example</a:t>
            </a:r>
          </a:p>
        </p:txBody>
      </p:sp>
      <p:sp>
        <p:nvSpPr>
          <p:cNvPr id="7" name="TextBox 6">
            <a:extLst>
              <a:ext uri="{FF2B5EF4-FFF2-40B4-BE49-F238E27FC236}">
                <a16:creationId xmlns:a16="http://schemas.microsoft.com/office/drawing/2014/main" id="{64810636-FCEA-A4A7-C02E-009865821DF9}"/>
              </a:ext>
            </a:extLst>
          </p:cNvPr>
          <p:cNvSpPr txBox="1"/>
          <p:nvPr/>
        </p:nvSpPr>
        <p:spPr>
          <a:xfrm>
            <a:off x="709366" y="372509"/>
            <a:ext cx="8736290" cy="2031325"/>
          </a:xfrm>
          <a:prstGeom prst="rect">
            <a:avLst/>
          </a:prstGeom>
          <a:noFill/>
        </p:spPr>
        <p:txBody>
          <a:bodyPr wrap="square">
            <a:spAutoFit/>
          </a:bodyPr>
          <a:lstStyle/>
          <a:p>
            <a:r>
              <a:rPr lang="en-US" dirty="0"/>
              <a:t>Almost any value is evaluated to True if it has some sort of content.</a:t>
            </a:r>
          </a:p>
          <a:p>
            <a:endParaRPr lang="en-US" dirty="0"/>
          </a:p>
          <a:p>
            <a:r>
              <a:rPr lang="en-US" dirty="0"/>
              <a:t>Any string is True, except empty strings.</a:t>
            </a:r>
          </a:p>
          <a:p>
            <a:endParaRPr lang="en-US" dirty="0"/>
          </a:p>
          <a:p>
            <a:r>
              <a:rPr lang="en-US" dirty="0"/>
              <a:t>Any number is True, except 0.</a:t>
            </a:r>
          </a:p>
          <a:p>
            <a:endParaRPr lang="en-US" dirty="0"/>
          </a:p>
          <a:p>
            <a:r>
              <a:rPr lang="en-US" dirty="0"/>
              <a:t>Any list, tuple, set, and dictionary are True, except empty ones.</a:t>
            </a:r>
            <a:endParaRPr lang="en-PH" dirty="0"/>
          </a:p>
        </p:txBody>
      </p:sp>
      <p:sp>
        <p:nvSpPr>
          <p:cNvPr id="9" name="TextBox 8">
            <a:extLst>
              <a:ext uri="{FF2B5EF4-FFF2-40B4-BE49-F238E27FC236}">
                <a16:creationId xmlns:a16="http://schemas.microsoft.com/office/drawing/2014/main" id="{BEDCD578-82C6-8396-A56C-9FB0535B34B3}"/>
              </a:ext>
            </a:extLst>
          </p:cNvPr>
          <p:cNvSpPr txBox="1"/>
          <p:nvPr/>
        </p:nvSpPr>
        <p:spPr>
          <a:xfrm>
            <a:off x="1765169" y="3130984"/>
            <a:ext cx="6094428" cy="369332"/>
          </a:xfrm>
          <a:prstGeom prst="rect">
            <a:avLst/>
          </a:prstGeom>
          <a:noFill/>
        </p:spPr>
        <p:txBody>
          <a:bodyPr wrap="square">
            <a:spAutoFit/>
          </a:bodyPr>
          <a:lstStyle/>
          <a:p>
            <a:r>
              <a:rPr lang="en-US" dirty="0"/>
              <a:t>The following will return True:</a:t>
            </a:r>
          </a:p>
        </p:txBody>
      </p:sp>
      <p:pic>
        <p:nvPicPr>
          <p:cNvPr id="11" name="Picture 10">
            <a:extLst>
              <a:ext uri="{FF2B5EF4-FFF2-40B4-BE49-F238E27FC236}">
                <a16:creationId xmlns:a16="http://schemas.microsoft.com/office/drawing/2014/main" id="{63EC44CE-C920-D43E-4620-D661FA608732}"/>
              </a:ext>
            </a:extLst>
          </p:cNvPr>
          <p:cNvPicPr>
            <a:picLocks noChangeAspect="1"/>
          </p:cNvPicPr>
          <p:nvPr/>
        </p:nvPicPr>
        <p:blipFill>
          <a:blip r:embed="rId2"/>
          <a:stretch>
            <a:fillRect/>
          </a:stretch>
        </p:blipFill>
        <p:spPr>
          <a:xfrm>
            <a:off x="3341800" y="3745648"/>
            <a:ext cx="6697106" cy="21594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95565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AB00-C895-D3A5-85A5-55B837E1EF49}"/>
              </a:ext>
            </a:extLst>
          </p:cNvPr>
          <p:cNvSpPr>
            <a:spLocks noGrp="1"/>
          </p:cNvSpPr>
          <p:nvPr>
            <p:ph type="title"/>
          </p:nvPr>
        </p:nvSpPr>
        <p:spPr>
          <a:xfrm>
            <a:off x="2167128" y="2432114"/>
            <a:ext cx="9281160" cy="2313621"/>
          </a:xfrm>
        </p:spPr>
        <p:txBody>
          <a:bodyPr>
            <a:normAutofit fontScale="90000"/>
          </a:bodyPr>
          <a:lstStyle/>
          <a:p>
            <a:pPr algn="ctr"/>
            <a:r>
              <a:rPr lang="en-PH" b="1" dirty="0"/>
              <a:t>Some Values are False</a:t>
            </a:r>
            <a:br>
              <a:rPr lang="en-PH" b="1" dirty="0"/>
            </a:br>
            <a:endParaRPr lang="en-PH" dirty="0"/>
          </a:p>
        </p:txBody>
      </p:sp>
      <p:sp>
        <p:nvSpPr>
          <p:cNvPr id="3" name="Text Placeholder 2">
            <a:extLst>
              <a:ext uri="{FF2B5EF4-FFF2-40B4-BE49-F238E27FC236}">
                <a16:creationId xmlns:a16="http://schemas.microsoft.com/office/drawing/2014/main" id="{98612584-A1A5-E888-BF8F-14414A186C58}"/>
              </a:ext>
            </a:extLst>
          </p:cNvPr>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4037855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D48BE70-A3CA-BCD7-74DB-088716E96966}"/>
              </a:ext>
            </a:extLst>
          </p:cNvPr>
          <p:cNvSpPr txBox="1"/>
          <p:nvPr/>
        </p:nvSpPr>
        <p:spPr>
          <a:xfrm>
            <a:off x="709367" y="578186"/>
            <a:ext cx="11121271" cy="646331"/>
          </a:xfrm>
          <a:prstGeom prst="rect">
            <a:avLst/>
          </a:prstGeom>
          <a:noFill/>
        </p:spPr>
        <p:txBody>
          <a:bodyPr wrap="square">
            <a:spAutoFit/>
          </a:bodyPr>
          <a:lstStyle/>
          <a:p>
            <a:r>
              <a:rPr lang="en-US" dirty="0"/>
              <a:t>	In fact, there are not many values that evaluate to False, except empty values, such as (), [], {}, "", the number 0, and the value None. And of course the value False evaluates to False.</a:t>
            </a:r>
            <a:endParaRPr lang="en-PH" dirty="0"/>
          </a:p>
        </p:txBody>
      </p:sp>
      <p:sp>
        <p:nvSpPr>
          <p:cNvPr id="10" name="TextBox 9">
            <a:extLst>
              <a:ext uri="{FF2B5EF4-FFF2-40B4-BE49-F238E27FC236}">
                <a16:creationId xmlns:a16="http://schemas.microsoft.com/office/drawing/2014/main" id="{AA0930FD-DF24-6986-CB96-1D8055760DBD}"/>
              </a:ext>
            </a:extLst>
          </p:cNvPr>
          <p:cNvSpPr txBox="1"/>
          <p:nvPr/>
        </p:nvSpPr>
        <p:spPr>
          <a:xfrm>
            <a:off x="860197" y="1681840"/>
            <a:ext cx="6094428" cy="400110"/>
          </a:xfrm>
          <a:prstGeom prst="rect">
            <a:avLst/>
          </a:prstGeom>
          <a:noFill/>
        </p:spPr>
        <p:txBody>
          <a:bodyPr wrap="square">
            <a:spAutoFit/>
          </a:bodyPr>
          <a:lstStyle/>
          <a:p>
            <a:r>
              <a:rPr lang="en-PH" sz="2000" b="1" dirty="0"/>
              <a:t>Example</a:t>
            </a:r>
          </a:p>
        </p:txBody>
      </p:sp>
      <p:sp>
        <p:nvSpPr>
          <p:cNvPr id="12" name="TextBox 11">
            <a:extLst>
              <a:ext uri="{FF2B5EF4-FFF2-40B4-BE49-F238E27FC236}">
                <a16:creationId xmlns:a16="http://schemas.microsoft.com/office/drawing/2014/main" id="{AC7A0BEB-BD1D-2958-6B1B-0C0A2B4E7B67}"/>
              </a:ext>
            </a:extLst>
          </p:cNvPr>
          <p:cNvSpPr txBox="1"/>
          <p:nvPr/>
        </p:nvSpPr>
        <p:spPr>
          <a:xfrm>
            <a:off x="1840584" y="2266303"/>
            <a:ext cx="6094428" cy="369332"/>
          </a:xfrm>
          <a:prstGeom prst="rect">
            <a:avLst/>
          </a:prstGeom>
          <a:noFill/>
        </p:spPr>
        <p:txBody>
          <a:bodyPr wrap="square">
            <a:spAutoFit/>
          </a:bodyPr>
          <a:lstStyle/>
          <a:p>
            <a:r>
              <a:rPr lang="en-US" dirty="0"/>
              <a:t>The following will return False:</a:t>
            </a:r>
            <a:endParaRPr lang="en-PH" dirty="0"/>
          </a:p>
        </p:txBody>
      </p:sp>
      <p:pic>
        <p:nvPicPr>
          <p:cNvPr id="14" name="Picture 13">
            <a:extLst>
              <a:ext uri="{FF2B5EF4-FFF2-40B4-BE49-F238E27FC236}">
                <a16:creationId xmlns:a16="http://schemas.microsoft.com/office/drawing/2014/main" id="{22284753-2FF6-08C1-5C90-F6A3240FE110}"/>
              </a:ext>
            </a:extLst>
          </p:cNvPr>
          <p:cNvPicPr>
            <a:picLocks noChangeAspect="1"/>
          </p:cNvPicPr>
          <p:nvPr/>
        </p:nvPicPr>
        <p:blipFill>
          <a:blip r:embed="rId2"/>
          <a:stretch>
            <a:fillRect/>
          </a:stretch>
        </p:blipFill>
        <p:spPr>
          <a:xfrm>
            <a:off x="3913180" y="2819988"/>
            <a:ext cx="5834135" cy="3721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50287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CE8463-1912-ACA4-83D5-7C6A30DA192C}"/>
              </a:ext>
            </a:extLst>
          </p:cNvPr>
          <p:cNvSpPr txBox="1"/>
          <p:nvPr/>
        </p:nvSpPr>
        <p:spPr>
          <a:xfrm>
            <a:off x="794209" y="744965"/>
            <a:ext cx="10819614" cy="646331"/>
          </a:xfrm>
          <a:prstGeom prst="rect">
            <a:avLst/>
          </a:prstGeom>
          <a:noFill/>
        </p:spPr>
        <p:txBody>
          <a:bodyPr wrap="square">
            <a:spAutoFit/>
          </a:bodyPr>
          <a:lstStyle/>
          <a:p>
            <a:r>
              <a:rPr lang="en-US" dirty="0"/>
              <a:t>	One more value, or object in this case, evaluates to False, and that is if you have an object that is made from a class with a __</a:t>
            </a:r>
            <a:r>
              <a:rPr lang="en-US" dirty="0" err="1"/>
              <a:t>len</a:t>
            </a:r>
            <a:r>
              <a:rPr lang="en-US" dirty="0"/>
              <a:t>__ function that returns 0 or False: </a:t>
            </a:r>
            <a:endParaRPr lang="en-PH" dirty="0"/>
          </a:p>
        </p:txBody>
      </p:sp>
      <p:sp>
        <p:nvSpPr>
          <p:cNvPr id="8" name="TextBox 7">
            <a:extLst>
              <a:ext uri="{FF2B5EF4-FFF2-40B4-BE49-F238E27FC236}">
                <a16:creationId xmlns:a16="http://schemas.microsoft.com/office/drawing/2014/main" id="{E31B8343-C082-2E36-98B0-AB7FC845C5EB}"/>
              </a:ext>
            </a:extLst>
          </p:cNvPr>
          <p:cNvSpPr txBox="1"/>
          <p:nvPr/>
        </p:nvSpPr>
        <p:spPr>
          <a:xfrm>
            <a:off x="794209" y="1710121"/>
            <a:ext cx="6094428" cy="400110"/>
          </a:xfrm>
          <a:prstGeom prst="rect">
            <a:avLst/>
          </a:prstGeom>
          <a:noFill/>
        </p:spPr>
        <p:txBody>
          <a:bodyPr wrap="square">
            <a:spAutoFit/>
          </a:bodyPr>
          <a:lstStyle/>
          <a:p>
            <a:r>
              <a:rPr lang="en-PH" sz="2000" b="1" dirty="0"/>
              <a:t>Example</a:t>
            </a:r>
            <a:endParaRPr lang="en-PH" b="1" dirty="0"/>
          </a:p>
        </p:txBody>
      </p:sp>
      <p:pic>
        <p:nvPicPr>
          <p:cNvPr id="10" name="Picture 9">
            <a:extLst>
              <a:ext uri="{FF2B5EF4-FFF2-40B4-BE49-F238E27FC236}">
                <a16:creationId xmlns:a16="http://schemas.microsoft.com/office/drawing/2014/main" id="{44442F05-1D49-A12C-DAA1-E1F55C4FF7DD}"/>
              </a:ext>
            </a:extLst>
          </p:cNvPr>
          <p:cNvPicPr>
            <a:picLocks noChangeAspect="1"/>
          </p:cNvPicPr>
          <p:nvPr/>
        </p:nvPicPr>
        <p:blipFill>
          <a:blip r:embed="rId2"/>
          <a:stretch>
            <a:fillRect/>
          </a:stretch>
        </p:blipFill>
        <p:spPr>
          <a:xfrm>
            <a:off x="3496198" y="2583700"/>
            <a:ext cx="5610436" cy="30723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1186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80CE-50C3-7101-5BB2-7176A993F53B}"/>
              </a:ext>
            </a:extLst>
          </p:cNvPr>
          <p:cNvSpPr>
            <a:spLocks noGrp="1"/>
          </p:cNvSpPr>
          <p:nvPr>
            <p:ph type="title"/>
          </p:nvPr>
        </p:nvSpPr>
        <p:spPr>
          <a:xfrm>
            <a:off x="2167128" y="2092750"/>
            <a:ext cx="9281160" cy="2652985"/>
          </a:xfrm>
        </p:spPr>
        <p:txBody>
          <a:bodyPr>
            <a:normAutofit fontScale="90000"/>
          </a:bodyPr>
          <a:lstStyle/>
          <a:p>
            <a:r>
              <a:rPr lang="en-US" b="1" dirty="0"/>
              <a:t>Functions can Return a Boolean</a:t>
            </a:r>
            <a:br>
              <a:rPr lang="en-US" b="1" dirty="0"/>
            </a:br>
            <a:endParaRPr lang="en-PH" dirty="0"/>
          </a:p>
        </p:txBody>
      </p:sp>
      <p:sp>
        <p:nvSpPr>
          <p:cNvPr id="3" name="Text Placeholder 2">
            <a:extLst>
              <a:ext uri="{FF2B5EF4-FFF2-40B4-BE49-F238E27FC236}">
                <a16:creationId xmlns:a16="http://schemas.microsoft.com/office/drawing/2014/main" id="{7E621838-1DCF-CB80-51D4-F6FFF13CAEDE}"/>
              </a:ext>
            </a:extLst>
          </p:cNvPr>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2195493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105BAD-D895-9350-AAF0-9DB4F2602EEB}"/>
              </a:ext>
            </a:extLst>
          </p:cNvPr>
          <p:cNvSpPr txBox="1"/>
          <p:nvPr/>
        </p:nvSpPr>
        <p:spPr>
          <a:xfrm>
            <a:off x="784782" y="767440"/>
            <a:ext cx="6094428" cy="369332"/>
          </a:xfrm>
          <a:prstGeom prst="rect">
            <a:avLst/>
          </a:prstGeom>
          <a:noFill/>
        </p:spPr>
        <p:txBody>
          <a:bodyPr wrap="square">
            <a:spAutoFit/>
          </a:bodyPr>
          <a:lstStyle/>
          <a:p>
            <a:r>
              <a:rPr lang="en-US" dirty="0"/>
              <a:t>You can create functions that returns a Boolean Value:</a:t>
            </a:r>
            <a:endParaRPr lang="en-PH" dirty="0"/>
          </a:p>
        </p:txBody>
      </p:sp>
      <p:sp>
        <p:nvSpPr>
          <p:cNvPr id="8" name="TextBox 7">
            <a:extLst>
              <a:ext uri="{FF2B5EF4-FFF2-40B4-BE49-F238E27FC236}">
                <a16:creationId xmlns:a16="http://schemas.microsoft.com/office/drawing/2014/main" id="{AED17533-DB97-52BC-9E69-85BE7AD62C74}"/>
              </a:ext>
            </a:extLst>
          </p:cNvPr>
          <p:cNvSpPr txBox="1"/>
          <p:nvPr/>
        </p:nvSpPr>
        <p:spPr>
          <a:xfrm>
            <a:off x="869623" y="1342476"/>
            <a:ext cx="6094428" cy="400110"/>
          </a:xfrm>
          <a:prstGeom prst="rect">
            <a:avLst/>
          </a:prstGeom>
          <a:noFill/>
        </p:spPr>
        <p:txBody>
          <a:bodyPr wrap="square">
            <a:spAutoFit/>
          </a:bodyPr>
          <a:lstStyle/>
          <a:p>
            <a:r>
              <a:rPr lang="en-PH" sz="2000" b="1" dirty="0"/>
              <a:t>Example</a:t>
            </a:r>
            <a:endParaRPr lang="en-PH" b="1" dirty="0"/>
          </a:p>
        </p:txBody>
      </p:sp>
      <p:sp>
        <p:nvSpPr>
          <p:cNvPr id="10" name="TextBox 9">
            <a:extLst>
              <a:ext uri="{FF2B5EF4-FFF2-40B4-BE49-F238E27FC236}">
                <a16:creationId xmlns:a16="http://schemas.microsoft.com/office/drawing/2014/main" id="{D89C3E7B-D9E6-F29F-F456-EB729FA38DA4}"/>
              </a:ext>
            </a:extLst>
          </p:cNvPr>
          <p:cNvSpPr txBox="1"/>
          <p:nvPr/>
        </p:nvSpPr>
        <p:spPr>
          <a:xfrm>
            <a:off x="2038547" y="1851523"/>
            <a:ext cx="6094428" cy="369332"/>
          </a:xfrm>
          <a:prstGeom prst="rect">
            <a:avLst/>
          </a:prstGeom>
          <a:noFill/>
        </p:spPr>
        <p:txBody>
          <a:bodyPr wrap="square">
            <a:spAutoFit/>
          </a:bodyPr>
          <a:lstStyle/>
          <a:p>
            <a:r>
              <a:rPr lang="en-US" dirty="0"/>
              <a:t>Print the answer of a function:</a:t>
            </a:r>
            <a:endParaRPr lang="en-PH" dirty="0"/>
          </a:p>
        </p:txBody>
      </p:sp>
      <p:pic>
        <p:nvPicPr>
          <p:cNvPr id="12" name="Picture 11">
            <a:extLst>
              <a:ext uri="{FF2B5EF4-FFF2-40B4-BE49-F238E27FC236}">
                <a16:creationId xmlns:a16="http://schemas.microsoft.com/office/drawing/2014/main" id="{E566A96E-9ED5-60E9-FCBC-9054E55EB912}"/>
              </a:ext>
            </a:extLst>
          </p:cNvPr>
          <p:cNvPicPr>
            <a:picLocks noChangeAspect="1"/>
          </p:cNvPicPr>
          <p:nvPr/>
        </p:nvPicPr>
        <p:blipFill>
          <a:blip r:embed="rId2"/>
          <a:stretch>
            <a:fillRect/>
          </a:stretch>
        </p:blipFill>
        <p:spPr>
          <a:xfrm>
            <a:off x="3799835" y="2582318"/>
            <a:ext cx="5726736" cy="2933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16618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82111F-4FFE-FA56-2472-35A5CE0A8BAE}"/>
              </a:ext>
            </a:extLst>
          </p:cNvPr>
          <p:cNvSpPr txBox="1"/>
          <p:nvPr/>
        </p:nvSpPr>
        <p:spPr>
          <a:xfrm>
            <a:off x="728220" y="638369"/>
            <a:ext cx="8915399" cy="369332"/>
          </a:xfrm>
          <a:prstGeom prst="rect">
            <a:avLst/>
          </a:prstGeom>
          <a:noFill/>
        </p:spPr>
        <p:txBody>
          <a:bodyPr wrap="square">
            <a:spAutoFit/>
          </a:bodyPr>
          <a:lstStyle/>
          <a:p>
            <a:r>
              <a:rPr lang="en-US" dirty="0"/>
              <a:t>You can execute code based on the Boolean answer of a function:</a:t>
            </a:r>
            <a:endParaRPr lang="en-PH" dirty="0"/>
          </a:p>
        </p:txBody>
      </p:sp>
      <p:sp>
        <p:nvSpPr>
          <p:cNvPr id="8" name="TextBox 7">
            <a:extLst>
              <a:ext uri="{FF2B5EF4-FFF2-40B4-BE49-F238E27FC236}">
                <a16:creationId xmlns:a16="http://schemas.microsoft.com/office/drawing/2014/main" id="{9C5E9729-A6D5-5F18-7FED-92C9D4F82D73}"/>
              </a:ext>
            </a:extLst>
          </p:cNvPr>
          <p:cNvSpPr txBox="1"/>
          <p:nvPr/>
        </p:nvSpPr>
        <p:spPr>
          <a:xfrm>
            <a:off x="728220" y="1201074"/>
            <a:ext cx="6094428" cy="400110"/>
          </a:xfrm>
          <a:prstGeom prst="rect">
            <a:avLst/>
          </a:prstGeom>
          <a:noFill/>
        </p:spPr>
        <p:txBody>
          <a:bodyPr wrap="square">
            <a:spAutoFit/>
          </a:bodyPr>
          <a:lstStyle/>
          <a:p>
            <a:r>
              <a:rPr lang="en-PH" sz="2000" b="1" dirty="0"/>
              <a:t>Example</a:t>
            </a:r>
            <a:endParaRPr lang="en-PH" b="1" dirty="0"/>
          </a:p>
        </p:txBody>
      </p:sp>
      <p:sp>
        <p:nvSpPr>
          <p:cNvPr id="10" name="TextBox 9">
            <a:extLst>
              <a:ext uri="{FF2B5EF4-FFF2-40B4-BE49-F238E27FC236}">
                <a16:creationId xmlns:a16="http://schemas.microsoft.com/office/drawing/2014/main" id="{49C754AD-930F-8C76-CF0C-5A12457A0481}"/>
              </a:ext>
            </a:extLst>
          </p:cNvPr>
          <p:cNvSpPr txBox="1"/>
          <p:nvPr/>
        </p:nvSpPr>
        <p:spPr>
          <a:xfrm>
            <a:off x="1529498" y="1794557"/>
            <a:ext cx="7482525" cy="369332"/>
          </a:xfrm>
          <a:prstGeom prst="rect">
            <a:avLst/>
          </a:prstGeom>
          <a:noFill/>
        </p:spPr>
        <p:txBody>
          <a:bodyPr wrap="square">
            <a:spAutoFit/>
          </a:bodyPr>
          <a:lstStyle/>
          <a:p>
            <a:r>
              <a:rPr lang="en-US" dirty="0"/>
              <a:t>Print "YES!" if the function returns True, otherwise print "NO!":</a:t>
            </a:r>
            <a:endParaRPr lang="en-PH" dirty="0"/>
          </a:p>
        </p:txBody>
      </p:sp>
      <p:pic>
        <p:nvPicPr>
          <p:cNvPr id="12" name="Picture 11">
            <a:extLst>
              <a:ext uri="{FF2B5EF4-FFF2-40B4-BE49-F238E27FC236}">
                <a16:creationId xmlns:a16="http://schemas.microsoft.com/office/drawing/2014/main" id="{D06E7C3A-1014-3DA9-05F8-0351CB9F2B30}"/>
              </a:ext>
            </a:extLst>
          </p:cNvPr>
          <p:cNvPicPr>
            <a:picLocks noChangeAspect="1"/>
          </p:cNvPicPr>
          <p:nvPr/>
        </p:nvPicPr>
        <p:blipFill>
          <a:blip r:embed="rId2"/>
          <a:stretch>
            <a:fillRect/>
          </a:stretch>
        </p:blipFill>
        <p:spPr>
          <a:xfrm>
            <a:off x="3899543" y="2388040"/>
            <a:ext cx="5706367" cy="35346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82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1E6CDC-4CBE-F2EB-181B-A7D0368CCD44}"/>
              </a:ext>
            </a:extLst>
          </p:cNvPr>
          <p:cNvSpPr txBox="1"/>
          <p:nvPr/>
        </p:nvSpPr>
        <p:spPr>
          <a:xfrm>
            <a:off x="1237269" y="974830"/>
            <a:ext cx="6094428" cy="461665"/>
          </a:xfrm>
          <a:prstGeom prst="rect">
            <a:avLst/>
          </a:prstGeom>
          <a:noFill/>
        </p:spPr>
        <p:txBody>
          <a:bodyPr wrap="square">
            <a:spAutoFit/>
          </a:bodyPr>
          <a:lstStyle/>
          <a:p>
            <a:r>
              <a:rPr lang="en-PH" sz="2400" b="1" dirty="0"/>
              <a:t>Comments</a:t>
            </a:r>
          </a:p>
        </p:txBody>
      </p:sp>
      <p:sp>
        <p:nvSpPr>
          <p:cNvPr id="6" name="TextBox 5">
            <a:extLst>
              <a:ext uri="{FF2B5EF4-FFF2-40B4-BE49-F238E27FC236}">
                <a16:creationId xmlns:a16="http://schemas.microsoft.com/office/drawing/2014/main" id="{794CE6EC-43D8-1F43-8F4D-54AA214D68C8}"/>
              </a:ext>
            </a:extLst>
          </p:cNvPr>
          <p:cNvSpPr txBox="1"/>
          <p:nvPr/>
        </p:nvSpPr>
        <p:spPr>
          <a:xfrm>
            <a:off x="2830398" y="1752012"/>
            <a:ext cx="7011185" cy="1323439"/>
          </a:xfrm>
          <a:prstGeom prst="rect">
            <a:avLst/>
          </a:prstGeom>
          <a:noFill/>
        </p:spPr>
        <p:txBody>
          <a:bodyPr wrap="square">
            <a:spAutoFit/>
          </a:bodyPr>
          <a:lstStyle/>
          <a:p>
            <a:r>
              <a:rPr lang="en-US" sz="2000" dirty="0"/>
              <a:t>Python has commenting capability for the purpose of in-code documentation.</a:t>
            </a:r>
          </a:p>
          <a:p>
            <a:r>
              <a:rPr lang="en-US" sz="2000" dirty="0"/>
              <a:t>Comments start with a #, and Python will render the rest of the line as a comment: </a:t>
            </a:r>
          </a:p>
        </p:txBody>
      </p:sp>
      <p:pic>
        <p:nvPicPr>
          <p:cNvPr id="7" name="Picture 6">
            <a:extLst>
              <a:ext uri="{FF2B5EF4-FFF2-40B4-BE49-F238E27FC236}">
                <a16:creationId xmlns:a16="http://schemas.microsoft.com/office/drawing/2014/main" id="{C4AA019F-0BCD-5ED0-403A-F5A326911ED2}"/>
              </a:ext>
            </a:extLst>
          </p:cNvPr>
          <p:cNvPicPr>
            <a:picLocks noChangeAspect="1"/>
          </p:cNvPicPr>
          <p:nvPr/>
        </p:nvPicPr>
        <p:blipFill>
          <a:blip r:embed="rId2"/>
          <a:stretch>
            <a:fillRect/>
          </a:stretch>
        </p:blipFill>
        <p:spPr>
          <a:xfrm>
            <a:off x="3546836" y="4103694"/>
            <a:ext cx="4704182" cy="1815900"/>
          </a:xfrm>
          <a:prstGeom prst="rect">
            <a:avLst/>
          </a:prstGeom>
        </p:spPr>
      </p:pic>
      <p:sp>
        <p:nvSpPr>
          <p:cNvPr id="8" name="TextBox 7">
            <a:extLst>
              <a:ext uri="{FF2B5EF4-FFF2-40B4-BE49-F238E27FC236}">
                <a16:creationId xmlns:a16="http://schemas.microsoft.com/office/drawing/2014/main" id="{20DF49CE-C590-B78F-3687-E35BC9F23AB5}"/>
              </a:ext>
            </a:extLst>
          </p:cNvPr>
          <p:cNvSpPr txBox="1"/>
          <p:nvPr/>
        </p:nvSpPr>
        <p:spPr>
          <a:xfrm>
            <a:off x="1437494" y="3903639"/>
            <a:ext cx="6094428" cy="400110"/>
          </a:xfrm>
          <a:prstGeom prst="rect">
            <a:avLst/>
          </a:prstGeom>
          <a:noFill/>
        </p:spPr>
        <p:txBody>
          <a:bodyPr wrap="square">
            <a:spAutoFit/>
          </a:bodyPr>
          <a:lstStyle/>
          <a:p>
            <a:r>
              <a:rPr lang="en-PH" sz="2000" b="1" dirty="0"/>
              <a:t>Example</a:t>
            </a:r>
          </a:p>
        </p:txBody>
      </p:sp>
      <p:sp>
        <p:nvSpPr>
          <p:cNvPr id="10" name="TextBox 9">
            <a:extLst>
              <a:ext uri="{FF2B5EF4-FFF2-40B4-BE49-F238E27FC236}">
                <a16:creationId xmlns:a16="http://schemas.microsoft.com/office/drawing/2014/main" id="{FE9893E3-13E2-E6A2-45BE-F0705EA0506E}"/>
              </a:ext>
            </a:extLst>
          </p:cNvPr>
          <p:cNvSpPr txBox="1"/>
          <p:nvPr/>
        </p:nvSpPr>
        <p:spPr>
          <a:xfrm>
            <a:off x="1237269" y="605498"/>
            <a:ext cx="6094428" cy="369332"/>
          </a:xfrm>
          <a:prstGeom prst="rect">
            <a:avLst/>
          </a:prstGeom>
          <a:noFill/>
        </p:spPr>
        <p:txBody>
          <a:bodyPr wrap="square">
            <a:spAutoFit/>
          </a:bodyPr>
          <a:lstStyle/>
          <a:p>
            <a:r>
              <a:rPr lang="en-US" dirty="0"/>
              <a:t>Python has no command for declaring a variable.</a:t>
            </a:r>
            <a:endParaRPr lang="en-PH" dirty="0"/>
          </a:p>
        </p:txBody>
      </p:sp>
    </p:spTree>
    <p:extLst>
      <p:ext uri="{BB962C8B-B14F-4D97-AF65-F5344CB8AC3E}">
        <p14:creationId xmlns:p14="http://schemas.microsoft.com/office/powerpoint/2010/main" val="10509199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C7BAC0-6EBE-1F18-AC73-87078DA42F00}"/>
              </a:ext>
            </a:extLst>
          </p:cNvPr>
          <p:cNvSpPr txBox="1"/>
          <p:nvPr/>
        </p:nvSpPr>
        <p:spPr>
          <a:xfrm>
            <a:off x="784782" y="587612"/>
            <a:ext cx="10989296" cy="646331"/>
          </a:xfrm>
          <a:prstGeom prst="rect">
            <a:avLst/>
          </a:prstGeom>
          <a:noFill/>
        </p:spPr>
        <p:txBody>
          <a:bodyPr wrap="square">
            <a:spAutoFit/>
          </a:bodyPr>
          <a:lstStyle/>
          <a:p>
            <a:r>
              <a:rPr lang="en-US" dirty="0"/>
              <a:t>Python also has many built-in functions that return a </a:t>
            </a:r>
            <a:r>
              <a:rPr lang="en-US" dirty="0" err="1"/>
              <a:t>boolean</a:t>
            </a:r>
            <a:r>
              <a:rPr lang="en-US" dirty="0"/>
              <a:t> value, like the </a:t>
            </a:r>
            <a:r>
              <a:rPr lang="en-US" dirty="0" err="1"/>
              <a:t>isinstance</a:t>
            </a:r>
            <a:r>
              <a:rPr lang="en-US" dirty="0"/>
              <a:t>() function, which can be used to determine if an object is of a certain data type:</a:t>
            </a:r>
            <a:endParaRPr lang="en-PH" dirty="0"/>
          </a:p>
        </p:txBody>
      </p:sp>
      <p:sp>
        <p:nvSpPr>
          <p:cNvPr id="8" name="TextBox 7">
            <a:extLst>
              <a:ext uri="{FF2B5EF4-FFF2-40B4-BE49-F238E27FC236}">
                <a16:creationId xmlns:a16="http://schemas.microsoft.com/office/drawing/2014/main" id="{5AE91795-6DAF-8040-E061-D8578B1DB2E5}"/>
              </a:ext>
            </a:extLst>
          </p:cNvPr>
          <p:cNvSpPr txBox="1"/>
          <p:nvPr/>
        </p:nvSpPr>
        <p:spPr>
          <a:xfrm>
            <a:off x="784782" y="1474450"/>
            <a:ext cx="6094428" cy="400110"/>
          </a:xfrm>
          <a:prstGeom prst="rect">
            <a:avLst/>
          </a:prstGeom>
          <a:noFill/>
        </p:spPr>
        <p:txBody>
          <a:bodyPr wrap="square">
            <a:spAutoFit/>
          </a:bodyPr>
          <a:lstStyle/>
          <a:p>
            <a:r>
              <a:rPr lang="en-PH" sz="2000" b="1" dirty="0"/>
              <a:t>Example</a:t>
            </a:r>
            <a:endParaRPr lang="en-PH" b="1" dirty="0"/>
          </a:p>
        </p:txBody>
      </p:sp>
      <p:sp>
        <p:nvSpPr>
          <p:cNvPr id="10" name="TextBox 9">
            <a:extLst>
              <a:ext uri="{FF2B5EF4-FFF2-40B4-BE49-F238E27FC236}">
                <a16:creationId xmlns:a16="http://schemas.microsoft.com/office/drawing/2014/main" id="{797A34C9-1891-A0BC-F270-45EE4AABAFF5}"/>
              </a:ext>
            </a:extLst>
          </p:cNvPr>
          <p:cNvSpPr txBox="1"/>
          <p:nvPr/>
        </p:nvSpPr>
        <p:spPr>
          <a:xfrm>
            <a:off x="1812304" y="2115067"/>
            <a:ext cx="6094428" cy="369332"/>
          </a:xfrm>
          <a:prstGeom prst="rect">
            <a:avLst/>
          </a:prstGeom>
          <a:noFill/>
        </p:spPr>
        <p:txBody>
          <a:bodyPr wrap="square">
            <a:spAutoFit/>
          </a:bodyPr>
          <a:lstStyle/>
          <a:p>
            <a:r>
              <a:rPr lang="en-US" dirty="0"/>
              <a:t>Check if an object is an integer or not:</a:t>
            </a:r>
            <a:endParaRPr lang="en-PH" dirty="0"/>
          </a:p>
        </p:txBody>
      </p:sp>
      <p:pic>
        <p:nvPicPr>
          <p:cNvPr id="12" name="Picture 11">
            <a:extLst>
              <a:ext uri="{FF2B5EF4-FFF2-40B4-BE49-F238E27FC236}">
                <a16:creationId xmlns:a16="http://schemas.microsoft.com/office/drawing/2014/main" id="{1FA29EBC-C856-61E3-74EF-CC31E8D237C2}"/>
              </a:ext>
            </a:extLst>
          </p:cNvPr>
          <p:cNvPicPr>
            <a:picLocks noChangeAspect="1"/>
          </p:cNvPicPr>
          <p:nvPr/>
        </p:nvPicPr>
        <p:blipFill>
          <a:blip r:embed="rId2"/>
          <a:stretch>
            <a:fillRect/>
          </a:stretch>
        </p:blipFill>
        <p:spPr>
          <a:xfrm>
            <a:off x="3494986" y="2825190"/>
            <a:ext cx="7159442" cy="2558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75045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FD99-94BB-D265-5B0F-ACE2B50D39C5}"/>
              </a:ext>
            </a:extLst>
          </p:cNvPr>
          <p:cNvSpPr>
            <a:spLocks noGrp="1"/>
          </p:cNvSpPr>
          <p:nvPr>
            <p:ph type="ctrTitle"/>
          </p:nvPr>
        </p:nvSpPr>
        <p:spPr>
          <a:xfrm>
            <a:off x="1051560" y="2468879"/>
            <a:ext cx="11306980" cy="1999151"/>
          </a:xfrm>
        </p:spPr>
        <p:txBody>
          <a:bodyPr/>
          <a:lstStyle/>
          <a:p>
            <a:r>
              <a:rPr lang="en-PH" b="1" dirty="0"/>
              <a:t>Python Operators</a:t>
            </a:r>
            <a:br>
              <a:rPr lang="en-PH" b="1" dirty="0"/>
            </a:br>
            <a:endParaRPr lang="en-PH" dirty="0"/>
          </a:p>
        </p:txBody>
      </p:sp>
    </p:spTree>
    <p:extLst>
      <p:ext uri="{BB962C8B-B14F-4D97-AF65-F5344CB8AC3E}">
        <p14:creationId xmlns:p14="http://schemas.microsoft.com/office/powerpoint/2010/main" val="3398636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E9559E-98E3-426B-96CC-5C707ECA8079}"/>
              </a:ext>
            </a:extLst>
          </p:cNvPr>
          <p:cNvSpPr txBox="1"/>
          <p:nvPr/>
        </p:nvSpPr>
        <p:spPr>
          <a:xfrm>
            <a:off x="957606" y="722491"/>
            <a:ext cx="11234394" cy="923330"/>
          </a:xfrm>
          <a:prstGeom prst="rect">
            <a:avLst/>
          </a:prstGeom>
          <a:noFill/>
        </p:spPr>
        <p:txBody>
          <a:bodyPr wrap="square">
            <a:spAutoFit/>
          </a:bodyPr>
          <a:lstStyle/>
          <a:p>
            <a:r>
              <a:rPr lang="en-US" dirty="0"/>
              <a:t>Operators are used to perform operations on variables and values.</a:t>
            </a:r>
          </a:p>
          <a:p>
            <a:endParaRPr lang="en-US" dirty="0"/>
          </a:p>
          <a:p>
            <a:r>
              <a:rPr lang="en-US" dirty="0"/>
              <a:t>In the example below, we use the + operator to add together two values:</a:t>
            </a:r>
            <a:endParaRPr lang="en-PH" dirty="0"/>
          </a:p>
        </p:txBody>
      </p:sp>
      <p:sp>
        <p:nvSpPr>
          <p:cNvPr id="8" name="TextBox 7">
            <a:extLst>
              <a:ext uri="{FF2B5EF4-FFF2-40B4-BE49-F238E27FC236}">
                <a16:creationId xmlns:a16="http://schemas.microsoft.com/office/drawing/2014/main" id="{C61E25EA-E907-EDAC-8ABE-D3000408C531}"/>
              </a:ext>
            </a:extLst>
          </p:cNvPr>
          <p:cNvSpPr txBox="1"/>
          <p:nvPr/>
        </p:nvSpPr>
        <p:spPr>
          <a:xfrm>
            <a:off x="957606" y="1698002"/>
            <a:ext cx="6094428" cy="400110"/>
          </a:xfrm>
          <a:prstGeom prst="rect">
            <a:avLst/>
          </a:prstGeom>
          <a:noFill/>
        </p:spPr>
        <p:txBody>
          <a:bodyPr wrap="square">
            <a:spAutoFit/>
          </a:bodyPr>
          <a:lstStyle/>
          <a:p>
            <a:r>
              <a:rPr lang="en-PH" sz="2000" b="1" dirty="0"/>
              <a:t>Example</a:t>
            </a:r>
            <a:endParaRPr lang="en-PH" b="1" dirty="0"/>
          </a:p>
        </p:txBody>
      </p:sp>
      <p:pic>
        <p:nvPicPr>
          <p:cNvPr id="10" name="Picture 9">
            <a:extLst>
              <a:ext uri="{FF2B5EF4-FFF2-40B4-BE49-F238E27FC236}">
                <a16:creationId xmlns:a16="http://schemas.microsoft.com/office/drawing/2014/main" id="{E588DCFF-D18E-B965-2E17-32B6901A1468}"/>
              </a:ext>
            </a:extLst>
          </p:cNvPr>
          <p:cNvPicPr>
            <a:picLocks noChangeAspect="1"/>
          </p:cNvPicPr>
          <p:nvPr/>
        </p:nvPicPr>
        <p:blipFill>
          <a:blip r:embed="rId2"/>
          <a:stretch>
            <a:fillRect/>
          </a:stretch>
        </p:blipFill>
        <p:spPr>
          <a:xfrm>
            <a:off x="3494392" y="2024157"/>
            <a:ext cx="5413938" cy="1483073"/>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725DA9B0-8FA0-400A-1A4B-BA207B50AE3A}"/>
              </a:ext>
            </a:extLst>
          </p:cNvPr>
          <p:cNvSpPr txBox="1"/>
          <p:nvPr/>
        </p:nvSpPr>
        <p:spPr>
          <a:xfrm>
            <a:off x="1353532" y="3741755"/>
            <a:ext cx="6094428" cy="2585323"/>
          </a:xfrm>
          <a:prstGeom prst="rect">
            <a:avLst/>
          </a:prstGeom>
          <a:noFill/>
        </p:spPr>
        <p:txBody>
          <a:bodyPr wrap="square">
            <a:spAutoFit/>
          </a:bodyPr>
          <a:lstStyle/>
          <a:p>
            <a:r>
              <a:rPr lang="en-US" dirty="0"/>
              <a:t>Python divides the operators in the following groups:</a:t>
            </a:r>
          </a:p>
          <a:p>
            <a:endParaRPr lang="en-US" dirty="0"/>
          </a:p>
          <a:p>
            <a:pPr marL="285750" indent="-285750">
              <a:buFont typeface="Arial" panose="020B0604020202020204" pitchFamily="34" charset="0"/>
              <a:buChar char="•"/>
            </a:pPr>
            <a:r>
              <a:rPr lang="en-US" dirty="0"/>
              <a:t>    Arithmetic operators</a:t>
            </a:r>
          </a:p>
          <a:p>
            <a:pPr marL="285750" indent="-285750">
              <a:buFont typeface="Arial" panose="020B0604020202020204" pitchFamily="34" charset="0"/>
              <a:buChar char="•"/>
            </a:pPr>
            <a:r>
              <a:rPr lang="en-US" dirty="0"/>
              <a:t>    Assignment operators</a:t>
            </a:r>
          </a:p>
          <a:p>
            <a:pPr marL="285750" indent="-285750">
              <a:buFont typeface="Arial" panose="020B0604020202020204" pitchFamily="34" charset="0"/>
              <a:buChar char="•"/>
            </a:pPr>
            <a:r>
              <a:rPr lang="en-US" dirty="0"/>
              <a:t>    Comparison operators</a:t>
            </a:r>
          </a:p>
          <a:p>
            <a:pPr marL="285750" indent="-285750">
              <a:buFont typeface="Arial" panose="020B0604020202020204" pitchFamily="34" charset="0"/>
              <a:buChar char="•"/>
            </a:pPr>
            <a:r>
              <a:rPr lang="en-US" dirty="0"/>
              <a:t>    Logical operators</a:t>
            </a:r>
          </a:p>
          <a:p>
            <a:pPr marL="285750" indent="-285750">
              <a:buFont typeface="Arial" panose="020B0604020202020204" pitchFamily="34" charset="0"/>
              <a:buChar char="•"/>
            </a:pPr>
            <a:r>
              <a:rPr lang="en-US" dirty="0"/>
              <a:t>    Identity operators</a:t>
            </a:r>
          </a:p>
          <a:p>
            <a:pPr marL="285750" indent="-285750">
              <a:buFont typeface="Arial" panose="020B0604020202020204" pitchFamily="34" charset="0"/>
              <a:buChar char="•"/>
            </a:pPr>
            <a:r>
              <a:rPr lang="en-US" dirty="0"/>
              <a:t>    Membership operators</a:t>
            </a:r>
          </a:p>
          <a:p>
            <a:pPr marL="285750" indent="-285750">
              <a:buFont typeface="Arial" panose="020B0604020202020204" pitchFamily="34" charset="0"/>
              <a:buChar char="•"/>
            </a:pPr>
            <a:r>
              <a:rPr lang="en-US" dirty="0"/>
              <a:t>    Bitwise operators</a:t>
            </a:r>
          </a:p>
        </p:txBody>
      </p:sp>
    </p:spTree>
    <p:extLst>
      <p:ext uri="{BB962C8B-B14F-4D97-AF65-F5344CB8AC3E}">
        <p14:creationId xmlns:p14="http://schemas.microsoft.com/office/powerpoint/2010/main" val="2266718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57DB34-8D46-209C-A39E-8D7FB9437546}"/>
              </a:ext>
            </a:extLst>
          </p:cNvPr>
          <p:cNvSpPr txBox="1"/>
          <p:nvPr/>
        </p:nvSpPr>
        <p:spPr>
          <a:xfrm>
            <a:off x="652807" y="446930"/>
            <a:ext cx="6094428" cy="400110"/>
          </a:xfrm>
          <a:prstGeom prst="rect">
            <a:avLst/>
          </a:prstGeom>
          <a:noFill/>
        </p:spPr>
        <p:txBody>
          <a:bodyPr wrap="square">
            <a:spAutoFit/>
          </a:bodyPr>
          <a:lstStyle/>
          <a:p>
            <a:r>
              <a:rPr lang="en-PH" b="1" dirty="0"/>
              <a:t>Python </a:t>
            </a:r>
            <a:r>
              <a:rPr lang="en-PH" sz="2000" b="1" dirty="0"/>
              <a:t>Arithmetic</a:t>
            </a:r>
            <a:r>
              <a:rPr lang="en-PH" b="1" dirty="0"/>
              <a:t> Operators</a:t>
            </a:r>
          </a:p>
        </p:txBody>
      </p:sp>
      <p:sp>
        <p:nvSpPr>
          <p:cNvPr id="8" name="TextBox 7">
            <a:extLst>
              <a:ext uri="{FF2B5EF4-FFF2-40B4-BE49-F238E27FC236}">
                <a16:creationId xmlns:a16="http://schemas.microsoft.com/office/drawing/2014/main" id="{46343A76-2E6A-26B7-E34C-E658F8CD0A02}"/>
              </a:ext>
            </a:extLst>
          </p:cNvPr>
          <p:cNvSpPr txBox="1"/>
          <p:nvPr/>
        </p:nvSpPr>
        <p:spPr>
          <a:xfrm>
            <a:off x="1346069" y="1188137"/>
            <a:ext cx="9499861" cy="653104"/>
          </a:xfrm>
          <a:prstGeom prst="rect">
            <a:avLst/>
          </a:prstGeom>
          <a:noFill/>
        </p:spPr>
        <p:txBody>
          <a:bodyPr wrap="square">
            <a:spAutoFit/>
          </a:bodyPr>
          <a:lstStyle/>
          <a:p>
            <a:pPr algn="just"/>
            <a:r>
              <a:rPr lang="en-US" dirty="0"/>
              <a:t>	Arithmetic operators are used with numeric values to perform common mathematical operations:</a:t>
            </a:r>
            <a:endParaRPr lang="en-PH" dirty="0"/>
          </a:p>
        </p:txBody>
      </p:sp>
      <p:pic>
        <p:nvPicPr>
          <p:cNvPr id="10" name="Picture 9">
            <a:extLst>
              <a:ext uri="{FF2B5EF4-FFF2-40B4-BE49-F238E27FC236}">
                <a16:creationId xmlns:a16="http://schemas.microsoft.com/office/drawing/2014/main" id="{1C7763AB-A4BF-9738-8605-A7F94CF14768}"/>
              </a:ext>
            </a:extLst>
          </p:cNvPr>
          <p:cNvPicPr>
            <a:picLocks noChangeAspect="1"/>
          </p:cNvPicPr>
          <p:nvPr/>
        </p:nvPicPr>
        <p:blipFill>
          <a:blip r:embed="rId2"/>
          <a:stretch>
            <a:fillRect/>
          </a:stretch>
        </p:blipFill>
        <p:spPr>
          <a:xfrm>
            <a:off x="1199561" y="2213116"/>
            <a:ext cx="10633164" cy="3055625"/>
          </a:xfrm>
          <a:prstGeom prst="rect">
            <a:avLst/>
          </a:prstGeom>
        </p:spPr>
      </p:pic>
    </p:spTree>
    <p:extLst>
      <p:ext uri="{BB962C8B-B14F-4D97-AF65-F5344CB8AC3E}">
        <p14:creationId xmlns:p14="http://schemas.microsoft.com/office/powerpoint/2010/main" val="4613895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19F944-982D-CF02-397A-E7B94B529A29}"/>
              </a:ext>
            </a:extLst>
          </p:cNvPr>
          <p:cNvSpPr txBox="1"/>
          <p:nvPr/>
        </p:nvSpPr>
        <p:spPr>
          <a:xfrm>
            <a:off x="973318" y="701453"/>
            <a:ext cx="6094428" cy="400110"/>
          </a:xfrm>
          <a:prstGeom prst="rect">
            <a:avLst/>
          </a:prstGeom>
          <a:noFill/>
        </p:spPr>
        <p:txBody>
          <a:bodyPr wrap="square">
            <a:spAutoFit/>
          </a:bodyPr>
          <a:lstStyle/>
          <a:p>
            <a:r>
              <a:rPr lang="en-PH" b="1" dirty="0"/>
              <a:t>Python </a:t>
            </a:r>
            <a:r>
              <a:rPr lang="en-PH" sz="2000" b="1" dirty="0"/>
              <a:t>Assignment</a:t>
            </a:r>
            <a:r>
              <a:rPr lang="en-PH" b="1" dirty="0"/>
              <a:t> Operators</a:t>
            </a:r>
          </a:p>
        </p:txBody>
      </p:sp>
      <p:sp>
        <p:nvSpPr>
          <p:cNvPr id="5" name="TextBox 4">
            <a:extLst>
              <a:ext uri="{FF2B5EF4-FFF2-40B4-BE49-F238E27FC236}">
                <a16:creationId xmlns:a16="http://schemas.microsoft.com/office/drawing/2014/main" id="{335A9B61-1713-41F3-21D3-5CDADB662247}"/>
              </a:ext>
            </a:extLst>
          </p:cNvPr>
          <p:cNvSpPr txBox="1"/>
          <p:nvPr/>
        </p:nvSpPr>
        <p:spPr>
          <a:xfrm>
            <a:off x="2651288" y="1251111"/>
            <a:ext cx="8340365" cy="369332"/>
          </a:xfrm>
          <a:prstGeom prst="rect">
            <a:avLst/>
          </a:prstGeom>
          <a:noFill/>
        </p:spPr>
        <p:txBody>
          <a:bodyPr wrap="square">
            <a:spAutoFit/>
          </a:bodyPr>
          <a:lstStyle/>
          <a:p>
            <a:r>
              <a:rPr lang="en-US" dirty="0"/>
              <a:t>	Assignment operators are used to assign values to variables:</a:t>
            </a:r>
            <a:endParaRPr lang="en-PH" dirty="0"/>
          </a:p>
        </p:txBody>
      </p:sp>
      <p:pic>
        <p:nvPicPr>
          <p:cNvPr id="7" name="Picture 6">
            <a:extLst>
              <a:ext uri="{FF2B5EF4-FFF2-40B4-BE49-F238E27FC236}">
                <a16:creationId xmlns:a16="http://schemas.microsoft.com/office/drawing/2014/main" id="{9AF35878-4E55-CB31-723A-67A23826975F}"/>
              </a:ext>
            </a:extLst>
          </p:cNvPr>
          <p:cNvPicPr>
            <a:picLocks noChangeAspect="1"/>
          </p:cNvPicPr>
          <p:nvPr/>
        </p:nvPicPr>
        <p:blipFill>
          <a:blip r:embed="rId2"/>
          <a:stretch>
            <a:fillRect/>
          </a:stretch>
        </p:blipFill>
        <p:spPr>
          <a:xfrm>
            <a:off x="1268054" y="1681037"/>
            <a:ext cx="9655892" cy="4475510"/>
          </a:xfrm>
          <a:prstGeom prst="rect">
            <a:avLst/>
          </a:prstGeom>
        </p:spPr>
      </p:pic>
    </p:spTree>
    <p:extLst>
      <p:ext uri="{BB962C8B-B14F-4D97-AF65-F5344CB8AC3E}">
        <p14:creationId xmlns:p14="http://schemas.microsoft.com/office/powerpoint/2010/main" val="25226855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D7F95F-57AD-1A9C-FD13-DE7707B703F9}"/>
              </a:ext>
            </a:extLst>
          </p:cNvPr>
          <p:cNvSpPr txBox="1"/>
          <p:nvPr/>
        </p:nvSpPr>
        <p:spPr>
          <a:xfrm>
            <a:off x="775355" y="901717"/>
            <a:ext cx="6094428" cy="369332"/>
          </a:xfrm>
          <a:prstGeom prst="rect">
            <a:avLst/>
          </a:prstGeom>
          <a:noFill/>
        </p:spPr>
        <p:txBody>
          <a:bodyPr wrap="square">
            <a:spAutoFit/>
          </a:bodyPr>
          <a:lstStyle/>
          <a:p>
            <a:r>
              <a:rPr lang="en-PH" b="1" dirty="0"/>
              <a:t>Python Comparison Operators</a:t>
            </a:r>
          </a:p>
        </p:txBody>
      </p:sp>
      <p:sp>
        <p:nvSpPr>
          <p:cNvPr id="5" name="TextBox 4">
            <a:extLst>
              <a:ext uri="{FF2B5EF4-FFF2-40B4-BE49-F238E27FC236}">
                <a16:creationId xmlns:a16="http://schemas.microsoft.com/office/drawing/2014/main" id="{A54DDCC9-0880-E22B-A3F0-5F108042CA55}"/>
              </a:ext>
            </a:extLst>
          </p:cNvPr>
          <p:cNvSpPr txBox="1"/>
          <p:nvPr/>
        </p:nvSpPr>
        <p:spPr>
          <a:xfrm>
            <a:off x="2745556" y="1549866"/>
            <a:ext cx="6094428" cy="369332"/>
          </a:xfrm>
          <a:prstGeom prst="rect">
            <a:avLst/>
          </a:prstGeom>
          <a:noFill/>
        </p:spPr>
        <p:txBody>
          <a:bodyPr wrap="square">
            <a:spAutoFit/>
          </a:bodyPr>
          <a:lstStyle/>
          <a:p>
            <a:r>
              <a:rPr lang="en-US" dirty="0"/>
              <a:t>Comparison operators are used to compare two values:</a:t>
            </a:r>
            <a:endParaRPr lang="en-PH" dirty="0"/>
          </a:p>
        </p:txBody>
      </p:sp>
      <p:pic>
        <p:nvPicPr>
          <p:cNvPr id="7" name="Picture 6">
            <a:extLst>
              <a:ext uri="{FF2B5EF4-FFF2-40B4-BE49-F238E27FC236}">
                <a16:creationId xmlns:a16="http://schemas.microsoft.com/office/drawing/2014/main" id="{FBBFDE09-CE7E-98B0-ED4F-5802932D3881}"/>
              </a:ext>
            </a:extLst>
          </p:cNvPr>
          <p:cNvPicPr>
            <a:picLocks noChangeAspect="1"/>
          </p:cNvPicPr>
          <p:nvPr/>
        </p:nvPicPr>
        <p:blipFill>
          <a:blip r:embed="rId2"/>
          <a:stretch>
            <a:fillRect/>
          </a:stretch>
        </p:blipFill>
        <p:spPr>
          <a:xfrm>
            <a:off x="1598714" y="2382681"/>
            <a:ext cx="9200252" cy="2611684"/>
          </a:xfrm>
          <a:prstGeom prst="rect">
            <a:avLst/>
          </a:prstGeom>
        </p:spPr>
      </p:pic>
    </p:spTree>
    <p:extLst>
      <p:ext uri="{BB962C8B-B14F-4D97-AF65-F5344CB8AC3E}">
        <p14:creationId xmlns:p14="http://schemas.microsoft.com/office/powerpoint/2010/main" val="12485355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FEC119-59F3-054C-F6C0-9E01A6D470FF}"/>
              </a:ext>
            </a:extLst>
          </p:cNvPr>
          <p:cNvSpPr txBox="1"/>
          <p:nvPr/>
        </p:nvSpPr>
        <p:spPr>
          <a:xfrm>
            <a:off x="869623" y="437502"/>
            <a:ext cx="6094428" cy="400110"/>
          </a:xfrm>
          <a:prstGeom prst="rect">
            <a:avLst/>
          </a:prstGeom>
          <a:noFill/>
        </p:spPr>
        <p:txBody>
          <a:bodyPr wrap="square">
            <a:spAutoFit/>
          </a:bodyPr>
          <a:lstStyle/>
          <a:p>
            <a:r>
              <a:rPr lang="en-PH" sz="2000" b="1" dirty="0"/>
              <a:t>Python Logical Operators</a:t>
            </a:r>
          </a:p>
        </p:txBody>
      </p:sp>
      <p:sp>
        <p:nvSpPr>
          <p:cNvPr id="5" name="TextBox 4">
            <a:extLst>
              <a:ext uri="{FF2B5EF4-FFF2-40B4-BE49-F238E27FC236}">
                <a16:creationId xmlns:a16="http://schemas.microsoft.com/office/drawing/2014/main" id="{A8163DDA-18D3-D51D-5FEC-6DFCE3EA0A2D}"/>
              </a:ext>
            </a:extLst>
          </p:cNvPr>
          <p:cNvSpPr txBox="1"/>
          <p:nvPr/>
        </p:nvSpPr>
        <p:spPr>
          <a:xfrm>
            <a:off x="2434473" y="1007295"/>
            <a:ext cx="8764570" cy="369332"/>
          </a:xfrm>
          <a:prstGeom prst="rect">
            <a:avLst/>
          </a:prstGeom>
          <a:noFill/>
        </p:spPr>
        <p:txBody>
          <a:bodyPr wrap="square">
            <a:spAutoFit/>
          </a:bodyPr>
          <a:lstStyle/>
          <a:p>
            <a:r>
              <a:rPr lang="en-US" dirty="0"/>
              <a:t>Logical operators are used to combine conditional statements:</a:t>
            </a:r>
            <a:endParaRPr lang="en-PH" dirty="0"/>
          </a:p>
        </p:txBody>
      </p:sp>
      <p:pic>
        <p:nvPicPr>
          <p:cNvPr id="7" name="Picture 6">
            <a:extLst>
              <a:ext uri="{FF2B5EF4-FFF2-40B4-BE49-F238E27FC236}">
                <a16:creationId xmlns:a16="http://schemas.microsoft.com/office/drawing/2014/main" id="{27F3F72C-E2E5-7AC6-124C-38DDA3BEB497}"/>
              </a:ext>
            </a:extLst>
          </p:cNvPr>
          <p:cNvPicPr>
            <a:picLocks noChangeAspect="1"/>
          </p:cNvPicPr>
          <p:nvPr/>
        </p:nvPicPr>
        <p:blipFill>
          <a:blip r:embed="rId2"/>
          <a:stretch>
            <a:fillRect/>
          </a:stretch>
        </p:blipFill>
        <p:spPr>
          <a:xfrm>
            <a:off x="1073049" y="1546310"/>
            <a:ext cx="8047417" cy="1226926"/>
          </a:xfrm>
          <a:prstGeom prst="rect">
            <a:avLst/>
          </a:prstGeom>
        </p:spPr>
      </p:pic>
      <p:sp>
        <p:nvSpPr>
          <p:cNvPr id="11" name="TextBox 10">
            <a:extLst>
              <a:ext uri="{FF2B5EF4-FFF2-40B4-BE49-F238E27FC236}">
                <a16:creationId xmlns:a16="http://schemas.microsoft.com/office/drawing/2014/main" id="{26319A3C-30FD-8193-586F-3C62C6BC8DF8}"/>
              </a:ext>
            </a:extLst>
          </p:cNvPr>
          <p:cNvSpPr txBox="1"/>
          <p:nvPr/>
        </p:nvSpPr>
        <p:spPr>
          <a:xfrm>
            <a:off x="869623" y="3112602"/>
            <a:ext cx="6094428" cy="400110"/>
          </a:xfrm>
          <a:prstGeom prst="rect">
            <a:avLst/>
          </a:prstGeom>
          <a:noFill/>
        </p:spPr>
        <p:txBody>
          <a:bodyPr wrap="square">
            <a:spAutoFit/>
          </a:bodyPr>
          <a:lstStyle/>
          <a:p>
            <a:r>
              <a:rPr lang="en-PH" sz="2000" b="1" dirty="0"/>
              <a:t>Python Identity Operators</a:t>
            </a:r>
          </a:p>
        </p:txBody>
      </p:sp>
      <p:sp>
        <p:nvSpPr>
          <p:cNvPr id="13" name="TextBox 12">
            <a:extLst>
              <a:ext uri="{FF2B5EF4-FFF2-40B4-BE49-F238E27FC236}">
                <a16:creationId xmlns:a16="http://schemas.microsoft.com/office/drawing/2014/main" id="{1683386E-9922-20B2-D39B-119E710482BB}"/>
              </a:ext>
            </a:extLst>
          </p:cNvPr>
          <p:cNvSpPr txBox="1"/>
          <p:nvPr/>
        </p:nvSpPr>
        <p:spPr>
          <a:xfrm>
            <a:off x="992170" y="3648131"/>
            <a:ext cx="10379697" cy="646331"/>
          </a:xfrm>
          <a:prstGeom prst="rect">
            <a:avLst/>
          </a:prstGeom>
          <a:noFill/>
        </p:spPr>
        <p:txBody>
          <a:bodyPr wrap="square">
            <a:spAutoFit/>
          </a:bodyPr>
          <a:lstStyle/>
          <a:p>
            <a:r>
              <a:rPr lang="en-US" dirty="0"/>
              <a:t>	Identity operators are used to compare the objects, not if they are equal, but if they are actually the same object, with the same memory location:</a:t>
            </a:r>
            <a:endParaRPr lang="en-PH" dirty="0"/>
          </a:p>
        </p:txBody>
      </p:sp>
      <p:pic>
        <p:nvPicPr>
          <p:cNvPr id="15" name="Picture 14">
            <a:extLst>
              <a:ext uri="{FF2B5EF4-FFF2-40B4-BE49-F238E27FC236}">
                <a16:creationId xmlns:a16="http://schemas.microsoft.com/office/drawing/2014/main" id="{21A1A193-145C-5D05-0B11-14CA372F4BAB}"/>
              </a:ext>
            </a:extLst>
          </p:cNvPr>
          <p:cNvPicPr>
            <a:picLocks noChangeAspect="1"/>
          </p:cNvPicPr>
          <p:nvPr/>
        </p:nvPicPr>
        <p:blipFill>
          <a:blip r:embed="rId3"/>
          <a:stretch>
            <a:fillRect/>
          </a:stretch>
        </p:blipFill>
        <p:spPr>
          <a:xfrm>
            <a:off x="869623" y="4624231"/>
            <a:ext cx="9564616" cy="1170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59182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024AE-62F0-5B54-CD06-DFF3CD397E35}"/>
              </a:ext>
            </a:extLst>
          </p:cNvPr>
          <p:cNvSpPr txBox="1"/>
          <p:nvPr/>
        </p:nvSpPr>
        <p:spPr>
          <a:xfrm>
            <a:off x="690514" y="682600"/>
            <a:ext cx="6094428" cy="369332"/>
          </a:xfrm>
          <a:prstGeom prst="rect">
            <a:avLst/>
          </a:prstGeom>
          <a:noFill/>
        </p:spPr>
        <p:txBody>
          <a:bodyPr wrap="square">
            <a:spAutoFit/>
          </a:bodyPr>
          <a:lstStyle/>
          <a:p>
            <a:r>
              <a:rPr lang="en-PH" b="1" dirty="0"/>
              <a:t>Python Membership Operators</a:t>
            </a:r>
          </a:p>
        </p:txBody>
      </p:sp>
      <p:sp>
        <p:nvSpPr>
          <p:cNvPr id="5" name="TextBox 4">
            <a:extLst>
              <a:ext uri="{FF2B5EF4-FFF2-40B4-BE49-F238E27FC236}">
                <a16:creationId xmlns:a16="http://schemas.microsoft.com/office/drawing/2014/main" id="{ADC91328-E7D7-DCC4-37C8-08DA9260D9C5}"/>
              </a:ext>
            </a:extLst>
          </p:cNvPr>
          <p:cNvSpPr txBox="1"/>
          <p:nvPr/>
        </p:nvSpPr>
        <p:spPr>
          <a:xfrm>
            <a:off x="1840583" y="1232257"/>
            <a:ext cx="9311325" cy="369332"/>
          </a:xfrm>
          <a:prstGeom prst="rect">
            <a:avLst/>
          </a:prstGeom>
          <a:noFill/>
        </p:spPr>
        <p:txBody>
          <a:bodyPr wrap="square">
            <a:spAutoFit/>
          </a:bodyPr>
          <a:lstStyle/>
          <a:p>
            <a:r>
              <a:rPr lang="en-US" dirty="0"/>
              <a:t>	Membership operators are used to test if a sequence is presented in an object:</a:t>
            </a:r>
            <a:endParaRPr lang="en-PH" dirty="0"/>
          </a:p>
        </p:txBody>
      </p:sp>
      <p:pic>
        <p:nvPicPr>
          <p:cNvPr id="7" name="Picture 6">
            <a:extLst>
              <a:ext uri="{FF2B5EF4-FFF2-40B4-BE49-F238E27FC236}">
                <a16:creationId xmlns:a16="http://schemas.microsoft.com/office/drawing/2014/main" id="{A422A0CE-4D64-28A6-3FAA-BB7185C9F0F8}"/>
              </a:ext>
            </a:extLst>
          </p:cNvPr>
          <p:cNvPicPr>
            <a:picLocks noChangeAspect="1"/>
          </p:cNvPicPr>
          <p:nvPr/>
        </p:nvPicPr>
        <p:blipFill>
          <a:blip r:embed="rId2"/>
          <a:stretch>
            <a:fillRect/>
          </a:stretch>
        </p:blipFill>
        <p:spPr>
          <a:xfrm>
            <a:off x="1076043" y="1877260"/>
            <a:ext cx="7834039" cy="1104996"/>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A92B6B56-2326-8C6A-AF1A-78C465B36CE9}"/>
              </a:ext>
            </a:extLst>
          </p:cNvPr>
          <p:cNvSpPr txBox="1"/>
          <p:nvPr/>
        </p:nvSpPr>
        <p:spPr>
          <a:xfrm>
            <a:off x="690514" y="3257927"/>
            <a:ext cx="6094428" cy="400110"/>
          </a:xfrm>
          <a:prstGeom prst="rect">
            <a:avLst/>
          </a:prstGeom>
          <a:noFill/>
        </p:spPr>
        <p:txBody>
          <a:bodyPr wrap="square">
            <a:spAutoFit/>
          </a:bodyPr>
          <a:lstStyle/>
          <a:p>
            <a:r>
              <a:rPr lang="en-PH" sz="2000" b="1" dirty="0"/>
              <a:t>Python Bitwise Operators</a:t>
            </a:r>
          </a:p>
        </p:txBody>
      </p:sp>
      <p:sp>
        <p:nvSpPr>
          <p:cNvPr id="11" name="TextBox 10">
            <a:extLst>
              <a:ext uri="{FF2B5EF4-FFF2-40B4-BE49-F238E27FC236}">
                <a16:creationId xmlns:a16="http://schemas.microsoft.com/office/drawing/2014/main" id="{B0A35F83-FB9E-E536-8D3B-D96AAE1DAE8F}"/>
              </a:ext>
            </a:extLst>
          </p:cNvPr>
          <p:cNvSpPr txBox="1"/>
          <p:nvPr/>
        </p:nvSpPr>
        <p:spPr>
          <a:xfrm>
            <a:off x="2236508" y="3658037"/>
            <a:ext cx="8708011" cy="369332"/>
          </a:xfrm>
          <a:prstGeom prst="rect">
            <a:avLst/>
          </a:prstGeom>
          <a:noFill/>
        </p:spPr>
        <p:txBody>
          <a:bodyPr wrap="square">
            <a:spAutoFit/>
          </a:bodyPr>
          <a:lstStyle/>
          <a:p>
            <a:r>
              <a:rPr lang="en-US" dirty="0"/>
              <a:t>Bitwise operators are used to compare (binary) numbers:</a:t>
            </a:r>
            <a:endParaRPr lang="en-PH" dirty="0"/>
          </a:p>
        </p:txBody>
      </p:sp>
      <p:pic>
        <p:nvPicPr>
          <p:cNvPr id="13" name="Picture 12">
            <a:extLst>
              <a:ext uri="{FF2B5EF4-FFF2-40B4-BE49-F238E27FC236}">
                <a16:creationId xmlns:a16="http://schemas.microsoft.com/office/drawing/2014/main" id="{A2B24557-6948-AA80-A901-7BAB61786F73}"/>
              </a:ext>
            </a:extLst>
          </p:cNvPr>
          <p:cNvPicPr>
            <a:picLocks noChangeAspect="1"/>
          </p:cNvPicPr>
          <p:nvPr/>
        </p:nvPicPr>
        <p:blipFill>
          <a:blip r:embed="rId3"/>
          <a:stretch>
            <a:fillRect/>
          </a:stretch>
        </p:blipFill>
        <p:spPr>
          <a:xfrm>
            <a:off x="1076043" y="4097552"/>
            <a:ext cx="8161727" cy="18823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72265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B041-58C7-5F22-B0FD-A50B1FAE6667}"/>
              </a:ext>
            </a:extLst>
          </p:cNvPr>
          <p:cNvSpPr>
            <a:spLocks noGrp="1"/>
          </p:cNvSpPr>
          <p:nvPr>
            <p:ph type="ctrTitle"/>
          </p:nvPr>
        </p:nvSpPr>
        <p:spPr>
          <a:xfrm>
            <a:off x="1051560" y="2696065"/>
            <a:ext cx="9966960" cy="1771965"/>
          </a:xfrm>
        </p:spPr>
        <p:txBody>
          <a:bodyPr/>
          <a:lstStyle/>
          <a:p>
            <a:r>
              <a:rPr lang="en-PH" b="1" dirty="0"/>
              <a:t>Python Lists</a:t>
            </a:r>
            <a:br>
              <a:rPr lang="en-PH" b="1" dirty="0"/>
            </a:br>
            <a:endParaRPr lang="en-PH" dirty="0"/>
          </a:p>
        </p:txBody>
      </p:sp>
    </p:spTree>
    <p:extLst>
      <p:ext uri="{BB962C8B-B14F-4D97-AF65-F5344CB8AC3E}">
        <p14:creationId xmlns:p14="http://schemas.microsoft.com/office/powerpoint/2010/main" val="125416442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C65C80-6B8C-8EE2-918A-2FA1E0A70968}"/>
              </a:ext>
            </a:extLst>
          </p:cNvPr>
          <p:cNvSpPr txBox="1"/>
          <p:nvPr/>
        </p:nvSpPr>
        <p:spPr>
          <a:xfrm>
            <a:off x="709367" y="371515"/>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List</a:t>
            </a:r>
            <a:endParaRPr lang="en-PH"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FABA366A-BD12-4630-2EB0-B0A2520DAE7E}"/>
              </a:ext>
            </a:extLst>
          </p:cNvPr>
          <p:cNvSpPr txBox="1"/>
          <p:nvPr/>
        </p:nvSpPr>
        <p:spPr>
          <a:xfrm>
            <a:off x="709366" y="956290"/>
            <a:ext cx="11055285" cy="1754326"/>
          </a:xfrm>
          <a:prstGeom prst="rect">
            <a:avLst/>
          </a:prstGeom>
          <a:noFill/>
        </p:spPr>
        <p:txBody>
          <a:bodyPr wrap="square">
            <a:spAutoFit/>
          </a:bodyPr>
          <a:lstStyle/>
          <a:p>
            <a:r>
              <a:rPr lang="en-US" dirty="0"/>
              <a:t>Lists are used to store multiple items in a single variable.</a:t>
            </a:r>
          </a:p>
          <a:p>
            <a:endParaRPr lang="en-US" dirty="0"/>
          </a:p>
          <a:p>
            <a:r>
              <a:rPr lang="en-US" dirty="0"/>
              <a:t>Lists are one of 4 built-in data types in Python used to store collections of data, the other 3 are Tuple, Set, and Dictionary, all with different qualities and usage.</a:t>
            </a:r>
          </a:p>
          <a:p>
            <a:endParaRPr lang="en-US" dirty="0"/>
          </a:p>
          <a:p>
            <a:r>
              <a:rPr lang="en-US" dirty="0"/>
              <a:t>Lists are created using square brackets:</a:t>
            </a:r>
            <a:endParaRPr lang="en-PH" dirty="0"/>
          </a:p>
        </p:txBody>
      </p:sp>
      <p:sp>
        <p:nvSpPr>
          <p:cNvPr id="10" name="TextBox 9">
            <a:extLst>
              <a:ext uri="{FF2B5EF4-FFF2-40B4-BE49-F238E27FC236}">
                <a16:creationId xmlns:a16="http://schemas.microsoft.com/office/drawing/2014/main" id="{8A0E6CD2-8C2D-BB3E-9E00-E9C0FBAD3273}"/>
              </a:ext>
            </a:extLst>
          </p:cNvPr>
          <p:cNvSpPr txBox="1"/>
          <p:nvPr/>
        </p:nvSpPr>
        <p:spPr>
          <a:xfrm>
            <a:off x="709367" y="2926059"/>
            <a:ext cx="6094428" cy="369332"/>
          </a:xfrm>
          <a:prstGeom prst="rect">
            <a:avLst/>
          </a:prstGeom>
          <a:noFill/>
        </p:spPr>
        <p:txBody>
          <a:bodyPr wrap="square">
            <a:spAutoFit/>
          </a:bodyPr>
          <a:lstStyle/>
          <a:p>
            <a:r>
              <a:rPr lang="en-PH" b="1" dirty="0"/>
              <a:t>Example</a:t>
            </a:r>
          </a:p>
        </p:txBody>
      </p:sp>
      <p:sp>
        <p:nvSpPr>
          <p:cNvPr id="12" name="TextBox 11">
            <a:extLst>
              <a:ext uri="{FF2B5EF4-FFF2-40B4-BE49-F238E27FC236}">
                <a16:creationId xmlns:a16="http://schemas.microsoft.com/office/drawing/2014/main" id="{83F0F6BA-63F2-4EE0-6506-C8B9B597801B}"/>
              </a:ext>
            </a:extLst>
          </p:cNvPr>
          <p:cNvSpPr txBox="1"/>
          <p:nvPr/>
        </p:nvSpPr>
        <p:spPr>
          <a:xfrm>
            <a:off x="1746316" y="3295391"/>
            <a:ext cx="6094428" cy="369332"/>
          </a:xfrm>
          <a:prstGeom prst="rect">
            <a:avLst/>
          </a:prstGeom>
          <a:noFill/>
        </p:spPr>
        <p:txBody>
          <a:bodyPr wrap="square">
            <a:spAutoFit/>
          </a:bodyPr>
          <a:lstStyle/>
          <a:p>
            <a:r>
              <a:rPr lang="en-PH" dirty="0"/>
              <a:t>Create a List:</a:t>
            </a:r>
          </a:p>
        </p:txBody>
      </p:sp>
      <p:pic>
        <p:nvPicPr>
          <p:cNvPr id="14" name="Picture 13">
            <a:extLst>
              <a:ext uri="{FF2B5EF4-FFF2-40B4-BE49-F238E27FC236}">
                <a16:creationId xmlns:a16="http://schemas.microsoft.com/office/drawing/2014/main" id="{02D79661-7EB3-2B2F-23BD-0CD38209FE6A}"/>
              </a:ext>
            </a:extLst>
          </p:cNvPr>
          <p:cNvPicPr>
            <a:picLocks noChangeAspect="1"/>
          </p:cNvPicPr>
          <p:nvPr/>
        </p:nvPicPr>
        <p:blipFill>
          <a:blip r:embed="rId2"/>
          <a:stretch>
            <a:fillRect/>
          </a:stretch>
        </p:blipFill>
        <p:spPr>
          <a:xfrm>
            <a:off x="3173138" y="4034055"/>
            <a:ext cx="7036801" cy="16126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97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CD65F2-70AA-ACDB-1301-06DF0BA71C90}"/>
              </a:ext>
            </a:extLst>
          </p:cNvPr>
          <p:cNvSpPr txBox="1"/>
          <p:nvPr/>
        </p:nvSpPr>
        <p:spPr>
          <a:xfrm>
            <a:off x="945430" y="1580547"/>
            <a:ext cx="6094428" cy="461665"/>
          </a:xfrm>
          <a:prstGeom prst="rect">
            <a:avLst/>
          </a:prstGeom>
          <a:noFill/>
        </p:spPr>
        <p:txBody>
          <a:bodyPr wrap="square">
            <a:spAutoFit/>
          </a:bodyPr>
          <a:lstStyle/>
          <a:p>
            <a:r>
              <a:rPr lang="en-US" sz="2400" b="1" dirty="0"/>
              <a:t>Example</a:t>
            </a:r>
          </a:p>
        </p:txBody>
      </p:sp>
      <p:sp>
        <p:nvSpPr>
          <p:cNvPr id="8" name="TextBox 7">
            <a:extLst>
              <a:ext uri="{FF2B5EF4-FFF2-40B4-BE49-F238E27FC236}">
                <a16:creationId xmlns:a16="http://schemas.microsoft.com/office/drawing/2014/main" id="{9EDBF75D-E322-8231-587D-B846E1E94C64}"/>
              </a:ext>
            </a:extLst>
          </p:cNvPr>
          <p:cNvSpPr txBox="1"/>
          <p:nvPr/>
        </p:nvSpPr>
        <p:spPr>
          <a:xfrm>
            <a:off x="945430" y="2313027"/>
            <a:ext cx="6094428" cy="369332"/>
          </a:xfrm>
          <a:prstGeom prst="rect">
            <a:avLst/>
          </a:prstGeom>
          <a:noFill/>
        </p:spPr>
        <p:txBody>
          <a:bodyPr wrap="square">
            <a:spAutoFit/>
          </a:bodyPr>
          <a:lstStyle/>
          <a:p>
            <a:r>
              <a:rPr lang="en-PH" dirty="0"/>
              <a:t>Variables in Python:</a:t>
            </a:r>
          </a:p>
        </p:txBody>
      </p:sp>
      <p:pic>
        <p:nvPicPr>
          <p:cNvPr id="12" name="Picture 11">
            <a:extLst>
              <a:ext uri="{FF2B5EF4-FFF2-40B4-BE49-F238E27FC236}">
                <a16:creationId xmlns:a16="http://schemas.microsoft.com/office/drawing/2014/main" id="{2E58E73D-1AB3-F001-329B-E14AEC2065DF}"/>
              </a:ext>
            </a:extLst>
          </p:cNvPr>
          <p:cNvPicPr>
            <a:picLocks noChangeAspect="1"/>
          </p:cNvPicPr>
          <p:nvPr/>
        </p:nvPicPr>
        <p:blipFill>
          <a:blip r:embed="rId2"/>
          <a:stretch>
            <a:fillRect/>
          </a:stretch>
        </p:blipFill>
        <p:spPr>
          <a:xfrm>
            <a:off x="5001313" y="2921171"/>
            <a:ext cx="6094428" cy="1466196"/>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FEE7C463-7466-8F60-3A80-2795B9A26BE1}"/>
              </a:ext>
            </a:extLst>
          </p:cNvPr>
          <p:cNvSpPr txBox="1"/>
          <p:nvPr/>
        </p:nvSpPr>
        <p:spPr>
          <a:xfrm>
            <a:off x="945430" y="4658182"/>
            <a:ext cx="10301140" cy="923330"/>
          </a:xfrm>
          <a:prstGeom prst="rect">
            <a:avLst/>
          </a:prstGeom>
          <a:noFill/>
        </p:spPr>
        <p:txBody>
          <a:bodyPr wrap="square">
            <a:spAutoFit/>
          </a:bodyPr>
          <a:lstStyle/>
          <a:p>
            <a:r>
              <a:rPr lang="en-US" dirty="0"/>
              <a:t>Python has no command for declaring a variable.</a:t>
            </a:r>
          </a:p>
          <a:p>
            <a:endParaRPr lang="en-US" dirty="0"/>
          </a:p>
          <a:p>
            <a:r>
              <a:rPr lang="en-US" dirty="0"/>
              <a:t>You will learn more about variables in the Python Variables chapter.</a:t>
            </a:r>
            <a:endParaRPr lang="en-PH" dirty="0"/>
          </a:p>
        </p:txBody>
      </p:sp>
      <p:sp>
        <p:nvSpPr>
          <p:cNvPr id="3" name="TextBox 2">
            <a:extLst>
              <a:ext uri="{FF2B5EF4-FFF2-40B4-BE49-F238E27FC236}">
                <a16:creationId xmlns:a16="http://schemas.microsoft.com/office/drawing/2014/main" id="{D80CC0B3-9BB8-4C23-3401-495AC23190FC}"/>
              </a:ext>
            </a:extLst>
          </p:cNvPr>
          <p:cNvSpPr txBox="1"/>
          <p:nvPr/>
        </p:nvSpPr>
        <p:spPr>
          <a:xfrm>
            <a:off x="841343" y="355619"/>
            <a:ext cx="6094428" cy="830997"/>
          </a:xfrm>
          <a:prstGeom prst="rect">
            <a:avLst/>
          </a:prstGeom>
          <a:noFill/>
        </p:spPr>
        <p:txBody>
          <a:bodyPr wrap="square">
            <a:spAutoFit/>
          </a:bodyPr>
          <a:lstStyle/>
          <a:p>
            <a:r>
              <a:rPr lang="en-PH" sz="2400" b="1" dirty="0"/>
              <a:t>Python Variables</a:t>
            </a:r>
            <a:br>
              <a:rPr lang="en-PH" sz="2400" b="1" dirty="0"/>
            </a:br>
            <a:endParaRPr lang="en-PH" sz="2400" b="1" dirty="0"/>
          </a:p>
        </p:txBody>
      </p:sp>
      <p:sp>
        <p:nvSpPr>
          <p:cNvPr id="5" name="TextBox 4">
            <a:extLst>
              <a:ext uri="{FF2B5EF4-FFF2-40B4-BE49-F238E27FC236}">
                <a16:creationId xmlns:a16="http://schemas.microsoft.com/office/drawing/2014/main" id="{C8C4CF13-12C0-048C-599E-F0A5AA9FDCC9}"/>
              </a:ext>
            </a:extLst>
          </p:cNvPr>
          <p:cNvSpPr txBox="1"/>
          <p:nvPr/>
        </p:nvSpPr>
        <p:spPr>
          <a:xfrm>
            <a:off x="1435231" y="998859"/>
            <a:ext cx="8679729" cy="369332"/>
          </a:xfrm>
          <a:prstGeom prst="rect">
            <a:avLst/>
          </a:prstGeom>
          <a:noFill/>
        </p:spPr>
        <p:txBody>
          <a:bodyPr wrap="square">
            <a:spAutoFit/>
          </a:bodyPr>
          <a:lstStyle/>
          <a:p>
            <a:r>
              <a:rPr lang="en-US" dirty="0"/>
              <a:t>In Python, variables are created when you assign a value to it: </a:t>
            </a:r>
          </a:p>
        </p:txBody>
      </p:sp>
    </p:spTree>
    <p:extLst>
      <p:ext uri="{BB962C8B-B14F-4D97-AF65-F5344CB8AC3E}">
        <p14:creationId xmlns:p14="http://schemas.microsoft.com/office/powerpoint/2010/main" val="33165026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DA0D7D-063E-B284-AE4D-86004901873A}"/>
              </a:ext>
            </a:extLst>
          </p:cNvPr>
          <p:cNvSpPr txBox="1"/>
          <p:nvPr/>
        </p:nvSpPr>
        <p:spPr>
          <a:xfrm>
            <a:off x="549112" y="399796"/>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List Items</a:t>
            </a:r>
          </a:p>
        </p:txBody>
      </p:sp>
      <p:sp>
        <p:nvSpPr>
          <p:cNvPr id="8" name="TextBox 7">
            <a:extLst>
              <a:ext uri="{FF2B5EF4-FFF2-40B4-BE49-F238E27FC236}">
                <a16:creationId xmlns:a16="http://schemas.microsoft.com/office/drawing/2014/main" id="{0B323810-59B3-7CBC-26D5-3E0C1B5CCEB1}"/>
              </a:ext>
            </a:extLst>
          </p:cNvPr>
          <p:cNvSpPr txBox="1"/>
          <p:nvPr/>
        </p:nvSpPr>
        <p:spPr>
          <a:xfrm>
            <a:off x="549111" y="1071282"/>
            <a:ext cx="11027003" cy="923330"/>
          </a:xfrm>
          <a:prstGeom prst="rect">
            <a:avLst/>
          </a:prstGeom>
          <a:noFill/>
        </p:spPr>
        <p:txBody>
          <a:bodyPr wrap="square">
            <a:spAutoFit/>
          </a:bodyPr>
          <a:lstStyle/>
          <a:p>
            <a:r>
              <a:rPr lang="en-US" dirty="0"/>
              <a:t>List items are ordered, changeable, and allow duplicate values.</a:t>
            </a:r>
          </a:p>
          <a:p>
            <a:endParaRPr lang="en-US" dirty="0"/>
          </a:p>
          <a:p>
            <a:r>
              <a:rPr lang="en-US" dirty="0"/>
              <a:t>List items are indexed, the first item has index [0], the second item has index [1] etc.</a:t>
            </a:r>
            <a:endParaRPr lang="en-PH" dirty="0"/>
          </a:p>
        </p:txBody>
      </p:sp>
      <p:sp>
        <p:nvSpPr>
          <p:cNvPr id="10" name="TextBox 9">
            <a:extLst>
              <a:ext uri="{FF2B5EF4-FFF2-40B4-BE49-F238E27FC236}">
                <a16:creationId xmlns:a16="http://schemas.microsoft.com/office/drawing/2014/main" id="{AD020D5F-6BDA-582B-B61C-4AB60FB0B431}"/>
              </a:ext>
            </a:extLst>
          </p:cNvPr>
          <p:cNvSpPr txBox="1"/>
          <p:nvPr/>
        </p:nvSpPr>
        <p:spPr>
          <a:xfrm>
            <a:off x="681086" y="2159014"/>
            <a:ext cx="11027003" cy="4339650"/>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Ordered</a:t>
            </a:r>
          </a:p>
          <a:p>
            <a:endParaRPr lang="en-US" dirty="0"/>
          </a:p>
          <a:p>
            <a:r>
              <a:rPr lang="en-US" dirty="0"/>
              <a:t>When we say that lists are ordered, it means that the items have a defined order, and that order will not change.</a:t>
            </a:r>
          </a:p>
          <a:p>
            <a:endParaRPr lang="en-US" dirty="0"/>
          </a:p>
          <a:p>
            <a:r>
              <a:rPr lang="en-US" dirty="0"/>
              <a:t>If you add new items to a list, the new items will be placed at the end of the list.</a:t>
            </a:r>
          </a:p>
          <a:p>
            <a:endParaRPr lang="en-US" dirty="0"/>
          </a:p>
          <a:p>
            <a:r>
              <a:rPr lang="en-US" dirty="0"/>
              <a:t>Note: There are some list methods that will change the order, but in general: the order of the items will not change.</a:t>
            </a:r>
          </a:p>
          <a:p>
            <a:endParaRPr lang="en-US" dirty="0"/>
          </a:p>
          <a:p>
            <a:r>
              <a:rPr lang="en-US" sz="2800" b="1" dirty="0"/>
              <a:t>Changeable</a:t>
            </a:r>
          </a:p>
          <a:p>
            <a:endParaRPr lang="en-US" dirty="0"/>
          </a:p>
          <a:p>
            <a:r>
              <a:rPr lang="en-US" dirty="0"/>
              <a:t>The list is changeable, meaning that we can change, add, and remove items in a list after it has been created.</a:t>
            </a:r>
            <a:endParaRPr lang="en-PH" dirty="0"/>
          </a:p>
        </p:txBody>
      </p:sp>
    </p:spTree>
    <p:extLst>
      <p:ext uri="{BB962C8B-B14F-4D97-AF65-F5344CB8AC3E}">
        <p14:creationId xmlns:p14="http://schemas.microsoft.com/office/powerpoint/2010/main" val="21230546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C34857-82EB-F344-4F8C-501EF4280401}"/>
              </a:ext>
            </a:extLst>
          </p:cNvPr>
          <p:cNvSpPr txBox="1"/>
          <p:nvPr/>
        </p:nvSpPr>
        <p:spPr>
          <a:xfrm>
            <a:off x="709368" y="484636"/>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Allow Duplicates</a:t>
            </a:r>
          </a:p>
        </p:txBody>
      </p:sp>
      <p:sp>
        <p:nvSpPr>
          <p:cNvPr id="8" name="TextBox 7">
            <a:extLst>
              <a:ext uri="{FF2B5EF4-FFF2-40B4-BE49-F238E27FC236}">
                <a16:creationId xmlns:a16="http://schemas.microsoft.com/office/drawing/2014/main" id="{62D5BE20-2F05-9D6A-4DA5-EAF296B20322}"/>
              </a:ext>
            </a:extLst>
          </p:cNvPr>
          <p:cNvSpPr txBox="1"/>
          <p:nvPr/>
        </p:nvSpPr>
        <p:spPr>
          <a:xfrm>
            <a:off x="860196" y="1269965"/>
            <a:ext cx="9433874" cy="369332"/>
          </a:xfrm>
          <a:prstGeom prst="rect">
            <a:avLst/>
          </a:prstGeom>
          <a:noFill/>
        </p:spPr>
        <p:txBody>
          <a:bodyPr wrap="square">
            <a:spAutoFit/>
          </a:bodyPr>
          <a:lstStyle/>
          <a:p>
            <a:r>
              <a:rPr lang="en-US" dirty="0"/>
              <a:t>Since lists are indexed, lists can have items with the same value:</a:t>
            </a:r>
            <a:endParaRPr lang="en-PH" dirty="0"/>
          </a:p>
        </p:txBody>
      </p:sp>
      <p:sp>
        <p:nvSpPr>
          <p:cNvPr id="10" name="TextBox 9">
            <a:extLst>
              <a:ext uri="{FF2B5EF4-FFF2-40B4-BE49-F238E27FC236}">
                <a16:creationId xmlns:a16="http://schemas.microsoft.com/office/drawing/2014/main" id="{99DE169F-AF10-BAE9-1680-120F6FE9CD42}"/>
              </a:ext>
            </a:extLst>
          </p:cNvPr>
          <p:cNvSpPr txBox="1"/>
          <p:nvPr/>
        </p:nvSpPr>
        <p:spPr>
          <a:xfrm>
            <a:off x="1077012" y="2087545"/>
            <a:ext cx="6094428" cy="954107"/>
          </a:xfrm>
          <a:prstGeom prst="rect">
            <a:avLst/>
          </a:prstGeom>
          <a:noFill/>
        </p:spPr>
        <p:txBody>
          <a:bodyPr wrap="square">
            <a:spAutoFit/>
          </a:bodyPr>
          <a:lstStyle/>
          <a:p>
            <a:r>
              <a:rPr lang="en-US" sz="2000" b="1" dirty="0"/>
              <a:t>Example</a:t>
            </a:r>
            <a:endParaRPr lang="en-US" b="1" dirty="0"/>
          </a:p>
          <a:p>
            <a:endParaRPr lang="en-US" dirty="0"/>
          </a:p>
          <a:p>
            <a:r>
              <a:rPr lang="en-US" dirty="0"/>
              <a:t>		Lists allow duplicate values:</a:t>
            </a:r>
            <a:endParaRPr lang="en-PH" dirty="0"/>
          </a:p>
        </p:txBody>
      </p:sp>
      <p:pic>
        <p:nvPicPr>
          <p:cNvPr id="12" name="Picture 11">
            <a:extLst>
              <a:ext uri="{FF2B5EF4-FFF2-40B4-BE49-F238E27FC236}">
                <a16:creationId xmlns:a16="http://schemas.microsoft.com/office/drawing/2014/main" id="{5D533610-098C-A57F-CAE9-D2AAF218CEB9}"/>
              </a:ext>
            </a:extLst>
          </p:cNvPr>
          <p:cNvPicPr>
            <a:picLocks noChangeAspect="1"/>
          </p:cNvPicPr>
          <p:nvPr/>
        </p:nvPicPr>
        <p:blipFill>
          <a:blip r:embed="rId2"/>
          <a:stretch>
            <a:fillRect/>
          </a:stretch>
        </p:blipFill>
        <p:spPr>
          <a:xfrm>
            <a:off x="2623199" y="3448944"/>
            <a:ext cx="8361193" cy="1379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65917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886A-5FDE-02F2-A285-63335BD7874D}"/>
              </a:ext>
            </a:extLst>
          </p:cNvPr>
          <p:cNvSpPr>
            <a:spLocks noGrp="1"/>
          </p:cNvSpPr>
          <p:nvPr>
            <p:ph type="ctrTitle"/>
          </p:nvPr>
        </p:nvSpPr>
        <p:spPr>
          <a:xfrm>
            <a:off x="1051560" y="2356701"/>
            <a:ext cx="9966960" cy="2111330"/>
          </a:xfrm>
        </p:spPr>
        <p:txBody>
          <a:bodyPr/>
          <a:lstStyle/>
          <a:p>
            <a:r>
              <a:rPr lang="en-PH" b="1" dirty="0"/>
              <a:t>Python - Access List Items</a:t>
            </a:r>
            <a:br>
              <a:rPr lang="en-PH" b="1" dirty="0"/>
            </a:br>
            <a:endParaRPr lang="en-PH" dirty="0"/>
          </a:p>
        </p:txBody>
      </p:sp>
    </p:spTree>
    <p:extLst>
      <p:ext uri="{BB962C8B-B14F-4D97-AF65-F5344CB8AC3E}">
        <p14:creationId xmlns:p14="http://schemas.microsoft.com/office/powerpoint/2010/main" val="3946358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F9CCB7-B308-EC71-BCAA-E8334D7DB365}"/>
              </a:ext>
            </a:extLst>
          </p:cNvPr>
          <p:cNvSpPr txBox="1"/>
          <p:nvPr/>
        </p:nvSpPr>
        <p:spPr>
          <a:xfrm>
            <a:off x="1237268" y="2997015"/>
            <a:ext cx="6094428" cy="400110"/>
          </a:xfrm>
          <a:prstGeom prst="rect">
            <a:avLst/>
          </a:prstGeom>
          <a:noFill/>
        </p:spPr>
        <p:txBody>
          <a:bodyPr wrap="square">
            <a:spAutoFit/>
          </a:bodyPr>
          <a:lstStyle/>
          <a:p>
            <a:r>
              <a:rPr lang="en-PH" sz="2000" b="1" dirty="0"/>
              <a:t>Example</a:t>
            </a:r>
            <a:endParaRPr lang="en-PH" b="1" dirty="0"/>
          </a:p>
        </p:txBody>
      </p:sp>
      <p:sp>
        <p:nvSpPr>
          <p:cNvPr id="8" name="TextBox 7">
            <a:extLst>
              <a:ext uri="{FF2B5EF4-FFF2-40B4-BE49-F238E27FC236}">
                <a16:creationId xmlns:a16="http://schemas.microsoft.com/office/drawing/2014/main" id="{8BF2266A-03D2-6DD4-9ECA-D58E5EABBF9C}"/>
              </a:ext>
            </a:extLst>
          </p:cNvPr>
          <p:cNvSpPr txBox="1"/>
          <p:nvPr/>
        </p:nvSpPr>
        <p:spPr>
          <a:xfrm>
            <a:off x="2747128" y="3672026"/>
            <a:ext cx="6094428" cy="369332"/>
          </a:xfrm>
          <a:prstGeom prst="rect">
            <a:avLst/>
          </a:prstGeom>
          <a:noFill/>
        </p:spPr>
        <p:txBody>
          <a:bodyPr wrap="square">
            <a:spAutoFit/>
          </a:bodyPr>
          <a:lstStyle/>
          <a:p>
            <a:r>
              <a:rPr lang="en-US" dirty="0"/>
              <a:t>Print the second item of the list:</a:t>
            </a:r>
            <a:endParaRPr lang="en-PH" dirty="0"/>
          </a:p>
        </p:txBody>
      </p:sp>
      <p:pic>
        <p:nvPicPr>
          <p:cNvPr id="10" name="Picture 9">
            <a:extLst>
              <a:ext uri="{FF2B5EF4-FFF2-40B4-BE49-F238E27FC236}">
                <a16:creationId xmlns:a16="http://schemas.microsoft.com/office/drawing/2014/main" id="{C4C46876-CA0A-F102-CBEF-C378E7BB9F94}"/>
              </a:ext>
            </a:extLst>
          </p:cNvPr>
          <p:cNvPicPr>
            <a:picLocks noChangeAspect="1"/>
          </p:cNvPicPr>
          <p:nvPr/>
        </p:nvPicPr>
        <p:blipFill>
          <a:blip r:embed="rId2"/>
          <a:stretch>
            <a:fillRect/>
          </a:stretch>
        </p:blipFill>
        <p:spPr>
          <a:xfrm>
            <a:off x="2861352" y="4547483"/>
            <a:ext cx="7545522" cy="1707499"/>
          </a:xfrm>
          <a:prstGeom prst="rect">
            <a:avLst/>
          </a:prstGeom>
        </p:spPr>
      </p:pic>
      <p:sp>
        <p:nvSpPr>
          <p:cNvPr id="12" name="TextBox 11">
            <a:extLst>
              <a:ext uri="{FF2B5EF4-FFF2-40B4-BE49-F238E27FC236}">
                <a16:creationId xmlns:a16="http://schemas.microsoft.com/office/drawing/2014/main" id="{5B865C65-E1B4-8F41-4466-2C654769EE14}"/>
              </a:ext>
            </a:extLst>
          </p:cNvPr>
          <p:cNvSpPr txBox="1"/>
          <p:nvPr/>
        </p:nvSpPr>
        <p:spPr>
          <a:xfrm>
            <a:off x="1152428" y="610088"/>
            <a:ext cx="6094428" cy="1077218"/>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Access Items</a:t>
            </a:r>
            <a:br>
              <a:rPr lang="en-PH" sz="3200" b="1" dirty="0">
                <a:effectLst>
                  <a:outerShdw blurRad="38100" dist="38100" dir="2700000" algn="tl">
                    <a:srgbClr val="000000">
                      <a:alpha val="43137"/>
                    </a:srgbClr>
                  </a:outerShdw>
                </a:effectLst>
              </a:rPr>
            </a:br>
            <a:endParaRPr lang="en-PH" sz="3200" b="1" dirty="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9EE72F02-6E6D-CE41-D0F6-37A4337A810F}"/>
              </a:ext>
            </a:extLst>
          </p:cNvPr>
          <p:cNvSpPr txBox="1"/>
          <p:nvPr/>
        </p:nvSpPr>
        <p:spPr>
          <a:xfrm>
            <a:off x="2670612" y="1560031"/>
            <a:ext cx="7896836" cy="646331"/>
          </a:xfrm>
          <a:prstGeom prst="rect">
            <a:avLst/>
          </a:prstGeom>
          <a:noFill/>
        </p:spPr>
        <p:txBody>
          <a:bodyPr wrap="square">
            <a:spAutoFit/>
          </a:bodyPr>
          <a:lstStyle/>
          <a:p>
            <a:r>
              <a:rPr lang="en-US" dirty="0"/>
              <a:t>List items are indexed and you can access them by referring to the index number:</a:t>
            </a:r>
          </a:p>
        </p:txBody>
      </p:sp>
    </p:spTree>
    <p:extLst>
      <p:ext uri="{BB962C8B-B14F-4D97-AF65-F5344CB8AC3E}">
        <p14:creationId xmlns:p14="http://schemas.microsoft.com/office/powerpoint/2010/main" val="40262166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8BEBFE-71E5-7604-BBC1-D8238A4FD5C8}"/>
              </a:ext>
            </a:extLst>
          </p:cNvPr>
          <p:cNvSpPr txBox="1"/>
          <p:nvPr/>
        </p:nvSpPr>
        <p:spPr>
          <a:xfrm>
            <a:off x="1029879" y="729733"/>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Negative Indexing</a:t>
            </a:r>
          </a:p>
        </p:txBody>
      </p:sp>
      <p:sp>
        <p:nvSpPr>
          <p:cNvPr id="12" name="TextBox 11">
            <a:extLst>
              <a:ext uri="{FF2B5EF4-FFF2-40B4-BE49-F238E27FC236}">
                <a16:creationId xmlns:a16="http://schemas.microsoft.com/office/drawing/2014/main" id="{A4352699-1E94-384E-EDA4-86656A5F9847}"/>
              </a:ext>
            </a:extLst>
          </p:cNvPr>
          <p:cNvSpPr txBox="1"/>
          <p:nvPr/>
        </p:nvSpPr>
        <p:spPr>
          <a:xfrm>
            <a:off x="2416797" y="1445452"/>
            <a:ext cx="9415020" cy="923330"/>
          </a:xfrm>
          <a:prstGeom prst="rect">
            <a:avLst/>
          </a:prstGeom>
          <a:noFill/>
        </p:spPr>
        <p:txBody>
          <a:bodyPr wrap="square">
            <a:spAutoFit/>
          </a:bodyPr>
          <a:lstStyle/>
          <a:p>
            <a:r>
              <a:rPr lang="en-US" dirty="0"/>
              <a:t>Negative indexing means start from the end</a:t>
            </a:r>
          </a:p>
          <a:p>
            <a:endParaRPr lang="en-US" dirty="0"/>
          </a:p>
          <a:p>
            <a:r>
              <a:rPr lang="en-US" dirty="0"/>
              <a:t>-1 refers to the last item, -2 refers to the second last item etc.</a:t>
            </a:r>
            <a:endParaRPr lang="en-PH" dirty="0"/>
          </a:p>
        </p:txBody>
      </p:sp>
      <p:sp>
        <p:nvSpPr>
          <p:cNvPr id="14" name="TextBox 13">
            <a:extLst>
              <a:ext uri="{FF2B5EF4-FFF2-40B4-BE49-F238E27FC236}">
                <a16:creationId xmlns:a16="http://schemas.microsoft.com/office/drawing/2014/main" id="{80F8E5B3-DE69-948A-9B37-7E32514CB66D}"/>
              </a:ext>
            </a:extLst>
          </p:cNvPr>
          <p:cNvSpPr txBox="1"/>
          <p:nvPr/>
        </p:nvSpPr>
        <p:spPr>
          <a:xfrm>
            <a:off x="1124147" y="2596241"/>
            <a:ext cx="6094428" cy="400110"/>
          </a:xfrm>
          <a:prstGeom prst="rect">
            <a:avLst/>
          </a:prstGeom>
          <a:noFill/>
        </p:spPr>
        <p:txBody>
          <a:bodyPr wrap="square">
            <a:spAutoFit/>
          </a:bodyPr>
          <a:lstStyle/>
          <a:p>
            <a:r>
              <a:rPr lang="en-PH" sz="2000" b="1" dirty="0"/>
              <a:t>Example</a:t>
            </a:r>
          </a:p>
        </p:txBody>
      </p:sp>
      <p:sp>
        <p:nvSpPr>
          <p:cNvPr id="16" name="TextBox 15">
            <a:extLst>
              <a:ext uri="{FF2B5EF4-FFF2-40B4-BE49-F238E27FC236}">
                <a16:creationId xmlns:a16="http://schemas.microsoft.com/office/drawing/2014/main" id="{8F01F675-A469-2D95-D4BB-792A51094E27}"/>
              </a:ext>
            </a:extLst>
          </p:cNvPr>
          <p:cNvSpPr txBox="1"/>
          <p:nvPr/>
        </p:nvSpPr>
        <p:spPr>
          <a:xfrm>
            <a:off x="2416797" y="3281183"/>
            <a:ext cx="6094428" cy="369332"/>
          </a:xfrm>
          <a:prstGeom prst="rect">
            <a:avLst/>
          </a:prstGeom>
          <a:noFill/>
        </p:spPr>
        <p:txBody>
          <a:bodyPr wrap="square">
            <a:spAutoFit/>
          </a:bodyPr>
          <a:lstStyle/>
          <a:p>
            <a:r>
              <a:rPr lang="en-US" dirty="0"/>
              <a:t>Print the last item of the list:</a:t>
            </a:r>
            <a:endParaRPr lang="en-PH" dirty="0"/>
          </a:p>
        </p:txBody>
      </p:sp>
      <p:pic>
        <p:nvPicPr>
          <p:cNvPr id="18" name="Picture 17">
            <a:extLst>
              <a:ext uri="{FF2B5EF4-FFF2-40B4-BE49-F238E27FC236}">
                <a16:creationId xmlns:a16="http://schemas.microsoft.com/office/drawing/2014/main" id="{D92B963B-957D-F88D-4878-168B7CA30B71}"/>
              </a:ext>
            </a:extLst>
          </p:cNvPr>
          <p:cNvPicPr>
            <a:picLocks noChangeAspect="1"/>
          </p:cNvPicPr>
          <p:nvPr/>
        </p:nvPicPr>
        <p:blipFill>
          <a:blip r:embed="rId2"/>
          <a:stretch>
            <a:fillRect/>
          </a:stretch>
        </p:blipFill>
        <p:spPr>
          <a:xfrm>
            <a:off x="3360656" y="4166301"/>
            <a:ext cx="7384353" cy="16230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71360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4503E0-C18B-1BD5-113B-3F852AEDE772}"/>
              </a:ext>
            </a:extLst>
          </p:cNvPr>
          <p:cNvSpPr txBox="1"/>
          <p:nvPr/>
        </p:nvSpPr>
        <p:spPr>
          <a:xfrm>
            <a:off x="794208" y="390369"/>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Range of Indexes</a:t>
            </a:r>
          </a:p>
        </p:txBody>
      </p:sp>
      <p:sp>
        <p:nvSpPr>
          <p:cNvPr id="8" name="TextBox 7">
            <a:extLst>
              <a:ext uri="{FF2B5EF4-FFF2-40B4-BE49-F238E27FC236}">
                <a16:creationId xmlns:a16="http://schemas.microsoft.com/office/drawing/2014/main" id="{578A57E6-908E-5E7C-C76C-60B4E7EDBE9B}"/>
              </a:ext>
            </a:extLst>
          </p:cNvPr>
          <p:cNvSpPr txBox="1"/>
          <p:nvPr/>
        </p:nvSpPr>
        <p:spPr>
          <a:xfrm>
            <a:off x="1736890" y="1276802"/>
            <a:ext cx="10140884" cy="923330"/>
          </a:xfrm>
          <a:prstGeom prst="rect">
            <a:avLst/>
          </a:prstGeom>
          <a:noFill/>
        </p:spPr>
        <p:txBody>
          <a:bodyPr wrap="square">
            <a:spAutoFit/>
          </a:bodyPr>
          <a:lstStyle/>
          <a:p>
            <a:r>
              <a:rPr lang="en-US" dirty="0"/>
              <a:t>You can specify a range of indexes by specifying where to start and where to end the range.</a:t>
            </a:r>
          </a:p>
          <a:p>
            <a:endParaRPr lang="en-US" dirty="0"/>
          </a:p>
          <a:p>
            <a:r>
              <a:rPr lang="en-US" dirty="0"/>
              <a:t>When specifying a range, the return value will be a new list with the specified items.</a:t>
            </a:r>
            <a:endParaRPr lang="en-PH" dirty="0"/>
          </a:p>
        </p:txBody>
      </p:sp>
      <p:sp>
        <p:nvSpPr>
          <p:cNvPr id="10" name="TextBox 9">
            <a:extLst>
              <a:ext uri="{FF2B5EF4-FFF2-40B4-BE49-F238E27FC236}">
                <a16:creationId xmlns:a16="http://schemas.microsoft.com/office/drawing/2014/main" id="{D70B1973-4DF3-4ECD-C6D4-B09983C3D6EC}"/>
              </a:ext>
            </a:extLst>
          </p:cNvPr>
          <p:cNvSpPr txBox="1"/>
          <p:nvPr/>
        </p:nvSpPr>
        <p:spPr>
          <a:xfrm>
            <a:off x="879050" y="2301735"/>
            <a:ext cx="6094428" cy="400110"/>
          </a:xfrm>
          <a:prstGeom prst="rect">
            <a:avLst/>
          </a:prstGeom>
          <a:noFill/>
        </p:spPr>
        <p:txBody>
          <a:bodyPr wrap="square">
            <a:spAutoFit/>
          </a:bodyPr>
          <a:lstStyle/>
          <a:p>
            <a:r>
              <a:rPr lang="en-PH" sz="2000" b="1" dirty="0"/>
              <a:t>Example</a:t>
            </a:r>
          </a:p>
        </p:txBody>
      </p:sp>
      <p:sp>
        <p:nvSpPr>
          <p:cNvPr id="12" name="TextBox 11">
            <a:extLst>
              <a:ext uri="{FF2B5EF4-FFF2-40B4-BE49-F238E27FC236}">
                <a16:creationId xmlns:a16="http://schemas.microsoft.com/office/drawing/2014/main" id="{FF62B509-B418-FADB-E65E-9E0770070040}"/>
              </a:ext>
            </a:extLst>
          </p:cNvPr>
          <p:cNvSpPr txBox="1"/>
          <p:nvPr/>
        </p:nvSpPr>
        <p:spPr>
          <a:xfrm>
            <a:off x="1821731" y="2973313"/>
            <a:ext cx="6094428" cy="369332"/>
          </a:xfrm>
          <a:prstGeom prst="rect">
            <a:avLst/>
          </a:prstGeom>
          <a:noFill/>
        </p:spPr>
        <p:txBody>
          <a:bodyPr wrap="square">
            <a:spAutoFit/>
          </a:bodyPr>
          <a:lstStyle/>
          <a:p>
            <a:r>
              <a:rPr lang="en-US" dirty="0"/>
              <a:t>Return the third, fourth, and fifth item:</a:t>
            </a:r>
            <a:endParaRPr lang="en-PH" dirty="0"/>
          </a:p>
        </p:txBody>
      </p:sp>
      <p:pic>
        <p:nvPicPr>
          <p:cNvPr id="14" name="Picture 13">
            <a:extLst>
              <a:ext uri="{FF2B5EF4-FFF2-40B4-BE49-F238E27FC236}">
                <a16:creationId xmlns:a16="http://schemas.microsoft.com/office/drawing/2014/main" id="{CFCFC794-3ADE-BE2B-C010-310AF1E16850}"/>
              </a:ext>
            </a:extLst>
          </p:cNvPr>
          <p:cNvPicPr>
            <a:picLocks noChangeAspect="1"/>
          </p:cNvPicPr>
          <p:nvPr/>
        </p:nvPicPr>
        <p:blipFill>
          <a:blip r:embed="rId2"/>
          <a:stretch>
            <a:fillRect/>
          </a:stretch>
        </p:blipFill>
        <p:spPr>
          <a:xfrm>
            <a:off x="1649440" y="4025062"/>
            <a:ext cx="9453770" cy="11914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01712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2C4E15-38DA-6967-9CA7-EFEFB95F0FC8}"/>
              </a:ext>
            </a:extLst>
          </p:cNvPr>
          <p:cNvSpPr txBox="1"/>
          <p:nvPr/>
        </p:nvSpPr>
        <p:spPr>
          <a:xfrm>
            <a:off x="681086" y="423735"/>
            <a:ext cx="11234393" cy="1508105"/>
          </a:xfrm>
          <a:prstGeom prst="rect">
            <a:avLst/>
          </a:prstGeom>
          <a:noFill/>
        </p:spPr>
        <p:txBody>
          <a:bodyPr wrap="square">
            <a:spAutoFit/>
          </a:bodyPr>
          <a:lstStyle/>
          <a:p>
            <a:r>
              <a:rPr lang="en-US" dirty="0"/>
              <a:t>	By leaving out the start value, the range will start at the first item:</a:t>
            </a:r>
          </a:p>
          <a:p>
            <a:endParaRPr lang="en-US" dirty="0"/>
          </a:p>
          <a:p>
            <a:r>
              <a:rPr lang="en-US" sz="2000" b="1" dirty="0"/>
              <a:t>Example</a:t>
            </a:r>
            <a:endParaRPr lang="en-US" b="1" dirty="0"/>
          </a:p>
          <a:p>
            <a:endParaRPr lang="en-US" dirty="0"/>
          </a:p>
          <a:p>
            <a:r>
              <a:rPr lang="en-US" dirty="0"/>
              <a:t>	This example returns the items from the beginning to, but NOT including, "kiwi":</a:t>
            </a:r>
            <a:endParaRPr lang="en-PH" dirty="0"/>
          </a:p>
        </p:txBody>
      </p:sp>
      <p:pic>
        <p:nvPicPr>
          <p:cNvPr id="10" name="Picture 9">
            <a:extLst>
              <a:ext uri="{FF2B5EF4-FFF2-40B4-BE49-F238E27FC236}">
                <a16:creationId xmlns:a16="http://schemas.microsoft.com/office/drawing/2014/main" id="{8CF9CD23-F66D-8BD1-7C65-F87E8F96873E}"/>
              </a:ext>
            </a:extLst>
          </p:cNvPr>
          <p:cNvPicPr>
            <a:picLocks noChangeAspect="1"/>
          </p:cNvPicPr>
          <p:nvPr/>
        </p:nvPicPr>
        <p:blipFill>
          <a:blip r:embed="rId2"/>
          <a:stretch>
            <a:fillRect/>
          </a:stretch>
        </p:blipFill>
        <p:spPr>
          <a:xfrm>
            <a:off x="2652229" y="2299241"/>
            <a:ext cx="7897332" cy="1000140"/>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DEE9A2CD-687B-7735-4D54-F3B17706065D}"/>
              </a:ext>
            </a:extLst>
          </p:cNvPr>
          <p:cNvSpPr txBox="1"/>
          <p:nvPr/>
        </p:nvSpPr>
        <p:spPr>
          <a:xfrm>
            <a:off x="1199560" y="3476134"/>
            <a:ext cx="9169923" cy="369332"/>
          </a:xfrm>
          <a:prstGeom prst="rect">
            <a:avLst/>
          </a:prstGeom>
          <a:noFill/>
        </p:spPr>
        <p:txBody>
          <a:bodyPr wrap="square">
            <a:spAutoFit/>
          </a:bodyPr>
          <a:lstStyle/>
          <a:p>
            <a:r>
              <a:rPr lang="en-US" dirty="0"/>
              <a:t>By leaving out the end value, the range will go on to the end of the list:</a:t>
            </a:r>
            <a:endParaRPr lang="en-PH" dirty="0"/>
          </a:p>
        </p:txBody>
      </p:sp>
      <p:sp>
        <p:nvSpPr>
          <p:cNvPr id="14" name="TextBox 13">
            <a:extLst>
              <a:ext uri="{FF2B5EF4-FFF2-40B4-BE49-F238E27FC236}">
                <a16:creationId xmlns:a16="http://schemas.microsoft.com/office/drawing/2014/main" id="{5855400B-A255-8886-29B9-233260ECCEF2}"/>
              </a:ext>
            </a:extLst>
          </p:cNvPr>
          <p:cNvSpPr txBox="1"/>
          <p:nvPr/>
        </p:nvSpPr>
        <p:spPr>
          <a:xfrm>
            <a:off x="879050" y="4138615"/>
            <a:ext cx="9056802" cy="954107"/>
          </a:xfrm>
          <a:prstGeom prst="rect">
            <a:avLst/>
          </a:prstGeom>
          <a:noFill/>
        </p:spPr>
        <p:txBody>
          <a:bodyPr wrap="square">
            <a:spAutoFit/>
          </a:bodyPr>
          <a:lstStyle/>
          <a:p>
            <a:r>
              <a:rPr lang="en-US" sz="2000" b="1" dirty="0"/>
              <a:t>Example</a:t>
            </a:r>
          </a:p>
          <a:p>
            <a:endParaRPr lang="en-US" dirty="0"/>
          </a:p>
          <a:p>
            <a:r>
              <a:rPr lang="en-US" dirty="0"/>
              <a:t>	This example returns the items from "cherry" to the end:</a:t>
            </a:r>
            <a:endParaRPr lang="en-PH" dirty="0"/>
          </a:p>
        </p:txBody>
      </p:sp>
      <p:pic>
        <p:nvPicPr>
          <p:cNvPr id="16" name="Picture 15">
            <a:extLst>
              <a:ext uri="{FF2B5EF4-FFF2-40B4-BE49-F238E27FC236}">
                <a16:creationId xmlns:a16="http://schemas.microsoft.com/office/drawing/2014/main" id="{D84CBD62-000F-513F-962F-BEDF52F642EC}"/>
              </a:ext>
            </a:extLst>
          </p:cNvPr>
          <p:cNvPicPr>
            <a:picLocks noChangeAspect="1"/>
          </p:cNvPicPr>
          <p:nvPr/>
        </p:nvPicPr>
        <p:blipFill>
          <a:blip r:embed="rId3"/>
          <a:stretch>
            <a:fillRect/>
          </a:stretch>
        </p:blipFill>
        <p:spPr>
          <a:xfrm>
            <a:off x="2388463" y="5385871"/>
            <a:ext cx="7981020" cy="1048394"/>
          </a:xfrm>
          <a:prstGeom prst="rect">
            <a:avLst/>
          </a:prstGeom>
        </p:spPr>
      </p:pic>
    </p:spTree>
    <p:extLst>
      <p:ext uri="{BB962C8B-B14F-4D97-AF65-F5344CB8AC3E}">
        <p14:creationId xmlns:p14="http://schemas.microsoft.com/office/powerpoint/2010/main" val="296117482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0162DB-C8CC-829A-9920-EE5C7E99BF68}"/>
              </a:ext>
            </a:extLst>
          </p:cNvPr>
          <p:cNvSpPr txBox="1"/>
          <p:nvPr/>
        </p:nvSpPr>
        <p:spPr>
          <a:xfrm>
            <a:off x="473698" y="608636"/>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Range of Negative Indexes</a:t>
            </a:r>
          </a:p>
        </p:txBody>
      </p:sp>
      <p:sp>
        <p:nvSpPr>
          <p:cNvPr id="7" name="TextBox 6">
            <a:extLst>
              <a:ext uri="{FF2B5EF4-FFF2-40B4-BE49-F238E27FC236}">
                <a16:creationId xmlns:a16="http://schemas.microsoft.com/office/drawing/2014/main" id="{CDD3D4CB-E5B9-F73B-DC02-647F1342AEFC}"/>
              </a:ext>
            </a:extLst>
          </p:cNvPr>
          <p:cNvSpPr txBox="1"/>
          <p:nvPr/>
        </p:nvSpPr>
        <p:spPr>
          <a:xfrm>
            <a:off x="954464" y="2554193"/>
            <a:ext cx="10687639" cy="954107"/>
          </a:xfrm>
          <a:prstGeom prst="rect">
            <a:avLst/>
          </a:prstGeom>
          <a:noFill/>
        </p:spPr>
        <p:txBody>
          <a:bodyPr wrap="square">
            <a:spAutoFit/>
          </a:bodyPr>
          <a:lstStyle/>
          <a:p>
            <a:r>
              <a:rPr lang="en-US" sz="2000" b="1" dirty="0"/>
              <a:t>Example</a:t>
            </a:r>
          </a:p>
          <a:p>
            <a:endParaRPr lang="en-US" dirty="0"/>
          </a:p>
          <a:p>
            <a:r>
              <a:rPr lang="en-US" dirty="0"/>
              <a:t>	This example returns the items from "orange" (-4) to, but NOT including "mango" (-1):</a:t>
            </a:r>
            <a:endParaRPr lang="en-PH" dirty="0"/>
          </a:p>
        </p:txBody>
      </p:sp>
      <p:pic>
        <p:nvPicPr>
          <p:cNvPr id="9" name="Picture 8">
            <a:extLst>
              <a:ext uri="{FF2B5EF4-FFF2-40B4-BE49-F238E27FC236}">
                <a16:creationId xmlns:a16="http://schemas.microsoft.com/office/drawing/2014/main" id="{01144A1C-8BF8-C5B4-8456-D7055D206F35}"/>
              </a:ext>
            </a:extLst>
          </p:cNvPr>
          <p:cNvPicPr>
            <a:picLocks noChangeAspect="1"/>
          </p:cNvPicPr>
          <p:nvPr/>
        </p:nvPicPr>
        <p:blipFill>
          <a:blip r:embed="rId2"/>
          <a:stretch>
            <a:fillRect/>
          </a:stretch>
        </p:blipFill>
        <p:spPr>
          <a:xfrm>
            <a:off x="1828670" y="4289197"/>
            <a:ext cx="9741368" cy="1318648"/>
          </a:xfrm>
          <a:prstGeom prst="rect">
            <a:avLst/>
          </a:prstGeom>
        </p:spPr>
      </p:pic>
      <p:sp>
        <p:nvSpPr>
          <p:cNvPr id="11" name="TextBox 10">
            <a:extLst>
              <a:ext uri="{FF2B5EF4-FFF2-40B4-BE49-F238E27FC236}">
                <a16:creationId xmlns:a16="http://schemas.microsoft.com/office/drawing/2014/main" id="{6E13453E-6C25-B3DD-323D-54264FE50194}"/>
              </a:ext>
            </a:extLst>
          </p:cNvPr>
          <p:cNvSpPr txBox="1"/>
          <p:nvPr/>
        </p:nvSpPr>
        <p:spPr>
          <a:xfrm>
            <a:off x="2029120" y="1450130"/>
            <a:ext cx="8670302" cy="646331"/>
          </a:xfrm>
          <a:prstGeom prst="rect">
            <a:avLst/>
          </a:prstGeom>
          <a:noFill/>
        </p:spPr>
        <p:txBody>
          <a:bodyPr wrap="square">
            <a:spAutoFit/>
          </a:bodyPr>
          <a:lstStyle/>
          <a:p>
            <a:r>
              <a:rPr lang="en-US" dirty="0"/>
              <a:t>Specify negative indexes if you want to start the search from the end of the list:</a:t>
            </a:r>
          </a:p>
          <a:p>
            <a:endParaRPr lang="en-US" dirty="0"/>
          </a:p>
        </p:txBody>
      </p:sp>
    </p:spTree>
    <p:extLst>
      <p:ext uri="{BB962C8B-B14F-4D97-AF65-F5344CB8AC3E}">
        <p14:creationId xmlns:p14="http://schemas.microsoft.com/office/powerpoint/2010/main" val="233486416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E1F5D-D949-C0D8-DA13-11040F3F6B52}"/>
              </a:ext>
            </a:extLst>
          </p:cNvPr>
          <p:cNvSpPr txBox="1"/>
          <p:nvPr/>
        </p:nvSpPr>
        <p:spPr>
          <a:xfrm>
            <a:off x="897904" y="626038"/>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Check if Item Exists</a:t>
            </a:r>
          </a:p>
        </p:txBody>
      </p:sp>
      <p:sp>
        <p:nvSpPr>
          <p:cNvPr id="5" name="TextBox 4">
            <a:extLst>
              <a:ext uri="{FF2B5EF4-FFF2-40B4-BE49-F238E27FC236}">
                <a16:creationId xmlns:a16="http://schemas.microsoft.com/office/drawing/2014/main" id="{E7746F88-2D13-4505-7A64-1775E9676B39}"/>
              </a:ext>
            </a:extLst>
          </p:cNvPr>
          <p:cNvSpPr txBox="1"/>
          <p:nvPr/>
        </p:nvSpPr>
        <p:spPr>
          <a:xfrm>
            <a:off x="2029119" y="1632367"/>
            <a:ext cx="8406352" cy="369332"/>
          </a:xfrm>
          <a:prstGeom prst="rect">
            <a:avLst/>
          </a:prstGeom>
          <a:noFill/>
        </p:spPr>
        <p:txBody>
          <a:bodyPr wrap="square">
            <a:spAutoFit/>
          </a:bodyPr>
          <a:lstStyle/>
          <a:p>
            <a:r>
              <a:rPr lang="en-US" dirty="0"/>
              <a:t>To determine if a specified item is present in a list use the in keyword:</a:t>
            </a:r>
            <a:endParaRPr lang="en-PH" dirty="0"/>
          </a:p>
        </p:txBody>
      </p:sp>
      <p:sp>
        <p:nvSpPr>
          <p:cNvPr id="7" name="TextBox 6">
            <a:extLst>
              <a:ext uri="{FF2B5EF4-FFF2-40B4-BE49-F238E27FC236}">
                <a16:creationId xmlns:a16="http://schemas.microsoft.com/office/drawing/2014/main" id="{CC2D7B0F-B3DD-A800-F444-DB4F71402262}"/>
              </a:ext>
            </a:extLst>
          </p:cNvPr>
          <p:cNvSpPr txBox="1"/>
          <p:nvPr/>
        </p:nvSpPr>
        <p:spPr>
          <a:xfrm>
            <a:off x="897904" y="2319241"/>
            <a:ext cx="6094428" cy="954107"/>
          </a:xfrm>
          <a:prstGeom prst="rect">
            <a:avLst/>
          </a:prstGeom>
          <a:noFill/>
        </p:spPr>
        <p:txBody>
          <a:bodyPr wrap="square">
            <a:spAutoFit/>
          </a:bodyPr>
          <a:lstStyle/>
          <a:p>
            <a:r>
              <a:rPr lang="en-US" sz="2000" b="1" dirty="0"/>
              <a:t>Example</a:t>
            </a:r>
            <a:endParaRPr lang="en-US" b="1" dirty="0"/>
          </a:p>
          <a:p>
            <a:endParaRPr lang="en-US" dirty="0"/>
          </a:p>
          <a:p>
            <a:r>
              <a:rPr lang="en-US" dirty="0"/>
              <a:t>		  Check if "apple" is present in the list:</a:t>
            </a:r>
            <a:endParaRPr lang="en-PH" dirty="0"/>
          </a:p>
        </p:txBody>
      </p:sp>
      <p:pic>
        <p:nvPicPr>
          <p:cNvPr id="9" name="Picture 8">
            <a:extLst>
              <a:ext uri="{FF2B5EF4-FFF2-40B4-BE49-F238E27FC236}">
                <a16:creationId xmlns:a16="http://schemas.microsoft.com/office/drawing/2014/main" id="{6FBC901A-A568-0D3E-33F1-7F1340D906BF}"/>
              </a:ext>
            </a:extLst>
          </p:cNvPr>
          <p:cNvPicPr>
            <a:picLocks noChangeAspect="1"/>
          </p:cNvPicPr>
          <p:nvPr/>
        </p:nvPicPr>
        <p:blipFill>
          <a:blip r:embed="rId2"/>
          <a:stretch>
            <a:fillRect/>
          </a:stretch>
        </p:blipFill>
        <p:spPr>
          <a:xfrm>
            <a:off x="2540795" y="3631468"/>
            <a:ext cx="7971032" cy="1280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36662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B268-52C9-21D4-0131-6EFB8D3772D9}"/>
              </a:ext>
            </a:extLst>
          </p:cNvPr>
          <p:cNvSpPr>
            <a:spLocks noGrp="1"/>
          </p:cNvSpPr>
          <p:nvPr>
            <p:ph type="ctrTitle"/>
          </p:nvPr>
        </p:nvSpPr>
        <p:spPr>
          <a:xfrm>
            <a:off x="1051560" y="2384981"/>
            <a:ext cx="9966960" cy="2083050"/>
          </a:xfrm>
        </p:spPr>
        <p:txBody>
          <a:bodyPr/>
          <a:lstStyle/>
          <a:p>
            <a:r>
              <a:rPr lang="en-PH" b="1" dirty="0"/>
              <a:t>Python - Change List Items</a:t>
            </a:r>
            <a:br>
              <a:rPr lang="en-PH" b="1" dirty="0"/>
            </a:br>
            <a:endParaRPr lang="en-PH" dirty="0"/>
          </a:p>
        </p:txBody>
      </p:sp>
    </p:spTree>
    <p:extLst>
      <p:ext uri="{BB962C8B-B14F-4D97-AF65-F5344CB8AC3E}">
        <p14:creationId xmlns:p14="http://schemas.microsoft.com/office/powerpoint/2010/main" val="114027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F53BCE-09E0-ECC4-EA0D-4E0EDF2199AB}"/>
              </a:ext>
            </a:extLst>
          </p:cNvPr>
          <p:cNvSpPr txBox="1"/>
          <p:nvPr/>
        </p:nvSpPr>
        <p:spPr>
          <a:xfrm>
            <a:off x="945038" y="296835"/>
            <a:ext cx="6094428" cy="400110"/>
          </a:xfrm>
          <a:prstGeom prst="rect">
            <a:avLst/>
          </a:prstGeom>
          <a:noFill/>
        </p:spPr>
        <p:txBody>
          <a:bodyPr wrap="square">
            <a:spAutoFit/>
          </a:bodyPr>
          <a:lstStyle/>
          <a:p>
            <a:r>
              <a:rPr lang="en-PH" sz="2000" b="1" dirty="0"/>
              <a:t>Comments</a:t>
            </a:r>
          </a:p>
        </p:txBody>
      </p:sp>
      <p:sp>
        <p:nvSpPr>
          <p:cNvPr id="8" name="TextBox 7">
            <a:extLst>
              <a:ext uri="{FF2B5EF4-FFF2-40B4-BE49-F238E27FC236}">
                <a16:creationId xmlns:a16="http://schemas.microsoft.com/office/drawing/2014/main" id="{23AE563D-9CE2-F8F2-A73D-2211BE712673}"/>
              </a:ext>
            </a:extLst>
          </p:cNvPr>
          <p:cNvSpPr txBox="1"/>
          <p:nvPr/>
        </p:nvSpPr>
        <p:spPr>
          <a:xfrm>
            <a:off x="1746316" y="696945"/>
            <a:ext cx="9169923" cy="923330"/>
          </a:xfrm>
          <a:prstGeom prst="rect">
            <a:avLst/>
          </a:prstGeom>
          <a:noFill/>
        </p:spPr>
        <p:txBody>
          <a:bodyPr wrap="square">
            <a:spAutoFit/>
          </a:bodyPr>
          <a:lstStyle/>
          <a:p>
            <a:r>
              <a:rPr lang="en-US" dirty="0"/>
              <a:t>Python has commenting capability for the purpose of in-code documentation.</a:t>
            </a:r>
          </a:p>
          <a:p>
            <a:endParaRPr lang="en-US" dirty="0"/>
          </a:p>
          <a:p>
            <a:r>
              <a:rPr lang="en-US" dirty="0"/>
              <a:t>Comments start with a #, and Python will render the rest of the line as a comment: </a:t>
            </a:r>
            <a:endParaRPr lang="en-PH" dirty="0"/>
          </a:p>
        </p:txBody>
      </p:sp>
      <p:sp>
        <p:nvSpPr>
          <p:cNvPr id="10" name="TextBox 9">
            <a:extLst>
              <a:ext uri="{FF2B5EF4-FFF2-40B4-BE49-F238E27FC236}">
                <a16:creationId xmlns:a16="http://schemas.microsoft.com/office/drawing/2014/main" id="{83BA2A6E-6982-8F81-1A07-F132BE0E8662}"/>
              </a:ext>
            </a:extLst>
          </p:cNvPr>
          <p:cNvSpPr txBox="1"/>
          <p:nvPr/>
        </p:nvSpPr>
        <p:spPr>
          <a:xfrm>
            <a:off x="1039305" y="1620275"/>
            <a:ext cx="6094428" cy="400110"/>
          </a:xfrm>
          <a:prstGeom prst="rect">
            <a:avLst/>
          </a:prstGeom>
          <a:noFill/>
        </p:spPr>
        <p:txBody>
          <a:bodyPr wrap="square">
            <a:spAutoFit/>
          </a:bodyPr>
          <a:lstStyle/>
          <a:p>
            <a:r>
              <a:rPr lang="en-PH" sz="2000" b="1" dirty="0"/>
              <a:t>Example</a:t>
            </a:r>
          </a:p>
        </p:txBody>
      </p:sp>
      <p:pic>
        <p:nvPicPr>
          <p:cNvPr id="12" name="Picture 11">
            <a:extLst>
              <a:ext uri="{FF2B5EF4-FFF2-40B4-BE49-F238E27FC236}">
                <a16:creationId xmlns:a16="http://schemas.microsoft.com/office/drawing/2014/main" id="{C13FC083-F21F-ADCE-6FCD-56B92B188C65}"/>
              </a:ext>
            </a:extLst>
          </p:cNvPr>
          <p:cNvPicPr>
            <a:picLocks noChangeAspect="1"/>
          </p:cNvPicPr>
          <p:nvPr/>
        </p:nvPicPr>
        <p:blipFill>
          <a:blip r:embed="rId2"/>
          <a:stretch>
            <a:fillRect/>
          </a:stretch>
        </p:blipFill>
        <p:spPr>
          <a:xfrm>
            <a:off x="4410440" y="2111326"/>
            <a:ext cx="3371119" cy="103076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1E71FA96-8BEF-B14E-5B98-67500D37177B}"/>
              </a:ext>
            </a:extLst>
          </p:cNvPr>
          <p:cNvSpPr txBox="1"/>
          <p:nvPr/>
        </p:nvSpPr>
        <p:spPr>
          <a:xfrm>
            <a:off x="1915999" y="3203650"/>
            <a:ext cx="9349032" cy="923330"/>
          </a:xfrm>
          <a:prstGeom prst="rect">
            <a:avLst/>
          </a:prstGeom>
          <a:noFill/>
        </p:spPr>
        <p:txBody>
          <a:bodyPr wrap="square">
            <a:spAutoFit/>
          </a:bodyPr>
          <a:lstStyle/>
          <a:p>
            <a:r>
              <a:rPr lang="en-US" dirty="0"/>
              <a:t>Comments can be used to explain Python code.</a:t>
            </a:r>
          </a:p>
          <a:p>
            <a:r>
              <a:rPr lang="en-US" dirty="0"/>
              <a:t>Comments can be used to make the code more readable.</a:t>
            </a:r>
          </a:p>
          <a:p>
            <a:r>
              <a:rPr lang="en-US" dirty="0"/>
              <a:t>Comments can be used to prevent execution when testing code.</a:t>
            </a:r>
          </a:p>
        </p:txBody>
      </p:sp>
      <p:sp>
        <p:nvSpPr>
          <p:cNvPr id="5" name="TextBox 4">
            <a:extLst>
              <a:ext uri="{FF2B5EF4-FFF2-40B4-BE49-F238E27FC236}">
                <a16:creationId xmlns:a16="http://schemas.microsoft.com/office/drawing/2014/main" id="{640CC1DE-BF92-B605-DB2D-E82015505463}"/>
              </a:ext>
            </a:extLst>
          </p:cNvPr>
          <p:cNvSpPr txBox="1"/>
          <p:nvPr/>
        </p:nvSpPr>
        <p:spPr>
          <a:xfrm>
            <a:off x="1039305" y="4168218"/>
            <a:ext cx="6094428" cy="369332"/>
          </a:xfrm>
          <a:prstGeom prst="rect">
            <a:avLst/>
          </a:prstGeom>
          <a:noFill/>
        </p:spPr>
        <p:txBody>
          <a:bodyPr wrap="square">
            <a:spAutoFit/>
          </a:bodyPr>
          <a:lstStyle/>
          <a:p>
            <a:r>
              <a:rPr lang="en-PH" dirty="0"/>
              <a:t>Creating a Comment</a:t>
            </a:r>
          </a:p>
        </p:txBody>
      </p:sp>
      <p:sp>
        <p:nvSpPr>
          <p:cNvPr id="9" name="TextBox 8">
            <a:extLst>
              <a:ext uri="{FF2B5EF4-FFF2-40B4-BE49-F238E27FC236}">
                <a16:creationId xmlns:a16="http://schemas.microsoft.com/office/drawing/2014/main" id="{76AD2ED5-A85C-618C-A9D2-DA45F104F93E}"/>
              </a:ext>
            </a:extLst>
          </p:cNvPr>
          <p:cNvSpPr txBox="1"/>
          <p:nvPr/>
        </p:nvSpPr>
        <p:spPr>
          <a:xfrm>
            <a:off x="2019693" y="4714580"/>
            <a:ext cx="6094428" cy="369332"/>
          </a:xfrm>
          <a:prstGeom prst="rect">
            <a:avLst/>
          </a:prstGeom>
          <a:noFill/>
        </p:spPr>
        <p:txBody>
          <a:bodyPr wrap="square">
            <a:spAutoFit/>
          </a:bodyPr>
          <a:lstStyle/>
          <a:p>
            <a:r>
              <a:rPr lang="en-US" dirty="0"/>
              <a:t>Comments starts with a #, and Python will ignore them:</a:t>
            </a:r>
          </a:p>
        </p:txBody>
      </p:sp>
      <p:pic>
        <p:nvPicPr>
          <p:cNvPr id="11" name="Picture 10">
            <a:extLst>
              <a:ext uri="{FF2B5EF4-FFF2-40B4-BE49-F238E27FC236}">
                <a16:creationId xmlns:a16="http://schemas.microsoft.com/office/drawing/2014/main" id="{3002C6CA-648B-357C-6930-8FA1294D24CB}"/>
              </a:ext>
            </a:extLst>
          </p:cNvPr>
          <p:cNvPicPr>
            <a:picLocks noChangeAspect="1"/>
          </p:cNvPicPr>
          <p:nvPr/>
        </p:nvPicPr>
        <p:blipFill>
          <a:blip r:embed="rId3"/>
          <a:stretch>
            <a:fillRect/>
          </a:stretch>
        </p:blipFill>
        <p:spPr>
          <a:xfrm>
            <a:off x="4400949" y="5108754"/>
            <a:ext cx="3860656" cy="1641888"/>
          </a:xfrm>
          <a:prstGeom prst="rect">
            <a:avLst/>
          </a:prstGeom>
        </p:spPr>
      </p:pic>
    </p:spTree>
    <p:extLst>
      <p:ext uri="{BB962C8B-B14F-4D97-AF65-F5344CB8AC3E}">
        <p14:creationId xmlns:p14="http://schemas.microsoft.com/office/powerpoint/2010/main" val="10614047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B084A0-B1E6-1D24-8DFE-17B5E962C229}"/>
              </a:ext>
            </a:extLst>
          </p:cNvPr>
          <p:cNvSpPr txBox="1"/>
          <p:nvPr/>
        </p:nvSpPr>
        <p:spPr>
          <a:xfrm>
            <a:off x="643380" y="541197"/>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Change Item Value</a:t>
            </a:r>
          </a:p>
        </p:txBody>
      </p:sp>
      <p:sp>
        <p:nvSpPr>
          <p:cNvPr id="8" name="TextBox 7">
            <a:extLst>
              <a:ext uri="{FF2B5EF4-FFF2-40B4-BE49-F238E27FC236}">
                <a16:creationId xmlns:a16="http://schemas.microsoft.com/office/drawing/2014/main" id="{E5385DC5-A512-9BC3-4FD6-F8BF839F5CE5}"/>
              </a:ext>
            </a:extLst>
          </p:cNvPr>
          <p:cNvSpPr txBox="1"/>
          <p:nvPr/>
        </p:nvSpPr>
        <p:spPr>
          <a:xfrm>
            <a:off x="1953706" y="1505634"/>
            <a:ext cx="7755902" cy="369332"/>
          </a:xfrm>
          <a:prstGeom prst="rect">
            <a:avLst/>
          </a:prstGeom>
          <a:noFill/>
        </p:spPr>
        <p:txBody>
          <a:bodyPr wrap="square">
            <a:spAutoFit/>
          </a:bodyPr>
          <a:lstStyle/>
          <a:p>
            <a:r>
              <a:rPr lang="en-US" dirty="0"/>
              <a:t>To change the value of a specific item, refer to the index number:</a:t>
            </a:r>
            <a:endParaRPr lang="en-PH" dirty="0"/>
          </a:p>
        </p:txBody>
      </p:sp>
      <p:sp>
        <p:nvSpPr>
          <p:cNvPr id="10" name="TextBox 9">
            <a:extLst>
              <a:ext uri="{FF2B5EF4-FFF2-40B4-BE49-F238E27FC236}">
                <a16:creationId xmlns:a16="http://schemas.microsoft.com/office/drawing/2014/main" id="{997EF200-EEF3-F26F-E2DE-288CD02B087D}"/>
              </a:ext>
            </a:extLst>
          </p:cNvPr>
          <p:cNvSpPr txBox="1"/>
          <p:nvPr/>
        </p:nvSpPr>
        <p:spPr>
          <a:xfrm>
            <a:off x="775355" y="2254628"/>
            <a:ext cx="6094428" cy="954107"/>
          </a:xfrm>
          <a:prstGeom prst="rect">
            <a:avLst/>
          </a:prstGeom>
          <a:noFill/>
        </p:spPr>
        <p:txBody>
          <a:bodyPr wrap="square">
            <a:spAutoFit/>
          </a:bodyPr>
          <a:lstStyle/>
          <a:p>
            <a:r>
              <a:rPr lang="en-US" sz="2000" b="1" dirty="0"/>
              <a:t>Example</a:t>
            </a:r>
          </a:p>
          <a:p>
            <a:endParaRPr lang="en-US" dirty="0"/>
          </a:p>
          <a:p>
            <a:r>
              <a:rPr lang="en-US" dirty="0"/>
              <a:t>		  Change the second item:</a:t>
            </a:r>
            <a:endParaRPr lang="en-PH" dirty="0"/>
          </a:p>
        </p:txBody>
      </p:sp>
      <p:pic>
        <p:nvPicPr>
          <p:cNvPr id="12" name="Picture 11">
            <a:extLst>
              <a:ext uri="{FF2B5EF4-FFF2-40B4-BE49-F238E27FC236}">
                <a16:creationId xmlns:a16="http://schemas.microsoft.com/office/drawing/2014/main" id="{EF1009B3-CEB3-9694-A646-CA087F39BD1D}"/>
              </a:ext>
            </a:extLst>
          </p:cNvPr>
          <p:cNvPicPr>
            <a:picLocks noChangeAspect="1"/>
          </p:cNvPicPr>
          <p:nvPr/>
        </p:nvPicPr>
        <p:blipFill>
          <a:blip r:embed="rId2"/>
          <a:stretch>
            <a:fillRect/>
          </a:stretch>
        </p:blipFill>
        <p:spPr>
          <a:xfrm>
            <a:off x="2700779" y="3649266"/>
            <a:ext cx="7873168" cy="1805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5084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8221C3-634B-FA28-0800-E22C7F419B6C}"/>
              </a:ext>
            </a:extLst>
          </p:cNvPr>
          <p:cNvSpPr txBox="1"/>
          <p:nvPr/>
        </p:nvSpPr>
        <p:spPr>
          <a:xfrm>
            <a:off x="747074" y="673172"/>
            <a:ext cx="8604315"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Change a Range of Item Values</a:t>
            </a:r>
            <a:endParaRPr lang="en-PH" sz="32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E8B02D5E-BCC2-AB01-D1D9-46E6D89D32E7}"/>
              </a:ext>
            </a:extLst>
          </p:cNvPr>
          <p:cNvSpPr txBox="1"/>
          <p:nvPr/>
        </p:nvSpPr>
        <p:spPr>
          <a:xfrm>
            <a:off x="1359816" y="1539719"/>
            <a:ext cx="9754385" cy="646331"/>
          </a:xfrm>
          <a:prstGeom prst="rect">
            <a:avLst/>
          </a:prstGeom>
          <a:noFill/>
        </p:spPr>
        <p:txBody>
          <a:bodyPr wrap="square">
            <a:spAutoFit/>
          </a:bodyPr>
          <a:lstStyle/>
          <a:p>
            <a:r>
              <a:rPr lang="en-US" dirty="0"/>
              <a:t>	To change the value of items within a specific range, define a list with the new values, and refer to the range of index numbers where you want to insert the new values:</a:t>
            </a:r>
            <a:endParaRPr lang="en-PH" dirty="0"/>
          </a:p>
        </p:txBody>
      </p:sp>
      <p:sp>
        <p:nvSpPr>
          <p:cNvPr id="10" name="TextBox 9">
            <a:extLst>
              <a:ext uri="{FF2B5EF4-FFF2-40B4-BE49-F238E27FC236}">
                <a16:creationId xmlns:a16="http://schemas.microsoft.com/office/drawing/2014/main" id="{1F10AF36-7556-FFB7-F610-EBCE553E919C}"/>
              </a:ext>
            </a:extLst>
          </p:cNvPr>
          <p:cNvSpPr txBox="1"/>
          <p:nvPr/>
        </p:nvSpPr>
        <p:spPr>
          <a:xfrm>
            <a:off x="926184" y="2467822"/>
            <a:ext cx="6094428" cy="400110"/>
          </a:xfrm>
          <a:prstGeom prst="rect">
            <a:avLst/>
          </a:prstGeom>
          <a:noFill/>
        </p:spPr>
        <p:txBody>
          <a:bodyPr wrap="square">
            <a:spAutoFit/>
          </a:bodyPr>
          <a:lstStyle/>
          <a:p>
            <a:r>
              <a:rPr lang="en-PH" sz="2000" b="1" dirty="0"/>
              <a:t>Example</a:t>
            </a:r>
            <a:endParaRPr lang="en-PH" b="1" dirty="0"/>
          </a:p>
        </p:txBody>
      </p:sp>
      <p:sp>
        <p:nvSpPr>
          <p:cNvPr id="12" name="TextBox 11">
            <a:extLst>
              <a:ext uri="{FF2B5EF4-FFF2-40B4-BE49-F238E27FC236}">
                <a16:creationId xmlns:a16="http://schemas.microsoft.com/office/drawing/2014/main" id="{0472E303-D341-347B-99EA-8DD1A98A9744}"/>
              </a:ext>
            </a:extLst>
          </p:cNvPr>
          <p:cNvSpPr txBox="1"/>
          <p:nvPr/>
        </p:nvSpPr>
        <p:spPr>
          <a:xfrm>
            <a:off x="1425805" y="3118547"/>
            <a:ext cx="9905214" cy="369332"/>
          </a:xfrm>
          <a:prstGeom prst="rect">
            <a:avLst/>
          </a:prstGeom>
          <a:noFill/>
        </p:spPr>
        <p:txBody>
          <a:bodyPr wrap="square">
            <a:spAutoFit/>
          </a:bodyPr>
          <a:lstStyle/>
          <a:p>
            <a:r>
              <a:rPr lang="en-US" dirty="0"/>
              <a:t>Change the values "banana" and "cherry" with the values "blackcurrant" and "watermelon":</a:t>
            </a:r>
            <a:endParaRPr lang="en-PH" dirty="0"/>
          </a:p>
        </p:txBody>
      </p:sp>
      <p:pic>
        <p:nvPicPr>
          <p:cNvPr id="14" name="Picture 13">
            <a:extLst>
              <a:ext uri="{FF2B5EF4-FFF2-40B4-BE49-F238E27FC236}">
                <a16:creationId xmlns:a16="http://schemas.microsoft.com/office/drawing/2014/main" id="{14E4EA3C-6762-E7E5-6421-AAD5343D4EE3}"/>
              </a:ext>
            </a:extLst>
          </p:cNvPr>
          <p:cNvPicPr>
            <a:picLocks noChangeAspect="1"/>
          </p:cNvPicPr>
          <p:nvPr/>
        </p:nvPicPr>
        <p:blipFill>
          <a:blip r:embed="rId2"/>
          <a:stretch>
            <a:fillRect/>
          </a:stretch>
        </p:blipFill>
        <p:spPr>
          <a:xfrm>
            <a:off x="2061527" y="4077807"/>
            <a:ext cx="9052674" cy="14861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01688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29B63-E59D-7D00-7129-E05D031417BF}"/>
              </a:ext>
            </a:extLst>
          </p:cNvPr>
          <p:cNvSpPr txBox="1"/>
          <p:nvPr/>
        </p:nvSpPr>
        <p:spPr>
          <a:xfrm>
            <a:off x="841343" y="411103"/>
            <a:ext cx="10169164" cy="646331"/>
          </a:xfrm>
          <a:prstGeom prst="rect">
            <a:avLst/>
          </a:prstGeom>
          <a:noFill/>
        </p:spPr>
        <p:txBody>
          <a:bodyPr wrap="square">
            <a:spAutoFit/>
          </a:bodyPr>
          <a:lstStyle/>
          <a:p>
            <a:r>
              <a:rPr lang="en-US" dirty="0"/>
              <a:t>	If you insert more items than you replace, the new items will be inserted where you specified, and the remaining items will move accordingly:</a:t>
            </a:r>
            <a:endParaRPr lang="en-PH" dirty="0"/>
          </a:p>
        </p:txBody>
      </p:sp>
      <p:sp>
        <p:nvSpPr>
          <p:cNvPr id="5" name="TextBox 4">
            <a:extLst>
              <a:ext uri="{FF2B5EF4-FFF2-40B4-BE49-F238E27FC236}">
                <a16:creationId xmlns:a16="http://schemas.microsoft.com/office/drawing/2014/main" id="{DC443B4A-E466-FFEE-BAC9-7772AD7A441E}"/>
              </a:ext>
            </a:extLst>
          </p:cNvPr>
          <p:cNvSpPr txBox="1"/>
          <p:nvPr/>
        </p:nvSpPr>
        <p:spPr>
          <a:xfrm>
            <a:off x="841343" y="1168676"/>
            <a:ext cx="9424446" cy="954107"/>
          </a:xfrm>
          <a:prstGeom prst="rect">
            <a:avLst/>
          </a:prstGeom>
          <a:noFill/>
        </p:spPr>
        <p:txBody>
          <a:bodyPr wrap="square">
            <a:spAutoFit/>
          </a:bodyPr>
          <a:lstStyle/>
          <a:p>
            <a:r>
              <a:rPr lang="en-US" sz="2000" b="1" dirty="0"/>
              <a:t>Example</a:t>
            </a:r>
            <a:endParaRPr lang="en-US" b="1" dirty="0"/>
          </a:p>
          <a:p>
            <a:endParaRPr lang="en-US" dirty="0"/>
          </a:p>
          <a:p>
            <a:r>
              <a:rPr lang="en-US" dirty="0"/>
              <a:t>Change the second value by replacing it with two new values:</a:t>
            </a:r>
            <a:endParaRPr lang="en-PH" dirty="0"/>
          </a:p>
        </p:txBody>
      </p:sp>
      <p:pic>
        <p:nvPicPr>
          <p:cNvPr id="7" name="Picture 6">
            <a:extLst>
              <a:ext uri="{FF2B5EF4-FFF2-40B4-BE49-F238E27FC236}">
                <a16:creationId xmlns:a16="http://schemas.microsoft.com/office/drawing/2014/main" id="{4EA757D5-E085-EA25-9869-9F32917F17ED}"/>
              </a:ext>
            </a:extLst>
          </p:cNvPr>
          <p:cNvPicPr>
            <a:picLocks noChangeAspect="1"/>
          </p:cNvPicPr>
          <p:nvPr/>
        </p:nvPicPr>
        <p:blipFill>
          <a:blip r:embed="rId2"/>
          <a:stretch>
            <a:fillRect/>
          </a:stretch>
        </p:blipFill>
        <p:spPr>
          <a:xfrm>
            <a:off x="3750594" y="2122911"/>
            <a:ext cx="5111683" cy="1229145"/>
          </a:xfrm>
          <a:prstGeom prst="rect">
            <a:avLst/>
          </a:prstGeom>
        </p:spPr>
      </p:pic>
      <p:sp>
        <p:nvSpPr>
          <p:cNvPr id="9" name="TextBox 8">
            <a:extLst>
              <a:ext uri="{FF2B5EF4-FFF2-40B4-BE49-F238E27FC236}">
                <a16:creationId xmlns:a16="http://schemas.microsoft.com/office/drawing/2014/main" id="{0C2DBF59-5B38-DDC6-205B-4E9C37F75A9D}"/>
              </a:ext>
            </a:extLst>
          </p:cNvPr>
          <p:cNvSpPr txBox="1"/>
          <p:nvPr/>
        </p:nvSpPr>
        <p:spPr>
          <a:xfrm>
            <a:off x="954465" y="3554153"/>
            <a:ext cx="10329420" cy="646331"/>
          </a:xfrm>
          <a:prstGeom prst="rect">
            <a:avLst/>
          </a:prstGeom>
          <a:noFill/>
        </p:spPr>
        <p:txBody>
          <a:bodyPr wrap="square">
            <a:spAutoFit/>
          </a:bodyPr>
          <a:lstStyle/>
          <a:p>
            <a:r>
              <a:rPr lang="en-US" dirty="0"/>
              <a:t>If you insert less items than you replace, the new items will be inserted where you specified, and the remaining items will move accordingly:</a:t>
            </a:r>
            <a:endParaRPr lang="en-PH" dirty="0"/>
          </a:p>
        </p:txBody>
      </p:sp>
      <p:sp>
        <p:nvSpPr>
          <p:cNvPr id="11" name="TextBox 10">
            <a:extLst>
              <a:ext uri="{FF2B5EF4-FFF2-40B4-BE49-F238E27FC236}">
                <a16:creationId xmlns:a16="http://schemas.microsoft.com/office/drawing/2014/main" id="{C05CD19D-CC74-1429-8CE1-FF9D902357CB}"/>
              </a:ext>
            </a:extLst>
          </p:cNvPr>
          <p:cNvSpPr txBox="1"/>
          <p:nvPr/>
        </p:nvSpPr>
        <p:spPr>
          <a:xfrm>
            <a:off x="954464" y="4200484"/>
            <a:ext cx="9075655" cy="954107"/>
          </a:xfrm>
          <a:prstGeom prst="rect">
            <a:avLst/>
          </a:prstGeom>
          <a:noFill/>
        </p:spPr>
        <p:txBody>
          <a:bodyPr wrap="square">
            <a:spAutoFit/>
          </a:bodyPr>
          <a:lstStyle/>
          <a:p>
            <a:r>
              <a:rPr lang="en-US" sz="2000" b="1" dirty="0"/>
              <a:t>Example</a:t>
            </a:r>
            <a:endParaRPr lang="en-US" b="1" dirty="0"/>
          </a:p>
          <a:p>
            <a:endParaRPr lang="en-US" dirty="0"/>
          </a:p>
          <a:p>
            <a:r>
              <a:rPr lang="en-US" dirty="0"/>
              <a:t>Change the second and third value by replacing it with one value:</a:t>
            </a:r>
            <a:endParaRPr lang="en-PH" dirty="0"/>
          </a:p>
        </p:txBody>
      </p:sp>
      <p:pic>
        <p:nvPicPr>
          <p:cNvPr id="13" name="Picture 12">
            <a:extLst>
              <a:ext uri="{FF2B5EF4-FFF2-40B4-BE49-F238E27FC236}">
                <a16:creationId xmlns:a16="http://schemas.microsoft.com/office/drawing/2014/main" id="{469D2854-1F28-7F4F-2F42-104572971C17}"/>
              </a:ext>
            </a:extLst>
          </p:cNvPr>
          <p:cNvPicPr>
            <a:picLocks noChangeAspect="1"/>
          </p:cNvPicPr>
          <p:nvPr/>
        </p:nvPicPr>
        <p:blipFill>
          <a:blip r:embed="rId3"/>
          <a:stretch>
            <a:fillRect/>
          </a:stretch>
        </p:blipFill>
        <p:spPr>
          <a:xfrm>
            <a:off x="3750593" y="5416444"/>
            <a:ext cx="5111683" cy="1334336"/>
          </a:xfrm>
          <a:prstGeom prst="rect">
            <a:avLst/>
          </a:prstGeom>
        </p:spPr>
      </p:pic>
    </p:spTree>
    <p:extLst>
      <p:ext uri="{BB962C8B-B14F-4D97-AF65-F5344CB8AC3E}">
        <p14:creationId xmlns:p14="http://schemas.microsoft.com/office/powerpoint/2010/main" val="17753708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446FE-E28C-56A3-211E-2CF0C4DAAA58}"/>
              </a:ext>
            </a:extLst>
          </p:cNvPr>
          <p:cNvSpPr txBox="1"/>
          <p:nvPr/>
        </p:nvSpPr>
        <p:spPr>
          <a:xfrm>
            <a:off x="813062" y="531770"/>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Insert Items</a:t>
            </a:r>
          </a:p>
        </p:txBody>
      </p:sp>
      <p:sp>
        <p:nvSpPr>
          <p:cNvPr id="5" name="TextBox 4">
            <a:extLst>
              <a:ext uri="{FF2B5EF4-FFF2-40B4-BE49-F238E27FC236}">
                <a16:creationId xmlns:a16="http://schemas.microsoft.com/office/drawing/2014/main" id="{6AB54416-B205-813A-BF86-E27D4E0411FB}"/>
              </a:ext>
            </a:extLst>
          </p:cNvPr>
          <p:cNvSpPr txBox="1"/>
          <p:nvPr/>
        </p:nvSpPr>
        <p:spPr>
          <a:xfrm>
            <a:off x="1291473" y="1116545"/>
            <a:ext cx="10900527" cy="1200329"/>
          </a:xfrm>
          <a:prstGeom prst="rect">
            <a:avLst/>
          </a:prstGeom>
          <a:noFill/>
        </p:spPr>
        <p:txBody>
          <a:bodyPr wrap="square">
            <a:spAutoFit/>
          </a:bodyPr>
          <a:lstStyle/>
          <a:p>
            <a:r>
              <a:rPr lang="en-US" dirty="0"/>
              <a:t>	To insert a new list item, without replacing any of the existing values, we can use the insert() method.</a:t>
            </a:r>
          </a:p>
          <a:p>
            <a:endParaRPr lang="en-US" dirty="0"/>
          </a:p>
          <a:p>
            <a:r>
              <a:rPr lang="en-US" dirty="0"/>
              <a:t>	The insert() method inserts an item at the specified index:</a:t>
            </a:r>
            <a:endParaRPr lang="en-PH" dirty="0"/>
          </a:p>
        </p:txBody>
      </p:sp>
      <p:sp>
        <p:nvSpPr>
          <p:cNvPr id="7" name="TextBox 6">
            <a:extLst>
              <a:ext uri="{FF2B5EF4-FFF2-40B4-BE49-F238E27FC236}">
                <a16:creationId xmlns:a16="http://schemas.microsoft.com/office/drawing/2014/main" id="{24BBA9B2-98B4-F55A-67EE-38F96CE48607}"/>
              </a:ext>
            </a:extLst>
          </p:cNvPr>
          <p:cNvSpPr txBox="1"/>
          <p:nvPr/>
        </p:nvSpPr>
        <p:spPr>
          <a:xfrm>
            <a:off x="973319" y="2505670"/>
            <a:ext cx="6094428" cy="923330"/>
          </a:xfrm>
          <a:prstGeom prst="rect">
            <a:avLst/>
          </a:prstGeom>
          <a:noFill/>
        </p:spPr>
        <p:txBody>
          <a:bodyPr wrap="square">
            <a:spAutoFit/>
          </a:bodyPr>
          <a:lstStyle/>
          <a:p>
            <a:r>
              <a:rPr lang="en-US" dirty="0"/>
              <a:t>Example</a:t>
            </a:r>
          </a:p>
          <a:p>
            <a:endParaRPr lang="en-US" dirty="0"/>
          </a:p>
          <a:p>
            <a:r>
              <a:rPr lang="en-US" dirty="0"/>
              <a:t>	Insert "watermelon" as the third item:</a:t>
            </a:r>
            <a:endParaRPr lang="en-PH" dirty="0"/>
          </a:p>
        </p:txBody>
      </p:sp>
      <p:pic>
        <p:nvPicPr>
          <p:cNvPr id="9" name="Picture 8">
            <a:extLst>
              <a:ext uri="{FF2B5EF4-FFF2-40B4-BE49-F238E27FC236}">
                <a16:creationId xmlns:a16="http://schemas.microsoft.com/office/drawing/2014/main" id="{760D8919-55EC-509B-B2BB-1E6EF384979B}"/>
              </a:ext>
            </a:extLst>
          </p:cNvPr>
          <p:cNvPicPr>
            <a:picLocks noChangeAspect="1"/>
          </p:cNvPicPr>
          <p:nvPr/>
        </p:nvPicPr>
        <p:blipFill>
          <a:blip r:embed="rId2"/>
          <a:stretch>
            <a:fillRect/>
          </a:stretch>
        </p:blipFill>
        <p:spPr>
          <a:xfrm>
            <a:off x="3489584" y="3705999"/>
            <a:ext cx="7156325" cy="17299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11039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EB03-2C02-2086-635D-E439B79DB036}"/>
              </a:ext>
            </a:extLst>
          </p:cNvPr>
          <p:cNvSpPr>
            <a:spLocks noGrp="1"/>
          </p:cNvSpPr>
          <p:nvPr>
            <p:ph type="title"/>
          </p:nvPr>
        </p:nvSpPr>
        <p:spPr>
          <a:xfrm>
            <a:off x="2167128" y="2092750"/>
            <a:ext cx="9281160" cy="2652985"/>
          </a:xfrm>
        </p:spPr>
        <p:txBody>
          <a:bodyPr>
            <a:normAutofit fontScale="90000"/>
          </a:bodyPr>
          <a:lstStyle/>
          <a:p>
            <a:r>
              <a:rPr lang="en-PH" b="1" dirty="0"/>
              <a:t>Python - Add List Items</a:t>
            </a:r>
            <a:br>
              <a:rPr lang="en-PH" b="1" dirty="0"/>
            </a:br>
            <a:endParaRPr lang="en-PH" dirty="0"/>
          </a:p>
        </p:txBody>
      </p:sp>
    </p:spTree>
    <p:extLst>
      <p:ext uri="{BB962C8B-B14F-4D97-AF65-F5344CB8AC3E}">
        <p14:creationId xmlns:p14="http://schemas.microsoft.com/office/powerpoint/2010/main" val="31343851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3DCB1-25F5-85DD-A972-DA3AB58580CE}"/>
              </a:ext>
            </a:extLst>
          </p:cNvPr>
          <p:cNvSpPr txBox="1"/>
          <p:nvPr/>
        </p:nvSpPr>
        <p:spPr>
          <a:xfrm>
            <a:off x="615099" y="588331"/>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Append Items</a:t>
            </a:r>
          </a:p>
        </p:txBody>
      </p:sp>
      <p:sp>
        <p:nvSpPr>
          <p:cNvPr id="5" name="TextBox 4">
            <a:extLst>
              <a:ext uri="{FF2B5EF4-FFF2-40B4-BE49-F238E27FC236}">
                <a16:creationId xmlns:a16="http://schemas.microsoft.com/office/drawing/2014/main" id="{360A52C0-3697-6E80-694A-AD69C796EDDA}"/>
              </a:ext>
            </a:extLst>
          </p:cNvPr>
          <p:cNvSpPr txBox="1"/>
          <p:nvPr/>
        </p:nvSpPr>
        <p:spPr>
          <a:xfrm>
            <a:off x="2179948" y="1354807"/>
            <a:ext cx="8161255" cy="369332"/>
          </a:xfrm>
          <a:prstGeom prst="rect">
            <a:avLst/>
          </a:prstGeom>
          <a:noFill/>
        </p:spPr>
        <p:txBody>
          <a:bodyPr wrap="square">
            <a:spAutoFit/>
          </a:bodyPr>
          <a:lstStyle/>
          <a:p>
            <a:r>
              <a:rPr lang="en-US" dirty="0"/>
              <a:t>To add an item to the end of the list, use the append() method:</a:t>
            </a:r>
            <a:endParaRPr lang="en-PH" dirty="0"/>
          </a:p>
        </p:txBody>
      </p:sp>
      <p:sp>
        <p:nvSpPr>
          <p:cNvPr id="7" name="TextBox 6">
            <a:extLst>
              <a:ext uri="{FF2B5EF4-FFF2-40B4-BE49-F238E27FC236}">
                <a16:creationId xmlns:a16="http://schemas.microsoft.com/office/drawing/2014/main" id="{21A2A889-EB64-5D57-315F-30E9EBDAD2C5}"/>
              </a:ext>
            </a:extLst>
          </p:cNvPr>
          <p:cNvSpPr txBox="1"/>
          <p:nvPr/>
        </p:nvSpPr>
        <p:spPr>
          <a:xfrm>
            <a:off x="850770" y="2153181"/>
            <a:ext cx="6094428" cy="400110"/>
          </a:xfrm>
          <a:prstGeom prst="rect">
            <a:avLst/>
          </a:prstGeom>
          <a:noFill/>
        </p:spPr>
        <p:txBody>
          <a:bodyPr wrap="square">
            <a:spAutoFit/>
          </a:bodyPr>
          <a:lstStyle/>
          <a:p>
            <a:r>
              <a:rPr lang="en-PH" sz="2000" b="1" dirty="0"/>
              <a:t>Example</a:t>
            </a:r>
            <a:endParaRPr lang="en-PH" b="1" dirty="0"/>
          </a:p>
        </p:txBody>
      </p:sp>
      <p:sp>
        <p:nvSpPr>
          <p:cNvPr id="9" name="TextBox 8">
            <a:extLst>
              <a:ext uri="{FF2B5EF4-FFF2-40B4-BE49-F238E27FC236}">
                <a16:creationId xmlns:a16="http://schemas.microsoft.com/office/drawing/2014/main" id="{1331F8A3-0D91-EE76-DDD5-B02CD098FC91}"/>
              </a:ext>
            </a:extLst>
          </p:cNvPr>
          <p:cNvSpPr txBox="1"/>
          <p:nvPr/>
        </p:nvSpPr>
        <p:spPr>
          <a:xfrm>
            <a:off x="2321351" y="2797667"/>
            <a:ext cx="6094428" cy="369332"/>
          </a:xfrm>
          <a:prstGeom prst="rect">
            <a:avLst/>
          </a:prstGeom>
          <a:noFill/>
        </p:spPr>
        <p:txBody>
          <a:bodyPr wrap="square">
            <a:spAutoFit/>
          </a:bodyPr>
          <a:lstStyle/>
          <a:p>
            <a:r>
              <a:rPr lang="en-US" dirty="0"/>
              <a:t>Using the append() method to append an item:</a:t>
            </a:r>
            <a:endParaRPr lang="en-PH" dirty="0"/>
          </a:p>
        </p:txBody>
      </p:sp>
      <p:pic>
        <p:nvPicPr>
          <p:cNvPr id="11" name="Picture 10">
            <a:extLst>
              <a:ext uri="{FF2B5EF4-FFF2-40B4-BE49-F238E27FC236}">
                <a16:creationId xmlns:a16="http://schemas.microsoft.com/office/drawing/2014/main" id="{7BDA3954-3C43-EE08-B692-F057B788F8A8}"/>
              </a:ext>
            </a:extLst>
          </p:cNvPr>
          <p:cNvPicPr>
            <a:picLocks noChangeAspect="1"/>
          </p:cNvPicPr>
          <p:nvPr/>
        </p:nvPicPr>
        <p:blipFill>
          <a:blip r:embed="rId2"/>
          <a:stretch>
            <a:fillRect/>
          </a:stretch>
        </p:blipFill>
        <p:spPr>
          <a:xfrm>
            <a:off x="4016129" y="3626819"/>
            <a:ext cx="5625391" cy="14760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360217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66BE6-44F5-3FAD-A589-B38B22EECA34}"/>
              </a:ext>
            </a:extLst>
          </p:cNvPr>
          <p:cNvSpPr txBox="1"/>
          <p:nvPr/>
        </p:nvSpPr>
        <p:spPr>
          <a:xfrm>
            <a:off x="850770" y="456356"/>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Insert Items</a:t>
            </a:r>
          </a:p>
        </p:txBody>
      </p:sp>
      <p:sp>
        <p:nvSpPr>
          <p:cNvPr id="5" name="TextBox 4">
            <a:extLst>
              <a:ext uri="{FF2B5EF4-FFF2-40B4-BE49-F238E27FC236}">
                <a16:creationId xmlns:a16="http://schemas.microsoft.com/office/drawing/2014/main" id="{60FE4463-8568-E520-43C1-958C76940A99}"/>
              </a:ext>
            </a:extLst>
          </p:cNvPr>
          <p:cNvSpPr txBox="1"/>
          <p:nvPr/>
        </p:nvSpPr>
        <p:spPr>
          <a:xfrm>
            <a:off x="2170522" y="1146696"/>
            <a:ext cx="8330938" cy="923330"/>
          </a:xfrm>
          <a:prstGeom prst="rect">
            <a:avLst/>
          </a:prstGeom>
          <a:noFill/>
        </p:spPr>
        <p:txBody>
          <a:bodyPr wrap="square">
            <a:spAutoFit/>
          </a:bodyPr>
          <a:lstStyle/>
          <a:p>
            <a:r>
              <a:rPr lang="en-US" dirty="0"/>
              <a:t>To insert a list item at a specified index, use the insert() method.</a:t>
            </a:r>
          </a:p>
          <a:p>
            <a:endParaRPr lang="en-US" dirty="0"/>
          </a:p>
          <a:p>
            <a:r>
              <a:rPr lang="en-US" dirty="0"/>
              <a:t>The insert() method inserts an item at the specified index:</a:t>
            </a:r>
            <a:endParaRPr lang="en-PH" dirty="0"/>
          </a:p>
        </p:txBody>
      </p:sp>
      <p:sp>
        <p:nvSpPr>
          <p:cNvPr id="7" name="TextBox 6">
            <a:extLst>
              <a:ext uri="{FF2B5EF4-FFF2-40B4-BE49-F238E27FC236}">
                <a16:creationId xmlns:a16="http://schemas.microsoft.com/office/drawing/2014/main" id="{D9044B8C-3D8E-F95F-584F-1961FC1E185B}"/>
              </a:ext>
            </a:extLst>
          </p:cNvPr>
          <p:cNvSpPr txBox="1"/>
          <p:nvPr/>
        </p:nvSpPr>
        <p:spPr>
          <a:xfrm>
            <a:off x="973318" y="2508026"/>
            <a:ext cx="6094428" cy="400110"/>
          </a:xfrm>
          <a:prstGeom prst="rect">
            <a:avLst/>
          </a:prstGeom>
          <a:noFill/>
        </p:spPr>
        <p:txBody>
          <a:bodyPr wrap="square">
            <a:spAutoFit/>
          </a:bodyPr>
          <a:lstStyle/>
          <a:p>
            <a:r>
              <a:rPr lang="en-PH" sz="2000" b="1" dirty="0"/>
              <a:t>Example</a:t>
            </a:r>
            <a:endParaRPr lang="en-PH" b="1" dirty="0"/>
          </a:p>
        </p:txBody>
      </p:sp>
      <p:sp>
        <p:nvSpPr>
          <p:cNvPr id="9" name="TextBox 8">
            <a:extLst>
              <a:ext uri="{FF2B5EF4-FFF2-40B4-BE49-F238E27FC236}">
                <a16:creationId xmlns:a16="http://schemas.microsoft.com/office/drawing/2014/main" id="{88DD9120-366F-47C6-DD62-77BD429334E9}"/>
              </a:ext>
            </a:extLst>
          </p:cNvPr>
          <p:cNvSpPr txBox="1"/>
          <p:nvPr/>
        </p:nvSpPr>
        <p:spPr>
          <a:xfrm>
            <a:off x="2283644" y="3161470"/>
            <a:ext cx="6094428" cy="369332"/>
          </a:xfrm>
          <a:prstGeom prst="rect">
            <a:avLst/>
          </a:prstGeom>
          <a:noFill/>
        </p:spPr>
        <p:txBody>
          <a:bodyPr wrap="square">
            <a:spAutoFit/>
          </a:bodyPr>
          <a:lstStyle/>
          <a:p>
            <a:r>
              <a:rPr lang="en-US" dirty="0"/>
              <a:t>Insert an item as the second position:</a:t>
            </a:r>
            <a:endParaRPr lang="en-PH" dirty="0"/>
          </a:p>
        </p:txBody>
      </p:sp>
      <p:pic>
        <p:nvPicPr>
          <p:cNvPr id="11" name="Picture 10">
            <a:extLst>
              <a:ext uri="{FF2B5EF4-FFF2-40B4-BE49-F238E27FC236}">
                <a16:creationId xmlns:a16="http://schemas.microsoft.com/office/drawing/2014/main" id="{A343D593-7857-5172-C1F1-B2D3AE990B69}"/>
              </a:ext>
            </a:extLst>
          </p:cNvPr>
          <p:cNvPicPr>
            <a:picLocks noChangeAspect="1"/>
          </p:cNvPicPr>
          <p:nvPr/>
        </p:nvPicPr>
        <p:blipFill>
          <a:blip r:embed="rId2"/>
          <a:stretch>
            <a:fillRect/>
          </a:stretch>
        </p:blipFill>
        <p:spPr>
          <a:xfrm>
            <a:off x="2419632" y="3985751"/>
            <a:ext cx="6968931" cy="16044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0368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C7203C-DD24-78A5-8568-07A77EE7EC81}"/>
              </a:ext>
            </a:extLst>
          </p:cNvPr>
          <p:cNvSpPr txBox="1"/>
          <p:nvPr/>
        </p:nvSpPr>
        <p:spPr>
          <a:xfrm>
            <a:off x="954465" y="654319"/>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Extend List</a:t>
            </a:r>
          </a:p>
        </p:txBody>
      </p:sp>
      <p:sp>
        <p:nvSpPr>
          <p:cNvPr id="5" name="TextBox 4">
            <a:extLst>
              <a:ext uri="{FF2B5EF4-FFF2-40B4-BE49-F238E27FC236}">
                <a16:creationId xmlns:a16="http://schemas.microsoft.com/office/drawing/2014/main" id="{14EA017D-F8CE-B3C2-E08F-2A0EAE6F0D85}"/>
              </a:ext>
            </a:extLst>
          </p:cNvPr>
          <p:cNvSpPr txBox="1"/>
          <p:nvPr/>
        </p:nvSpPr>
        <p:spPr>
          <a:xfrm>
            <a:off x="2029119" y="1505634"/>
            <a:ext cx="8887119" cy="369332"/>
          </a:xfrm>
          <a:prstGeom prst="rect">
            <a:avLst/>
          </a:prstGeom>
          <a:noFill/>
        </p:spPr>
        <p:txBody>
          <a:bodyPr wrap="square">
            <a:spAutoFit/>
          </a:bodyPr>
          <a:lstStyle/>
          <a:p>
            <a:r>
              <a:rPr lang="en-US" dirty="0"/>
              <a:t>To append elements from another list to the current list, use the extend() method.</a:t>
            </a:r>
            <a:endParaRPr lang="en-PH" dirty="0"/>
          </a:p>
        </p:txBody>
      </p:sp>
      <p:sp>
        <p:nvSpPr>
          <p:cNvPr id="7" name="TextBox 6">
            <a:extLst>
              <a:ext uri="{FF2B5EF4-FFF2-40B4-BE49-F238E27FC236}">
                <a16:creationId xmlns:a16="http://schemas.microsoft.com/office/drawing/2014/main" id="{530F1ECF-B5C7-DD72-0636-0FECD15E9FC2}"/>
              </a:ext>
            </a:extLst>
          </p:cNvPr>
          <p:cNvSpPr txBox="1"/>
          <p:nvPr/>
        </p:nvSpPr>
        <p:spPr>
          <a:xfrm>
            <a:off x="954465" y="2068339"/>
            <a:ext cx="6094428" cy="400110"/>
          </a:xfrm>
          <a:prstGeom prst="rect">
            <a:avLst/>
          </a:prstGeom>
          <a:noFill/>
        </p:spPr>
        <p:txBody>
          <a:bodyPr wrap="square">
            <a:spAutoFit/>
          </a:bodyPr>
          <a:lstStyle/>
          <a:p>
            <a:r>
              <a:rPr lang="en-PH" sz="2000" b="1" dirty="0"/>
              <a:t>Example</a:t>
            </a:r>
            <a:endParaRPr lang="en-PH" b="1" dirty="0"/>
          </a:p>
        </p:txBody>
      </p:sp>
      <p:sp>
        <p:nvSpPr>
          <p:cNvPr id="9" name="TextBox 8">
            <a:extLst>
              <a:ext uri="{FF2B5EF4-FFF2-40B4-BE49-F238E27FC236}">
                <a16:creationId xmlns:a16="http://schemas.microsoft.com/office/drawing/2014/main" id="{265FE6CA-DA85-DCC4-C2BB-EDEA3CD898E0}"/>
              </a:ext>
            </a:extLst>
          </p:cNvPr>
          <p:cNvSpPr txBox="1"/>
          <p:nvPr/>
        </p:nvSpPr>
        <p:spPr>
          <a:xfrm>
            <a:off x="2029119" y="2704211"/>
            <a:ext cx="6094428" cy="369332"/>
          </a:xfrm>
          <a:prstGeom prst="rect">
            <a:avLst/>
          </a:prstGeom>
          <a:noFill/>
        </p:spPr>
        <p:txBody>
          <a:bodyPr wrap="square">
            <a:spAutoFit/>
          </a:bodyPr>
          <a:lstStyle/>
          <a:p>
            <a:r>
              <a:rPr lang="en-US" dirty="0"/>
              <a:t>Add the elements of tropical to </a:t>
            </a:r>
            <a:r>
              <a:rPr lang="en-US" dirty="0" err="1"/>
              <a:t>thislist</a:t>
            </a:r>
            <a:r>
              <a:rPr lang="en-US" dirty="0"/>
              <a:t>:</a:t>
            </a:r>
            <a:endParaRPr lang="en-PH" dirty="0"/>
          </a:p>
        </p:txBody>
      </p:sp>
      <p:pic>
        <p:nvPicPr>
          <p:cNvPr id="11" name="Picture 10">
            <a:extLst>
              <a:ext uri="{FF2B5EF4-FFF2-40B4-BE49-F238E27FC236}">
                <a16:creationId xmlns:a16="http://schemas.microsoft.com/office/drawing/2014/main" id="{42EC33C8-BAB2-FD82-3520-FA1D5D5B282B}"/>
              </a:ext>
            </a:extLst>
          </p:cNvPr>
          <p:cNvPicPr>
            <a:picLocks noChangeAspect="1"/>
          </p:cNvPicPr>
          <p:nvPr/>
        </p:nvPicPr>
        <p:blipFill>
          <a:blip r:embed="rId2"/>
          <a:stretch>
            <a:fillRect/>
          </a:stretch>
        </p:blipFill>
        <p:spPr>
          <a:xfrm>
            <a:off x="3149798" y="3784458"/>
            <a:ext cx="6265764" cy="1276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90693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975FC4-5C0A-31B8-D6F3-A13C92C8BAB3}"/>
              </a:ext>
            </a:extLst>
          </p:cNvPr>
          <p:cNvSpPr txBox="1"/>
          <p:nvPr/>
        </p:nvSpPr>
        <p:spPr>
          <a:xfrm>
            <a:off x="765929" y="616612"/>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Add Any </a:t>
            </a:r>
            <a:r>
              <a:rPr lang="en-PH" sz="3200" b="1" dirty="0" err="1">
                <a:effectLst>
                  <a:outerShdw blurRad="38100" dist="38100" dir="2700000" algn="tl">
                    <a:srgbClr val="000000">
                      <a:alpha val="43137"/>
                    </a:srgbClr>
                  </a:outerShdw>
                </a:effectLst>
              </a:rPr>
              <a:t>Iterable</a:t>
            </a:r>
            <a:endParaRPr lang="en-PH" sz="32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72ECE2F-682B-BBE9-6D0C-45EBB648DE66}"/>
              </a:ext>
            </a:extLst>
          </p:cNvPr>
          <p:cNvSpPr txBox="1"/>
          <p:nvPr/>
        </p:nvSpPr>
        <p:spPr>
          <a:xfrm>
            <a:off x="1887718" y="1381554"/>
            <a:ext cx="8773998" cy="646331"/>
          </a:xfrm>
          <a:prstGeom prst="rect">
            <a:avLst/>
          </a:prstGeom>
          <a:noFill/>
        </p:spPr>
        <p:txBody>
          <a:bodyPr wrap="square">
            <a:spAutoFit/>
          </a:bodyPr>
          <a:lstStyle/>
          <a:p>
            <a:r>
              <a:rPr lang="en-US" dirty="0"/>
              <a:t>	The extend() method does not have to append lists, you can add any </a:t>
            </a:r>
            <a:r>
              <a:rPr lang="en-US" dirty="0" err="1"/>
              <a:t>iterable</a:t>
            </a:r>
            <a:r>
              <a:rPr lang="en-US" dirty="0"/>
              <a:t> object (tuples, sets, dictionaries etc.).</a:t>
            </a:r>
            <a:endParaRPr lang="en-PH" dirty="0"/>
          </a:p>
        </p:txBody>
      </p:sp>
      <p:sp>
        <p:nvSpPr>
          <p:cNvPr id="9" name="TextBox 8">
            <a:extLst>
              <a:ext uri="{FF2B5EF4-FFF2-40B4-BE49-F238E27FC236}">
                <a16:creationId xmlns:a16="http://schemas.microsoft.com/office/drawing/2014/main" id="{D8512404-AA24-4E75-8310-3C2CB6C206B5}"/>
              </a:ext>
            </a:extLst>
          </p:cNvPr>
          <p:cNvSpPr txBox="1"/>
          <p:nvPr/>
        </p:nvSpPr>
        <p:spPr>
          <a:xfrm>
            <a:off x="765929" y="2247449"/>
            <a:ext cx="6094428" cy="400110"/>
          </a:xfrm>
          <a:prstGeom prst="rect">
            <a:avLst/>
          </a:prstGeom>
          <a:noFill/>
        </p:spPr>
        <p:txBody>
          <a:bodyPr wrap="square">
            <a:spAutoFit/>
          </a:bodyPr>
          <a:lstStyle/>
          <a:p>
            <a:r>
              <a:rPr lang="en-PH" sz="2000" b="1" dirty="0"/>
              <a:t>Example</a:t>
            </a:r>
            <a:endParaRPr lang="en-PH" b="1" dirty="0"/>
          </a:p>
        </p:txBody>
      </p:sp>
      <p:sp>
        <p:nvSpPr>
          <p:cNvPr id="11" name="TextBox 10">
            <a:extLst>
              <a:ext uri="{FF2B5EF4-FFF2-40B4-BE49-F238E27FC236}">
                <a16:creationId xmlns:a16="http://schemas.microsoft.com/office/drawing/2014/main" id="{17FCD1DF-50EA-9761-92FA-998329FA104C}"/>
              </a:ext>
            </a:extLst>
          </p:cNvPr>
          <p:cNvSpPr txBox="1"/>
          <p:nvPr/>
        </p:nvSpPr>
        <p:spPr>
          <a:xfrm>
            <a:off x="2283644" y="2827726"/>
            <a:ext cx="6094428" cy="369332"/>
          </a:xfrm>
          <a:prstGeom prst="rect">
            <a:avLst/>
          </a:prstGeom>
          <a:noFill/>
        </p:spPr>
        <p:txBody>
          <a:bodyPr wrap="square">
            <a:spAutoFit/>
          </a:bodyPr>
          <a:lstStyle/>
          <a:p>
            <a:r>
              <a:rPr lang="en-US" dirty="0"/>
              <a:t>Add elements of a tuple to a list:</a:t>
            </a:r>
            <a:endParaRPr lang="en-PH" dirty="0"/>
          </a:p>
        </p:txBody>
      </p:sp>
      <p:pic>
        <p:nvPicPr>
          <p:cNvPr id="13" name="Picture 12">
            <a:extLst>
              <a:ext uri="{FF2B5EF4-FFF2-40B4-BE49-F238E27FC236}">
                <a16:creationId xmlns:a16="http://schemas.microsoft.com/office/drawing/2014/main" id="{9769523C-4DEC-7BD9-731E-53DCE8B638D0}"/>
              </a:ext>
            </a:extLst>
          </p:cNvPr>
          <p:cNvPicPr>
            <a:picLocks noChangeAspect="1"/>
          </p:cNvPicPr>
          <p:nvPr/>
        </p:nvPicPr>
        <p:blipFill>
          <a:blip r:embed="rId2"/>
          <a:stretch>
            <a:fillRect/>
          </a:stretch>
        </p:blipFill>
        <p:spPr>
          <a:xfrm>
            <a:off x="2880557" y="3596610"/>
            <a:ext cx="7466840" cy="19107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1779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1219-4A6E-2E0E-530A-8E74E62BD410}"/>
              </a:ext>
            </a:extLst>
          </p:cNvPr>
          <p:cNvSpPr>
            <a:spLocks noGrp="1"/>
          </p:cNvSpPr>
          <p:nvPr>
            <p:ph type="title"/>
          </p:nvPr>
        </p:nvSpPr>
        <p:spPr>
          <a:xfrm>
            <a:off x="2167128" y="2083324"/>
            <a:ext cx="9281160" cy="2662412"/>
          </a:xfrm>
        </p:spPr>
        <p:txBody>
          <a:bodyPr>
            <a:normAutofit fontScale="90000"/>
          </a:bodyPr>
          <a:lstStyle/>
          <a:p>
            <a:r>
              <a:rPr lang="en-PH" b="1" dirty="0"/>
              <a:t>Python - Remove List Items</a:t>
            </a:r>
            <a:br>
              <a:rPr lang="en-PH" b="1" dirty="0"/>
            </a:br>
            <a:endParaRPr lang="en-PH" dirty="0"/>
          </a:p>
        </p:txBody>
      </p:sp>
    </p:spTree>
    <p:extLst>
      <p:ext uri="{BB962C8B-B14F-4D97-AF65-F5344CB8AC3E}">
        <p14:creationId xmlns:p14="http://schemas.microsoft.com/office/powerpoint/2010/main" val="361861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CAED-4F15-7CE6-66EC-532A1D6DB719}"/>
              </a:ext>
            </a:extLst>
          </p:cNvPr>
          <p:cNvSpPr>
            <a:spLocks noGrp="1"/>
          </p:cNvSpPr>
          <p:nvPr>
            <p:ph type="ctrTitle"/>
          </p:nvPr>
        </p:nvSpPr>
        <p:spPr/>
        <p:txBody>
          <a:bodyPr>
            <a:normAutofit/>
          </a:bodyPr>
          <a:lstStyle/>
          <a:p>
            <a:r>
              <a:rPr lang="en-PH" sz="8000" b="1" dirty="0"/>
              <a:t>Python Comments</a:t>
            </a:r>
            <a:br>
              <a:rPr lang="en-PH" sz="8000" b="1" dirty="0"/>
            </a:br>
            <a:endParaRPr lang="en-PH" dirty="0"/>
          </a:p>
        </p:txBody>
      </p:sp>
      <p:sp>
        <p:nvSpPr>
          <p:cNvPr id="3" name="Text Placeholder 2">
            <a:extLst>
              <a:ext uri="{FF2B5EF4-FFF2-40B4-BE49-F238E27FC236}">
                <a16:creationId xmlns:a16="http://schemas.microsoft.com/office/drawing/2014/main" id="{58CDC0E9-D9F0-7FFA-0EAE-B5D5F818FBDA}"/>
              </a:ext>
            </a:extLst>
          </p:cNvPr>
          <p:cNvSpPr>
            <a:spLocks noGrp="1"/>
          </p:cNvSpPr>
          <p:nvPr>
            <p:ph type="subTitle" idx="1"/>
          </p:nvPr>
        </p:nvSpPr>
        <p:spPr/>
        <p:txBody>
          <a:bodyPr>
            <a:normAutofit/>
          </a:bodyPr>
          <a:lstStyle/>
          <a:p>
            <a:endParaRPr lang="en-PH" dirty="0"/>
          </a:p>
        </p:txBody>
      </p:sp>
    </p:spTree>
    <p:extLst>
      <p:ext uri="{BB962C8B-B14F-4D97-AF65-F5344CB8AC3E}">
        <p14:creationId xmlns:p14="http://schemas.microsoft.com/office/powerpoint/2010/main" val="253737736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25C114-CBB4-F0BB-2422-046EDEA70DC3}"/>
              </a:ext>
            </a:extLst>
          </p:cNvPr>
          <p:cNvSpPr txBox="1"/>
          <p:nvPr/>
        </p:nvSpPr>
        <p:spPr>
          <a:xfrm>
            <a:off x="841342" y="583991"/>
            <a:ext cx="9895788" cy="255454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Remove Specified Item</a:t>
            </a:r>
          </a:p>
          <a:p>
            <a:endParaRPr lang="en-US" dirty="0"/>
          </a:p>
          <a:p>
            <a:r>
              <a:rPr lang="en-US" dirty="0"/>
              <a:t>		The remove() method removes the specified item.</a:t>
            </a:r>
          </a:p>
          <a:p>
            <a:endParaRPr lang="en-US" dirty="0"/>
          </a:p>
          <a:p>
            <a:endParaRPr lang="en-US" dirty="0"/>
          </a:p>
          <a:p>
            <a:r>
              <a:rPr lang="en-US" sz="2000" b="1" dirty="0"/>
              <a:t>Example</a:t>
            </a:r>
            <a:endParaRPr lang="en-US" b="1" dirty="0"/>
          </a:p>
          <a:p>
            <a:endParaRPr lang="en-US" dirty="0"/>
          </a:p>
          <a:p>
            <a:r>
              <a:rPr lang="en-US" dirty="0"/>
              <a:t>		Remove "banana":</a:t>
            </a:r>
            <a:endParaRPr lang="en-PH" dirty="0"/>
          </a:p>
        </p:txBody>
      </p:sp>
      <p:pic>
        <p:nvPicPr>
          <p:cNvPr id="5" name="Picture 4">
            <a:extLst>
              <a:ext uri="{FF2B5EF4-FFF2-40B4-BE49-F238E27FC236}">
                <a16:creationId xmlns:a16="http://schemas.microsoft.com/office/drawing/2014/main" id="{008A625C-571A-90E4-67F6-028F0DD1B98E}"/>
              </a:ext>
            </a:extLst>
          </p:cNvPr>
          <p:cNvPicPr>
            <a:picLocks noChangeAspect="1"/>
          </p:cNvPicPr>
          <p:nvPr/>
        </p:nvPicPr>
        <p:blipFill>
          <a:blip r:embed="rId2"/>
          <a:stretch>
            <a:fillRect/>
          </a:stretch>
        </p:blipFill>
        <p:spPr>
          <a:xfrm>
            <a:off x="3892102" y="3550011"/>
            <a:ext cx="6845028" cy="1926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053668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7E1D1C-D940-9F63-3F45-EDBCD0457109}"/>
              </a:ext>
            </a:extLst>
          </p:cNvPr>
          <p:cNvSpPr txBox="1"/>
          <p:nvPr/>
        </p:nvSpPr>
        <p:spPr>
          <a:xfrm>
            <a:off x="1077013" y="908842"/>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Remove Specified Index</a:t>
            </a:r>
          </a:p>
        </p:txBody>
      </p:sp>
      <p:sp>
        <p:nvSpPr>
          <p:cNvPr id="5" name="TextBox 4">
            <a:extLst>
              <a:ext uri="{FF2B5EF4-FFF2-40B4-BE49-F238E27FC236}">
                <a16:creationId xmlns:a16="http://schemas.microsoft.com/office/drawing/2014/main" id="{B4293C48-616A-236A-52BA-76900FA8659A}"/>
              </a:ext>
            </a:extLst>
          </p:cNvPr>
          <p:cNvSpPr txBox="1"/>
          <p:nvPr/>
        </p:nvSpPr>
        <p:spPr>
          <a:xfrm>
            <a:off x="1077012" y="1718828"/>
            <a:ext cx="8557181" cy="1508105"/>
          </a:xfrm>
          <a:prstGeom prst="rect">
            <a:avLst/>
          </a:prstGeom>
          <a:noFill/>
        </p:spPr>
        <p:txBody>
          <a:bodyPr wrap="square">
            <a:spAutoFit/>
          </a:bodyPr>
          <a:lstStyle/>
          <a:p>
            <a:r>
              <a:rPr lang="en-US" dirty="0"/>
              <a:t>		The pop() method removes the specified index.</a:t>
            </a:r>
          </a:p>
          <a:p>
            <a:endParaRPr lang="en-US" dirty="0"/>
          </a:p>
          <a:p>
            <a:r>
              <a:rPr lang="en-US" sz="2000" b="1" dirty="0"/>
              <a:t>Example</a:t>
            </a:r>
            <a:endParaRPr lang="en-US" b="1" dirty="0"/>
          </a:p>
          <a:p>
            <a:endParaRPr lang="en-US" dirty="0"/>
          </a:p>
          <a:p>
            <a:r>
              <a:rPr lang="en-US" dirty="0"/>
              <a:t>		Remove the second item:</a:t>
            </a:r>
            <a:endParaRPr lang="en-PH" dirty="0"/>
          </a:p>
        </p:txBody>
      </p:sp>
      <p:pic>
        <p:nvPicPr>
          <p:cNvPr id="7" name="Picture 6">
            <a:extLst>
              <a:ext uri="{FF2B5EF4-FFF2-40B4-BE49-F238E27FC236}">
                <a16:creationId xmlns:a16="http://schemas.microsoft.com/office/drawing/2014/main" id="{17EF19A5-7569-5B6C-889C-ACD10D43E64E}"/>
              </a:ext>
            </a:extLst>
          </p:cNvPr>
          <p:cNvPicPr>
            <a:picLocks noChangeAspect="1"/>
          </p:cNvPicPr>
          <p:nvPr/>
        </p:nvPicPr>
        <p:blipFill>
          <a:blip r:embed="rId2"/>
          <a:stretch>
            <a:fillRect/>
          </a:stretch>
        </p:blipFill>
        <p:spPr>
          <a:xfrm>
            <a:off x="3233729" y="3802684"/>
            <a:ext cx="6985660" cy="17497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20658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3EA373-9E85-7970-B2C8-2447627A80CD}"/>
              </a:ext>
            </a:extLst>
          </p:cNvPr>
          <p:cNvSpPr txBox="1"/>
          <p:nvPr/>
        </p:nvSpPr>
        <p:spPr>
          <a:xfrm>
            <a:off x="1055803" y="1090855"/>
            <a:ext cx="9766170" cy="369332"/>
          </a:xfrm>
          <a:prstGeom prst="rect">
            <a:avLst/>
          </a:prstGeom>
          <a:noFill/>
        </p:spPr>
        <p:txBody>
          <a:bodyPr wrap="square">
            <a:spAutoFit/>
          </a:bodyPr>
          <a:lstStyle/>
          <a:p>
            <a:r>
              <a:rPr lang="en-US" dirty="0"/>
              <a:t>If you do not specify the index, the pop() method removes the last item.</a:t>
            </a:r>
            <a:endParaRPr lang="en-PH" dirty="0"/>
          </a:p>
        </p:txBody>
      </p:sp>
      <p:sp>
        <p:nvSpPr>
          <p:cNvPr id="5" name="TextBox 4">
            <a:extLst>
              <a:ext uri="{FF2B5EF4-FFF2-40B4-BE49-F238E27FC236}">
                <a16:creationId xmlns:a16="http://schemas.microsoft.com/office/drawing/2014/main" id="{26D8E538-4D01-0B08-47DE-B8956FC8BA10}"/>
              </a:ext>
            </a:extLst>
          </p:cNvPr>
          <p:cNvSpPr txBox="1"/>
          <p:nvPr/>
        </p:nvSpPr>
        <p:spPr>
          <a:xfrm>
            <a:off x="1234912" y="1913889"/>
            <a:ext cx="6094428" cy="954107"/>
          </a:xfrm>
          <a:prstGeom prst="rect">
            <a:avLst/>
          </a:prstGeom>
          <a:noFill/>
        </p:spPr>
        <p:txBody>
          <a:bodyPr wrap="square">
            <a:spAutoFit/>
          </a:bodyPr>
          <a:lstStyle/>
          <a:p>
            <a:r>
              <a:rPr lang="en-US" sz="2000" b="1" dirty="0"/>
              <a:t>Example</a:t>
            </a:r>
            <a:endParaRPr lang="en-US" b="1" dirty="0"/>
          </a:p>
          <a:p>
            <a:endParaRPr lang="en-US" dirty="0"/>
          </a:p>
          <a:p>
            <a:r>
              <a:rPr lang="en-US" dirty="0"/>
              <a:t>	Remove the last item:</a:t>
            </a:r>
            <a:endParaRPr lang="en-PH" dirty="0"/>
          </a:p>
        </p:txBody>
      </p:sp>
      <p:pic>
        <p:nvPicPr>
          <p:cNvPr id="7" name="Picture 6">
            <a:extLst>
              <a:ext uri="{FF2B5EF4-FFF2-40B4-BE49-F238E27FC236}">
                <a16:creationId xmlns:a16="http://schemas.microsoft.com/office/drawing/2014/main" id="{D9CFBEE5-70ED-5D53-D515-FCAE86A27F39}"/>
              </a:ext>
            </a:extLst>
          </p:cNvPr>
          <p:cNvPicPr>
            <a:picLocks noChangeAspect="1"/>
          </p:cNvPicPr>
          <p:nvPr/>
        </p:nvPicPr>
        <p:blipFill>
          <a:blip r:embed="rId2"/>
          <a:stretch>
            <a:fillRect/>
          </a:stretch>
        </p:blipFill>
        <p:spPr>
          <a:xfrm>
            <a:off x="3973876" y="3599039"/>
            <a:ext cx="6183025" cy="16118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75999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E810DB-ED7F-A8FC-C627-C3B17D59886F}"/>
              </a:ext>
            </a:extLst>
          </p:cNvPr>
          <p:cNvSpPr txBox="1"/>
          <p:nvPr/>
        </p:nvSpPr>
        <p:spPr>
          <a:xfrm>
            <a:off x="963891" y="446894"/>
            <a:ext cx="6094428" cy="369332"/>
          </a:xfrm>
          <a:prstGeom prst="rect">
            <a:avLst/>
          </a:prstGeom>
          <a:noFill/>
        </p:spPr>
        <p:txBody>
          <a:bodyPr wrap="square">
            <a:spAutoFit/>
          </a:bodyPr>
          <a:lstStyle/>
          <a:p>
            <a:r>
              <a:rPr lang="en-US" dirty="0"/>
              <a:t>The del keyword also removes the specified index:</a:t>
            </a:r>
            <a:endParaRPr lang="en-PH" dirty="0"/>
          </a:p>
        </p:txBody>
      </p:sp>
      <p:sp>
        <p:nvSpPr>
          <p:cNvPr id="5" name="TextBox 4">
            <a:extLst>
              <a:ext uri="{FF2B5EF4-FFF2-40B4-BE49-F238E27FC236}">
                <a16:creationId xmlns:a16="http://schemas.microsoft.com/office/drawing/2014/main" id="{E50D4D96-C578-CB68-87B1-B7ECE98DE0AE}"/>
              </a:ext>
            </a:extLst>
          </p:cNvPr>
          <p:cNvSpPr txBox="1"/>
          <p:nvPr/>
        </p:nvSpPr>
        <p:spPr>
          <a:xfrm>
            <a:off x="1029879" y="901032"/>
            <a:ext cx="6094428" cy="954107"/>
          </a:xfrm>
          <a:prstGeom prst="rect">
            <a:avLst/>
          </a:prstGeom>
          <a:noFill/>
        </p:spPr>
        <p:txBody>
          <a:bodyPr wrap="square">
            <a:spAutoFit/>
          </a:bodyPr>
          <a:lstStyle/>
          <a:p>
            <a:r>
              <a:rPr lang="en-US" sz="2000" b="1" dirty="0"/>
              <a:t>Example</a:t>
            </a:r>
            <a:endParaRPr lang="en-US" b="1" dirty="0"/>
          </a:p>
          <a:p>
            <a:endParaRPr lang="en-US" dirty="0"/>
          </a:p>
          <a:p>
            <a:r>
              <a:rPr lang="en-US" dirty="0"/>
              <a:t>Remove the first item:</a:t>
            </a:r>
            <a:endParaRPr lang="en-PH" dirty="0"/>
          </a:p>
        </p:txBody>
      </p:sp>
      <p:pic>
        <p:nvPicPr>
          <p:cNvPr id="7" name="Picture 6">
            <a:extLst>
              <a:ext uri="{FF2B5EF4-FFF2-40B4-BE49-F238E27FC236}">
                <a16:creationId xmlns:a16="http://schemas.microsoft.com/office/drawing/2014/main" id="{BA1C8B54-690F-410E-2939-C4700BCC8F69}"/>
              </a:ext>
            </a:extLst>
          </p:cNvPr>
          <p:cNvPicPr>
            <a:picLocks noChangeAspect="1"/>
          </p:cNvPicPr>
          <p:nvPr/>
        </p:nvPicPr>
        <p:blipFill>
          <a:blip r:embed="rId2"/>
          <a:stretch>
            <a:fillRect/>
          </a:stretch>
        </p:blipFill>
        <p:spPr>
          <a:xfrm>
            <a:off x="4291131" y="2126091"/>
            <a:ext cx="4767234" cy="130290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43FBADF4-5371-F196-B166-890F9CBE38A0}"/>
              </a:ext>
            </a:extLst>
          </p:cNvPr>
          <p:cNvSpPr txBox="1"/>
          <p:nvPr/>
        </p:nvSpPr>
        <p:spPr>
          <a:xfrm>
            <a:off x="1029879" y="3515286"/>
            <a:ext cx="6094428" cy="369332"/>
          </a:xfrm>
          <a:prstGeom prst="rect">
            <a:avLst/>
          </a:prstGeom>
          <a:noFill/>
        </p:spPr>
        <p:txBody>
          <a:bodyPr wrap="square">
            <a:spAutoFit/>
          </a:bodyPr>
          <a:lstStyle/>
          <a:p>
            <a:r>
              <a:rPr lang="en-US" dirty="0"/>
              <a:t>The del keyword can also delete the list completely.</a:t>
            </a:r>
            <a:endParaRPr lang="en-PH" dirty="0"/>
          </a:p>
        </p:txBody>
      </p:sp>
      <p:sp>
        <p:nvSpPr>
          <p:cNvPr id="11" name="TextBox 10">
            <a:extLst>
              <a:ext uri="{FF2B5EF4-FFF2-40B4-BE49-F238E27FC236}">
                <a16:creationId xmlns:a16="http://schemas.microsoft.com/office/drawing/2014/main" id="{D5A4EC4C-4377-E90E-9559-16344FAE6D78}"/>
              </a:ext>
            </a:extLst>
          </p:cNvPr>
          <p:cNvSpPr txBox="1"/>
          <p:nvPr/>
        </p:nvSpPr>
        <p:spPr>
          <a:xfrm>
            <a:off x="1029879" y="3884618"/>
            <a:ext cx="6094428" cy="954107"/>
          </a:xfrm>
          <a:prstGeom prst="rect">
            <a:avLst/>
          </a:prstGeom>
          <a:noFill/>
        </p:spPr>
        <p:txBody>
          <a:bodyPr wrap="square">
            <a:spAutoFit/>
          </a:bodyPr>
          <a:lstStyle/>
          <a:p>
            <a:r>
              <a:rPr lang="en-US" sz="2000" b="1" dirty="0"/>
              <a:t>Example</a:t>
            </a:r>
            <a:endParaRPr lang="en-US" b="1" dirty="0"/>
          </a:p>
          <a:p>
            <a:endParaRPr lang="en-US" b="1" dirty="0"/>
          </a:p>
          <a:p>
            <a:r>
              <a:rPr lang="en-US" dirty="0"/>
              <a:t>		Delete the entire list:</a:t>
            </a:r>
          </a:p>
        </p:txBody>
      </p:sp>
      <p:pic>
        <p:nvPicPr>
          <p:cNvPr id="12" name="Picture 11">
            <a:extLst>
              <a:ext uri="{FF2B5EF4-FFF2-40B4-BE49-F238E27FC236}">
                <a16:creationId xmlns:a16="http://schemas.microsoft.com/office/drawing/2014/main" id="{AC7E762E-95C5-DB70-E947-4C1A4215AA85}"/>
              </a:ext>
            </a:extLst>
          </p:cNvPr>
          <p:cNvPicPr>
            <a:picLocks noChangeAspect="1"/>
          </p:cNvPicPr>
          <p:nvPr/>
        </p:nvPicPr>
        <p:blipFill>
          <a:blip r:embed="rId3"/>
          <a:stretch>
            <a:fillRect/>
          </a:stretch>
        </p:blipFill>
        <p:spPr>
          <a:xfrm>
            <a:off x="4233174" y="5067712"/>
            <a:ext cx="5650289" cy="9541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43636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EA60C-DB99-8F76-4812-D21206FC6655}"/>
              </a:ext>
            </a:extLst>
          </p:cNvPr>
          <p:cNvSpPr txBox="1"/>
          <p:nvPr/>
        </p:nvSpPr>
        <p:spPr>
          <a:xfrm>
            <a:off x="916757" y="484637"/>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Clear the List</a:t>
            </a:r>
          </a:p>
        </p:txBody>
      </p:sp>
      <p:sp>
        <p:nvSpPr>
          <p:cNvPr id="6" name="TextBox 5">
            <a:extLst>
              <a:ext uri="{FF2B5EF4-FFF2-40B4-BE49-F238E27FC236}">
                <a16:creationId xmlns:a16="http://schemas.microsoft.com/office/drawing/2014/main" id="{E3364923-606E-0C13-BCA6-8FF1D05E014A}"/>
              </a:ext>
            </a:extLst>
          </p:cNvPr>
          <p:cNvSpPr txBox="1"/>
          <p:nvPr/>
        </p:nvSpPr>
        <p:spPr>
          <a:xfrm>
            <a:off x="2377912" y="1206879"/>
            <a:ext cx="6094428" cy="923330"/>
          </a:xfrm>
          <a:prstGeom prst="rect">
            <a:avLst/>
          </a:prstGeom>
          <a:noFill/>
        </p:spPr>
        <p:txBody>
          <a:bodyPr wrap="square">
            <a:spAutoFit/>
          </a:bodyPr>
          <a:lstStyle/>
          <a:p>
            <a:r>
              <a:rPr lang="en-US" dirty="0"/>
              <a:t>The clear() method empties the list.</a:t>
            </a:r>
          </a:p>
          <a:p>
            <a:endParaRPr lang="en-US" dirty="0"/>
          </a:p>
          <a:p>
            <a:r>
              <a:rPr lang="en-US" dirty="0"/>
              <a:t>The list still remains, but it has no content.</a:t>
            </a:r>
            <a:endParaRPr lang="en-PH" dirty="0"/>
          </a:p>
        </p:txBody>
      </p:sp>
      <p:sp>
        <p:nvSpPr>
          <p:cNvPr id="8" name="TextBox 7">
            <a:extLst>
              <a:ext uri="{FF2B5EF4-FFF2-40B4-BE49-F238E27FC236}">
                <a16:creationId xmlns:a16="http://schemas.microsoft.com/office/drawing/2014/main" id="{9B2E1F4F-BEF2-DC1F-5522-0C71B7972D91}"/>
              </a:ext>
            </a:extLst>
          </p:cNvPr>
          <p:cNvSpPr txBox="1"/>
          <p:nvPr/>
        </p:nvSpPr>
        <p:spPr>
          <a:xfrm>
            <a:off x="1086440" y="2539679"/>
            <a:ext cx="6094428" cy="400110"/>
          </a:xfrm>
          <a:prstGeom prst="rect">
            <a:avLst/>
          </a:prstGeom>
          <a:noFill/>
        </p:spPr>
        <p:txBody>
          <a:bodyPr wrap="square">
            <a:spAutoFit/>
          </a:bodyPr>
          <a:lstStyle/>
          <a:p>
            <a:r>
              <a:rPr lang="en-PH" sz="2000" b="1" dirty="0"/>
              <a:t>Example</a:t>
            </a:r>
            <a:endParaRPr lang="en-PH" b="1" dirty="0"/>
          </a:p>
        </p:txBody>
      </p:sp>
      <p:sp>
        <p:nvSpPr>
          <p:cNvPr id="10" name="TextBox 9">
            <a:extLst>
              <a:ext uri="{FF2B5EF4-FFF2-40B4-BE49-F238E27FC236}">
                <a16:creationId xmlns:a16="http://schemas.microsoft.com/office/drawing/2014/main" id="{6FE85608-880F-F0AD-6CF7-5B926491EC24}"/>
              </a:ext>
            </a:extLst>
          </p:cNvPr>
          <p:cNvSpPr txBox="1"/>
          <p:nvPr/>
        </p:nvSpPr>
        <p:spPr>
          <a:xfrm>
            <a:off x="2429759" y="3231144"/>
            <a:ext cx="6094428" cy="369332"/>
          </a:xfrm>
          <a:prstGeom prst="rect">
            <a:avLst/>
          </a:prstGeom>
          <a:noFill/>
        </p:spPr>
        <p:txBody>
          <a:bodyPr wrap="square">
            <a:spAutoFit/>
          </a:bodyPr>
          <a:lstStyle/>
          <a:p>
            <a:r>
              <a:rPr lang="en-PH" dirty="0"/>
              <a:t>Clear the list content:</a:t>
            </a:r>
          </a:p>
        </p:txBody>
      </p:sp>
      <p:pic>
        <p:nvPicPr>
          <p:cNvPr id="12" name="Picture 11">
            <a:extLst>
              <a:ext uri="{FF2B5EF4-FFF2-40B4-BE49-F238E27FC236}">
                <a16:creationId xmlns:a16="http://schemas.microsoft.com/office/drawing/2014/main" id="{4193E46E-16BE-3A18-A25A-A9C80FCBD03B}"/>
              </a:ext>
            </a:extLst>
          </p:cNvPr>
          <p:cNvPicPr>
            <a:picLocks noChangeAspect="1"/>
          </p:cNvPicPr>
          <p:nvPr/>
        </p:nvPicPr>
        <p:blipFill>
          <a:blip r:embed="rId2"/>
          <a:stretch>
            <a:fillRect/>
          </a:stretch>
        </p:blipFill>
        <p:spPr>
          <a:xfrm>
            <a:off x="3828386" y="4040724"/>
            <a:ext cx="5977790" cy="1610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9437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69CE-56D1-5A9E-02D4-C74682F89551}"/>
              </a:ext>
            </a:extLst>
          </p:cNvPr>
          <p:cNvSpPr>
            <a:spLocks noGrp="1"/>
          </p:cNvSpPr>
          <p:nvPr>
            <p:ph type="title"/>
          </p:nvPr>
        </p:nvSpPr>
        <p:spPr>
          <a:xfrm>
            <a:off x="2165774" y="1635645"/>
            <a:ext cx="10577911" cy="3384411"/>
          </a:xfrm>
        </p:spPr>
        <p:txBody>
          <a:bodyPr/>
          <a:lstStyle/>
          <a:p>
            <a:r>
              <a:rPr lang="en-PH" b="1" dirty="0"/>
              <a:t>Python - Loop Lists</a:t>
            </a:r>
            <a:br>
              <a:rPr lang="en-PH" b="1" dirty="0"/>
            </a:br>
            <a:endParaRPr lang="en-PH" dirty="0"/>
          </a:p>
        </p:txBody>
      </p:sp>
    </p:spTree>
    <p:extLst>
      <p:ext uri="{BB962C8B-B14F-4D97-AF65-F5344CB8AC3E}">
        <p14:creationId xmlns:p14="http://schemas.microsoft.com/office/powerpoint/2010/main" val="22858473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4691C2-34C1-7CBD-988D-A07FF9ABBB14}"/>
              </a:ext>
            </a:extLst>
          </p:cNvPr>
          <p:cNvSpPr txBox="1"/>
          <p:nvPr/>
        </p:nvSpPr>
        <p:spPr>
          <a:xfrm>
            <a:off x="954464" y="442588"/>
            <a:ext cx="9009668" cy="2277547"/>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Loop Through a List</a:t>
            </a:r>
          </a:p>
          <a:p>
            <a:endParaRPr lang="en-US" dirty="0"/>
          </a:p>
          <a:p>
            <a:r>
              <a:rPr lang="en-US" dirty="0"/>
              <a:t>	You can loop through the list items by using a for loop:</a:t>
            </a:r>
          </a:p>
          <a:p>
            <a:endParaRPr lang="en-US" dirty="0"/>
          </a:p>
          <a:p>
            <a:r>
              <a:rPr lang="en-US" sz="2000" b="1" dirty="0"/>
              <a:t>Example</a:t>
            </a:r>
            <a:endParaRPr lang="en-US" b="1" dirty="0"/>
          </a:p>
          <a:p>
            <a:endParaRPr lang="en-US" dirty="0"/>
          </a:p>
          <a:p>
            <a:r>
              <a:rPr lang="en-US" dirty="0"/>
              <a:t>	Print all items in the list, one by one:</a:t>
            </a:r>
            <a:endParaRPr lang="en-PH" dirty="0"/>
          </a:p>
        </p:txBody>
      </p:sp>
      <p:pic>
        <p:nvPicPr>
          <p:cNvPr id="6" name="Picture 5">
            <a:extLst>
              <a:ext uri="{FF2B5EF4-FFF2-40B4-BE49-F238E27FC236}">
                <a16:creationId xmlns:a16="http://schemas.microsoft.com/office/drawing/2014/main" id="{ACF8DBB7-F501-3978-4F13-CA5CAB2E31D3}"/>
              </a:ext>
            </a:extLst>
          </p:cNvPr>
          <p:cNvPicPr>
            <a:picLocks noChangeAspect="1"/>
          </p:cNvPicPr>
          <p:nvPr/>
        </p:nvPicPr>
        <p:blipFill>
          <a:blip r:embed="rId2"/>
          <a:stretch>
            <a:fillRect/>
          </a:stretch>
        </p:blipFill>
        <p:spPr>
          <a:xfrm>
            <a:off x="4138084" y="3228113"/>
            <a:ext cx="6083438" cy="20603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81150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54869A-3251-4863-4997-A4047E47CDD9}"/>
              </a:ext>
            </a:extLst>
          </p:cNvPr>
          <p:cNvSpPr txBox="1"/>
          <p:nvPr/>
        </p:nvSpPr>
        <p:spPr>
          <a:xfrm>
            <a:off x="596246" y="436064"/>
            <a:ext cx="10376553" cy="1969770"/>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Loop Through the Index Numbers</a:t>
            </a:r>
          </a:p>
          <a:p>
            <a:endParaRPr lang="en-US" dirty="0"/>
          </a:p>
          <a:p>
            <a:r>
              <a:rPr lang="en-US" dirty="0"/>
              <a:t>	</a:t>
            </a:r>
          </a:p>
          <a:p>
            <a:r>
              <a:rPr lang="en-US" dirty="0"/>
              <a:t>	You can also loop through the list items by referring to their index number.</a:t>
            </a:r>
          </a:p>
          <a:p>
            <a:endParaRPr lang="en-US" dirty="0"/>
          </a:p>
          <a:p>
            <a:r>
              <a:rPr lang="en-US" dirty="0"/>
              <a:t>	Use the range() and </a:t>
            </a:r>
            <a:r>
              <a:rPr lang="en-US" dirty="0" err="1"/>
              <a:t>len</a:t>
            </a:r>
            <a:r>
              <a:rPr lang="en-US" dirty="0"/>
              <a:t>() functions to create a suitable </a:t>
            </a:r>
            <a:r>
              <a:rPr lang="en-US" dirty="0" err="1"/>
              <a:t>iterable</a:t>
            </a:r>
            <a:r>
              <a:rPr lang="en-US" dirty="0"/>
              <a:t>.</a:t>
            </a:r>
            <a:endParaRPr lang="en-PH" dirty="0"/>
          </a:p>
        </p:txBody>
      </p:sp>
      <p:sp>
        <p:nvSpPr>
          <p:cNvPr id="6" name="TextBox 5">
            <a:extLst>
              <a:ext uri="{FF2B5EF4-FFF2-40B4-BE49-F238E27FC236}">
                <a16:creationId xmlns:a16="http://schemas.microsoft.com/office/drawing/2014/main" id="{51ABE5BA-E714-5DE9-0EB4-6DDEEA30F5B6}"/>
              </a:ext>
            </a:extLst>
          </p:cNvPr>
          <p:cNvSpPr txBox="1"/>
          <p:nvPr/>
        </p:nvSpPr>
        <p:spPr>
          <a:xfrm>
            <a:off x="596246" y="2646278"/>
            <a:ext cx="6094428" cy="954107"/>
          </a:xfrm>
          <a:prstGeom prst="rect">
            <a:avLst/>
          </a:prstGeom>
          <a:noFill/>
        </p:spPr>
        <p:txBody>
          <a:bodyPr wrap="square">
            <a:spAutoFit/>
          </a:bodyPr>
          <a:lstStyle/>
          <a:p>
            <a:r>
              <a:rPr lang="en-US" sz="2000" b="1" dirty="0"/>
              <a:t>Example</a:t>
            </a:r>
            <a:endParaRPr lang="en-US" b="1" dirty="0"/>
          </a:p>
          <a:p>
            <a:endParaRPr lang="en-US" b="1" dirty="0"/>
          </a:p>
          <a:p>
            <a:r>
              <a:rPr lang="en-US" dirty="0"/>
              <a:t>	Print all items by referring to their index number:</a:t>
            </a:r>
          </a:p>
        </p:txBody>
      </p:sp>
      <p:pic>
        <p:nvPicPr>
          <p:cNvPr id="8" name="Picture 7">
            <a:extLst>
              <a:ext uri="{FF2B5EF4-FFF2-40B4-BE49-F238E27FC236}">
                <a16:creationId xmlns:a16="http://schemas.microsoft.com/office/drawing/2014/main" id="{DDB6F3BB-67EA-77D1-D98E-FC0AB74349FC}"/>
              </a:ext>
            </a:extLst>
          </p:cNvPr>
          <p:cNvPicPr>
            <a:picLocks noChangeAspect="1"/>
          </p:cNvPicPr>
          <p:nvPr/>
        </p:nvPicPr>
        <p:blipFill>
          <a:blip r:embed="rId2"/>
          <a:stretch>
            <a:fillRect/>
          </a:stretch>
        </p:blipFill>
        <p:spPr>
          <a:xfrm>
            <a:off x="3307303" y="4016156"/>
            <a:ext cx="6766741" cy="1969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8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AD351-D72B-AA2B-6A97-D8D2F059B76B}"/>
              </a:ext>
            </a:extLst>
          </p:cNvPr>
          <p:cNvSpPr txBox="1"/>
          <p:nvPr/>
        </p:nvSpPr>
        <p:spPr>
          <a:xfrm>
            <a:off x="784782" y="532517"/>
            <a:ext cx="11177832" cy="2523768"/>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Using a While Loop</a:t>
            </a:r>
          </a:p>
          <a:p>
            <a:endParaRPr lang="en-US" dirty="0"/>
          </a:p>
          <a:p>
            <a:r>
              <a:rPr lang="en-US" dirty="0"/>
              <a:t>	You can loop through the list items by using a while loop.</a:t>
            </a:r>
          </a:p>
          <a:p>
            <a:pPr algn="just"/>
            <a:endParaRPr lang="en-US" dirty="0"/>
          </a:p>
          <a:p>
            <a:pPr algn="just"/>
            <a:r>
              <a:rPr lang="en-US" dirty="0"/>
              <a:t>	Use the </a:t>
            </a:r>
            <a:r>
              <a:rPr lang="en-US" dirty="0" err="1"/>
              <a:t>len</a:t>
            </a:r>
            <a:r>
              <a:rPr lang="en-US" dirty="0"/>
              <a:t>() function to determine the length of the list, then start at 0 and loop your way through the list items by referring to their indexes.</a:t>
            </a:r>
          </a:p>
          <a:p>
            <a:endParaRPr lang="en-US" dirty="0"/>
          </a:p>
          <a:p>
            <a:r>
              <a:rPr lang="en-US" dirty="0"/>
              <a:t>Remember to increase the index by 1 after each iteration.</a:t>
            </a:r>
            <a:endParaRPr lang="en-PH" dirty="0"/>
          </a:p>
        </p:txBody>
      </p:sp>
      <p:sp>
        <p:nvSpPr>
          <p:cNvPr id="7" name="TextBox 6">
            <a:extLst>
              <a:ext uri="{FF2B5EF4-FFF2-40B4-BE49-F238E27FC236}">
                <a16:creationId xmlns:a16="http://schemas.microsoft.com/office/drawing/2014/main" id="{F3BE87E9-BFCD-3A03-20E7-ADFD1257FAE5}"/>
              </a:ext>
            </a:extLst>
          </p:cNvPr>
          <p:cNvSpPr txBox="1"/>
          <p:nvPr/>
        </p:nvSpPr>
        <p:spPr>
          <a:xfrm>
            <a:off x="784781" y="3186162"/>
            <a:ext cx="9914641" cy="954107"/>
          </a:xfrm>
          <a:prstGeom prst="rect">
            <a:avLst/>
          </a:prstGeom>
          <a:noFill/>
        </p:spPr>
        <p:txBody>
          <a:bodyPr wrap="square">
            <a:spAutoFit/>
          </a:bodyPr>
          <a:lstStyle/>
          <a:p>
            <a:r>
              <a:rPr lang="en-US" sz="2000" b="1" dirty="0"/>
              <a:t>Example</a:t>
            </a:r>
            <a:endParaRPr lang="en-US" b="1" dirty="0"/>
          </a:p>
          <a:p>
            <a:endParaRPr lang="en-US" dirty="0"/>
          </a:p>
          <a:p>
            <a:r>
              <a:rPr lang="en-US" dirty="0"/>
              <a:t>Print all items, using a while loop to go through all the index numbers</a:t>
            </a:r>
            <a:endParaRPr lang="en-PH" dirty="0"/>
          </a:p>
        </p:txBody>
      </p:sp>
      <p:pic>
        <p:nvPicPr>
          <p:cNvPr id="9" name="Picture 8">
            <a:extLst>
              <a:ext uri="{FF2B5EF4-FFF2-40B4-BE49-F238E27FC236}">
                <a16:creationId xmlns:a16="http://schemas.microsoft.com/office/drawing/2014/main" id="{CDE4BF2A-F88B-F43B-B7F3-A3B83538674C}"/>
              </a:ext>
            </a:extLst>
          </p:cNvPr>
          <p:cNvPicPr>
            <a:picLocks noChangeAspect="1"/>
          </p:cNvPicPr>
          <p:nvPr/>
        </p:nvPicPr>
        <p:blipFill>
          <a:blip r:embed="rId2"/>
          <a:stretch>
            <a:fillRect/>
          </a:stretch>
        </p:blipFill>
        <p:spPr>
          <a:xfrm>
            <a:off x="4062494" y="4437449"/>
            <a:ext cx="4900890" cy="18678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96656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9AB45-3D35-B471-CE3B-B22F3C0F9241}"/>
              </a:ext>
            </a:extLst>
          </p:cNvPr>
          <p:cNvSpPr txBox="1"/>
          <p:nvPr/>
        </p:nvSpPr>
        <p:spPr>
          <a:xfrm>
            <a:off x="492551" y="493345"/>
            <a:ext cx="9528142" cy="1138773"/>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Looping Using List Comprehension</a:t>
            </a:r>
          </a:p>
          <a:p>
            <a:endParaRPr lang="en-US" dirty="0"/>
          </a:p>
          <a:p>
            <a:r>
              <a:rPr lang="en-US" dirty="0"/>
              <a:t>	List Comprehension offers the shortest syntax for looping through lists:</a:t>
            </a:r>
            <a:endParaRPr lang="en-PH" dirty="0"/>
          </a:p>
        </p:txBody>
      </p:sp>
      <p:sp>
        <p:nvSpPr>
          <p:cNvPr id="6" name="TextBox 5">
            <a:extLst>
              <a:ext uri="{FF2B5EF4-FFF2-40B4-BE49-F238E27FC236}">
                <a16:creationId xmlns:a16="http://schemas.microsoft.com/office/drawing/2014/main" id="{8C32F5FF-FFDC-3207-E55E-28963208D21A}"/>
              </a:ext>
            </a:extLst>
          </p:cNvPr>
          <p:cNvSpPr txBox="1"/>
          <p:nvPr/>
        </p:nvSpPr>
        <p:spPr>
          <a:xfrm>
            <a:off x="492551" y="2085441"/>
            <a:ext cx="8773997" cy="954107"/>
          </a:xfrm>
          <a:prstGeom prst="rect">
            <a:avLst/>
          </a:prstGeom>
          <a:noFill/>
        </p:spPr>
        <p:txBody>
          <a:bodyPr wrap="square">
            <a:spAutoFit/>
          </a:bodyPr>
          <a:lstStyle/>
          <a:p>
            <a:r>
              <a:rPr lang="en-US" sz="2000" b="1" dirty="0"/>
              <a:t>Example</a:t>
            </a:r>
          </a:p>
          <a:p>
            <a:endParaRPr lang="en-US" dirty="0"/>
          </a:p>
          <a:p>
            <a:r>
              <a:rPr lang="en-US" dirty="0"/>
              <a:t>	A short hand for loop that will print all items in a list:</a:t>
            </a:r>
            <a:endParaRPr lang="en-PH" dirty="0"/>
          </a:p>
        </p:txBody>
      </p:sp>
      <p:pic>
        <p:nvPicPr>
          <p:cNvPr id="8" name="Picture 7">
            <a:extLst>
              <a:ext uri="{FF2B5EF4-FFF2-40B4-BE49-F238E27FC236}">
                <a16:creationId xmlns:a16="http://schemas.microsoft.com/office/drawing/2014/main" id="{ED1BDF88-F499-A1DD-C581-12C187F62646}"/>
              </a:ext>
            </a:extLst>
          </p:cNvPr>
          <p:cNvPicPr>
            <a:picLocks noChangeAspect="1"/>
          </p:cNvPicPr>
          <p:nvPr/>
        </p:nvPicPr>
        <p:blipFill>
          <a:blip r:embed="rId2"/>
          <a:stretch>
            <a:fillRect/>
          </a:stretch>
        </p:blipFill>
        <p:spPr>
          <a:xfrm>
            <a:off x="4149324" y="3701457"/>
            <a:ext cx="5378785" cy="18037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96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073DC4-8037-8956-473C-23DD39B48464}"/>
              </a:ext>
            </a:extLst>
          </p:cNvPr>
          <p:cNvSpPr txBox="1"/>
          <p:nvPr/>
        </p:nvSpPr>
        <p:spPr>
          <a:xfrm>
            <a:off x="2190161" y="1360958"/>
            <a:ext cx="8691515" cy="1477328"/>
          </a:xfrm>
          <a:prstGeom prst="rect">
            <a:avLst/>
          </a:prstGeom>
          <a:noFill/>
        </p:spPr>
        <p:txBody>
          <a:bodyPr wrap="square">
            <a:spAutoFit/>
          </a:bodyPr>
          <a:lstStyle/>
          <a:p>
            <a:r>
              <a:rPr lang="en-US" dirty="0"/>
              <a:t>Comments can be used to explain Python code.</a:t>
            </a:r>
          </a:p>
          <a:p>
            <a:endParaRPr lang="en-US" dirty="0"/>
          </a:p>
          <a:p>
            <a:r>
              <a:rPr lang="en-US" dirty="0"/>
              <a:t>Comments can be used to make the code more readable.</a:t>
            </a:r>
          </a:p>
          <a:p>
            <a:endParaRPr lang="en-US" dirty="0"/>
          </a:p>
          <a:p>
            <a:r>
              <a:rPr lang="en-US" dirty="0"/>
              <a:t>Comments can be used to prevent execution when testing code.</a:t>
            </a:r>
            <a:endParaRPr lang="en-PH" dirty="0"/>
          </a:p>
        </p:txBody>
      </p:sp>
      <p:sp>
        <p:nvSpPr>
          <p:cNvPr id="7" name="TextBox 6">
            <a:extLst>
              <a:ext uri="{FF2B5EF4-FFF2-40B4-BE49-F238E27FC236}">
                <a16:creationId xmlns:a16="http://schemas.microsoft.com/office/drawing/2014/main" id="{61147536-FE0E-E3BE-A7DD-61D8AA824240}"/>
              </a:ext>
            </a:extLst>
          </p:cNvPr>
          <p:cNvSpPr txBox="1"/>
          <p:nvPr/>
        </p:nvSpPr>
        <p:spPr>
          <a:xfrm>
            <a:off x="1414018" y="3174957"/>
            <a:ext cx="6945199" cy="1015663"/>
          </a:xfrm>
          <a:prstGeom prst="rect">
            <a:avLst/>
          </a:prstGeom>
          <a:noFill/>
        </p:spPr>
        <p:txBody>
          <a:bodyPr wrap="square">
            <a:spAutoFit/>
          </a:bodyPr>
          <a:lstStyle/>
          <a:p>
            <a:r>
              <a:rPr lang="en-US" sz="2400" b="1" dirty="0"/>
              <a:t>Creating a Comment</a:t>
            </a:r>
          </a:p>
          <a:p>
            <a:endParaRPr lang="en-US" dirty="0"/>
          </a:p>
          <a:p>
            <a:r>
              <a:rPr lang="en-US" dirty="0"/>
              <a:t>Comments starts with a #, and Python will ignore them:</a:t>
            </a:r>
            <a:endParaRPr lang="en-PH" dirty="0"/>
          </a:p>
        </p:txBody>
      </p:sp>
      <p:pic>
        <p:nvPicPr>
          <p:cNvPr id="8" name="Picture 7">
            <a:extLst>
              <a:ext uri="{FF2B5EF4-FFF2-40B4-BE49-F238E27FC236}">
                <a16:creationId xmlns:a16="http://schemas.microsoft.com/office/drawing/2014/main" id="{9F770AE0-00DA-DA80-CFB6-50F75FA312C2}"/>
              </a:ext>
            </a:extLst>
          </p:cNvPr>
          <p:cNvPicPr>
            <a:picLocks noChangeAspect="1"/>
          </p:cNvPicPr>
          <p:nvPr/>
        </p:nvPicPr>
        <p:blipFill>
          <a:blip r:embed="rId2"/>
          <a:stretch>
            <a:fillRect/>
          </a:stretch>
        </p:blipFill>
        <p:spPr>
          <a:xfrm>
            <a:off x="5080316" y="4606353"/>
            <a:ext cx="4965136" cy="1276749"/>
          </a:xfrm>
          <a:prstGeom prst="rect">
            <a:avLst/>
          </a:prstGeom>
        </p:spPr>
      </p:pic>
      <p:sp>
        <p:nvSpPr>
          <p:cNvPr id="3" name="TextBox 2">
            <a:extLst>
              <a:ext uri="{FF2B5EF4-FFF2-40B4-BE49-F238E27FC236}">
                <a16:creationId xmlns:a16="http://schemas.microsoft.com/office/drawing/2014/main" id="{B732B6A8-AC6D-021E-99DB-CC534D89A740}"/>
              </a:ext>
            </a:extLst>
          </p:cNvPr>
          <p:cNvSpPr txBox="1"/>
          <p:nvPr/>
        </p:nvSpPr>
        <p:spPr>
          <a:xfrm>
            <a:off x="1187776" y="675097"/>
            <a:ext cx="6094428" cy="1077218"/>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Python Comments</a:t>
            </a:r>
            <a:br>
              <a:rPr lang="en-PH" sz="3200" b="1" dirty="0">
                <a:effectLst>
                  <a:outerShdw blurRad="38100" dist="38100" dir="2700000" algn="tl">
                    <a:srgbClr val="000000">
                      <a:alpha val="43137"/>
                    </a:srgbClr>
                  </a:outerShdw>
                </a:effectLst>
              </a:rPr>
            </a:br>
            <a:endParaRPr lang="en-PH"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787145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D4F4-F607-A978-1656-1B05FC5DD589}"/>
              </a:ext>
            </a:extLst>
          </p:cNvPr>
          <p:cNvSpPr>
            <a:spLocks noGrp="1"/>
          </p:cNvSpPr>
          <p:nvPr>
            <p:ph type="title"/>
          </p:nvPr>
        </p:nvSpPr>
        <p:spPr>
          <a:xfrm>
            <a:off x="2167128" y="2403834"/>
            <a:ext cx="10024872" cy="2177593"/>
          </a:xfrm>
        </p:spPr>
        <p:txBody>
          <a:bodyPr>
            <a:normAutofit fontScale="90000"/>
          </a:bodyPr>
          <a:lstStyle/>
          <a:p>
            <a:r>
              <a:rPr lang="en-PH" b="1" dirty="0"/>
              <a:t>Python - List Comprehension</a:t>
            </a:r>
            <a:br>
              <a:rPr lang="en-PH" b="1" dirty="0"/>
            </a:br>
            <a:endParaRPr lang="en-PH" dirty="0"/>
          </a:p>
        </p:txBody>
      </p:sp>
      <p:sp>
        <p:nvSpPr>
          <p:cNvPr id="3" name="Text Placeholder 2">
            <a:extLst>
              <a:ext uri="{FF2B5EF4-FFF2-40B4-BE49-F238E27FC236}">
                <a16:creationId xmlns:a16="http://schemas.microsoft.com/office/drawing/2014/main" id="{29975D93-EBFE-9851-F2A7-1334782D3655}"/>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3764754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F0D97E-4DB4-7557-2352-D52FD14F9854}"/>
              </a:ext>
            </a:extLst>
          </p:cNvPr>
          <p:cNvSpPr txBox="1"/>
          <p:nvPr/>
        </p:nvSpPr>
        <p:spPr>
          <a:xfrm>
            <a:off x="624525" y="283798"/>
            <a:ext cx="11224967" cy="3108543"/>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List Comprehension</a:t>
            </a:r>
          </a:p>
          <a:p>
            <a:endParaRPr lang="en-US" dirty="0"/>
          </a:p>
          <a:p>
            <a:r>
              <a:rPr lang="en-US" dirty="0"/>
              <a:t>	List comprehension offers a shorter syntax when you want to create a new list based on the values of an existing list.</a:t>
            </a:r>
          </a:p>
          <a:p>
            <a:endParaRPr lang="en-US" dirty="0"/>
          </a:p>
          <a:p>
            <a:r>
              <a:rPr lang="en-US" sz="2000" b="1" dirty="0"/>
              <a:t>Example</a:t>
            </a:r>
            <a:r>
              <a:rPr lang="en-US" dirty="0"/>
              <a:t>:</a:t>
            </a:r>
          </a:p>
          <a:p>
            <a:endParaRPr lang="en-US" dirty="0"/>
          </a:p>
          <a:p>
            <a:r>
              <a:rPr lang="en-US" dirty="0"/>
              <a:t>	Based on a list of fruits, you want a new list, containing only the fruits with the letter "a" in the name.</a:t>
            </a:r>
          </a:p>
          <a:p>
            <a:endParaRPr lang="en-US" dirty="0"/>
          </a:p>
          <a:p>
            <a:r>
              <a:rPr lang="en-US" dirty="0"/>
              <a:t>	Without list comprehension you will have to write a for statement with a conditional test inside:</a:t>
            </a:r>
            <a:endParaRPr lang="en-PH" dirty="0"/>
          </a:p>
        </p:txBody>
      </p:sp>
      <p:sp>
        <p:nvSpPr>
          <p:cNvPr id="6" name="TextBox 5">
            <a:extLst>
              <a:ext uri="{FF2B5EF4-FFF2-40B4-BE49-F238E27FC236}">
                <a16:creationId xmlns:a16="http://schemas.microsoft.com/office/drawing/2014/main" id="{9163935A-697D-0157-16AC-17485AE062E7}"/>
              </a:ext>
            </a:extLst>
          </p:cNvPr>
          <p:cNvSpPr txBox="1"/>
          <p:nvPr/>
        </p:nvSpPr>
        <p:spPr>
          <a:xfrm>
            <a:off x="624525" y="3496437"/>
            <a:ext cx="6094428" cy="400110"/>
          </a:xfrm>
          <a:prstGeom prst="rect">
            <a:avLst/>
          </a:prstGeom>
          <a:noFill/>
        </p:spPr>
        <p:txBody>
          <a:bodyPr wrap="square">
            <a:spAutoFit/>
          </a:bodyPr>
          <a:lstStyle/>
          <a:p>
            <a:r>
              <a:rPr lang="en-PH" sz="2000" b="1" dirty="0"/>
              <a:t>Example</a:t>
            </a:r>
            <a:endParaRPr lang="en-PH" b="1" dirty="0"/>
          </a:p>
        </p:txBody>
      </p:sp>
      <p:pic>
        <p:nvPicPr>
          <p:cNvPr id="10" name="Picture 9">
            <a:extLst>
              <a:ext uri="{FF2B5EF4-FFF2-40B4-BE49-F238E27FC236}">
                <a16:creationId xmlns:a16="http://schemas.microsoft.com/office/drawing/2014/main" id="{D1AB2DC8-FC27-1840-C2A6-CC9B69931995}"/>
              </a:ext>
            </a:extLst>
          </p:cNvPr>
          <p:cNvPicPr>
            <a:picLocks noChangeAspect="1"/>
          </p:cNvPicPr>
          <p:nvPr/>
        </p:nvPicPr>
        <p:blipFill>
          <a:blip r:embed="rId2"/>
          <a:stretch>
            <a:fillRect/>
          </a:stretch>
        </p:blipFill>
        <p:spPr>
          <a:xfrm>
            <a:off x="3078937" y="4007713"/>
            <a:ext cx="6787254" cy="2265883"/>
          </a:xfrm>
          <a:prstGeom prst="rect">
            <a:avLst/>
          </a:prstGeom>
        </p:spPr>
      </p:pic>
    </p:spTree>
    <p:extLst>
      <p:ext uri="{BB962C8B-B14F-4D97-AF65-F5344CB8AC3E}">
        <p14:creationId xmlns:p14="http://schemas.microsoft.com/office/powerpoint/2010/main" val="35167251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29CA3-50D0-803D-F5DF-CE157859D88F}"/>
              </a:ext>
            </a:extLst>
          </p:cNvPr>
          <p:cNvSpPr txBox="1"/>
          <p:nvPr/>
        </p:nvSpPr>
        <p:spPr>
          <a:xfrm>
            <a:off x="690512" y="544101"/>
            <a:ext cx="9509289" cy="369332"/>
          </a:xfrm>
          <a:prstGeom prst="rect">
            <a:avLst/>
          </a:prstGeom>
          <a:noFill/>
        </p:spPr>
        <p:txBody>
          <a:bodyPr wrap="square">
            <a:spAutoFit/>
          </a:bodyPr>
          <a:lstStyle/>
          <a:p>
            <a:r>
              <a:rPr lang="en-US" dirty="0"/>
              <a:t>With list comprehension you can do all that with only one line of code:</a:t>
            </a:r>
            <a:endParaRPr lang="en-PH" dirty="0"/>
          </a:p>
        </p:txBody>
      </p:sp>
      <p:sp>
        <p:nvSpPr>
          <p:cNvPr id="5" name="TextBox 4">
            <a:extLst>
              <a:ext uri="{FF2B5EF4-FFF2-40B4-BE49-F238E27FC236}">
                <a16:creationId xmlns:a16="http://schemas.microsoft.com/office/drawing/2014/main" id="{7F064103-0F10-D32E-A999-83BA1BBA38A5}"/>
              </a:ext>
            </a:extLst>
          </p:cNvPr>
          <p:cNvSpPr txBox="1"/>
          <p:nvPr/>
        </p:nvSpPr>
        <p:spPr>
          <a:xfrm>
            <a:off x="690512" y="1248207"/>
            <a:ext cx="6094428" cy="400110"/>
          </a:xfrm>
          <a:prstGeom prst="rect">
            <a:avLst/>
          </a:prstGeom>
          <a:noFill/>
        </p:spPr>
        <p:txBody>
          <a:bodyPr wrap="square">
            <a:spAutoFit/>
          </a:bodyPr>
          <a:lstStyle/>
          <a:p>
            <a:r>
              <a:rPr lang="en-PH" sz="2000" b="1" dirty="0"/>
              <a:t>Example</a:t>
            </a:r>
            <a:endParaRPr lang="en-PH" b="1" dirty="0"/>
          </a:p>
        </p:txBody>
      </p:sp>
      <p:pic>
        <p:nvPicPr>
          <p:cNvPr id="9" name="Picture 8">
            <a:extLst>
              <a:ext uri="{FF2B5EF4-FFF2-40B4-BE49-F238E27FC236}">
                <a16:creationId xmlns:a16="http://schemas.microsoft.com/office/drawing/2014/main" id="{43592440-EE55-9E31-850D-2814DEB07BA4}"/>
              </a:ext>
            </a:extLst>
          </p:cNvPr>
          <p:cNvPicPr>
            <a:picLocks noChangeAspect="1"/>
          </p:cNvPicPr>
          <p:nvPr/>
        </p:nvPicPr>
        <p:blipFill>
          <a:blip r:embed="rId2"/>
          <a:stretch>
            <a:fillRect/>
          </a:stretch>
        </p:blipFill>
        <p:spPr>
          <a:xfrm>
            <a:off x="3737726" y="1818105"/>
            <a:ext cx="5192576" cy="1495734"/>
          </a:xfrm>
          <a:prstGeom prst="rect">
            <a:avLst/>
          </a:prstGeom>
        </p:spPr>
      </p:pic>
      <p:sp>
        <p:nvSpPr>
          <p:cNvPr id="14" name="TextBox 13">
            <a:extLst>
              <a:ext uri="{FF2B5EF4-FFF2-40B4-BE49-F238E27FC236}">
                <a16:creationId xmlns:a16="http://schemas.microsoft.com/office/drawing/2014/main" id="{8B5818E2-49E4-2FC1-B852-5AAC27D95B42}"/>
              </a:ext>
            </a:extLst>
          </p:cNvPr>
          <p:cNvSpPr txBox="1"/>
          <p:nvPr/>
        </p:nvSpPr>
        <p:spPr>
          <a:xfrm>
            <a:off x="954463" y="3808111"/>
            <a:ext cx="10018335" cy="1508105"/>
          </a:xfrm>
          <a:prstGeom prst="rect">
            <a:avLst/>
          </a:prstGeom>
          <a:noFill/>
        </p:spPr>
        <p:txBody>
          <a:bodyPr wrap="square">
            <a:spAutoFit/>
          </a:bodyPr>
          <a:lstStyle/>
          <a:p>
            <a:r>
              <a:rPr lang="en-US" sz="2000" b="1" dirty="0"/>
              <a:t>The Syntax</a:t>
            </a:r>
          </a:p>
          <a:p>
            <a:endParaRPr lang="en-US" dirty="0"/>
          </a:p>
          <a:p>
            <a:r>
              <a:rPr lang="en-US" dirty="0" err="1"/>
              <a:t>newlist</a:t>
            </a:r>
            <a:r>
              <a:rPr lang="en-US" dirty="0"/>
              <a:t> = [expression for item in </a:t>
            </a:r>
            <a:r>
              <a:rPr lang="en-US" dirty="0" err="1"/>
              <a:t>iterable</a:t>
            </a:r>
            <a:r>
              <a:rPr lang="en-US" dirty="0"/>
              <a:t> if condition == True]</a:t>
            </a:r>
          </a:p>
          <a:p>
            <a:endParaRPr lang="en-US" dirty="0"/>
          </a:p>
          <a:p>
            <a:r>
              <a:rPr lang="en-US" dirty="0"/>
              <a:t>The return value is a new list, leaving the old list unchanged.</a:t>
            </a:r>
          </a:p>
        </p:txBody>
      </p:sp>
    </p:spTree>
    <p:extLst>
      <p:ext uri="{BB962C8B-B14F-4D97-AF65-F5344CB8AC3E}">
        <p14:creationId xmlns:p14="http://schemas.microsoft.com/office/powerpoint/2010/main" val="41893710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0AF5-4B3E-0A81-FDFC-F4BA5C8B4C56}"/>
              </a:ext>
            </a:extLst>
          </p:cNvPr>
          <p:cNvSpPr txBox="1"/>
          <p:nvPr/>
        </p:nvSpPr>
        <p:spPr>
          <a:xfrm>
            <a:off x="737648" y="487540"/>
            <a:ext cx="6094428" cy="923330"/>
          </a:xfrm>
          <a:prstGeom prst="rect">
            <a:avLst/>
          </a:prstGeom>
          <a:noFill/>
        </p:spPr>
        <p:txBody>
          <a:bodyPr wrap="square">
            <a:spAutoFit/>
          </a:bodyPr>
          <a:lstStyle/>
          <a:p>
            <a:r>
              <a:rPr lang="en-US" b="1" dirty="0"/>
              <a:t>Example</a:t>
            </a:r>
          </a:p>
          <a:p>
            <a:endParaRPr lang="en-US" b="1" dirty="0"/>
          </a:p>
          <a:p>
            <a:r>
              <a:rPr lang="en-US" dirty="0"/>
              <a:t>	Only accept items that are not “square":</a:t>
            </a:r>
          </a:p>
        </p:txBody>
      </p:sp>
      <p:sp>
        <p:nvSpPr>
          <p:cNvPr id="8" name="TextBox 7">
            <a:extLst>
              <a:ext uri="{FF2B5EF4-FFF2-40B4-BE49-F238E27FC236}">
                <a16:creationId xmlns:a16="http://schemas.microsoft.com/office/drawing/2014/main" id="{0904A9D0-10E4-5B2E-D60F-A141D29AC573}"/>
              </a:ext>
            </a:extLst>
          </p:cNvPr>
          <p:cNvSpPr txBox="1"/>
          <p:nvPr/>
        </p:nvSpPr>
        <p:spPr>
          <a:xfrm>
            <a:off x="926183" y="2485302"/>
            <a:ext cx="10178591" cy="1210005"/>
          </a:xfrm>
          <a:prstGeom prst="rect">
            <a:avLst/>
          </a:prstGeom>
          <a:noFill/>
        </p:spPr>
        <p:txBody>
          <a:bodyPr wrap="square">
            <a:spAutoFit/>
          </a:bodyPr>
          <a:lstStyle/>
          <a:p>
            <a:r>
              <a:rPr lang="en-US" dirty="0"/>
              <a:t>The condition if x != “square"  will return True for all elements other than “square", making the new list contain all shapes except “square".</a:t>
            </a:r>
          </a:p>
          <a:p>
            <a:endParaRPr lang="en-US" dirty="0"/>
          </a:p>
          <a:p>
            <a:r>
              <a:rPr lang="en-US" dirty="0"/>
              <a:t>The condition is optional and can be omitted:</a:t>
            </a:r>
            <a:endParaRPr lang="en-PH" dirty="0"/>
          </a:p>
        </p:txBody>
      </p:sp>
      <p:sp>
        <p:nvSpPr>
          <p:cNvPr id="11" name="TextBox 10">
            <a:extLst>
              <a:ext uri="{FF2B5EF4-FFF2-40B4-BE49-F238E27FC236}">
                <a16:creationId xmlns:a16="http://schemas.microsoft.com/office/drawing/2014/main" id="{620DD310-6931-E6E5-F760-2B2C873C9B6F}"/>
              </a:ext>
            </a:extLst>
          </p:cNvPr>
          <p:cNvSpPr txBox="1"/>
          <p:nvPr/>
        </p:nvSpPr>
        <p:spPr>
          <a:xfrm>
            <a:off x="949761" y="3953305"/>
            <a:ext cx="6094428" cy="954107"/>
          </a:xfrm>
          <a:prstGeom prst="rect">
            <a:avLst/>
          </a:prstGeom>
          <a:noFill/>
        </p:spPr>
        <p:txBody>
          <a:bodyPr wrap="square">
            <a:spAutoFit/>
          </a:bodyPr>
          <a:lstStyle/>
          <a:p>
            <a:r>
              <a:rPr lang="en-US" sz="2000" b="1" dirty="0"/>
              <a:t>Example</a:t>
            </a:r>
            <a:endParaRPr lang="en-US" b="1" dirty="0"/>
          </a:p>
          <a:p>
            <a:endParaRPr lang="en-US" dirty="0"/>
          </a:p>
          <a:p>
            <a:r>
              <a:rPr lang="en-US" dirty="0"/>
              <a:t>With no if statement:</a:t>
            </a:r>
            <a:endParaRPr lang="en-PH" dirty="0"/>
          </a:p>
        </p:txBody>
      </p:sp>
      <p:pic>
        <p:nvPicPr>
          <p:cNvPr id="13" name="Picture 12">
            <a:extLst>
              <a:ext uri="{FF2B5EF4-FFF2-40B4-BE49-F238E27FC236}">
                <a16:creationId xmlns:a16="http://schemas.microsoft.com/office/drawing/2014/main" id="{DCAF02CE-7487-E3CD-70CF-8E079A521470}"/>
              </a:ext>
            </a:extLst>
          </p:cNvPr>
          <p:cNvPicPr>
            <a:picLocks noChangeAspect="1"/>
          </p:cNvPicPr>
          <p:nvPr/>
        </p:nvPicPr>
        <p:blipFill>
          <a:blip r:embed="rId2"/>
          <a:stretch>
            <a:fillRect/>
          </a:stretch>
        </p:blipFill>
        <p:spPr>
          <a:xfrm>
            <a:off x="3996975" y="5134634"/>
            <a:ext cx="5071612" cy="620744"/>
          </a:xfrm>
          <a:prstGeom prst="rect">
            <a:avLst/>
          </a:prstGeom>
        </p:spPr>
      </p:pic>
      <p:pic>
        <p:nvPicPr>
          <p:cNvPr id="15" name="Picture 14">
            <a:extLst>
              <a:ext uri="{FF2B5EF4-FFF2-40B4-BE49-F238E27FC236}">
                <a16:creationId xmlns:a16="http://schemas.microsoft.com/office/drawing/2014/main" id="{C57E86ED-9B35-01E5-4F1F-87DAE7C42E60}"/>
              </a:ext>
            </a:extLst>
          </p:cNvPr>
          <p:cNvPicPr>
            <a:picLocks noChangeAspect="1"/>
          </p:cNvPicPr>
          <p:nvPr/>
        </p:nvPicPr>
        <p:blipFill>
          <a:blip r:embed="rId3"/>
          <a:stretch>
            <a:fillRect/>
          </a:stretch>
        </p:blipFill>
        <p:spPr>
          <a:xfrm>
            <a:off x="3996975" y="1506381"/>
            <a:ext cx="4855723" cy="614649"/>
          </a:xfrm>
          <a:prstGeom prst="rect">
            <a:avLst/>
          </a:prstGeom>
        </p:spPr>
      </p:pic>
    </p:spTree>
    <p:extLst>
      <p:ext uri="{BB962C8B-B14F-4D97-AF65-F5344CB8AC3E}">
        <p14:creationId xmlns:p14="http://schemas.microsoft.com/office/powerpoint/2010/main" val="240438645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2718-450C-9ADA-DF67-7DD6200981C6}"/>
              </a:ext>
            </a:extLst>
          </p:cNvPr>
          <p:cNvSpPr>
            <a:spLocks noGrp="1"/>
          </p:cNvSpPr>
          <p:nvPr>
            <p:ph type="title"/>
          </p:nvPr>
        </p:nvSpPr>
        <p:spPr>
          <a:xfrm>
            <a:off x="2167128" y="2168164"/>
            <a:ext cx="9281160" cy="2577571"/>
          </a:xfrm>
        </p:spPr>
        <p:txBody>
          <a:bodyPr>
            <a:normAutofit fontScale="90000"/>
          </a:bodyPr>
          <a:lstStyle/>
          <a:p>
            <a:r>
              <a:rPr lang="en-PH" b="1" dirty="0"/>
              <a:t>Python - Sort Lists</a:t>
            </a:r>
            <a:br>
              <a:rPr lang="en-PH" b="1" dirty="0"/>
            </a:br>
            <a:endParaRPr lang="en-PH" dirty="0"/>
          </a:p>
        </p:txBody>
      </p:sp>
      <p:sp>
        <p:nvSpPr>
          <p:cNvPr id="3" name="Text Placeholder 2">
            <a:extLst>
              <a:ext uri="{FF2B5EF4-FFF2-40B4-BE49-F238E27FC236}">
                <a16:creationId xmlns:a16="http://schemas.microsoft.com/office/drawing/2014/main" id="{4D946400-01AB-31E7-7390-BAF5051B02B8}"/>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137357215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2D828-09EF-261C-2804-0C374D2306B2}"/>
              </a:ext>
            </a:extLst>
          </p:cNvPr>
          <p:cNvSpPr txBox="1"/>
          <p:nvPr/>
        </p:nvSpPr>
        <p:spPr>
          <a:xfrm>
            <a:off x="728221" y="370077"/>
            <a:ext cx="11055284" cy="1969770"/>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Sort List Alphanumerically</a:t>
            </a:r>
          </a:p>
          <a:p>
            <a:endParaRPr lang="en-US" dirty="0"/>
          </a:p>
          <a:p>
            <a:r>
              <a:rPr lang="en-US" dirty="0"/>
              <a:t>	List objects have a sort() method that will sort the list alphanumerically, ascending, by default:</a:t>
            </a:r>
          </a:p>
          <a:p>
            <a:r>
              <a:rPr lang="en-US" b="1" dirty="0"/>
              <a:t>Example</a:t>
            </a:r>
          </a:p>
          <a:p>
            <a:endParaRPr lang="en-US" dirty="0"/>
          </a:p>
          <a:p>
            <a:r>
              <a:rPr lang="en-US" dirty="0"/>
              <a:t>	Sort the list alphabetically:</a:t>
            </a:r>
            <a:endParaRPr lang="en-PH" dirty="0"/>
          </a:p>
        </p:txBody>
      </p:sp>
      <p:sp>
        <p:nvSpPr>
          <p:cNvPr id="6" name="TextBox 5">
            <a:extLst>
              <a:ext uri="{FF2B5EF4-FFF2-40B4-BE49-F238E27FC236}">
                <a16:creationId xmlns:a16="http://schemas.microsoft.com/office/drawing/2014/main" id="{F768467E-82C7-E464-F74D-DA13004C58FE}"/>
              </a:ext>
            </a:extLst>
          </p:cNvPr>
          <p:cNvSpPr txBox="1"/>
          <p:nvPr/>
        </p:nvSpPr>
        <p:spPr>
          <a:xfrm>
            <a:off x="728221" y="3594824"/>
            <a:ext cx="6094428" cy="923330"/>
          </a:xfrm>
          <a:prstGeom prst="rect">
            <a:avLst/>
          </a:prstGeom>
          <a:noFill/>
        </p:spPr>
        <p:txBody>
          <a:bodyPr wrap="square">
            <a:spAutoFit/>
          </a:bodyPr>
          <a:lstStyle/>
          <a:p>
            <a:r>
              <a:rPr lang="en-US" b="1" dirty="0"/>
              <a:t>Example</a:t>
            </a:r>
          </a:p>
          <a:p>
            <a:endParaRPr lang="en-US" b="1" dirty="0"/>
          </a:p>
          <a:p>
            <a:r>
              <a:rPr lang="en-US" dirty="0"/>
              <a:t>	Sort the list numerically:</a:t>
            </a:r>
          </a:p>
        </p:txBody>
      </p:sp>
      <p:pic>
        <p:nvPicPr>
          <p:cNvPr id="8" name="Picture 7">
            <a:extLst>
              <a:ext uri="{FF2B5EF4-FFF2-40B4-BE49-F238E27FC236}">
                <a16:creationId xmlns:a16="http://schemas.microsoft.com/office/drawing/2014/main" id="{16C1E0EF-C0D4-161F-3121-E767EAF29B6A}"/>
              </a:ext>
            </a:extLst>
          </p:cNvPr>
          <p:cNvPicPr>
            <a:picLocks noChangeAspect="1"/>
          </p:cNvPicPr>
          <p:nvPr/>
        </p:nvPicPr>
        <p:blipFill>
          <a:blip r:embed="rId2"/>
          <a:stretch>
            <a:fillRect/>
          </a:stretch>
        </p:blipFill>
        <p:spPr>
          <a:xfrm>
            <a:off x="4049329" y="2498665"/>
            <a:ext cx="5281118" cy="937341"/>
          </a:xfrm>
          <a:prstGeom prst="rect">
            <a:avLst/>
          </a:prstGeom>
        </p:spPr>
      </p:pic>
      <p:pic>
        <p:nvPicPr>
          <p:cNvPr id="10" name="Picture 9">
            <a:extLst>
              <a:ext uri="{FF2B5EF4-FFF2-40B4-BE49-F238E27FC236}">
                <a16:creationId xmlns:a16="http://schemas.microsoft.com/office/drawing/2014/main" id="{14770F3F-2B17-453D-FAB6-270CEEF940A1}"/>
              </a:ext>
            </a:extLst>
          </p:cNvPr>
          <p:cNvPicPr>
            <a:picLocks noChangeAspect="1"/>
          </p:cNvPicPr>
          <p:nvPr/>
        </p:nvPicPr>
        <p:blipFill>
          <a:blip r:embed="rId3"/>
          <a:stretch>
            <a:fillRect/>
          </a:stretch>
        </p:blipFill>
        <p:spPr>
          <a:xfrm>
            <a:off x="4049329" y="4900048"/>
            <a:ext cx="5038110" cy="1261937"/>
          </a:xfrm>
          <a:prstGeom prst="rect">
            <a:avLst/>
          </a:prstGeom>
        </p:spPr>
      </p:pic>
    </p:spTree>
    <p:extLst>
      <p:ext uri="{BB962C8B-B14F-4D97-AF65-F5344CB8AC3E}">
        <p14:creationId xmlns:p14="http://schemas.microsoft.com/office/powerpoint/2010/main" val="24433881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82E1C-82C5-FE34-2ECD-A4B0ACBC3D58}"/>
              </a:ext>
            </a:extLst>
          </p:cNvPr>
          <p:cNvSpPr txBox="1"/>
          <p:nvPr/>
        </p:nvSpPr>
        <p:spPr>
          <a:xfrm>
            <a:off x="869624" y="418649"/>
            <a:ext cx="6094428" cy="584775"/>
          </a:xfrm>
          <a:prstGeom prst="rect">
            <a:avLst/>
          </a:prstGeom>
          <a:noFill/>
        </p:spPr>
        <p:txBody>
          <a:bodyPr wrap="square">
            <a:spAutoFit/>
          </a:bodyPr>
          <a:lstStyle/>
          <a:p>
            <a:r>
              <a:rPr lang="en-PH" sz="3200" b="1" dirty="0">
                <a:effectLst>
                  <a:outerShdw blurRad="38100" dist="38100" dir="2700000" algn="tl">
                    <a:srgbClr val="000000">
                      <a:alpha val="43137"/>
                    </a:srgbClr>
                  </a:outerShdw>
                </a:effectLst>
              </a:rPr>
              <a:t>Sort Descending</a:t>
            </a:r>
          </a:p>
        </p:txBody>
      </p:sp>
      <p:sp>
        <p:nvSpPr>
          <p:cNvPr id="6" name="TextBox 5">
            <a:extLst>
              <a:ext uri="{FF2B5EF4-FFF2-40B4-BE49-F238E27FC236}">
                <a16:creationId xmlns:a16="http://schemas.microsoft.com/office/drawing/2014/main" id="{B791F3A1-4F49-A52B-1ED9-50DB1463B0DC}"/>
              </a:ext>
            </a:extLst>
          </p:cNvPr>
          <p:cNvSpPr txBox="1"/>
          <p:nvPr/>
        </p:nvSpPr>
        <p:spPr>
          <a:xfrm>
            <a:off x="954464" y="1178440"/>
            <a:ext cx="8038707" cy="1200329"/>
          </a:xfrm>
          <a:prstGeom prst="rect">
            <a:avLst/>
          </a:prstGeom>
          <a:noFill/>
        </p:spPr>
        <p:txBody>
          <a:bodyPr wrap="square">
            <a:spAutoFit/>
          </a:bodyPr>
          <a:lstStyle/>
          <a:p>
            <a:r>
              <a:rPr lang="en-US" dirty="0"/>
              <a:t>		To sort descending, use the keyword argument reverse = True:</a:t>
            </a:r>
          </a:p>
          <a:p>
            <a:r>
              <a:rPr lang="en-US" b="1" dirty="0"/>
              <a:t>Example</a:t>
            </a:r>
          </a:p>
          <a:p>
            <a:endParaRPr lang="en-US" dirty="0"/>
          </a:p>
          <a:p>
            <a:r>
              <a:rPr lang="en-US" dirty="0"/>
              <a:t>		Sort the list descending:</a:t>
            </a:r>
            <a:endParaRPr lang="en-PH" dirty="0"/>
          </a:p>
        </p:txBody>
      </p:sp>
      <p:pic>
        <p:nvPicPr>
          <p:cNvPr id="8" name="Picture 7">
            <a:extLst>
              <a:ext uri="{FF2B5EF4-FFF2-40B4-BE49-F238E27FC236}">
                <a16:creationId xmlns:a16="http://schemas.microsoft.com/office/drawing/2014/main" id="{13852C4A-3462-0618-45FD-1A1879EACABC}"/>
              </a:ext>
            </a:extLst>
          </p:cNvPr>
          <p:cNvPicPr>
            <a:picLocks noChangeAspect="1"/>
          </p:cNvPicPr>
          <p:nvPr/>
        </p:nvPicPr>
        <p:blipFill>
          <a:blip r:embed="rId2"/>
          <a:stretch>
            <a:fillRect/>
          </a:stretch>
        </p:blipFill>
        <p:spPr>
          <a:xfrm>
            <a:off x="4585553" y="2627462"/>
            <a:ext cx="4801016" cy="944962"/>
          </a:xfrm>
          <a:prstGeom prst="rect">
            <a:avLst/>
          </a:prstGeom>
        </p:spPr>
      </p:pic>
      <p:sp>
        <p:nvSpPr>
          <p:cNvPr id="10" name="TextBox 9">
            <a:extLst>
              <a:ext uri="{FF2B5EF4-FFF2-40B4-BE49-F238E27FC236}">
                <a16:creationId xmlns:a16="http://schemas.microsoft.com/office/drawing/2014/main" id="{8349C37D-C9B3-F459-74F2-2920FEF18844}"/>
              </a:ext>
            </a:extLst>
          </p:cNvPr>
          <p:cNvSpPr txBox="1"/>
          <p:nvPr/>
        </p:nvSpPr>
        <p:spPr>
          <a:xfrm>
            <a:off x="1029878" y="3821117"/>
            <a:ext cx="6094428" cy="646331"/>
          </a:xfrm>
          <a:prstGeom prst="rect">
            <a:avLst/>
          </a:prstGeom>
          <a:noFill/>
        </p:spPr>
        <p:txBody>
          <a:bodyPr wrap="square">
            <a:spAutoFit/>
          </a:bodyPr>
          <a:lstStyle/>
          <a:p>
            <a:r>
              <a:rPr lang="en-US" b="1" dirty="0"/>
              <a:t>Example</a:t>
            </a:r>
          </a:p>
          <a:p>
            <a:r>
              <a:rPr lang="en-US" dirty="0"/>
              <a:t>Sort the list descending:</a:t>
            </a:r>
          </a:p>
        </p:txBody>
      </p:sp>
      <p:pic>
        <p:nvPicPr>
          <p:cNvPr id="12" name="Picture 11">
            <a:extLst>
              <a:ext uri="{FF2B5EF4-FFF2-40B4-BE49-F238E27FC236}">
                <a16:creationId xmlns:a16="http://schemas.microsoft.com/office/drawing/2014/main" id="{C72F14BA-EBFA-1DE1-36E5-53B0FC4A2D59}"/>
              </a:ext>
            </a:extLst>
          </p:cNvPr>
          <p:cNvPicPr>
            <a:picLocks noChangeAspect="1"/>
          </p:cNvPicPr>
          <p:nvPr/>
        </p:nvPicPr>
        <p:blipFill>
          <a:blip r:embed="rId3"/>
          <a:stretch>
            <a:fillRect/>
          </a:stretch>
        </p:blipFill>
        <p:spPr>
          <a:xfrm>
            <a:off x="4541534" y="4596881"/>
            <a:ext cx="4845035" cy="1342006"/>
          </a:xfrm>
          <a:prstGeom prst="rect">
            <a:avLst/>
          </a:prstGeom>
        </p:spPr>
      </p:pic>
    </p:spTree>
    <p:extLst>
      <p:ext uri="{BB962C8B-B14F-4D97-AF65-F5344CB8AC3E}">
        <p14:creationId xmlns:p14="http://schemas.microsoft.com/office/powerpoint/2010/main" val="38088579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4A8A2B-499A-B33F-2DED-E547D3E0F7B7}"/>
              </a:ext>
            </a:extLst>
          </p:cNvPr>
          <p:cNvSpPr txBox="1"/>
          <p:nvPr/>
        </p:nvSpPr>
        <p:spPr>
          <a:xfrm>
            <a:off x="643772" y="680444"/>
            <a:ext cx="10904456" cy="2893100"/>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rPr>
              <a:t>Customize Sort Function</a:t>
            </a:r>
          </a:p>
          <a:p>
            <a:endParaRPr lang="en-US" dirty="0"/>
          </a:p>
          <a:p>
            <a:r>
              <a:rPr lang="en-US" dirty="0"/>
              <a:t>	You can also customize your own function by using the keyword argument key = function.</a:t>
            </a:r>
          </a:p>
          <a:p>
            <a:endParaRPr lang="en-US" dirty="0"/>
          </a:p>
          <a:p>
            <a:r>
              <a:rPr lang="en-US" dirty="0"/>
              <a:t>	The function will return a number that will be used to sort the list (the lowest number first):</a:t>
            </a:r>
          </a:p>
          <a:p>
            <a:endParaRPr lang="en-US" dirty="0"/>
          </a:p>
          <a:p>
            <a:endParaRPr lang="en-US" dirty="0"/>
          </a:p>
          <a:p>
            <a:r>
              <a:rPr lang="en-US" b="1" dirty="0"/>
              <a:t>Example</a:t>
            </a:r>
          </a:p>
          <a:p>
            <a:endParaRPr lang="en-US" dirty="0"/>
          </a:p>
          <a:p>
            <a:r>
              <a:rPr lang="en-US" dirty="0"/>
              <a:t>	Sort the list based on how close the number is to 50:</a:t>
            </a:r>
            <a:endParaRPr lang="en-PH" dirty="0"/>
          </a:p>
        </p:txBody>
      </p:sp>
      <p:pic>
        <p:nvPicPr>
          <p:cNvPr id="6" name="Picture 5">
            <a:extLst>
              <a:ext uri="{FF2B5EF4-FFF2-40B4-BE49-F238E27FC236}">
                <a16:creationId xmlns:a16="http://schemas.microsoft.com/office/drawing/2014/main" id="{88AB0F37-A566-E975-DB8F-E2D190110100}"/>
              </a:ext>
            </a:extLst>
          </p:cNvPr>
          <p:cNvPicPr>
            <a:picLocks noChangeAspect="1"/>
          </p:cNvPicPr>
          <p:nvPr/>
        </p:nvPicPr>
        <p:blipFill>
          <a:blip r:embed="rId2"/>
          <a:stretch>
            <a:fillRect/>
          </a:stretch>
        </p:blipFill>
        <p:spPr>
          <a:xfrm>
            <a:off x="5000327" y="4158967"/>
            <a:ext cx="3680779" cy="1417443"/>
          </a:xfrm>
          <a:prstGeom prst="rect">
            <a:avLst/>
          </a:prstGeom>
        </p:spPr>
      </p:pic>
    </p:spTree>
    <p:extLst>
      <p:ext uri="{BB962C8B-B14F-4D97-AF65-F5344CB8AC3E}">
        <p14:creationId xmlns:p14="http://schemas.microsoft.com/office/powerpoint/2010/main" val="50239945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F39954-9AF2-B807-2407-89D0E5A280DC}"/>
              </a:ext>
            </a:extLst>
          </p:cNvPr>
          <p:cNvSpPr txBox="1"/>
          <p:nvPr/>
        </p:nvSpPr>
        <p:spPr>
          <a:xfrm>
            <a:off x="737647" y="467247"/>
            <a:ext cx="10244579" cy="2106271"/>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rPr>
              <a:t>Case Insensitive Sort</a:t>
            </a:r>
          </a:p>
          <a:p>
            <a:endParaRPr lang="en-US" dirty="0"/>
          </a:p>
          <a:p>
            <a:r>
              <a:rPr lang="en-US" dirty="0"/>
              <a:t>	By default the sort() method is case sensitive, resulting in all capital letters being sorted before lower case letters:</a:t>
            </a:r>
          </a:p>
          <a:p>
            <a:r>
              <a:rPr lang="en-US" dirty="0"/>
              <a:t>Example</a:t>
            </a:r>
          </a:p>
          <a:p>
            <a:endParaRPr lang="en-US" dirty="0"/>
          </a:p>
          <a:p>
            <a:r>
              <a:rPr lang="en-US" dirty="0"/>
              <a:t>	Case sensitive sorting can give an unexpected result:</a:t>
            </a:r>
            <a:endParaRPr lang="en-PH" dirty="0"/>
          </a:p>
        </p:txBody>
      </p:sp>
      <p:pic>
        <p:nvPicPr>
          <p:cNvPr id="6" name="Picture 5">
            <a:extLst>
              <a:ext uri="{FF2B5EF4-FFF2-40B4-BE49-F238E27FC236}">
                <a16:creationId xmlns:a16="http://schemas.microsoft.com/office/drawing/2014/main" id="{F71EC397-1857-2C27-A38B-3C5F14C10641}"/>
              </a:ext>
            </a:extLst>
          </p:cNvPr>
          <p:cNvPicPr>
            <a:picLocks noChangeAspect="1"/>
          </p:cNvPicPr>
          <p:nvPr/>
        </p:nvPicPr>
        <p:blipFill>
          <a:blip r:embed="rId2"/>
          <a:stretch>
            <a:fillRect/>
          </a:stretch>
        </p:blipFill>
        <p:spPr>
          <a:xfrm>
            <a:off x="4613901" y="2573518"/>
            <a:ext cx="4755292" cy="975445"/>
          </a:xfrm>
          <a:prstGeom prst="rect">
            <a:avLst/>
          </a:prstGeom>
        </p:spPr>
      </p:pic>
      <p:sp>
        <p:nvSpPr>
          <p:cNvPr id="8" name="TextBox 7">
            <a:extLst>
              <a:ext uri="{FF2B5EF4-FFF2-40B4-BE49-F238E27FC236}">
                <a16:creationId xmlns:a16="http://schemas.microsoft.com/office/drawing/2014/main" id="{8AC2D2A2-50A5-6987-D747-FF32D4962F02}"/>
              </a:ext>
            </a:extLst>
          </p:cNvPr>
          <p:cNvSpPr txBox="1"/>
          <p:nvPr/>
        </p:nvSpPr>
        <p:spPr>
          <a:xfrm>
            <a:off x="803634" y="3646785"/>
            <a:ext cx="10112604" cy="1754326"/>
          </a:xfrm>
          <a:prstGeom prst="rect">
            <a:avLst/>
          </a:prstGeom>
          <a:noFill/>
        </p:spPr>
        <p:txBody>
          <a:bodyPr wrap="square">
            <a:spAutoFit/>
          </a:bodyPr>
          <a:lstStyle/>
          <a:p>
            <a:r>
              <a:rPr lang="en-US" dirty="0"/>
              <a:t>Luckily we can use built-in functions as key functions when sorting a list.</a:t>
            </a:r>
          </a:p>
          <a:p>
            <a:r>
              <a:rPr lang="en-US" dirty="0"/>
              <a:t>So if you want a case-insensitive sort function, use </a:t>
            </a:r>
            <a:r>
              <a:rPr lang="en-US" dirty="0" err="1"/>
              <a:t>str.lower</a:t>
            </a:r>
            <a:r>
              <a:rPr lang="en-US" dirty="0"/>
              <a:t> as a key function:</a:t>
            </a:r>
          </a:p>
          <a:p>
            <a:endParaRPr lang="en-US" dirty="0"/>
          </a:p>
          <a:p>
            <a:r>
              <a:rPr lang="en-US" b="1" dirty="0"/>
              <a:t>Example</a:t>
            </a:r>
          </a:p>
          <a:p>
            <a:endParaRPr lang="en-US" b="1" dirty="0"/>
          </a:p>
          <a:p>
            <a:r>
              <a:rPr lang="en-US" dirty="0"/>
              <a:t>Perform a case-insensitive sort of the list:</a:t>
            </a:r>
          </a:p>
        </p:txBody>
      </p:sp>
      <p:pic>
        <p:nvPicPr>
          <p:cNvPr id="10" name="Picture 9">
            <a:extLst>
              <a:ext uri="{FF2B5EF4-FFF2-40B4-BE49-F238E27FC236}">
                <a16:creationId xmlns:a16="http://schemas.microsoft.com/office/drawing/2014/main" id="{8D91DF69-7EBE-F85A-6902-03BB56E40431}"/>
              </a:ext>
            </a:extLst>
          </p:cNvPr>
          <p:cNvPicPr>
            <a:picLocks noChangeAspect="1"/>
          </p:cNvPicPr>
          <p:nvPr/>
        </p:nvPicPr>
        <p:blipFill>
          <a:blip r:embed="rId3"/>
          <a:stretch>
            <a:fillRect/>
          </a:stretch>
        </p:blipFill>
        <p:spPr>
          <a:xfrm>
            <a:off x="4797984" y="5460830"/>
            <a:ext cx="4439316" cy="1081372"/>
          </a:xfrm>
          <a:prstGeom prst="rect">
            <a:avLst/>
          </a:prstGeom>
        </p:spPr>
      </p:pic>
    </p:spTree>
    <p:extLst>
      <p:ext uri="{BB962C8B-B14F-4D97-AF65-F5344CB8AC3E}">
        <p14:creationId xmlns:p14="http://schemas.microsoft.com/office/powerpoint/2010/main" val="13673505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2D7C0F-A6EA-6CED-9583-8241A7D3A323}"/>
              </a:ext>
            </a:extLst>
          </p:cNvPr>
          <p:cNvSpPr txBox="1"/>
          <p:nvPr/>
        </p:nvSpPr>
        <p:spPr>
          <a:xfrm>
            <a:off x="558537" y="397639"/>
            <a:ext cx="10150311" cy="2616101"/>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rPr>
              <a:t>Reverse Order</a:t>
            </a:r>
          </a:p>
          <a:p>
            <a:endParaRPr lang="en-US" dirty="0"/>
          </a:p>
          <a:p>
            <a:r>
              <a:rPr lang="en-US" dirty="0"/>
              <a:t>	What if you want to reverse the order of a list, regardless of the alphabet?</a:t>
            </a:r>
          </a:p>
          <a:p>
            <a:endParaRPr lang="en-US" dirty="0"/>
          </a:p>
          <a:p>
            <a:r>
              <a:rPr lang="en-US" dirty="0"/>
              <a:t>	The reverse() method reverses the current sorting order of the elements.</a:t>
            </a:r>
          </a:p>
          <a:p>
            <a:endParaRPr lang="en-US" dirty="0"/>
          </a:p>
          <a:p>
            <a:r>
              <a:rPr lang="en-US" b="1" dirty="0"/>
              <a:t>Example</a:t>
            </a:r>
          </a:p>
          <a:p>
            <a:endParaRPr lang="en-US" dirty="0"/>
          </a:p>
          <a:p>
            <a:r>
              <a:rPr lang="en-US" dirty="0"/>
              <a:t>	Reverse the order of the list items:</a:t>
            </a:r>
            <a:endParaRPr lang="en-PH" dirty="0"/>
          </a:p>
        </p:txBody>
      </p:sp>
      <p:pic>
        <p:nvPicPr>
          <p:cNvPr id="6" name="Picture 5">
            <a:extLst>
              <a:ext uri="{FF2B5EF4-FFF2-40B4-BE49-F238E27FC236}">
                <a16:creationId xmlns:a16="http://schemas.microsoft.com/office/drawing/2014/main" id="{FEC21CFE-ECB2-B582-E215-6A8E3989377C}"/>
              </a:ext>
            </a:extLst>
          </p:cNvPr>
          <p:cNvPicPr>
            <a:picLocks noChangeAspect="1"/>
          </p:cNvPicPr>
          <p:nvPr/>
        </p:nvPicPr>
        <p:blipFill>
          <a:blip r:embed="rId2"/>
          <a:stretch>
            <a:fillRect/>
          </a:stretch>
        </p:blipFill>
        <p:spPr>
          <a:xfrm>
            <a:off x="4138726" y="3013740"/>
            <a:ext cx="4404742" cy="990686"/>
          </a:xfrm>
          <a:prstGeom prst="rect">
            <a:avLst/>
          </a:prstGeom>
        </p:spPr>
      </p:pic>
    </p:spTree>
    <p:extLst>
      <p:ext uri="{BB962C8B-B14F-4D97-AF65-F5344CB8AC3E}">
        <p14:creationId xmlns:p14="http://schemas.microsoft.com/office/powerpoint/2010/main" val="1736135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0250277-8A7D-4803-C8D9-FCCDD5597EBC}"/>
              </a:ext>
            </a:extLst>
          </p:cNvPr>
          <p:cNvSpPr txBox="1"/>
          <p:nvPr/>
        </p:nvSpPr>
        <p:spPr>
          <a:xfrm>
            <a:off x="954464" y="498849"/>
            <a:ext cx="9708708" cy="646331"/>
          </a:xfrm>
          <a:prstGeom prst="rect">
            <a:avLst/>
          </a:prstGeom>
          <a:noFill/>
        </p:spPr>
        <p:txBody>
          <a:bodyPr wrap="square">
            <a:spAutoFit/>
          </a:bodyPr>
          <a:lstStyle/>
          <a:p>
            <a:pPr algn="just"/>
            <a:r>
              <a:rPr lang="en-US" dirty="0"/>
              <a:t>	Comments can be placed at the end of a line, and Python will ignore the rest of the line:</a:t>
            </a:r>
            <a:endParaRPr lang="en-PH" dirty="0"/>
          </a:p>
        </p:txBody>
      </p:sp>
      <p:sp>
        <p:nvSpPr>
          <p:cNvPr id="13" name="TextBox 12">
            <a:extLst>
              <a:ext uri="{FF2B5EF4-FFF2-40B4-BE49-F238E27FC236}">
                <a16:creationId xmlns:a16="http://schemas.microsoft.com/office/drawing/2014/main" id="{9D353A24-D71B-0AD0-1D1C-F90FFF7F27DE}"/>
              </a:ext>
            </a:extLst>
          </p:cNvPr>
          <p:cNvSpPr txBox="1"/>
          <p:nvPr/>
        </p:nvSpPr>
        <p:spPr>
          <a:xfrm>
            <a:off x="813062" y="1240346"/>
            <a:ext cx="6094428" cy="400110"/>
          </a:xfrm>
          <a:prstGeom prst="rect">
            <a:avLst/>
          </a:prstGeom>
          <a:noFill/>
        </p:spPr>
        <p:txBody>
          <a:bodyPr wrap="square">
            <a:spAutoFit/>
          </a:bodyPr>
          <a:lstStyle/>
          <a:p>
            <a:r>
              <a:rPr lang="en-PH" sz="2000" b="1" dirty="0"/>
              <a:t>Example</a:t>
            </a:r>
          </a:p>
        </p:txBody>
      </p:sp>
      <p:pic>
        <p:nvPicPr>
          <p:cNvPr id="15" name="Picture 14">
            <a:extLst>
              <a:ext uri="{FF2B5EF4-FFF2-40B4-BE49-F238E27FC236}">
                <a16:creationId xmlns:a16="http://schemas.microsoft.com/office/drawing/2014/main" id="{CDF1F47E-D1ED-BE7A-1293-20E477698456}"/>
              </a:ext>
            </a:extLst>
          </p:cNvPr>
          <p:cNvPicPr>
            <a:picLocks noChangeAspect="1"/>
          </p:cNvPicPr>
          <p:nvPr/>
        </p:nvPicPr>
        <p:blipFill>
          <a:blip r:embed="rId2"/>
          <a:stretch>
            <a:fillRect/>
          </a:stretch>
        </p:blipFill>
        <p:spPr>
          <a:xfrm>
            <a:off x="4521594" y="1703298"/>
            <a:ext cx="4824239" cy="101823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C07C4473-BE6D-C993-3C91-C516D2787120}"/>
              </a:ext>
            </a:extLst>
          </p:cNvPr>
          <p:cNvSpPr txBox="1"/>
          <p:nvPr/>
        </p:nvSpPr>
        <p:spPr>
          <a:xfrm>
            <a:off x="813062" y="3105834"/>
            <a:ext cx="10517957" cy="646331"/>
          </a:xfrm>
          <a:prstGeom prst="rect">
            <a:avLst/>
          </a:prstGeom>
          <a:noFill/>
        </p:spPr>
        <p:txBody>
          <a:bodyPr wrap="square">
            <a:spAutoFit/>
          </a:bodyPr>
          <a:lstStyle/>
          <a:p>
            <a:r>
              <a:rPr lang="en-US" dirty="0"/>
              <a:t>	A comment does not have to be text that explains the code, it can also be used to prevent Python from executing code:</a:t>
            </a:r>
          </a:p>
        </p:txBody>
      </p:sp>
      <p:pic>
        <p:nvPicPr>
          <p:cNvPr id="4" name="Picture 3">
            <a:extLst>
              <a:ext uri="{FF2B5EF4-FFF2-40B4-BE49-F238E27FC236}">
                <a16:creationId xmlns:a16="http://schemas.microsoft.com/office/drawing/2014/main" id="{8E3BDD99-9FCE-AA21-E4D2-361656317209}"/>
              </a:ext>
            </a:extLst>
          </p:cNvPr>
          <p:cNvPicPr>
            <a:picLocks noChangeAspect="1"/>
          </p:cNvPicPr>
          <p:nvPr/>
        </p:nvPicPr>
        <p:blipFill>
          <a:blip r:embed="rId3"/>
          <a:stretch>
            <a:fillRect/>
          </a:stretch>
        </p:blipFill>
        <p:spPr>
          <a:xfrm>
            <a:off x="5137607" y="4427769"/>
            <a:ext cx="4150487" cy="1758749"/>
          </a:xfrm>
          <a:prstGeom prst="rect">
            <a:avLst/>
          </a:prstGeom>
        </p:spPr>
      </p:pic>
    </p:spTree>
    <p:extLst>
      <p:ext uri="{BB962C8B-B14F-4D97-AF65-F5344CB8AC3E}">
        <p14:creationId xmlns:p14="http://schemas.microsoft.com/office/powerpoint/2010/main" val="38158481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DC0F-16B7-537B-AEB8-222286D19676}"/>
              </a:ext>
            </a:extLst>
          </p:cNvPr>
          <p:cNvSpPr>
            <a:spLocks noGrp="1"/>
          </p:cNvSpPr>
          <p:nvPr>
            <p:ph type="title"/>
          </p:nvPr>
        </p:nvSpPr>
        <p:spPr>
          <a:xfrm>
            <a:off x="2167128" y="2281286"/>
            <a:ext cx="9281160" cy="2464449"/>
          </a:xfrm>
        </p:spPr>
        <p:txBody>
          <a:bodyPr>
            <a:normAutofit fontScale="90000"/>
          </a:bodyPr>
          <a:lstStyle/>
          <a:p>
            <a:r>
              <a:rPr lang="en-PH" b="1" dirty="0"/>
              <a:t>Python - Copy Lists</a:t>
            </a:r>
            <a:br>
              <a:rPr lang="en-PH" b="1" dirty="0"/>
            </a:br>
            <a:endParaRPr lang="en-PH" dirty="0"/>
          </a:p>
        </p:txBody>
      </p:sp>
      <p:sp>
        <p:nvSpPr>
          <p:cNvPr id="3" name="Text Placeholder 2">
            <a:extLst>
              <a:ext uri="{FF2B5EF4-FFF2-40B4-BE49-F238E27FC236}">
                <a16:creationId xmlns:a16="http://schemas.microsoft.com/office/drawing/2014/main" id="{E762EAE6-7CD0-38F9-E1DC-7B8210A1EC9F}"/>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407687888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F35287-5031-9EA9-EA0E-0ED3CBD194B7}"/>
              </a:ext>
            </a:extLst>
          </p:cNvPr>
          <p:cNvSpPr txBox="1"/>
          <p:nvPr/>
        </p:nvSpPr>
        <p:spPr>
          <a:xfrm>
            <a:off x="681086" y="375162"/>
            <a:ext cx="10546237" cy="2616101"/>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rPr>
              <a:t>Copy a List</a:t>
            </a:r>
          </a:p>
          <a:p>
            <a:endParaRPr lang="en-US" dirty="0"/>
          </a:p>
          <a:p>
            <a:r>
              <a:rPr lang="en-US" dirty="0"/>
              <a:t>	You cannot copy a list simply by typing list2 = list1, because: list2 will only be a reference to list1, and changes made in list1 will automatically also be made in list2.</a:t>
            </a:r>
          </a:p>
          <a:p>
            <a:endParaRPr lang="en-US" dirty="0"/>
          </a:p>
          <a:p>
            <a:r>
              <a:rPr lang="en-US" dirty="0"/>
              <a:t>	There are ways to make a copy, one way is to use the built-in List method copy().</a:t>
            </a:r>
          </a:p>
          <a:p>
            <a:r>
              <a:rPr lang="en-US" b="1" dirty="0"/>
              <a:t>Example</a:t>
            </a:r>
          </a:p>
          <a:p>
            <a:endParaRPr lang="en-US" dirty="0"/>
          </a:p>
          <a:p>
            <a:r>
              <a:rPr lang="en-US" dirty="0"/>
              <a:t>	Make a copy of a list with the copy() method:</a:t>
            </a:r>
            <a:endParaRPr lang="en-PH" dirty="0"/>
          </a:p>
        </p:txBody>
      </p:sp>
      <p:pic>
        <p:nvPicPr>
          <p:cNvPr id="8" name="Picture 7">
            <a:extLst>
              <a:ext uri="{FF2B5EF4-FFF2-40B4-BE49-F238E27FC236}">
                <a16:creationId xmlns:a16="http://schemas.microsoft.com/office/drawing/2014/main" id="{3A5C9861-BBE4-0D44-224B-BCE4713F5F32}"/>
              </a:ext>
            </a:extLst>
          </p:cNvPr>
          <p:cNvPicPr>
            <a:picLocks noChangeAspect="1"/>
          </p:cNvPicPr>
          <p:nvPr/>
        </p:nvPicPr>
        <p:blipFill>
          <a:blip r:embed="rId2"/>
          <a:stretch>
            <a:fillRect/>
          </a:stretch>
        </p:blipFill>
        <p:spPr>
          <a:xfrm>
            <a:off x="4607048" y="3150671"/>
            <a:ext cx="4259949" cy="952583"/>
          </a:xfrm>
          <a:prstGeom prst="rect">
            <a:avLst/>
          </a:prstGeom>
        </p:spPr>
      </p:pic>
      <p:sp>
        <p:nvSpPr>
          <p:cNvPr id="11" name="TextBox 10">
            <a:extLst>
              <a:ext uri="{FF2B5EF4-FFF2-40B4-BE49-F238E27FC236}">
                <a16:creationId xmlns:a16="http://schemas.microsoft.com/office/drawing/2014/main" id="{FD5AD9D0-1E64-0013-BE49-EE8230138E2C}"/>
              </a:ext>
            </a:extLst>
          </p:cNvPr>
          <p:cNvSpPr txBox="1"/>
          <p:nvPr/>
        </p:nvSpPr>
        <p:spPr>
          <a:xfrm>
            <a:off x="869622" y="4097379"/>
            <a:ext cx="10254005" cy="1200329"/>
          </a:xfrm>
          <a:prstGeom prst="rect">
            <a:avLst/>
          </a:prstGeom>
          <a:noFill/>
        </p:spPr>
        <p:txBody>
          <a:bodyPr wrap="square">
            <a:spAutoFit/>
          </a:bodyPr>
          <a:lstStyle/>
          <a:p>
            <a:r>
              <a:rPr lang="en-US" dirty="0"/>
              <a:t>Another way to make a copy is to use the built-in method list().</a:t>
            </a:r>
          </a:p>
          <a:p>
            <a:r>
              <a:rPr lang="en-US" b="1" dirty="0"/>
              <a:t>Example</a:t>
            </a:r>
          </a:p>
          <a:p>
            <a:endParaRPr lang="en-US" dirty="0"/>
          </a:p>
          <a:p>
            <a:r>
              <a:rPr lang="en-US" dirty="0"/>
              <a:t>Make a copy of a list with the list() method:</a:t>
            </a:r>
            <a:endParaRPr lang="en-PH" dirty="0"/>
          </a:p>
        </p:txBody>
      </p:sp>
      <p:pic>
        <p:nvPicPr>
          <p:cNvPr id="13" name="Picture 12">
            <a:extLst>
              <a:ext uri="{FF2B5EF4-FFF2-40B4-BE49-F238E27FC236}">
                <a16:creationId xmlns:a16="http://schemas.microsoft.com/office/drawing/2014/main" id="{7A3DA92F-F1E2-417E-4DB7-AE97CF78F685}"/>
              </a:ext>
            </a:extLst>
          </p:cNvPr>
          <p:cNvPicPr>
            <a:picLocks noChangeAspect="1"/>
          </p:cNvPicPr>
          <p:nvPr/>
        </p:nvPicPr>
        <p:blipFill>
          <a:blip r:embed="rId3"/>
          <a:stretch>
            <a:fillRect/>
          </a:stretch>
        </p:blipFill>
        <p:spPr>
          <a:xfrm>
            <a:off x="4607048" y="5522635"/>
            <a:ext cx="4244708" cy="960203"/>
          </a:xfrm>
          <a:prstGeom prst="rect">
            <a:avLst/>
          </a:prstGeom>
        </p:spPr>
      </p:pic>
    </p:spTree>
    <p:extLst>
      <p:ext uri="{BB962C8B-B14F-4D97-AF65-F5344CB8AC3E}">
        <p14:creationId xmlns:p14="http://schemas.microsoft.com/office/powerpoint/2010/main" val="187042868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D6FFC6-E17B-1A3C-2478-F764412B5DFF}"/>
              </a:ext>
            </a:extLst>
          </p:cNvPr>
          <p:cNvSpPr>
            <a:spLocks noGrp="1"/>
          </p:cNvSpPr>
          <p:nvPr>
            <p:ph type="body" idx="1"/>
          </p:nvPr>
        </p:nvSpPr>
        <p:spPr/>
        <p:txBody>
          <a:bodyPr/>
          <a:lstStyle/>
          <a:p>
            <a:endParaRPr lang="en-PH"/>
          </a:p>
        </p:txBody>
      </p:sp>
      <p:sp>
        <p:nvSpPr>
          <p:cNvPr id="11" name="Title 10">
            <a:extLst>
              <a:ext uri="{FF2B5EF4-FFF2-40B4-BE49-F238E27FC236}">
                <a16:creationId xmlns:a16="http://schemas.microsoft.com/office/drawing/2014/main" id="{9B70B001-1F80-03DE-9FCE-47B39F5AF2C7}"/>
              </a:ext>
            </a:extLst>
          </p:cNvPr>
          <p:cNvSpPr>
            <a:spLocks noGrp="1"/>
          </p:cNvSpPr>
          <p:nvPr>
            <p:ph type="title"/>
          </p:nvPr>
        </p:nvSpPr>
        <p:spPr/>
        <p:txBody>
          <a:bodyPr/>
          <a:lstStyle/>
          <a:p>
            <a:r>
              <a:rPr lang="en-PH" b="1" dirty="0"/>
              <a:t>Python - Join Lists</a:t>
            </a:r>
            <a:br>
              <a:rPr lang="en-PH" b="1" dirty="0"/>
            </a:br>
            <a:endParaRPr lang="en-PH" dirty="0"/>
          </a:p>
        </p:txBody>
      </p:sp>
    </p:spTree>
    <p:extLst>
      <p:ext uri="{BB962C8B-B14F-4D97-AF65-F5344CB8AC3E}">
        <p14:creationId xmlns:p14="http://schemas.microsoft.com/office/powerpoint/2010/main" val="214260360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F81570-2690-A2B5-1A83-5FABE5102E93}"/>
              </a:ext>
            </a:extLst>
          </p:cNvPr>
          <p:cNvSpPr txBox="1"/>
          <p:nvPr/>
        </p:nvSpPr>
        <p:spPr>
          <a:xfrm>
            <a:off x="596245" y="526712"/>
            <a:ext cx="10480249" cy="255454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Join Two Lists</a:t>
            </a:r>
          </a:p>
          <a:p>
            <a:endParaRPr lang="en-US" dirty="0"/>
          </a:p>
          <a:p>
            <a:r>
              <a:rPr lang="en-US" dirty="0"/>
              <a:t>		There are several ways to join, or concatenate, two or more lists in Python.</a:t>
            </a:r>
          </a:p>
          <a:p>
            <a:endParaRPr lang="en-US" dirty="0"/>
          </a:p>
          <a:p>
            <a:r>
              <a:rPr lang="en-US" dirty="0"/>
              <a:t>One of the easiest ways are by using the + operator.</a:t>
            </a:r>
          </a:p>
          <a:p>
            <a:r>
              <a:rPr lang="en-US" sz="2000" b="1" dirty="0"/>
              <a:t>Example</a:t>
            </a:r>
            <a:endParaRPr lang="en-US" b="1" dirty="0"/>
          </a:p>
          <a:p>
            <a:endParaRPr lang="en-US" dirty="0"/>
          </a:p>
          <a:p>
            <a:r>
              <a:rPr lang="en-US" dirty="0"/>
              <a:t>Join two list:</a:t>
            </a:r>
            <a:endParaRPr lang="en-PH" dirty="0"/>
          </a:p>
        </p:txBody>
      </p:sp>
      <p:pic>
        <p:nvPicPr>
          <p:cNvPr id="9" name="Picture 8">
            <a:extLst>
              <a:ext uri="{FF2B5EF4-FFF2-40B4-BE49-F238E27FC236}">
                <a16:creationId xmlns:a16="http://schemas.microsoft.com/office/drawing/2014/main" id="{7CF99373-7657-72B8-1B45-336BB69604CE}"/>
              </a:ext>
            </a:extLst>
          </p:cNvPr>
          <p:cNvPicPr>
            <a:picLocks noChangeAspect="1"/>
          </p:cNvPicPr>
          <p:nvPr/>
        </p:nvPicPr>
        <p:blipFill>
          <a:blip r:embed="rId2"/>
          <a:stretch>
            <a:fillRect/>
          </a:stretch>
        </p:blipFill>
        <p:spPr>
          <a:xfrm>
            <a:off x="4715916" y="2819964"/>
            <a:ext cx="3627434" cy="1463167"/>
          </a:xfrm>
          <a:prstGeom prst="rect">
            <a:avLst/>
          </a:prstGeom>
        </p:spPr>
      </p:pic>
      <p:sp>
        <p:nvSpPr>
          <p:cNvPr id="11" name="TextBox 10">
            <a:extLst>
              <a:ext uri="{FF2B5EF4-FFF2-40B4-BE49-F238E27FC236}">
                <a16:creationId xmlns:a16="http://schemas.microsoft.com/office/drawing/2014/main" id="{D3BDA98B-ED56-DF9E-FB4B-271CF77A02CE}"/>
              </a:ext>
            </a:extLst>
          </p:cNvPr>
          <p:cNvSpPr txBox="1"/>
          <p:nvPr/>
        </p:nvSpPr>
        <p:spPr>
          <a:xfrm>
            <a:off x="803636" y="4050151"/>
            <a:ext cx="9839226" cy="1200329"/>
          </a:xfrm>
          <a:prstGeom prst="rect">
            <a:avLst/>
          </a:prstGeom>
          <a:noFill/>
        </p:spPr>
        <p:txBody>
          <a:bodyPr wrap="square">
            <a:spAutoFit/>
          </a:bodyPr>
          <a:lstStyle/>
          <a:p>
            <a:r>
              <a:rPr lang="en-US" dirty="0"/>
              <a:t>Another way to join two lists is by appending all the items from list2 into list1, one by one:</a:t>
            </a:r>
          </a:p>
          <a:p>
            <a:r>
              <a:rPr lang="en-US" dirty="0"/>
              <a:t>Example</a:t>
            </a:r>
          </a:p>
          <a:p>
            <a:endParaRPr lang="en-US" dirty="0"/>
          </a:p>
          <a:p>
            <a:r>
              <a:rPr lang="en-US" dirty="0"/>
              <a:t>Append list2 into list1:</a:t>
            </a:r>
            <a:endParaRPr lang="en-PH" dirty="0"/>
          </a:p>
        </p:txBody>
      </p:sp>
      <p:pic>
        <p:nvPicPr>
          <p:cNvPr id="13" name="Picture 12">
            <a:extLst>
              <a:ext uri="{FF2B5EF4-FFF2-40B4-BE49-F238E27FC236}">
                <a16:creationId xmlns:a16="http://schemas.microsoft.com/office/drawing/2014/main" id="{4ACD9B71-FAC5-DCF3-7184-4BEBC78650B4}"/>
              </a:ext>
            </a:extLst>
          </p:cNvPr>
          <p:cNvPicPr>
            <a:picLocks noChangeAspect="1"/>
          </p:cNvPicPr>
          <p:nvPr/>
        </p:nvPicPr>
        <p:blipFill>
          <a:blip r:embed="rId3"/>
          <a:stretch>
            <a:fillRect/>
          </a:stretch>
        </p:blipFill>
        <p:spPr>
          <a:xfrm>
            <a:off x="4693920" y="4960803"/>
            <a:ext cx="3574090" cy="1615580"/>
          </a:xfrm>
          <a:prstGeom prst="rect">
            <a:avLst/>
          </a:prstGeom>
        </p:spPr>
      </p:pic>
    </p:spTree>
    <p:extLst>
      <p:ext uri="{BB962C8B-B14F-4D97-AF65-F5344CB8AC3E}">
        <p14:creationId xmlns:p14="http://schemas.microsoft.com/office/powerpoint/2010/main" val="8777455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51FC2-22F3-7750-E3B6-9B69243E8769}"/>
              </a:ext>
            </a:extLst>
          </p:cNvPr>
          <p:cNvSpPr txBox="1"/>
          <p:nvPr/>
        </p:nvSpPr>
        <p:spPr>
          <a:xfrm>
            <a:off x="754144" y="957138"/>
            <a:ext cx="9982986" cy="923330"/>
          </a:xfrm>
          <a:prstGeom prst="rect">
            <a:avLst/>
          </a:prstGeom>
          <a:noFill/>
        </p:spPr>
        <p:txBody>
          <a:bodyPr wrap="square">
            <a:spAutoFit/>
          </a:bodyPr>
          <a:lstStyle/>
          <a:p>
            <a:r>
              <a:rPr lang="en-US" b="1" dirty="0"/>
              <a:t>List Methods</a:t>
            </a:r>
          </a:p>
          <a:p>
            <a:endParaRPr lang="en-US" dirty="0"/>
          </a:p>
          <a:p>
            <a:r>
              <a:rPr lang="en-US" dirty="0"/>
              <a:t>	Python has a set of built-in methods that you can use on lists.</a:t>
            </a:r>
            <a:endParaRPr lang="en-PH" dirty="0"/>
          </a:p>
        </p:txBody>
      </p:sp>
      <p:pic>
        <p:nvPicPr>
          <p:cNvPr id="5" name="Picture 4">
            <a:extLst>
              <a:ext uri="{FF2B5EF4-FFF2-40B4-BE49-F238E27FC236}">
                <a16:creationId xmlns:a16="http://schemas.microsoft.com/office/drawing/2014/main" id="{C836C610-4E9D-CC19-033A-37A76DFC0228}"/>
              </a:ext>
            </a:extLst>
          </p:cNvPr>
          <p:cNvPicPr>
            <a:picLocks noChangeAspect="1"/>
          </p:cNvPicPr>
          <p:nvPr/>
        </p:nvPicPr>
        <p:blipFill>
          <a:blip r:embed="rId2"/>
          <a:stretch>
            <a:fillRect/>
          </a:stretch>
        </p:blipFill>
        <p:spPr>
          <a:xfrm>
            <a:off x="934640" y="1880468"/>
            <a:ext cx="8698166" cy="4679248"/>
          </a:xfrm>
          <a:prstGeom prst="rect">
            <a:avLst/>
          </a:prstGeom>
        </p:spPr>
      </p:pic>
      <p:sp>
        <p:nvSpPr>
          <p:cNvPr id="7" name="TextBox 6">
            <a:extLst>
              <a:ext uri="{FF2B5EF4-FFF2-40B4-BE49-F238E27FC236}">
                <a16:creationId xmlns:a16="http://schemas.microsoft.com/office/drawing/2014/main" id="{D0018790-3AEF-1427-405B-B999781AD4F1}"/>
              </a:ext>
            </a:extLst>
          </p:cNvPr>
          <p:cNvSpPr txBox="1"/>
          <p:nvPr/>
        </p:nvSpPr>
        <p:spPr>
          <a:xfrm>
            <a:off x="662234" y="233863"/>
            <a:ext cx="6094428" cy="523220"/>
          </a:xfrm>
          <a:prstGeom prst="rect">
            <a:avLst/>
          </a:prstGeom>
          <a:noFill/>
        </p:spPr>
        <p:txBody>
          <a:bodyPr wrap="square">
            <a:spAutoFit/>
          </a:bodyPr>
          <a:lstStyle/>
          <a:p>
            <a:r>
              <a:rPr lang="en-PH" sz="2800" b="1" dirty="0">
                <a:effectLst>
                  <a:outerShdw blurRad="38100" dist="38100" dir="2700000" algn="tl">
                    <a:srgbClr val="000000">
                      <a:alpha val="43137"/>
                    </a:srgbClr>
                  </a:outerShdw>
                </a:effectLst>
              </a:rPr>
              <a:t>Python - List Methods</a:t>
            </a:r>
          </a:p>
        </p:txBody>
      </p:sp>
    </p:spTree>
    <p:extLst>
      <p:ext uri="{BB962C8B-B14F-4D97-AF65-F5344CB8AC3E}">
        <p14:creationId xmlns:p14="http://schemas.microsoft.com/office/powerpoint/2010/main" val="12971180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B48DC3-CD63-47BF-C531-9D1F344C5249}"/>
              </a:ext>
            </a:extLst>
          </p:cNvPr>
          <p:cNvSpPr txBox="1"/>
          <p:nvPr/>
        </p:nvSpPr>
        <p:spPr>
          <a:xfrm>
            <a:off x="662235" y="251177"/>
            <a:ext cx="11743440" cy="440120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rPr>
              <a:t>Python Tuples</a:t>
            </a:r>
          </a:p>
          <a:p>
            <a:endParaRPr lang="en-US" sz="3200" b="1" dirty="0">
              <a:effectLst>
                <a:outerShdw blurRad="38100" dist="38100" dir="2700000" algn="tl">
                  <a:srgbClr val="000000">
                    <a:alpha val="43137"/>
                  </a:srgbClr>
                </a:outerShdw>
              </a:effectLst>
            </a:endParaRPr>
          </a:p>
          <a:p>
            <a:endParaRPr lang="en-US" dirty="0"/>
          </a:p>
          <a:p>
            <a:r>
              <a:rPr lang="en-US" dirty="0"/>
              <a:t>Tuples are used to store multiple items in a single variable.</a:t>
            </a:r>
          </a:p>
          <a:p>
            <a:endParaRPr lang="en-US" dirty="0"/>
          </a:p>
          <a:p>
            <a:r>
              <a:rPr lang="en-US" dirty="0"/>
              <a:t>Tuple is one of 4 built-in data types in Python used to store collections of data, the other 3 are List, Set, and Dictionary, all with different qualities and usage.</a:t>
            </a:r>
          </a:p>
          <a:p>
            <a:endParaRPr lang="en-US" dirty="0"/>
          </a:p>
          <a:p>
            <a:r>
              <a:rPr lang="en-US" dirty="0"/>
              <a:t>A tuple is a collection which is ordered and unchangeable.</a:t>
            </a:r>
          </a:p>
          <a:p>
            <a:endParaRPr lang="en-US" dirty="0"/>
          </a:p>
          <a:p>
            <a:r>
              <a:rPr lang="en-US" dirty="0"/>
              <a:t>Tuples are written with round brackets.</a:t>
            </a:r>
          </a:p>
          <a:p>
            <a:r>
              <a:rPr lang="en-US" sz="2000" b="1" dirty="0"/>
              <a:t>Example</a:t>
            </a:r>
          </a:p>
          <a:p>
            <a:endParaRPr lang="en-US" dirty="0"/>
          </a:p>
          <a:p>
            <a:r>
              <a:rPr lang="en-US" dirty="0"/>
              <a:t>Create a Tuple:</a:t>
            </a:r>
            <a:endParaRPr lang="en-PH" dirty="0"/>
          </a:p>
        </p:txBody>
      </p:sp>
      <p:pic>
        <p:nvPicPr>
          <p:cNvPr id="5" name="Picture 4">
            <a:extLst>
              <a:ext uri="{FF2B5EF4-FFF2-40B4-BE49-F238E27FC236}">
                <a16:creationId xmlns:a16="http://schemas.microsoft.com/office/drawing/2014/main" id="{A71728BE-1FA2-8260-8CE7-8D09F1B9F37E}"/>
              </a:ext>
            </a:extLst>
          </p:cNvPr>
          <p:cNvPicPr>
            <a:picLocks noChangeAspect="1"/>
          </p:cNvPicPr>
          <p:nvPr/>
        </p:nvPicPr>
        <p:blipFill>
          <a:blip r:embed="rId2"/>
          <a:stretch>
            <a:fillRect/>
          </a:stretch>
        </p:blipFill>
        <p:spPr>
          <a:xfrm>
            <a:off x="4405598" y="830639"/>
            <a:ext cx="3889989" cy="532615"/>
          </a:xfrm>
          <a:prstGeom prst="rect">
            <a:avLst/>
          </a:prstGeom>
        </p:spPr>
      </p:pic>
      <p:pic>
        <p:nvPicPr>
          <p:cNvPr id="10" name="Picture 9">
            <a:extLst>
              <a:ext uri="{FF2B5EF4-FFF2-40B4-BE49-F238E27FC236}">
                <a16:creationId xmlns:a16="http://schemas.microsoft.com/office/drawing/2014/main" id="{0DF9D6ED-488D-DA64-D823-97859F5E4255}"/>
              </a:ext>
            </a:extLst>
          </p:cNvPr>
          <p:cNvPicPr>
            <a:picLocks noChangeAspect="1"/>
          </p:cNvPicPr>
          <p:nvPr/>
        </p:nvPicPr>
        <p:blipFill>
          <a:blip r:embed="rId3"/>
          <a:stretch>
            <a:fillRect/>
          </a:stretch>
        </p:blipFill>
        <p:spPr>
          <a:xfrm>
            <a:off x="4241672" y="4664993"/>
            <a:ext cx="5692752" cy="1362368"/>
          </a:xfrm>
          <a:prstGeom prst="rect">
            <a:avLst/>
          </a:prstGeom>
        </p:spPr>
      </p:pic>
    </p:spTree>
    <p:extLst>
      <p:ext uri="{BB962C8B-B14F-4D97-AF65-F5344CB8AC3E}">
        <p14:creationId xmlns:p14="http://schemas.microsoft.com/office/powerpoint/2010/main" val="12237549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FD54C-D20A-2F63-E5F5-72BDEBAAC789}"/>
              </a:ext>
            </a:extLst>
          </p:cNvPr>
          <p:cNvSpPr txBox="1"/>
          <p:nvPr/>
        </p:nvSpPr>
        <p:spPr>
          <a:xfrm>
            <a:off x="643379" y="474345"/>
            <a:ext cx="11686881" cy="3539430"/>
          </a:xfrm>
          <a:prstGeom prst="rect">
            <a:avLst/>
          </a:prstGeom>
          <a:noFill/>
        </p:spPr>
        <p:txBody>
          <a:bodyPr wrap="square">
            <a:spAutoFit/>
          </a:bodyPr>
          <a:lstStyle/>
          <a:p>
            <a:r>
              <a:rPr lang="en-US" sz="1600" b="1" dirty="0"/>
              <a:t>Tuple Items</a:t>
            </a:r>
          </a:p>
          <a:p>
            <a:endParaRPr lang="en-US" sz="1600" dirty="0"/>
          </a:p>
          <a:p>
            <a:r>
              <a:rPr lang="en-US" sz="1600" dirty="0"/>
              <a:t>	Tuple items are ordered, unchangeable, and allow duplicate values.</a:t>
            </a:r>
          </a:p>
          <a:p>
            <a:endParaRPr lang="en-US" sz="1600" dirty="0"/>
          </a:p>
          <a:p>
            <a:r>
              <a:rPr lang="en-US" sz="1600" dirty="0"/>
              <a:t>	Tuple items are indexed, the first item has index [0], the second item has index [1] etc.</a:t>
            </a:r>
          </a:p>
          <a:p>
            <a:r>
              <a:rPr lang="en-US" sz="1600" b="1" dirty="0"/>
              <a:t>Ordered</a:t>
            </a:r>
          </a:p>
          <a:p>
            <a:endParaRPr lang="en-US" sz="1600" dirty="0"/>
          </a:p>
          <a:p>
            <a:r>
              <a:rPr lang="en-US" sz="1600" dirty="0"/>
              <a:t>	When we say that tuples are ordered, it means that the items have a defined order, and that order will not change.</a:t>
            </a:r>
          </a:p>
          <a:p>
            <a:r>
              <a:rPr lang="en-US" sz="1600" b="1" dirty="0"/>
              <a:t>Unchangeable</a:t>
            </a:r>
          </a:p>
          <a:p>
            <a:endParaRPr lang="en-US" sz="1600" dirty="0"/>
          </a:p>
          <a:p>
            <a:r>
              <a:rPr lang="en-US" sz="1600" dirty="0"/>
              <a:t>	Tuples are unchangeable, meaning that we cannot change, add or remove items after the tuple has been created.</a:t>
            </a:r>
          </a:p>
          <a:p>
            <a:r>
              <a:rPr lang="en-US" sz="1600" b="1" dirty="0"/>
              <a:t>Allow Duplicates</a:t>
            </a:r>
          </a:p>
          <a:p>
            <a:endParaRPr lang="en-US" sz="1600" dirty="0"/>
          </a:p>
          <a:p>
            <a:r>
              <a:rPr lang="en-US" sz="1600" dirty="0"/>
              <a:t>Since tuples are indexed, they can have items with the same value:</a:t>
            </a:r>
            <a:endParaRPr lang="en-PH" sz="1600" dirty="0"/>
          </a:p>
        </p:txBody>
      </p:sp>
      <p:sp>
        <p:nvSpPr>
          <p:cNvPr id="5" name="TextBox 4">
            <a:extLst>
              <a:ext uri="{FF2B5EF4-FFF2-40B4-BE49-F238E27FC236}">
                <a16:creationId xmlns:a16="http://schemas.microsoft.com/office/drawing/2014/main" id="{E2BA4E83-7E34-DEC1-6A1B-923FFD7DD3C4}"/>
              </a:ext>
            </a:extLst>
          </p:cNvPr>
          <p:cNvSpPr txBox="1"/>
          <p:nvPr/>
        </p:nvSpPr>
        <p:spPr>
          <a:xfrm>
            <a:off x="539684" y="4215746"/>
            <a:ext cx="6094428" cy="861774"/>
          </a:xfrm>
          <a:prstGeom prst="rect">
            <a:avLst/>
          </a:prstGeom>
          <a:noFill/>
        </p:spPr>
        <p:txBody>
          <a:bodyPr wrap="square">
            <a:spAutoFit/>
          </a:bodyPr>
          <a:lstStyle/>
          <a:p>
            <a:r>
              <a:rPr lang="en-US" sz="1600" b="1" dirty="0"/>
              <a:t>Example</a:t>
            </a:r>
          </a:p>
          <a:p>
            <a:endParaRPr lang="en-US" sz="1600" dirty="0"/>
          </a:p>
          <a:p>
            <a:r>
              <a:rPr lang="en-US" sz="1600" dirty="0"/>
              <a:t>Tuples allow duplicate values:</a:t>
            </a:r>
            <a:endParaRPr lang="en-PH" sz="1600" dirty="0"/>
          </a:p>
        </p:txBody>
      </p:sp>
      <p:pic>
        <p:nvPicPr>
          <p:cNvPr id="7" name="Picture 6">
            <a:extLst>
              <a:ext uri="{FF2B5EF4-FFF2-40B4-BE49-F238E27FC236}">
                <a16:creationId xmlns:a16="http://schemas.microsoft.com/office/drawing/2014/main" id="{4EE3098D-6031-1D2B-A12A-E9C13D930EDC}"/>
              </a:ext>
            </a:extLst>
          </p:cNvPr>
          <p:cNvPicPr>
            <a:picLocks noChangeAspect="1"/>
          </p:cNvPicPr>
          <p:nvPr/>
        </p:nvPicPr>
        <p:blipFill>
          <a:blip r:embed="rId2"/>
          <a:stretch>
            <a:fillRect/>
          </a:stretch>
        </p:blipFill>
        <p:spPr>
          <a:xfrm>
            <a:off x="3666774" y="5187159"/>
            <a:ext cx="6406016" cy="1196496"/>
          </a:xfrm>
          <a:prstGeom prst="rect">
            <a:avLst/>
          </a:prstGeom>
        </p:spPr>
      </p:pic>
    </p:spTree>
    <p:extLst>
      <p:ext uri="{BB962C8B-B14F-4D97-AF65-F5344CB8AC3E}">
        <p14:creationId xmlns:p14="http://schemas.microsoft.com/office/powerpoint/2010/main" val="86137445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845A8-001D-D03C-1020-9C42336CFF2F}"/>
              </a:ext>
            </a:extLst>
          </p:cNvPr>
          <p:cNvSpPr txBox="1"/>
          <p:nvPr/>
        </p:nvSpPr>
        <p:spPr>
          <a:xfrm>
            <a:off x="615099" y="256956"/>
            <a:ext cx="10649931" cy="1754326"/>
          </a:xfrm>
          <a:prstGeom prst="rect">
            <a:avLst/>
          </a:prstGeom>
          <a:noFill/>
        </p:spPr>
        <p:txBody>
          <a:bodyPr wrap="square">
            <a:spAutoFit/>
          </a:bodyPr>
          <a:lstStyle/>
          <a:p>
            <a:r>
              <a:rPr lang="en-US" b="1" dirty="0"/>
              <a:t>Tuple Length</a:t>
            </a:r>
          </a:p>
          <a:p>
            <a:endParaRPr lang="en-US" dirty="0"/>
          </a:p>
          <a:p>
            <a:r>
              <a:rPr lang="en-US" dirty="0"/>
              <a:t>	To determine how many items a tuple has, use the </a:t>
            </a:r>
            <a:r>
              <a:rPr lang="en-US" dirty="0" err="1"/>
              <a:t>len</a:t>
            </a:r>
            <a:r>
              <a:rPr lang="en-US" dirty="0"/>
              <a:t>() function:</a:t>
            </a:r>
          </a:p>
          <a:p>
            <a:r>
              <a:rPr lang="en-US" b="1" dirty="0"/>
              <a:t>Example</a:t>
            </a:r>
          </a:p>
          <a:p>
            <a:endParaRPr lang="en-US" dirty="0"/>
          </a:p>
          <a:p>
            <a:r>
              <a:rPr lang="en-US" dirty="0"/>
              <a:t>	Print the number of items in the tuple:</a:t>
            </a:r>
            <a:endParaRPr lang="en-PH" dirty="0"/>
          </a:p>
        </p:txBody>
      </p:sp>
      <p:pic>
        <p:nvPicPr>
          <p:cNvPr id="5" name="Picture 4">
            <a:extLst>
              <a:ext uri="{FF2B5EF4-FFF2-40B4-BE49-F238E27FC236}">
                <a16:creationId xmlns:a16="http://schemas.microsoft.com/office/drawing/2014/main" id="{FF4E25F0-F7C2-FEB5-F633-F6E8E8AA08F9}"/>
              </a:ext>
            </a:extLst>
          </p:cNvPr>
          <p:cNvPicPr>
            <a:picLocks noChangeAspect="1"/>
          </p:cNvPicPr>
          <p:nvPr/>
        </p:nvPicPr>
        <p:blipFill>
          <a:blip r:embed="rId2"/>
          <a:stretch>
            <a:fillRect/>
          </a:stretch>
        </p:blipFill>
        <p:spPr>
          <a:xfrm>
            <a:off x="4953985" y="2093810"/>
            <a:ext cx="4122079" cy="97932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1BE8A3CA-8100-32B1-4B91-4D2AE72112F2}"/>
              </a:ext>
            </a:extLst>
          </p:cNvPr>
          <p:cNvSpPr txBox="1"/>
          <p:nvPr/>
        </p:nvSpPr>
        <p:spPr>
          <a:xfrm>
            <a:off x="737648" y="2993631"/>
            <a:ext cx="10847894" cy="2031325"/>
          </a:xfrm>
          <a:prstGeom prst="rect">
            <a:avLst/>
          </a:prstGeom>
          <a:noFill/>
        </p:spPr>
        <p:txBody>
          <a:bodyPr wrap="square">
            <a:spAutoFit/>
          </a:bodyPr>
          <a:lstStyle/>
          <a:p>
            <a:r>
              <a:rPr lang="en-US" b="1" dirty="0"/>
              <a:t>Create Tuple With One Item</a:t>
            </a:r>
          </a:p>
          <a:p>
            <a:endParaRPr lang="en-US" dirty="0"/>
          </a:p>
          <a:p>
            <a:r>
              <a:rPr lang="en-US" dirty="0"/>
              <a:t>	To create a tuple with only one item, you have to add a comma after the item, otherwise Python will not recognize it as a tuple.</a:t>
            </a:r>
          </a:p>
          <a:p>
            <a:r>
              <a:rPr lang="en-US" b="1" dirty="0"/>
              <a:t>Example</a:t>
            </a:r>
          </a:p>
          <a:p>
            <a:endParaRPr lang="en-US" dirty="0"/>
          </a:p>
          <a:p>
            <a:r>
              <a:rPr lang="en-US" dirty="0"/>
              <a:t>	One item tuple, remember the comma:</a:t>
            </a:r>
            <a:endParaRPr lang="en-PH" dirty="0"/>
          </a:p>
        </p:txBody>
      </p:sp>
      <p:pic>
        <p:nvPicPr>
          <p:cNvPr id="9" name="Picture 8">
            <a:extLst>
              <a:ext uri="{FF2B5EF4-FFF2-40B4-BE49-F238E27FC236}">
                <a16:creationId xmlns:a16="http://schemas.microsoft.com/office/drawing/2014/main" id="{11192658-C62E-431F-0DC1-B6DDE4CBA632}"/>
              </a:ext>
            </a:extLst>
          </p:cNvPr>
          <p:cNvPicPr>
            <a:picLocks noChangeAspect="1"/>
          </p:cNvPicPr>
          <p:nvPr/>
        </p:nvPicPr>
        <p:blipFill>
          <a:blip r:embed="rId3"/>
          <a:stretch>
            <a:fillRect/>
          </a:stretch>
        </p:blipFill>
        <p:spPr>
          <a:xfrm>
            <a:off x="4953984" y="4963687"/>
            <a:ext cx="3247335" cy="1744953"/>
          </a:xfrm>
          <a:prstGeom prst="rect">
            <a:avLst/>
          </a:prstGeom>
        </p:spPr>
      </p:pic>
    </p:spTree>
    <p:extLst>
      <p:ext uri="{BB962C8B-B14F-4D97-AF65-F5344CB8AC3E}">
        <p14:creationId xmlns:p14="http://schemas.microsoft.com/office/powerpoint/2010/main" val="390592412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D6CDA-CF5C-AC1D-501E-82424B5B04B4}"/>
              </a:ext>
            </a:extLst>
          </p:cNvPr>
          <p:cNvSpPr txBox="1"/>
          <p:nvPr/>
        </p:nvSpPr>
        <p:spPr>
          <a:xfrm>
            <a:off x="973317" y="470869"/>
            <a:ext cx="7878451" cy="1772709"/>
          </a:xfrm>
          <a:prstGeom prst="rect">
            <a:avLst/>
          </a:prstGeom>
          <a:noFill/>
        </p:spPr>
        <p:txBody>
          <a:bodyPr wrap="square">
            <a:spAutoFit/>
          </a:bodyPr>
          <a:lstStyle/>
          <a:p>
            <a:r>
              <a:rPr lang="en-US" b="1" dirty="0"/>
              <a:t>Tuple Items - Data Types</a:t>
            </a:r>
          </a:p>
          <a:p>
            <a:endParaRPr lang="en-US" dirty="0"/>
          </a:p>
          <a:p>
            <a:r>
              <a:rPr lang="en-US" dirty="0"/>
              <a:t>	Tuple items can be of any data type:</a:t>
            </a:r>
          </a:p>
          <a:p>
            <a:r>
              <a:rPr lang="en-US" b="1" dirty="0"/>
              <a:t>Example</a:t>
            </a:r>
          </a:p>
          <a:p>
            <a:endParaRPr lang="en-US" dirty="0"/>
          </a:p>
          <a:p>
            <a:r>
              <a:rPr lang="en-US" dirty="0"/>
              <a:t>	String, int and </a:t>
            </a:r>
            <a:r>
              <a:rPr lang="en-US" dirty="0" err="1"/>
              <a:t>boolean</a:t>
            </a:r>
            <a:r>
              <a:rPr lang="en-US" dirty="0"/>
              <a:t> data types:</a:t>
            </a:r>
            <a:endParaRPr lang="en-PH" dirty="0"/>
          </a:p>
        </p:txBody>
      </p:sp>
      <p:pic>
        <p:nvPicPr>
          <p:cNvPr id="5" name="Picture 4">
            <a:extLst>
              <a:ext uri="{FF2B5EF4-FFF2-40B4-BE49-F238E27FC236}">
                <a16:creationId xmlns:a16="http://schemas.microsoft.com/office/drawing/2014/main" id="{04889C80-E5C6-5175-3E9B-D711382B1215}"/>
              </a:ext>
            </a:extLst>
          </p:cNvPr>
          <p:cNvPicPr>
            <a:picLocks noChangeAspect="1"/>
          </p:cNvPicPr>
          <p:nvPr/>
        </p:nvPicPr>
        <p:blipFill>
          <a:blip r:embed="rId2"/>
          <a:stretch>
            <a:fillRect/>
          </a:stretch>
        </p:blipFill>
        <p:spPr>
          <a:xfrm>
            <a:off x="4487248" y="2337146"/>
            <a:ext cx="4778211" cy="1091854"/>
          </a:xfrm>
          <a:prstGeom prst="rect">
            <a:avLst/>
          </a:prstGeom>
        </p:spPr>
      </p:pic>
      <p:sp>
        <p:nvSpPr>
          <p:cNvPr id="7" name="TextBox 6">
            <a:extLst>
              <a:ext uri="{FF2B5EF4-FFF2-40B4-BE49-F238E27FC236}">
                <a16:creationId xmlns:a16="http://schemas.microsoft.com/office/drawing/2014/main" id="{77FD6446-06F0-2C2B-2CA8-810DC8ED0572}"/>
              </a:ext>
            </a:extLst>
          </p:cNvPr>
          <p:cNvSpPr txBox="1"/>
          <p:nvPr/>
        </p:nvSpPr>
        <p:spPr>
          <a:xfrm>
            <a:off x="1152425" y="3694310"/>
            <a:ext cx="6094428" cy="1200329"/>
          </a:xfrm>
          <a:prstGeom prst="rect">
            <a:avLst/>
          </a:prstGeom>
          <a:noFill/>
        </p:spPr>
        <p:txBody>
          <a:bodyPr wrap="square">
            <a:spAutoFit/>
          </a:bodyPr>
          <a:lstStyle/>
          <a:p>
            <a:r>
              <a:rPr lang="en-US" dirty="0"/>
              <a:t>	A tuple can contain different data types:</a:t>
            </a:r>
          </a:p>
          <a:p>
            <a:r>
              <a:rPr lang="en-US" b="1" dirty="0"/>
              <a:t>Example</a:t>
            </a:r>
          </a:p>
          <a:p>
            <a:endParaRPr lang="en-US" dirty="0"/>
          </a:p>
          <a:p>
            <a:r>
              <a:rPr lang="en-US" dirty="0"/>
              <a:t>	A tuple with strings, integers and </a:t>
            </a:r>
            <a:r>
              <a:rPr lang="en-US" dirty="0" err="1"/>
              <a:t>boolean</a:t>
            </a:r>
            <a:r>
              <a:rPr lang="en-US" dirty="0"/>
              <a:t> values:</a:t>
            </a:r>
            <a:endParaRPr lang="en-PH" dirty="0"/>
          </a:p>
        </p:txBody>
      </p:sp>
      <p:pic>
        <p:nvPicPr>
          <p:cNvPr id="9" name="Picture 8">
            <a:extLst>
              <a:ext uri="{FF2B5EF4-FFF2-40B4-BE49-F238E27FC236}">
                <a16:creationId xmlns:a16="http://schemas.microsoft.com/office/drawing/2014/main" id="{495368F8-2FD6-7B3F-74DA-FD7B0D17AC05}"/>
              </a:ext>
            </a:extLst>
          </p:cNvPr>
          <p:cNvPicPr>
            <a:picLocks noChangeAspect="1"/>
          </p:cNvPicPr>
          <p:nvPr/>
        </p:nvPicPr>
        <p:blipFill>
          <a:blip r:embed="rId3"/>
          <a:stretch>
            <a:fillRect/>
          </a:stretch>
        </p:blipFill>
        <p:spPr>
          <a:xfrm>
            <a:off x="3770812" y="5157730"/>
            <a:ext cx="6511552" cy="769687"/>
          </a:xfrm>
          <a:prstGeom prst="rect">
            <a:avLst/>
          </a:prstGeom>
        </p:spPr>
      </p:pic>
    </p:spTree>
    <p:extLst>
      <p:ext uri="{BB962C8B-B14F-4D97-AF65-F5344CB8AC3E}">
        <p14:creationId xmlns:p14="http://schemas.microsoft.com/office/powerpoint/2010/main" val="273754171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A802B-DCB1-3AF3-15C7-82E7D003CB97}"/>
              </a:ext>
            </a:extLst>
          </p:cNvPr>
          <p:cNvSpPr txBox="1"/>
          <p:nvPr/>
        </p:nvSpPr>
        <p:spPr>
          <a:xfrm>
            <a:off x="737648" y="160607"/>
            <a:ext cx="6094428" cy="461665"/>
          </a:xfrm>
          <a:prstGeom prst="rect">
            <a:avLst/>
          </a:prstGeom>
          <a:noFill/>
        </p:spPr>
        <p:txBody>
          <a:bodyPr wrap="square">
            <a:spAutoFit/>
          </a:bodyPr>
          <a:lstStyle/>
          <a:p>
            <a:r>
              <a:rPr lang="en-PH" sz="2400" b="1" dirty="0">
                <a:effectLst>
                  <a:outerShdw blurRad="38100" dist="38100" dir="2700000" algn="tl">
                    <a:srgbClr val="000000">
                      <a:alpha val="43137"/>
                    </a:srgbClr>
                  </a:outerShdw>
                </a:effectLst>
              </a:rPr>
              <a:t>Python - Access Tuple Items</a:t>
            </a:r>
          </a:p>
        </p:txBody>
      </p:sp>
      <p:sp>
        <p:nvSpPr>
          <p:cNvPr id="5" name="TextBox 4">
            <a:extLst>
              <a:ext uri="{FF2B5EF4-FFF2-40B4-BE49-F238E27FC236}">
                <a16:creationId xmlns:a16="http://schemas.microsoft.com/office/drawing/2014/main" id="{F27D41F5-058C-B921-3BF1-44B186311588}"/>
              </a:ext>
            </a:extLst>
          </p:cNvPr>
          <p:cNvSpPr txBox="1"/>
          <p:nvPr/>
        </p:nvSpPr>
        <p:spPr>
          <a:xfrm>
            <a:off x="860195" y="616561"/>
            <a:ext cx="10197445" cy="1754326"/>
          </a:xfrm>
          <a:prstGeom prst="rect">
            <a:avLst/>
          </a:prstGeom>
          <a:noFill/>
        </p:spPr>
        <p:txBody>
          <a:bodyPr wrap="square">
            <a:spAutoFit/>
          </a:bodyPr>
          <a:lstStyle/>
          <a:p>
            <a:r>
              <a:rPr lang="en-US" b="1" dirty="0"/>
              <a:t>Access Tuple Items</a:t>
            </a:r>
          </a:p>
          <a:p>
            <a:endParaRPr lang="en-US" dirty="0"/>
          </a:p>
          <a:p>
            <a:r>
              <a:rPr lang="en-US" dirty="0"/>
              <a:t>	You can access tuple items by referring to the index number, inside square brackets:</a:t>
            </a:r>
          </a:p>
          <a:p>
            <a:r>
              <a:rPr lang="en-US" b="1" dirty="0"/>
              <a:t>Example</a:t>
            </a:r>
          </a:p>
          <a:p>
            <a:endParaRPr lang="en-US" dirty="0"/>
          </a:p>
          <a:p>
            <a:r>
              <a:rPr lang="en-US" dirty="0"/>
              <a:t>	Print the second item in the tuple:</a:t>
            </a:r>
            <a:endParaRPr lang="en-PH" dirty="0"/>
          </a:p>
        </p:txBody>
      </p:sp>
      <p:pic>
        <p:nvPicPr>
          <p:cNvPr id="7" name="Picture 6">
            <a:extLst>
              <a:ext uri="{FF2B5EF4-FFF2-40B4-BE49-F238E27FC236}">
                <a16:creationId xmlns:a16="http://schemas.microsoft.com/office/drawing/2014/main" id="{FDED6190-EDCB-0744-224D-633A555B9150}"/>
              </a:ext>
            </a:extLst>
          </p:cNvPr>
          <p:cNvPicPr>
            <a:picLocks noChangeAspect="1"/>
          </p:cNvPicPr>
          <p:nvPr/>
        </p:nvPicPr>
        <p:blipFill>
          <a:blip r:embed="rId2"/>
          <a:stretch>
            <a:fillRect/>
          </a:stretch>
        </p:blipFill>
        <p:spPr>
          <a:xfrm>
            <a:off x="6093643" y="1831612"/>
            <a:ext cx="4863646" cy="1078549"/>
          </a:xfrm>
          <a:prstGeom prst="rect">
            <a:avLst/>
          </a:prstGeom>
        </p:spPr>
      </p:pic>
      <p:sp>
        <p:nvSpPr>
          <p:cNvPr id="9" name="TextBox 8">
            <a:extLst>
              <a:ext uri="{FF2B5EF4-FFF2-40B4-BE49-F238E27FC236}">
                <a16:creationId xmlns:a16="http://schemas.microsoft.com/office/drawing/2014/main" id="{252FF3F6-FC1B-B58F-C740-8292208E9FCB}"/>
              </a:ext>
            </a:extLst>
          </p:cNvPr>
          <p:cNvSpPr txBox="1"/>
          <p:nvPr/>
        </p:nvSpPr>
        <p:spPr>
          <a:xfrm>
            <a:off x="860195" y="2505670"/>
            <a:ext cx="6094428" cy="1846659"/>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Negative Indexing</a:t>
            </a:r>
          </a:p>
          <a:p>
            <a:endParaRPr lang="en-US" dirty="0"/>
          </a:p>
          <a:p>
            <a:r>
              <a:rPr lang="en-US" dirty="0"/>
              <a:t>Negative indexing means start from the end.</a:t>
            </a:r>
          </a:p>
          <a:p>
            <a:endParaRPr lang="en-US" dirty="0"/>
          </a:p>
          <a:p>
            <a:r>
              <a:rPr lang="en-US" dirty="0"/>
              <a:t>-1 refers to the last item, -2 refers to the second last item etc.</a:t>
            </a:r>
            <a:endParaRPr lang="en-PH" dirty="0"/>
          </a:p>
        </p:txBody>
      </p:sp>
      <p:sp>
        <p:nvSpPr>
          <p:cNvPr id="11" name="TextBox 10">
            <a:extLst>
              <a:ext uri="{FF2B5EF4-FFF2-40B4-BE49-F238E27FC236}">
                <a16:creationId xmlns:a16="http://schemas.microsoft.com/office/drawing/2014/main" id="{6F0AE2B5-88B5-2668-A12C-832B5FA8F299}"/>
              </a:ext>
            </a:extLst>
          </p:cNvPr>
          <p:cNvSpPr txBox="1"/>
          <p:nvPr/>
        </p:nvSpPr>
        <p:spPr>
          <a:xfrm>
            <a:off x="860195" y="4330754"/>
            <a:ext cx="6094428" cy="923330"/>
          </a:xfrm>
          <a:prstGeom prst="rect">
            <a:avLst/>
          </a:prstGeom>
          <a:noFill/>
        </p:spPr>
        <p:txBody>
          <a:bodyPr wrap="square">
            <a:spAutoFit/>
          </a:bodyPr>
          <a:lstStyle/>
          <a:p>
            <a:r>
              <a:rPr lang="en-US" b="1" dirty="0"/>
              <a:t>Example</a:t>
            </a:r>
          </a:p>
          <a:p>
            <a:endParaRPr lang="en-US" dirty="0"/>
          </a:p>
          <a:p>
            <a:r>
              <a:rPr lang="en-US" dirty="0"/>
              <a:t>Print the last item of the tuple:</a:t>
            </a:r>
            <a:endParaRPr lang="en-PH" dirty="0"/>
          </a:p>
        </p:txBody>
      </p:sp>
      <p:pic>
        <p:nvPicPr>
          <p:cNvPr id="13" name="Picture 12">
            <a:extLst>
              <a:ext uri="{FF2B5EF4-FFF2-40B4-BE49-F238E27FC236}">
                <a16:creationId xmlns:a16="http://schemas.microsoft.com/office/drawing/2014/main" id="{220C1655-8043-7C4F-7EBA-3EA54C15E486}"/>
              </a:ext>
            </a:extLst>
          </p:cNvPr>
          <p:cNvPicPr>
            <a:picLocks noChangeAspect="1"/>
          </p:cNvPicPr>
          <p:nvPr/>
        </p:nvPicPr>
        <p:blipFill>
          <a:blip r:embed="rId3"/>
          <a:stretch>
            <a:fillRect/>
          </a:stretch>
        </p:blipFill>
        <p:spPr>
          <a:xfrm>
            <a:off x="6223919" y="4906456"/>
            <a:ext cx="4603093" cy="1078549"/>
          </a:xfrm>
          <a:prstGeom prst="rect">
            <a:avLst/>
          </a:prstGeom>
        </p:spPr>
      </p:pic>
    </p:spTree>
    <p:extLst>
      <p:ext uri="{BB962C8B-B14F-4D97-AF65-F5344CB8AC3E}">
        <p14:creationId xmlns:p14="http://schemas.microsoft.com/office/powerpoint/2010/main" val="64182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05D965-73F1-707D-04E6-C59D8D7E6811}"/>
              </a:ext>
            </a:extLst>
          </p:cNvPr>
          <p:cNvSpPr txBox="1"/>
          <p:nvPr/>
        </p:nvSpPr>
        <p:spPr>
          <a:xfrm>
            <a:off x="1925426" y="880562"/>
            <a:ext cx="6094428" cy="584775"/>
          </a:xfrm>
          <a:prstGeom prst="rect">
            <a:avLst/>
          </a:prstGeom>
          <a:noFill/>
        </p:spPr>
        <p:txBody>
          <a:bodyPr wrap="square">
            <a:spAutoFit/>
          </a:bodyPr>
          <a:lstStyle/>
          <a:p>
            <a:r>
              <a:rPr lang="en-PH" sz="3200" b="1" dirty="0"/>
              <a:t>Multi Line Comments</a:t>
            </a:r>
          </a:p>
        </p:txBody>
      </p:sp>
      <p:sp>
        <p:nvSpPr>
          <p:cNvPr id="7" name="Rectangle 1">
            <a:extLst>
              <a:ext uri="{FF2B5EF4-FFF2-40B4-BE49-F238E27FC236}">
                <a16:creationId xmlns:a16="http://schemas.microsoft.com/office/drawing/2014/main" id="{A95B2D41-355B-A500-6818-908E32BC5D7B}"/>
              </a:ext>
            </a:extLst>
          </p:cNvPr>
          <p:cNvSpPr>
            <a:spLocks noChangeArrowheads="1"/>
          </p:cNvSpPr>
          <p:nvPr/>
        </p:nvSpPr>
        <p:spPr bwMode="auto">
          <a:xfrm>
            <a:off x="3289955" y="18853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Python does not really have a syntax for multi line comments.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add a multiline comment you could insert a </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for each line: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CC16472-53B7-0F75-CFB7-6C48B668C2EA}"/>
              </a:ext>
            </a:extLst>
          </p:cNvPr>
          <p:cNvSpPr txBox="1"/>
          <p:nvPr/>
        </p:nvSpPr>
        <p:spPr>
          <a:xfrm>
            <a:off x="2354095" y="3691806"/>
            <a:ext cx="7743216" cy="369332"/>
          </a:xfrm>
          <a:prstGeom prst="rect">
            <a:avLst/>
          </a:prstGeom>
          <a:noFill/>
        </p:spPr>
        <p:txBody>
          <a:bodyPr wrap="square">
            <a:spAutoFit/>
          </a:bodyPr>
          <a:lstStyle/>
          <a:p>
            <a:r>
              <a:rPr lang="en-PH" b="1" dirty="0"/>
              <a:t>Example</a:t>
            </a:r>
          </a:p>
        </p:txBody>
      </p:sp>
      <p:pic>
        <p:nvPicPr>
          <p:cNvPr id="11" name="Picture 10">
            <a:extLst>
              <a:ext uri="{FF2B5EF4-FFF2-40B4-BE49-F238E27FC236}">
                <a16:creationId xmlns:a16="http://schemas.microsoft.com/office/drawing/2014/main" id="{1D89DA53-F85C-752E-8DB6-8B20FFA934EC}"/>
              </a:ext>
            </a:extLst>
          </p:cNvPr>
          <p:cNvPicPr>
            <a:picLocks noChangeAspect="1"/>
          </p:cNvPicPr>
          <p:nvPr/>
        </p:nvPicPr>
        <p:blipFill>
          <a:blip r:embed="rId2"/>
          <a:stretch>
            <a:fillRect/>
          </a:stretch>
        </p:blipFill>
        <p:spPr>
          <a:xfrm>
            <a:off x="4537212" y="4235283"/>
            <a:ext cx="6199280" cy="2428164"/>
          </a:xfrm>
          <a:prstGeom prst="rect">
            <a:avLst/>
          </a:prstGeom>
        </p:spPr>
      </p:pic>
    </p:spTree>
    <p:extLst>
      <p:ext uri="{BB962C8B-B14F-4D97-AF65-F5344CB8AC3E}">
        <p14:creationId xmlns:p14="http://schemas.microsoft.com/office/powerpoint/2010/main" val="266612617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393C8-7614-FC17-0A10-22C2B612E525}"/>
              </a:ext>
            </a:extLst>
          </p:cNvPr>
          <p:cNvSpPr txBox="1"/>
          <p:nvPr/>
        </p:nvSpPr>
        <p:spPr>
          <a:xfrm>
            <a:off x="699940" y="312798"/>
            <a:ext cx="10555663" cy="2400657"/>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Range of Indexes</a:t>
            </a:r>
          </a:p>
          <a:p>
            <a:endParaRPr lang="en-US" dirty="0"/>
          </a:p>
          <a:p>
            <a:r>
              <a:rPr lang="en-US" dirty="0"/>
              <a:t>	You can specify a range of indexes by specifying where to start and where to end the range.</a:t>
            </a:r>
          </a:p>
          <a:p>
            <a:endParaRPr lang="en-US" dirty="0"/>
          </a:p>
          <a:p>
            <a:r>
              <a:rPr lang="en-US" dirty="0"/>
              <a:t>	When specifying a range, the return value will be a new tuple with the specified items.</a:t>
            </a:r>
          </a:p>
          <a:p>
            <a:r>
              <a:rPr lang="en-US" b="1" dirty="0"/>
              <a:t>Example</a:t>
            </a:r>
          </a:p>
          <a:p>
            <a:endParaRPr lang="en-US" dirty="0"/>
          </a:p>
          <a:p>
            <a:r>
              <a:rPr lang="en-US" dirty="0"/>
              <a:t>	Return the third, fourth, and fifth item:</a:t>
            </a:r>
            <a:endParaRPr lang="en-PH" dirty="0"/>
          </a:p>
        </p:txBody>
      </p:sp>
      <p:pic>
        <p:nvPicPr>
          <p:cNvPr id="5" name="Picture 4">
            <a:extLst>
              <a:ext uri="{FF2B5EF4-FFF2-40B4-BE49-F238E27FC236}">
                <a16:creationId xmlns:a16="http://schemas.microsoft.com/office/drawing/2014/main" id="{25A030A0-834E-8D2F-BB28-48D6BF471462}"/>
              </a:ext>
            </a:extLst>
          </p:cNvPr>
          <p:cNvPicPr>
            <a:picLocks noChangeAspect="1"/>
          </p:cNvPicPr>
          <p:nvPr/>
        </p:nvPicPr>
        <p:blipFill>
          <a:blip r:embed="rId2"/>
          <a:stretch>
            <a:fillRect/>
          </a:stretch>
        </p:blipFill>
        <p:spPr>
          <a:xfrm>
            <a:off x="3688950" y="2713455"/>
            <a:ext cx="6482835" cy="97242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EB835A0-A962-1F12-7B3B-8A438E6C46E0}"/>
              </a:ext>
            </a:extLst>
          </p:cNvPr>
          <p:cNvSpPr txBox="1"/>
          <p:nvPr/>
        </p:nvSpPr>
        <p:spPr>
          <a:xfrm>
            <a:off x="822489" y="3685880"/>
            <a:ext cx="9481008" cy="1200329"/>
          </a:xfrm>
          <a:prstGeom prst="rect">
            <a:avLst/>
          </a:prstGeom>
          <a:noFill/>
        </p:spPr>
        <p:txBody>
          <a:bodyPr wrap="square">
            <a:spAutoFit/>
          </a:bodyPr>
          <a:lstStyle/>
          <a:p>
            <a:r>
              <a:rPr lang="en-US" dirty="0"/>
              <a:t>	By leaving out the start value, the range will start at the first item:</a:t>
            </a:r>
          </a:p>
          <a:p>
            <a:r>
              <a:rPr lang="en-US" b="1" dirty="0"/>
              <a:t>Example</a:t>
            </a:r>
          </a:p>
          <a:p>
            <a:endParaRPr lang="en-US" dirty="0"/>
          </a:p>
          <a:p>
            <a:r>
              <a:rPr lang="en-US" dirty="0"/>
              <a:t>	This example returns the items from the beginning to, but NOT included, "kiwi":</a:t>
            </a:r>
            <a:endParaRPr lang="en-PH" dirty="0"/>
          </a:p>
        </p:txBody>
      </p:sp>
      <p:pic>
        <p:nvPicPr>
          <p:cNvPr id="9" name="Picture 8">
            <a:extLst>
              <a:ext uri="{FF2B5EF4-FFF2-40B4-BE49-F238E27FC236}">
                <a16:creationId xmlns:a16="http://schemas.microsoft.com/office/drawing/2014/main" id="{AF719F8D-D8E9-645C-76C7-CF6966D11309}"/>
              </a:ext>
            </a:extLst>
          </p:cNvPr>
          <p:cNvPicPr>
            <a:picLocks noChangeAspect="1"/>
          </p:cNvPicPr>
          <p:nvPr/>
        </p:nvPicPr>
        <p:blipFill>
          <a:blip r:embed="rId3"/>
          <a:stretch>
            <a:fillRect/>
          </a:stretch>
        </p:blipFill>
        <p:spPr>
          <a:xfrm>
            <a:off x="3528010" y="5315620"/>
            <a:ext cx="6775487" cy="953205"/>
          </a:xfrm>
          <a:prstGeom prst="rect">
            <a:avLst/>
          </a:prstGeom>
        </p:spPr>
      </p:pic>
    </p:spTree>
    <p:extLst>
      <p:ext uri="{BB962C8B-B14F-4D97-AF65-F5344CB8AC3E}">
        <p14:creationId xmlns:p14="http://schemas.microsoft.com/office/powerpoint/2010/main" val="280167712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1D46E-2DF5-7686-C9F5-D0C7516CA4B1}"/>
              </a:ext>
            </a:extLst>
          </p:cNvPr>
          <p:cNvSpPr txBox="1"/>
          <p:nvPr/>
        </p:nvSpPr>
        <p:spPr>
          <a:xfrm>
            <a:off x="549111" y="306992"/>
            <a:ext cx="10574517" cy="1785104"/>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rPr>
              <a:t>Range of Negative Indexes</a:t>
            </a:r>
          </a:p>
          <a:p>
            <a:endParaRPr lang="en-US" dirty="0"/>
          </a:p>
          <a:p>
            <a:r>
              <a:rPr lang="en-US" dirty="0"/>
              <a:t>	Specify negative indexes if you want to start the search from the end of the tuple:</a:t>
            </a:r>
          </a:p>
          <a:p>
            <a:r>
              <a:rPr lang="en-US" b="1" dirty="0"/>
              <a:t>Example</a:t>
            </a:r>
          </a:p>
          <a:p>
            <a:endParaRPr lang="en-US" dirty="0"/>
          </a:p>
          <a:p>
            <a:r>
              <a:rPr lang="en-US" dirty="0"/>
              <a:t>	This example returns the items from index -4 (included) to index -1 (excluded)</a:t>
            </a:r>
            <a:endParaRPr lang="en-PH" dirty="0"/>
          </a:p>
        </p:txBody>
      </p:sp>
      <p:pic>
        <p:nvPicPr>
          <p:cNvPr id="5" name="Picture 4">
            <a:extLst>
              <a:ext uri="{FF2B5EF4-FFF2-40B4-BE49-F238E27FC236}">
                <a16:creationId xmlns:a16="http://schemas.microsoft.com/office/drawing/2014/main" id="{A4378D4A-3E18-5C05-9252-B26A6F98A084}"/>
              </a:ext>
            </a:extLst>
          </p:cNvPr>
          <p:cNvPicPr>
            <a:picLocks noChangeAspect="1"/>
          </p:cNvPicPr>
          <p:nvPr/>
        </p:nvPicPr>
        <p:blipFill>
          <a:blip r:embed="rId2"/>
          <a:stretch>
            <a:fillRect/>
          </a:stretch>
        </p:blipFill>
        <p:spPr>
          <a:xfrm>
            <a:off x="3902699" y="2342367"/>
            <a:ext cx="6260058" cy="865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E3B61C9-FC77-50D1-832E-7417D44A6E7A}"/>
              </a:ext>
            </a:extLst>
          </p:cNvPr>
          <p:cNvSpPr txBox="1"/>
          <p:nvPr/>
        </p:nvSpPr>
        <p:spPr>
          <a:xfrm>
            <a:off x="855484" y="3207955"/>
            <a:ext cx="10352985" cy="1785105"/>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rPr>
              <a:t>Check if Item Exists</a:t>
            </a:r>
          </a:p>
          <a:p>
            <a:endParaRPr lang="en-US" dirty="0"/>
          </a:p>
          <a:p>
            <a:r>
              <a:rPr lang="en-US" dirty="0"/>
              <a:t>	To determine if a specified item is present in a tuple use the in keyword:</a:t>
            </a:r>
          </a:p>
          <a:p>
            <a:r>
              <a:rPr lang="en-US" b="1" dirty="0"/>
              <a:t>Example</a:t>
            </a:r>
          </a:p>
          <a:p>
            <a:endParaRPr lang="en-US" dirty="0"/>
          </a:p>
          <a:p>
            <a:r>
              <a:rPr lang="en-US" dirty="0"/>
              <a:t>	Check if "apple" is present in the tuple:</a:t>
            </a:r>
            <a:endParaRPr lang="en-PH" dirty="0"/>
          </a:p>
        </p:txBody>
      </p:sp>
      <p:pic>
        <p:nvPicPr>
          <p:cNvPr id="9" name="Picture 8">
            <a:extLst>
              <a:ext uri="{FF2B5EF4-FFF2-40B4-BE49-F238E27FC236}">
                <a16:creationId xmlns:a16="http://schemas.microsoft.com/office/drawing/2014/main" id="{A80BE20D-8A6D-A259-D098-CA65C5AB50AB}"/>
              </a:ext>
            </a:extLst>
          </p:cNvPr>
          <p:cNvPicPr>
            <a:picLocks noChangeAspect="1"/>
          </p:cNvPicPr>
          <p:nvPr/>
        </p:nvPicPr>
        <p:blipFill>
          <a:blip r:embed="rId3"/>
          <a:stretch>
            <a:fillRect/>
          </a:stretch>
        </p:blipFill>
        <p:spPr>
          <a:xfrm>
            <a:off x="4602596" y="5180058"/>
            <a:ext cx="4136052" cy="11092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57759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ACC45-AE09-306F-7E88-A361582CD06E}"/>
              </a:ext>
            </a:extLst>
          </p:cNvPr>
          <p:cNvSpPr txBox="1"/>
          <p:nvPr/>
        </p:nvSpPr>
        <p:spPr>
          <a:xfrm>
            <a:off x="784782" y="522344"/>
            <a:ext cx="6094428" cy="461665"/>
          </a:xfrm>
          <a:prstGeom prst="rect">
            <a:avLst/>
          </a:prstGeom>
          <a:noFill/>
        </p:spPr>
        <p:txBody>
          <a:bodyPr wrap="square">
            <a:spAutoFit/>
          </a:bodyPr>
          <a:lstStyle/>
          <a:p>
            <a:r>
              <a:rPr lang="en-PH" sz="2400" b="1" dirty="0">
                <a:effectLst>
                  <a:outerShdw blurRad="38100" dist="38100" dir="2700000" algn="tl">
                    <a:srgbClr val="000000">
                      <a:alpha val="43137"/>
                    </a:srgbClr>
                  </a:outerShdw>
                </a:effectLst>
              </a:rPr>
              <a:t>Python - Update Tuples</a:t>
            </a:r>
          </a:p>
        </p:txBody>
      </p:sp>
      <p:sp>
        <p:nvSpPr>
          <p:cNvPr id="5" name="TextBox 4">
            <a:extLst>
              <a:ext uri="{FF2B5EF4-FFF2-40B4-BE49-F238E27FC236}">
                <a16:creationId xmlns:a16="http://schemas.microsoft.com/office/drawing/2014/main" id="{0CBD557D-5762-22B6-4222-34D1F41DFB2F}"/>
              </a:ext>
            </a:extLst>
          </p:cNvPr>
          <p:cNvSpPr txBox="1"/>
          <p:nvPr/>
        </p:nvSpPr>
        <p:spPr>
          <a:xfrm>
            <a:off x="784781" y="1056797"/>
            <a:ext cx="10876175" cy="3139321"/>
          </a:xfrm>
          <a:prstGeom prst="rect">
            <a:avLst/>
          </a:prstGeom>
          <a:noFill/>
        </p:spPr>
        <p:txBody>
          <a:bodyPr wrap="square">
            <a:spAutoFit/>
          </a:bodyPr>
          <a:lstStyle/>
          <a:p>
            <a:r>
              <a:rPr lang="en-US" dirty="0"/>
              <a:t>	Tuples are unchangeable, meaning that you cannot change, add, or remove items once the tuple is created.</a:t>
            </a:r>
          </a:p>
          <a:p>
            <a:endParaRPr lang="en-US" dirty="0"/>
          </a:p>
          <a:p>
            <a:r>
              <a:rPr lang="en-US" dirty="0"/>
              <a:t>	But there are some workarounds.</a:t>
            </a:r>
          </a:p>
          <a:p>
            <a:r>
              <a:rPr lang="en-US" b="1" dirty="0"/>
              <a:t>Change Tuple Values</a:t>
            </a:r>
          </a:p>
          <a:p>
            <a:endParaRPr lang="en-US" dirty="0"/>
          </a:p>
          <a:p>
            <a:r>
              <a:rPr lang="en-US" dirty="0"/>
              <a:t>	Once a tuple is created, you cannot change its values. Tuples are unchangeable, or immutable as it also is called.</a:t>
            </a:r>
          </a:p>
          <a:p>
            <a:endParaRPr lang="en-US" dirty="0"/>
          </a:p>
          <a:p>
            <a:r>
              <a:rPr lang="en-US" dirty="0"/>
              <a:t>	But there is a workaround. You can convert the tuple into a list, change the list, and convert the list back into a tuple.</a:t>
            </a:r>
            <a:endParaRPr lang="en-PH" dirty="0"/>
          </a:p>
        </p:txBody>
      </p:sp>
      <p:sp>
        <p:nvSpPr>
          <p:cNvPr id="7" name="TextBox 6">
            <a:extLst>
              <a:ext uri="{FF2B5EF4-FFF2-40B4-BE49-F238E27FC236}">
                <a16:creationId xmlns:a16="http://schemas.microsoft.com/office/drawing/2014/main" id="{6CF24D2A-A917-FA98-93CD-BD468B70FB04}"/>
              </a:ext>
            </a:extLst>
          </p:cNvPr>
          <p:cNvSpPr txBox="1"/>
          <p:nvPr/>
        </p:nvSpPr>
        <p:spPr>
          <a:xfrm>
            <a:off x="784782" y="4196118"/>
            <a:ext cx="6094428" cy="923330"/>
          </a:xfrm>
          <a:prstGeom prst="rect">
            <a:avLst/>
          </a:prstGeom>
          <a:noFill/>
        </p:spPr>
        <p:txBody>
          <a:bodyPr wrap="square">
            <a:spAutoFit/>
          </a:bodyPr>
          <a:lstStyle/>
          <a:p>
            <a:r>
              <a:rPr lang="en-US" b="1" dirty="0"/>
              <a:t>Example</a:t>
            </a:r>
          </a:p>
          <a:p>
            <a:endParaRPr lang="en-US" dirty="0"/>
          </a:p>
          <a:p>
            <a:r>
              <a:rPr lang="en-US" dirty="0"/>
              <a:t>	Convert the tuple into a list to be able to change it:</a:t>
            </a:r>
            <a:endParaRPr lang="en-PH" dirty="0"/>
          </a:p>
        </p:txBody>
      </p:sp>
      <p:pic>
        <p:nvPicPr>
          <p:cNvPr id="9" name="Picture 8">
            <a:extLst>
              <a:ext uri="{FF2B5EF4-FFF2-40B4-BE49-F238E27FC236}">
                <a16:creationId xmlns:a16="http://schemas.microsoft.com/office/drawing/2014/main" id="{66C21885-3184-CEDA-9C84-93BAECC6CF34}"/>
              </a:ext>
            </a:extLst>
          </p:cNvPr>
          <p:cNvPicPr>
            <a:picLocks noChangeAspect="1"/>
          </p:cNvPicPr>
          <p:nvPr/>
        </p:nvPicPr>
        <p:blipFill>
          <a:blip r:embed="rId2"/>
          <a:stretch>
            <a:fillRect/>
          </a:stretch>
        </p:blipFill>
        <p:spPr>
          <a:xfrm>
            <a:off x="5122480" y="5119448"/>
            <a:ext cx="3756986" cy="1432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64550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B5DED-28AD-6EBA-6E49-F236BEB30E7C}"/>
              </a:ext>
            </a:extLst>
          </p:cNvPr>
          <p:cNvSpPr txBox="1"/>
          <p:nvPr/>
        </p:nvSpPr>
        <p:spPr>
          <a:xfrm>
            <a:off x="1011024" y="406347"/>
            <a:ext cx="10310567" cy="2831544"/>
          </a:xfrm>
          <a:prstGeom prst="rect">
            <a:avLst/>
          </a:prstGeom>
          <a:noFill/>
        </p:spPr>
        <p:txBody>
          <a:bodyPr wrap="square">
            <a:spAutoFit/>
          </a:bodyPr>
          <a:lstStyle/>
          <a:p>
            <a:r>
              <a:rPr lang="en-US" sz="2400" dirty="0">
                <a:effectLst>
                  <a:outerShdw blurRad="38100" dist="38100" dir="2700000" algn="tl">
                    <a:srgbClr val="000000">
                      <a:alpha val="43137"/>
                    </a:srgbClr>
                  </a:outerShdw>
                </a:effectLst>
              </a:rPr>
              <a:t>Add Items</a:t>
            </a:r>
          </a:p>
          <a:p>
            <a:endParaRPr lang="en-US" dirty="0"/>
          </a:p>
          <a:p>
            <a:r>
              <a:rPr lang="en-US" dirty="0"/>
              <a:t>	</a:t>
            </a:r>
            <a:r>
              <a:rPr lang="en-US" sz="1600" dirty="0"/>
              <a:t>Since tuples are immutable, they do not have a build-in append() method, but there are other ways to add items to a tuple.</a:t>
            </a:r>
          </a:p>
          <a:p>
            <a:endParaRPr lang="en-US" sz="1600" dirty="0"/>
          </a:p>
          <a:p>
            <a:r>
              <a:rPr lang="en-US" sz="1600" dirty="0"/>
              <a:t>	1. Convert into a list: Just like the workaround for changing a tuple, you can convert it into a list, add your item(s), and convert it back into a tuple.</a:t>
            </a:r>
          </a:p>
          <a:p>
            <a:r>
              <a:rPr lang="en-US" sz="1600" dirty="0"/>
              <a:t>Example</a:t>
            </a:r>
          </a:p>
          <a:p>
            <a:endParaRPr lang="en-US" sz="1600" dirty="0"/>
          </a:p>
          <a:p>
            <a:r>
              <a:rPr lang="en-US" sz="1600" dirty="0"/>
              <a:t>	Convert the tuple into a list, add "orange", and convert it back into a tuple:</a:t>
            </a:r>
            <a:endParaRPr lang="en-PH" sz="1600" dirty="0"/>
          </a:p>
        </p:txBody>
      </p:sp>
      <p:pic>
        <p:nvPicPr>
          <p:cNvPr id="5" name="Picture 4">
            <a:extLst>
              <a:ext uri="{FF2B5EF4-FFF2-40B4-BE49-F238E27FC236}">
                <a16:creationId xmlns:a16="http://schemas.microsoft.com/office/drawing/2014/main" id="{B103C76A-3AC2-48EB-33FB-485594E1443A}"/>
              </a:ext>
            </a:extLst>
          </p:cNvPr>
          <p:cNvPicPr>
            <a:picLocks noChangeAspect="1"/>
          </p:cNvPicPr>
          <p:nvPr/>
        </p:nvPicPr>
        <p:blipFill>
          <a:blip r:embed="rId2"/>
          <a:stretch>
            <a:fillRect/>
          </a:stretch>
        </p:blipFill>
        <p:spPr>
          <a:xfrm>
            <a:off x="7381188" y="3160494"/>
            <a:ext cx="4013584" cy="94776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17DDA2C2-8DAF-58B8-F63E-EC97E4565E34}"/>
              </a:ext>
            </a:extLst>
          </p:cNvPr>
          <p:cNvSpPr txBox="1"/>
          <p:nvPr/>
        </p:nvSpPr>
        <p:spPr>
          <a:xfrm>
            <a:off x="1011024" y="4461312"/>
            <a:ext cx="6094428" cy="1323439"/>
          </a:xfrm>
          <a:prstGeom prst="rect">
            <a:avLst/>
          </a:prstGeom>
          <a:noFill/>
        </p:spPr>
        <p:txBody>
          <a:bodyPr wrap="square">
            <a:spAutoFit/>
          </a:bodyPr>
          <a:lstStyle/>
          <a:p>
            <a:r>
              <a:rPr lang="en-US" sz="1600" dirty="0"/>
              <a:t>2. </a:t>
            </a:r>
            <a:r>
              <a:rPr lang="en-US" sz="1600" b="1" dirty="0"/>
              <a:t>Add tuple to a tuple</a:t>
            </a:r>
            <a:r>
              <a:rPr lang="en-US" sz="1600" dirty="0"/>
              <a:t>. You are allowed to add tuples to tuples, so if you want to add one item, (or many), create a new tuple with the item(s), and add it to the existing tuple:</a:t>
            </a:r>
          </a:p>
          <a:p>
            <a:r>
              <a:rPr lang="en-US" sz="1600" b="1" dirty="0"/>
              <a:t>Example</a:t>
            </a:r>
          </a:p>
          <a:p>
            <a:r>
              <a:rPr lang="en-US" sz="1600" dirty="0"/>
              <a:t>Create a new tuple with the value "orange", and add that tuple:</a:t>
            </a:r>
          </a:p>
        </p:txBody>
      </p:sp>
      <p:pic>
        <p:nvPicPr>
          <p:cNvPr id="9" name="Picture 8">
            <a:extLst>
              <a:ext uri="{FF2B5EF4-FFF2-40B4-BE49-F238E27FC236}">
                <a16:creationId xmlns:a16="http://schemas.microsoft.com/office/drawing/2014/main" id="{488042DB-4E9A-8D93-D422-D782832E9FC0}"/>
              </a:ext>
            </a:extLst>
          </p:cNvPr>
          <p:cNvPicPr>
            <a:picLocks noChangeAspect="1"/>
          </p:cNvPicPr>
          <p:nvPr/>
        </p:nvPicPr>
        <p:blipFill>
          <a:blip r:embed="rId3"/>
          <a:stretch>
            <a:fillRect/>
          </a:stretch>
        </p:blipFill>
        <p:spPr>
          <a:xfrm>
            <a:off x="7381188" y="4688905"/>
            <a:ext cx="3497883" cy="13031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94584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072E99-A302-69F9-B283-DD60E24F3592}"/>
              </a:ext>
            </a:extLst>
          </p:cNvPr>
          <p:cNvSpPr txBox="1"/>
          <p:nvPr/>
        </p:nvSpPr>
        <p:spPr>
          <a:xfrm>
            <a:off x="907330" y="551624"/>
            <a:ext cx="10103176" cy="3016210"/>
          </a:xfrm>
          <a:prstGeom prst="rect">
            <a:avLst/>
          </a:prstGeom>
          <a:noFill/>
        </p:spPr>
        <p:txBody>
          <a:bodyPr wrap="square">
            <a:spAutoFit/>
          </a:bodyPr>
          <a:lstStyle/>
          <a:p>
            <a:r>
              <a:rPr lang="en-US" sz="2400" dirty="0">
                <a:effectLst>
                  <a:outerShdw blurRad="38100" dist="38100" dir="2700000" algn="tl">
                    <a:srgbClr val="000000">
                      <a:alpha val="43137"/>
                    </a:srgbClr>
                  </a:outerShdw>
                </a:effectLst>
              </a:rPr>
              <a:t>Remove Items</a:t>
            </a:r>
          </a:p>
          <a:p>
            <a:endParaRPr lang="en-US" dirty="0"/>
          </a:p>
          <a:p>
            <a:r>
              <a:rPr lang="en-US" dirty="0"/>
              <a:t>Note: You cannot remove items in a tuple.</a:t>
            </a:r>
          </a:p>
          <a:p>
            <a:endParaRPr lang="en-US" dirty="0"/>
          </a:p>
          <a:p>
            <a:r>
              <a:rPr lang="en-US" dirty="0"/>
              <a:t>Tuples are unchangeable, so you cannot remove items from it, but you can use the same workaround as we used for changing and adding tuple items:</a:t>
            </a:r>
          </a:p>
          <a:p>
            <a:endParaRPr lang="en-US" sz="2000" dirty="0"/>
          </a:p>
          <a:p>
            <a:r>
              <a:rPr lang="en-US" b="1" dirty="0"/>
              <a:t>Example</a:t>
            </a:r>
          </a:p>
          <a:p>
            <a:endParaRPr lang="en-US" dirty="0"/>
          </a:p>
          <a:p>
            <a:r>
              <a:rPr lang="en-US" dirty="0"/>
              <a:t>Convert the tuple into a list, remove “square", and convert it back into a tuple</a:t>
            </a:r>
            <a:r>
              <a:rPr lang="en-US" sz="2000" dirty="0"/>
              <a:t>:</a:t>
            </a:r>
            <a:endParaRPr lang="en-PH" sz="2000" dirty="0"/>
          </a:p>
        </p:txBody>
      </p:sp>
      <p:pic>
        <p:nvPicPr>
          <p:cNvPr id="8" name="Picture 7">
            <a:extLst>
              <a:ext uri="{FF2B5EF4-FFF2-40B4-BE49-F238E27FC236}">
                <a16:creationId xmlns:a16="http://schemas.microsoft.com/office/drawing/2014/main" id="{6C97FF74-E054-2350-006B-EA3032B743DE}"/>
              </a:ext>
            </a:extLst>
          </p:cNvPr>
          <p:cNvPicPr>
            <a:picLocks noChangeAspect="1"/>
          </p:cNvPicPr>
          <p:nvPr/>
        </p:nvPicPr>
        <p:blipFill>
          <a:blip r:embed="rId2"/>
          <a:stretch>
            <a:fillRect/>
          </a:stretch>
        </p:blipFill>
        <p:spPr>
          <a:xfrm>
            <a:off x="5165889" y="4226216"/>
            <a:ext cx="5336355" cy="13340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48084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9A30A-847C-5F1E-613B-E0DA1665AFE1}"/>
              </a:ext>
            </a:extLst>
          </p:cNvPr>
          <p:cNvSpPr txBox="1"/>
          <p:nvPr/>
        </p:nvSpPr>
        <p:spPr>
          <a:xfrm>
            <a:off x="747075" y="429541"/>
            <a:ext cx="9603556" cy="2677656"/>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Python - Unpack Tuples</a:t>
            </a:r>
          </a:p>
          <a:p>
            <a:r>
              <a:rPr lang="en-US" dirty="0"/>
              <a:t>	Unpacking a Tuple</a:t>
            </a:r>
          </a:p>
          <a:p>
            <a:endParaRPr lang="en-US" dirty="0"/>
          </a:p>
          <a:p>
            <a:r>
              <a:rPr lang="en-US" dirty="0"/>
              <a:t>	When we create a tuple, we normally assign values to it. This is called "packing" a tuple:</a:t>
            </a:r>
          </a:p>
          <a:p>
            <a:endParaRPr lang="en-US" b="1" dirty="0"/>
          </a:p>
          <a:p>
            <a:r>
              <a:rPr lang="en-US" b="1" dirty="0"/>
              <a:t>Example</a:t>
            </a:r>
          </a:p>
          <a:p>
            <a:endParaRPr lang="en-US" dirty="0"/>
          </a:p>
          <a:p>
            <a:r>
              <a:rPr lang="en-US" dirty="0"/>
              <a:t>	Packing a tuple:</a:t>
            </a:r>
            <a:endParaRPr lang="en-PH" dirty="0"/>
          </a:p>
        </p:txBody>
      </p:sp>
      <p:pic>
        <p:nvPicPr>
          <p:cNvPr id="5" name="Picture 4">
            <a:extLst>
              <a:ext uri="{FF2B5EF4-FFF2-40B4-BE49-F238E27FC236}">
                <a16:creationId xmlns:a16="http://schemas.microsoft.com/office/drawing/2014/main" id="{38131A39-3692-D4DC-B521-65EBDBD1FD7C}"/>
              </a:ext>
            </a:extLst>
          </p:cNvPr>
          <p:cNvPicPr>
            <a:picLocks noChangeAspect="1"/>
          </p:cNvPicPr>
          <p:nvPr/>
        </p:nvPicPr>
        <p:blipFill>
          <a:blip r:embed="rId2"/>
          <a:stretch>
            <a:fillRect/>
          </a:stretch>
        </p:blipFill>
        <p:spPr>
          <a:xfrm>
            <a:off x="5100981" y="2363397"/>
            <a:ext cx="3968455" cy="521203"/>
          </a:xfrm>
          <a:prstGeom prst="rect">
            <a:avLst/>
          </a:prstGeom>
        </p:spPr>
      </p:pic>
      <p:sp>
        <p:nvSpPr>
          <p:cNvPr id="7" name="TextBox 6">
            <a:extLst>
              <a:ext uri="{FF2B5EF4-FFF2-40B4-BE49-F238E27FC236}">
                <a16:creationId xmlns:a16="http://schemas.microsoft.com/office/drawing/2014/main" id="{B0E1C507-D293-C7DF-470A-0DDF775578A4}"/>
              </a:ext>
            </a:extLst>
          </p:cNvPr>
          <p:cNvSpPr txBox="1"/>
          <p:nvPr/>
        </p:nvSpPr>
        <p:spPr>
          <a:xfrm>
            <a:off x="747075" y="3239591"/>
            <a:ext cx="9339605" cy="1754326"/>
          </a:xfrm>
          <a:prstGeom prst="rect">
            <a:avLst/>
          </a:prstGeom>
          <a:noFill/>
        </p:spPr>
        <p:txBody>
          <a:bodyPr wrap="square">
            <a:spAutoFit/>
          </a:bodyPr>
          <a:lstStyle/>
          <a:p>
            <a:r>
              <a:rPr lang="en-US" dirty="0"/>
              <a:t>	But, in Python, we are also allowed to extract the values back into variables. This is called "unpacking":</a:t>
            </a:r>
          </a:p>
          <a:p>
            <a:endParaRPr lang="en-US" dirty="0"/>
          </a:p>
          <a:p>
            <a:r>
              <a:rPr lang="en-US" b="1" dirty="0"/>
              <a:t>Example</a:t>
            </a:r>
          </a:p>
          <a:p>
            <a:endParaRPr lang="en-US" b="1" dirty="0"/>
          </a:p>
          <a:p>
            <a:r>
              <a:rPr lang="en-US" dirty="0"/>
              <a:t>	Unpacking a tuple:</a:t>
            </a:r>
          </a:p>
        </p:txBody>
      </p:sp>
      <p:pic>
        <p:nvPicPr>
          <p:cNvPr id="9" name="Picture 8">
            <a:extLst>
              <a:ext uri="{FF2B5EF4-FFF2-40B4-BE49-F238E27FC236}">
                <a16:creationId xmlns:a16="http://schemas.microsoft.com/office/drawing/2014/main" id="{CB50F49B-290C-8610-B624-0A803D53FF10}"/>
              </a:ext>
            </a:extLst>
          </p:cNvPr>
          <p:cNvPicPr>
            <a:picLocks noChangeAspect="1"/>
          </p:cNvPicPr>
          <p:nvPr/>
        </p:nvPicPr>
        <p:blipFill>
          <a:blip r:embed="rId3"/>
          <a:stretch>
            <a:fillRect/>
          </a:stretch>
        </p:blipFill>
        <p:spPr>
          <a:xfrm>
            <a:off x="5100981" y="4675991"/>
            <a:ext cx="3741744" cy="18518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884501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88BB30-F9E2-2AE4-E7C4-72E3D6A80230}"/>
              </a:ext>
            </a:extLst>
          </p:cNvPr>
          <p:cNvSpPr txBox="1"/>
          <p:nvPr/>
        </p:nvSpPr>
        <p:spPr>
          <a:xfrm>
            <a:off x="831916" y="426639"/>
            <a:ext cx="11360084" cy="2123658"/>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Python - Loop Tuples</a:t>
            </a:r>
          </a:p>
          <a:p>
            <a:r>
              <a:rPr lang="en-US" dirty="0"/>
              <a:t>Loop Through a Tuple</a:t>
            </a:r>
          </a:p>
          <a:p>
            <a:endParaRPr lang="en-US" dirty="0"/>
          </a:p>
          <a:p>
            <a:r>
              <a:rPr lang="en-US" dirty="0"/>
              <a:t>	You can loop through the tuple items by using a for loop.</a:t>
            </a:r>
          </a:p>
          <a:p>
            <a:r>
              <a:rPr lang="en-US" b="1" dirty="0"/>
              <a:t>Example</a:t>
            </a:r>
          </a:p>
          <a:p>
            <a:endParaRPr lang="en-US" dirty="0"/>
          </a:p>
          <a:p>
            <a:r>
              <a:rPr lang="en-US" dirty="0"/>
              <a:t>	Iterate through the items and print the values:</a:t>
            </a:r>
            <a:endParaRPr lang="en-PH" dirty="0"/>
          </a:p>
        </p:txBody>
      </p:sp>
      <p:pic>
        <p:nvPicPr>
          <p:cNvPr id="5" name="Picture 4">
            <a:extLst>
              <a:ext uri="{FF2B5EF4-FFF2-40B4-BE49-F238E27FC236}">
                <a16:creationId xmlns:a16="http://schemas.microsoft.com/office/drawing/2014/main" id="{0E04D436-D1A2-C7BF-4259-4476615CA022}"/>
              </a:ext>
            </a:extLst>
          </p:cNvPr>
          <p:cNvPicPr>
            <a:picLocks noChangeAspect="1"/>
          </p:cNvPicPr>
          <p:nvPr/>
        </p:nvPicPr>
        <p:blipFill>
          <a:blip r:embed="rId2"/>
          <a:stretch>
            <a:fillRect/>
          </a:stretch>
        </p:blipFill>
        <p:spPr>
          <a:xfrm>
            <a:off x="7465927" y="1612321"/>
            <a:ext cx="3894157" cy="129551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DBAB0B45-FE01-3542-E811-7BF0E2CD9E9C}"/>
              </a:ext>
            </a:extLst>
          </p:cNvPr>
          <p:cNvSpPr txBox="1"/>
          <p:nvPr/>
        </p:nvSpPr>
        <p:spPr>
          <a:xfrm>
            <a:off x="831916" y="2907833"/>
            <a:ext cx="9481008" cy="2400657"/>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Loop Through the Index Numbers</a:t>
            </a:r>
          </a:p>
          <a:p>
            <a:endParaRPr lang="en-US" dirty="0"/>
          </a:p>
          <a:p>
            <a:r>
              <a:rPr lang="en-US" dirty="0"/>
              <a:t>	You can also loop through the tuple items by referring to their index number.</a:t>
            </a:r>
          </a:p>
          <a:p>
            <a:endParaRPr lang="en-US" dirty="0"/>
          </a:p>
          <a:p>
            <a:r>
              <a:rPr lang="en-US" dirty="0"/>
              <a:t>	Use the range() and </a:t>
            </a:r>
            <a:r>
              <a:rPr lang="en-US" dirty="0" err="1"/>
              <a:t>len</a:t>
            </a:r>
            <a:r>
              <a:rPr lang="en-US" dirty="0"/>
              <a:t>() functions to create a suitable </a:t>
            </a:r>
            <a:r>
              <a:rPr lang="en-US" dirty="0" err="1"/>
              <a:t>iterable</a:t>
            </a:r>
            <a:r>
              <a:rPr lang="en-US" dirty="0"/>
              <a:t>.</a:t>
            </a:r>
          </a:p>
          <a:p>
            <a:r>
              <a:rPr lang="en-US" b="1" dirty="0"/>
              <a:t>Example</a:t>
            </a:r>
          </a:p>
          <a:p>
            <a:endParaRPr lang="en-US" dirty="0"/>
          </a:p>
          <a:p>
            <a:r>
              <a:rPr lang="en-US" dirty="0"/>
              <a:t>	Print all items by referring to their index number:</a:t>
            </a:r>
            <a:endParaRPr lang="en-PH" dirty="0"/>
          </a:p>
        </p:txBody>
      </p:sp>
      <p:pic>
        <p:nvPicPr>
          <p:cNvPr id="9" name="Picture 8">
            <a:extLst>
              <a:ext uri="{FF2B5EF4-FFF2-40B4-BE49-F238E27FC236}">
                <a16:creationId xmlns:a16="http://schemas.microsoft.com/office/drawing/2014/main" id="{82FFECD0-DDFF-3D39-EB57-A5F1C1DEBA0D}"/>
              </a:ext>
            </a:extLst>
          </p:cNvPr>
          <p:cNvPicPr>
            <a:picLocks noChangeAspect="1"/>
          </p:cNvPicPr>
          <p:nvPr/>
        </p:nvPicPr>
        <p:blipFill>
          <a:blip r:embed="rId3"/>
          <a:stretch>
            <a:fillRect/>
          </a:stretch>
        </p:blipFill>
        <p:spPr>
          <a:xfrm>
            <a:off x="7234481" y="5277853"/>
            <a:ext cx="3680779" cy="12650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327643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F09E7B-A079-4903-9C29-999256389264}"/>
              </a:ext>
            </a:extLst>
          </p:cNvPr>
          <p:cNvSpPr txBox="1"/>
          <p:nvPr/>
        </p:nvSpPr>
        <p:spPr>
          <a:xfrm>
            <a:off x="879049" y="327310"/>
            <a:ext cx="10480249" cy="3293209"/>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Using a While Loop</a:t>
            </a:r>
          </a:p>
          <a:p>
            <a:endParaRPr lang="en-US" dirty="0"/>
          </a:p>
          <a:p>
            <a:r>
              <a:rPr lang="en-US" dirty="0"/>
              <a:t>	You can loop through the list items by using a while loop.</a:t>
            </a:r>
          </a:p>
          <a:p>
            <a:endParaRPr lang="en-US" dirty="0"/>
          </a:p>
          <a:p>
            <a:r>
              <a:rPr lang="en-US" dirty="0"/>
              <a:t>	Use the </a:t>
            </a:r>
            <a:r>
              <a:rPr lang="en-US" dirty="0" err="1"/>
              <a:t>len</a:t>
            </a:r>
            <a:r>
              <a:rPr lang="en-US" dirty="0"/>
              <a:t>() function to determine the length of the tuple, then start at 0 and loop your way through the tuple items by </a:t>
            </a:r>
            <a:r>
              <a:rPr lang="en-US" dirty="0" err="1"/>
              <a:t>refering</a:t>
            </a:r>
            <a:r>
              <a:rPr lang="en-US" dirty="0"/>
              <a:t> to their indexes.</a:t>
            </a:r>
          </a:p>
          <a:p>
            <a:endParaRPr lang="en-US" dirty="0"/>
          </a:p>
          <a:p>
            <a:r>
              <a:rPr lang="en-US" dirty="0"/>
              <a:t>	Remember to increase the index by 1 after each iteration.</a:t>
            </a:r>
          </a:p>
          <a:p>
            <a:r>
              <a:rPr lang="en-US" b="1" dirty="0"/>
              <a:t>Example</a:t>
            </a:r>
          </a:p>
          <a:p>
            <a:endParaRPr lang="en-US" dirty="0"/>
          </a:p>
          <a:p>
            <a:r>
              <a:rPr lang="en-US" dirty="0"/>
              <a:t>	Print all items, using a while loop to go through all the index numbers:</a:t>
            </a:r>
            <a:endParaRPr lang="en-PH" dirty="0"/>
          </a:p>
        </p:txBody>
      </p:sp>
      <p:pic>
        <p:nvPicPr>
          <p:cNvPr id="9" name="Picture 8">
            <a:extLst>
              <a:ext uri="{FF2B5EF4-FFF2-40B4-BE49-F238E27FC236}">
                <a16:creationId xmlns:a16="http://schemas.microsoft.com/office/drawing/2014/main" id="{6149A273-2CAD-F7EA-F39B-45253F61466B}"/>
              </a:ext>
            </a:extLst>
          </p:cNvPr>
          <p:cNvPicPr>
            <a:picLocks noChangeAspect="1"/>
          </p:cNvPicPr>
          <p:nvPr/>
        </p:nvPicPr>
        <p:blipFill>
          <a:blip r:embed="rId2"/>
          <a:stretch>
            <a:fillRect/>
          </a:stretch>
        </p:blipFill>
        <p:spPr>
          <a:xfrm>
            <a:off x="4820425" y="3966026"/>
            <a:ext cx="4485009" cy="17654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085827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19F0DF-E777-0758-2746-920B747571B4}"/>
              </a:ext>
            </a:extLst>
          </p:cNvPr>
          <p:cNvSpPr txBox="1"/>
          <p:nvPr/>
        </p:nvSpPr>
        <p:spPr>
          <a:xfrm>
            <a:off x="756501" y="323662"/>
            <a:ext cx="9151069" cy="1335456"/>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Python - Join Tuples</a:t>
            </a:r>
          </a:p>
          <a:p>
            <a:r>
              <a:rPr lang="en-US" dirty="0"/>
              <a:t>	Join Two Tuples</a:t>
            </a:r>
          </a:p>
          <a:p>
            <a:endParaRPr lang="en-US" dirty="0"/>
          </a:p>
          <a:p>
            <a:r>
              <a:rPr lang="en-US" dirty="0"/>
              <a:t>	To join two or more tuples you can use the + operator:</a:t>
            </a:r>
            <a:endParaRPr lang="en-PH" dirty="0"/>
          </a:p>
        </p:txBody>
      </p:sp>
      <p:sp>
        <p:nvSpPr>
          <p:cNvPr id="5" name="TextBox 4">
            <a:extLst>
              <a:ext uri="{FF2B5EF4-FFF2-40B4-BE49-F238E27FC236}">
                <a16:creationId xmlns:a16="http://schemas.microsoft.com/office/drawing/2014/main" id="{1E36E03B-AAA0-F0B2-42A5-A9B42170F5CD}"/>
              </a:ext>
            </a:extLst>
          </p:cNvPr>
          <p:cNvSpPr txBox="1"/>
          <p:nvPr/>
        </p:nvSpPr>
        <p:spPr>
          <a:xfrm>
            <a:off x="869623" y="1659118"/>
            <a:ext cx="6094428" cy="646331"/>
          </a:xfrm>
          <a:prstGeom prst="rect">
            <a:avLst/>
          </a:prstGeom>
          <a:noFill/>
        </p:spPr>
        <p:txBody>
          <a:bodyPr wrap="square">
            <a:spAutoFit/>
          </a:bodyPr>
          <a:lstStyle/>
          <a:p>
            <a:r>
              <a:rPr lang="en-PH" b="1" dirty="0"/>
              <a:t>Example</a:t>
            </a:r>
          </a:p>
          <a:p>
            <a:r>
              <a:rPr lang="en-PH" dirty="0"/>
              <a:t>	Join two tuples:</a:t>
            </a:r>
          </a:p>
        </p:txBody>
      </p:sp>
      <p:pic>
        <p:nvPicPr>
          <p:cNvPr id="7" name="Picture 6">
            <a:extLst>
              <a:ext uri="{FF2B5EF4-FFF2-40B4-BE49-F238E27FC236}">
                <a16:creationId xmlns:a16="http://schemas.microsoft.com/office/drawing/2014/main" id="{F7D1DFAF-08D4-2AAC-6284-D0A956D65A94}"/>
              </a:ext>
            </a:extLst>
          </p:cNvPr>
          <p:cNvPicPr>
            <a:picLocks noChangeAspect="1"/>
          </p:cNvPicPr>
          <p:nvPr/>
        </p:nvPicPr>
        <p:blipFill>
          <a:blip r:embed="rId2"/>
          <a:stretch>
            <a:fillRect/>
          </a:stretch>
        </p:blipFill>
        <p:spPr>
          <a:xfrm>
            <a:off x="7687117" y="1453871"/>
            <a:ext cx="2926334" cy="131075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C6B870D1-616B-C94A-1829-E5EE18986DAB}"/>
              </a:ext>
            </a:extLst>
          </p:cNvPr>
          <p:cNvSpPr txBox="1"/>
          <p:nvPr/>
        </p:nvSpPr>
        <p:spPr>
          <a:xfrm>
            <a:off x="992171" y="3167557"/>
            <a:ext cx="6094428" cy="2185214"/>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Multiply Tuples</a:t>
            </a:r>
          </a:p>
          <a:p>
            <a:endParaRPr lang="en-US" dirty="0"/>
          </a:p>
          <a:p>
            <a:r>
              <a:rPr lang="en-US" dirty="0"/>
              <a:t>If you want to multiply the content of a tuple a given number of times, you can use the * operator:</a:t>
            </a:r>
          </a:p>
          <a:p>
            <a:r>
              <a:rPr lang="en-US" dirty="0"/>
              <a:t>Example</a:t>
            </a:r>
          </a:p>
          <a:p>
            <a:endParaRPr lang="en-US" dirty="0"/>
          </a:p>
          <a:p>
            <a:r>
              <a:rPr lang="en-US" dirty="0"/>
              <a:t>Multiply the fruits tuple by 2:</a:t>
            </a:r>
            <a:endParaRPr lang="en-PH" dirty="0"/>
          </a:p>
        </p:txBody>
      </p:sp>
      <p:pic>
        <p:nvPicPr>
          <p:cNvPr id="14" name="Picture 13">
            <a:extLst>
              <a:ext uri="{FF2B5EF4-FFF2-40B4-BE49-F238E27FC236}">
                <a16:creationId xmlns:a16="http://schemas.microsoft.com/office/drawing/2014/main" id="{4B4AE8C4-21CC-E7F8-F9F1-19B65DB83965}"/>
              </a:ext>
            </a:extLst>
          </p:cNvPr>
          <p:cNvPicPr>
            <a:picLocks noChangeAspect="1"/>
          </p:cNvPicPr>
          <p:nvPr/>
        </p:nvPicPr>
        <p:blipFill>
          <a:blip r:embed="rId3"/>
          <a:stretch>
            <a:fillRect/>
          </a:stretch>
        </p:blipFill>
        <p:spPr>
          <a:xfrm>
            <a:off x="6964051" y="4093376"/>
            <a:ext cx="4922947" cy="1165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02537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32D23-EC2B-B83B-50C1-080A92703812}"/>
              </a:ext>
            </a:extLst>
          </p:cNvPr>
          <p:cNvSpPr txBox="1"/>
          <p:nvPr/>
        </p:nvSpPr>
        <p:spPr>
          <a:xfrm>
            <a:off x="963892" y="1106805"/>
            <a:ext cx="6094428" cy="461665"/>
          </a:xfrm>
          <a:prstGeom prst="rect">
            <a:avLst/>
          </a:prstGeom>
          <a:noFill/>
        </p:spPr>
        <p:txBody>
          <a:bodyPr wrap="square">
            <a:spAutoFit/>
          </a:bodyPr>
          <a:lstStyle/>
          <a:p>
            <a:r>
              <a:rPr lang="en-PH" sz="2400" b="1" dirty="0">
                <a:effectLst>
                  <a:outerShdw blurRad="38100" dist="38100" dir="2700000" algn="tl">
                    <a:srgbClr val="000000">
                      <a:alpha val="43137"/>
                    </a:srgbClr>
                  </a:outerShdw>
                </a:effectLst>
              </a:rPr>
              <a:t>Python - Tuple Methods</a:t>
            </a:r>
          </a:p>
        </p:txBody>
      </p:sp>
      <p:sp>
        <p:nvSpPr>
          <p:cNvPr id="5" name="TextBox 4">
            <a:extLst>
              <a:ext uri="{FF2B5EF4-FFF2-40B4-BE49-F238E27FC236}">
                <a16:creationId xmlns:a16="http://schemas.microsoft.com/office/drawing/2014/main" id="{E06FA846-8E2E-9151-E3C2-A227A7E88308}"/>
              </a:ext>
            </a:extLst>
          </p:cNvPr>
          <p:cNvSpPr txBox="1"/>
          <p:nvPr/>
        </p:nvSpPr>
        <p:spPr>
          <a:xfrm>
            <a:off x="1670901" y="2095902"/>
            <a:ext cx="8594888" cy="923330"/>
          </a:xfrm>
          <a:prstGeom prst="rect">
            <a:avLst/>
          </a:prstGeom>
          <a:noFill/>
        </p:spPr>
        <p:txBody>
          <a:bodyPr wrap="square">
            <a:spAutoFit/>
          </a:bodyPr>
          <a:lstStyle/>
          <a:p>
            <a:r>
              <a:rPr lang="en-US" b="1" dirty="0"/>
              <a:t>Tuple Methods</a:t>
            </a:r>
          </a:p>
          <a:p>
            <a:endParaRPr lang="en-US" dirty="0"/>
          </a:p>
          <a:p>
            <a:r>
              <a:rPr lang="en-US" dirty="0"/>
              <a:t>	Python has two built-in methods that you can use on tuples.</a:t>
            </a:r>
            <a:endParaRPr lang="en-PH" dirty="0"/>
          </a:p>
        </p:txBody>
      </p:sp>
      <p:pic>
        <p:nvPicPr>
          <p:cNvPr id="7" name="Picture 6">
            <a:extLst>
              <a:ext uri="{FF2B5EF4-FFF2-40B4-BE49-F238E27FC236}">
                <a16:creationId xmlns:a16="http://schemas.microsoft.com/office/drawing/2014/main" id="{E2280CD9-1287-4858-674D-842DFB5B4878}"/>
              </a:ext>
            </a:extLst>
          </p:cNvPr>
          <p:cNvPicPr>
            <a:picLocks noChangeAspect="1"/>
          </p:cNvPicPr>
          <p:nvPr/>
        </p:nvPicPr>
        <p:blipFill>
          <a:blip r:embed="rId2"/>
          <a:stretch>
            <a:fillRect/>
          </a:stretch>
        </p:blipFill>
        <p:spPr>
          <a:xfrm>
            <a:off x="3790910" y="3880340"/>
            <a:ext cx="7270110" cy="92210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30785A3B-0E1E-890D-8652-0F16918403CA}"/>
                  </a:ext>
                </a:extLst>
              </p:cNvPr>
              <p:cNvGraphicFramePr>
                <a:graphicFrameLocks noChangeAspect="1"/>
              </p:cNvGraphicFramePr>
              <p:nvPr>
                <p:extLst>
                  <p:ext uri="{D42A27DB-BD31-4B8C-83A1-F6EECF244321}">
                    <p14:modId xmlns:p14="http://schemas.microsoft.com/office/powerpoint/2010/main" val="1175851952"/>
                  </p:ext>
                </p:extLst>
              </p:nvPr>
            </p:nvGraphicFramePr>
            <p:xfrm>
              <a:off x="8923592" y="442755"/>
              <a:ext cx="3048000" cy="1714500"/>
            </p:xfrm>
            <a:graphic>
              <a:graphicData uri="http://schemas.microsoft.com/office/powerpoint/2016/slidezoom">
                <pslz:sldZm>
                  <pslz:sldZmObj sldId="474" cId="1589048158">
                    <pslz:zmPr id="{7F488BB8-394F-4F7F-BDFD-DAE725A041C2}"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30785A3B-0E1E-890D-8652-0F16918403CA}"/>
                  </a:ext>
                </a:extLst>
              </p:cNvPr>
              <p:cNvPicPr>
                <a:picLocks noGrp="1" noRot="1" noChangeAspect="1" noMove="1" noResize="1" noEditPoints="1" noAdjustHandles="1" noChangeArrowheads="1" noChangeShapeType="1"/>
              </p:cNvPicPr>
              <p:nvPr/>
            </p:nvPicPr>
            <p:blipFill>
              <a:blip r:embed="rId4"/>
              <a:stretch>
                <a:fillRect/>
              </a:stretch>
            </p:blipFill>
            <p:spPr>
              <a:xfrm>
                <a:off x="8923592" y="44275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58904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1313DB-F2C2-4A43-3C9B-B6575D504049}"/>
              </a:ext>
            </a:extLst>
          </p:cNvPr>
          <p:cNvSpPr txBox="1"/>
          <p:nvPr/>
        </p:nvSpPr>
        <p:spPr>
          <a:xfrm>
            <a:off x="2161095" y="1080709"/>
            <a:ext cx="9066228" cy="1477328"/>
          </a:xfrm>
          <a:prstGeom prst="rect">
            <a:avLst/>
          </a:prstGeom>
          <a:noFill/>
        </p:spPr>
        <p:txBody>
          <a:bodyPr wrap="square">
            <a:spAutoFit/>
          </a:bodyPr>
          <a:lstStyle/>
          <a:p>
            <a:r>
              <a:rPr lang="en-US" dirty="0"/>
              <a:t>Or, not quite as intended, you can use a multiline string.</a:t>
            </a:r>
          </a:p>
          <a:p>
            <a:endParaRPr lang="en-US" dirty="0"/>
          </a:p>
          <a:p>
            <a:endParaRPr lang="en-US" dirty="0"/>
          </a:p>
          <a:p>
            <a:r>
              <a:rPr lang="en-US" dirty="0"/>
              <a:t>Since Python will ignore string literals that are not assigned to a variable, you can add a multiline string (triple quotes) in your code, and place your comment inside it:</a:t>
            </a:r>
          </a:p>
        </p:txBody>
      </p:sp>
      <p:pic>
        <p:nvPicPr>
          <p:cNvPr id="7" name="Picture 6">
            <a:extLst>
              <a:ext uri="{FF2B5EF4-FFF2-40B4-BE49-F238E27FC236}">
                <a16:creationId xmlns:a16="http://schemas.microsoft.com/office/drawing/2014/main" id="{17987D08-15BB-44FB-2074-450DD17A3FD8}"/>
              </a:ext>
            </a:extLst>
          </p:cNvPr>
          <p:cNvPicPr>
            <a:picLocks noChangeAspect="1"/>
          </p:cNvPicPr>
          <p:nvPr/>
        </p:nvPicPr>
        <p:blipFill>
          <a:blip r:embed="rId2"/>
          <a:stretch>
            <a:fillRect/>
          </a:stretch>
        </p:blipFill>
        <p:spPr>
          <a:xfrm>
            <a:off x="4774924" y="3791148"/>
            <a:ext cx="6376985" cy="2679021"/>
          </a:xfrm>
          <a:prstGeom prst="rect">
            <a:avLst/>
          </a:prstGeom>
        </p:spPr>
      </p:pic>
      <p:sp>
        <p:nvSpPr>
          <p:cNvPr id="9" name="TextBox 8">
            <a:extLst>
              <a:ext uri="{FF2B5EF4-FFF2-40B4-BE49-F238E27FC236}">
                <a16:creationId xmlns:a16="http://schemas.microsoft.com/office/drawing/2014/main" id="{AA7D9505-05C5-613F-81A0-C0300F2A839E}"/>
              </a:ext>
            </a:extLst>
          </p:cNvPr>
          <p:cNvSpPr txBox="1"/>
          <p:nvPr/>
        </p:nvSpPr>
        <p:spPr>
          <a:xfrm>
            <a:off x="2849251" y="4195965"/>
            <a:ext cx="6094428" cy="369332"/>
          </a:xfrm>
          <a:prstGeom prst="rect">
            <a:avLst/>
          </a:prstGeom>
          <a:noFill/>
        </p:spPr>
        <p:txBody>
          <a:bodyPr wrap="square">
            <a:spAutoFit/>
          </a:bodyPr>
          <a:lstStyle/>
          <a:p>
            <a:r>
              <a:rPr lang="en-PH" b="1" dirty="0"/>
              <a:t>Example</a:t>
            </a:r>
          </a:p>
        </p:txBody>
      </p:sp>
      <p:sp>
        <p:nvSpPr>
          <p:cNvPr id="11" name="TextBox 10">
            <a:extLst>
              <a:ext uri="{FF2B5EF4-FFF2-40B4-BE49-F238E27FC236}">
                <a16:creationId xmlns:a16="http://schemas.microsoft.com/office/drawing/2014/main" id="{167E7A83-E2AD-B071-D506-022AF64BBBB1}"/>
              </a:ext>
            </a:extLst>
          </p:cNvPr>
          <p:cNvSpPr txBox="1"/>
          <p:nvPr/>
        </p:nvSpPr>
        <p:spPr>
          <a:xfrm>
            <a:off x="1204522" y="4565297"/>
            <a:ext cx="3570402" cy="1477328"/>
          </a:xfrm>
          <a:prstGeom prst="rect">
            <a:avLst/>
          </a:prstGeom>
          <a:noFill/>
        </p:spPr>
        <p:txBody>
          <a:bodyPr wrap="square">
            <a:spAutoFit/>
          </a:bodyPr>
          <a:lstStyle/>
          <a:p>
            <a:r>
              <a:rPr lang="en-US" dirty="0"/>
              <a:t>As long as the string is not assigned to a variable, Python will read the code, but then ignore it, and you have made a multiline comment.</a:t>
            </a:r>
            <a:endParaRPr lang="en-PH" dirty="0"/>
          </a:p>
        </p:txBody>
      </p:sp>
    </p:spTree>
    <p:extLst>
      <p:ext uri="{BB962C8B-B14F-4D97-AF65-F5344CB8AC3E}">
        <p14:creationId xmlns:p14="http://schemas.microsoft.com/office/powerpoint/2010/main" val="122049292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387C-DB3E-6A22-3751-1997201C6D10}"/>
              </a:ext>
            </a:extLst>
          </p:cNvPr>
          <p:cNvSpPr>
            <a:spLocks noGrp="1"/>
          </p:cNvSpPr>
          <p:nvPr>
            <p:ph type="ctrTitle"/>
          </p:nvPr>
        </p:nvSpPr>
        <p:spPr>
          <a:xfrm>
            <a:off x="1051560" y="2468879"/>
            <a:ext cx="9966960" cy="1999151"/>
          </a:xfrm>
        </p:spPr>
        <p:txBody>
          <a:bodyPr/>
          <a:lstStyle/>
          <a:p>
            <a:r>
              <a:rPr lang="en-PH" b="1" dirty="0"/>
              <a:t>Python Sets</a:t>
            </a:r>
            <a:br>
              <a:rPr lang="en-PH" b="1" dirty="0"/>
            </a:br>
            <a:endParaRPr lang="en-PH" dirty="0"/>
          </a:p>
        </p:txBody>
      </p:sp>
      <p:sp>
        <p:nvSpPr>
          <p:cNvPr id="3" name="Subtitle 2">
            <a:extLst>
              <a:ext uri="{FF2B5EF4-FFF2-40B4-BE49-F238E27FC236}">
                <a16:creationId xmlns:a16="http://schemas.microsoft.com/office/drawing/2014/main" id="{8699A8A8-E46E-CD7C-2884-2F2842DFFA44}"/>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51926412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700A0E-3D59-21FE-775B-1AE79DD3534B}"/>
              </a:ext>
            </a:extLst>
          </p:cNvPr>
          <p:cNvSpPr txBox="1"/>
          <p:nvPr/>
        </p:nvSpPr>
        <p:spPr>
          <a:xfrm>
            <a:off x="1058158" y="566678"/>
            <a:ext cx="10263433" cy="2462213"/>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Set</a:t>
            </a:r>
            <a:endParaRPr lang="en-US" b="1" dirty="0">
              <a:effectLst>
                <a:outerShdw blurRad="38100" dist="38100" dir="2700000" algn="tl">
                  <a:srgbClr val="000000">
                    <a:alpha val="43137"/>
                  </a:srgbClr>
                </a:outerShdw>
              </a:effectLst>
            </a:endParaRPr>
          </a:p>
          <a:p>
            <a:pPr algn="just"/>
            <a:endParaRPr lang="en-US" dirty="0"/>
          </a:p>
          <a:p>
            <a:pPr algn="just"/>
            <a:r>
              <a:rPr lang="en-US" dirty="0"/>
              <a:t>Sets are used to store multiple items in a single variable.</a:t>
            </a:r>
          </a:p>
          <a:p>
            <a:pPr algn="just"/>
            <a:endParaRPr lang="en-US" dirty="0"/>
          </a:p>
          <a:p>
            <a:pPr algn="just"/>
            <a:r>
              <a:rPr lang="en-US" dirty="0"/>
              <a:t>Set is one of 4 built-in data types in Python used to store collections of data, the other 3 are List, Tuple, and Dictionary, all with different qualities and usage.</a:t>
            </a:r>
          </a:p>
          <a:p>
            <a:pPr algn="just"/>
            <a:endParaRPr lang="en-US" dirty="0"/>
          </a:p>
          <a:p>
            <a:pPr algn="just"/>
            <a:r>
              <a:rPr lang="en-US" dirty="0"/>
              <a:t>A set is a collection which is unordered, unchangeable*, and unindexed.</a:t>
            </a:r>
            <a:endParaRPr lang="en-PH" dirty="0"/>
          </a:p>
        </p:txBody>
      </p:sp>
      <p:sp>
        <p:nvSpPr>
          <p:cNvPr id="5" name="TextBox 4">
            <a:extLst>
              <a:ext uri="{FF2B5EF4-FFF2-40B4-BE49-F238E27FC236}">
                <a16:creationId xmlns:a16="http://schemas.microsoft.com/office/drawing/2014/main" id="{68A1F5CC-C6CB-4D3E-F3E7-8155BFA4CEFB}"/>
              </a:ext>
            </a:extLst>
          </p:cNvPr>
          <p:cNvSpPr txBox="1"/>
          <p:nvPr/>
        </p:nvSpPr>
        <p:spPr>
          <a:xfrm>
            <a:off x="1058158" y="3244334"/>
            <a:ext cx="6094428" cy="369332"/>
          </a:xfrm>
          <a:prstGeom prst="rect">
            <a:avLst/>
          </a:prstGeom>
          <a:noFill/>
        </p:spPr>
        <p:txBody>
          <a:bodyPr wrap="square">
            <a:spAutoFit/>
          </a:bodyPr>
          <a:lstStyle/>
          <a:p>
            <a:r>
              <a:rPr lang="en-US" dirty="0"/>
              <a:t>Sets are written with curly brackets.</a:t>
            </a:r>
            <a:endParaRPr lang="en-PH" dirty="0"/>
          </a:p>
        </p:txBody>
      </p:sp>
      <p:sp>
        <p:nvSpPr>
          <p:cNvPr id="7" name="TextBox 6">
            <a:extLst>
              <a:ext uri="{FF2B5EF4-FFF2-40B4-BE49-F238E27FC236}">
                <a16:creationId xmlns:a16="http://schemas.microsoft.com/office/drawing/2014/main" id="{23C7FB47-1645-AFCD-2442-9037F4BD7B89}"/>
              </a:ext>
            </a:extLst>
          </p:cNvPr>
          <p:cNvSpPr txBox="1"/>
          <p:nvPr/>
        </p:nvSpPr>
        <p:spPr>
          <a:xfrm>
            <a:off x="1058158" y="3829109"/>
            <a:ext cx="6094428" cy="954107"/>
          </a:xfrm>
          <a:prstGeom prst="rect">
            <a:avLst/>
          </a:prstGeom>
          <a:noFill/>
        </p:spPr>
        <p:txBody>
          <a:bodyPr wrap="square">
            <a:spAutoFit/>
          </a:bodyPr>
          <a:lstStyle/>
          <a:p>
            <a:r>
              <a:rPr lang="en-PH" sz="2000" b="1" dirty="0"/>
              <a:t>Example</a:t>
            </a:r>
            <a:endParaRPr lang="en-PH" b="1" dirty="0"/>
          </a:p>
          <a:p>
            <a:endParaRPr lang="en-PH" dirty="0"/>
          </a:p>
          <a:p>
            <a:r>
              <a:rPr lang="en-PH" dirty="0"/>
              <a:t>	Create a Set:</a:t>
            </a:r>
          </a:p>
        </p:txBody>
      </p:sp>
      <p:pic>
        <p:nvPicPr>
          <p:cNvPr id="9" name="Picture 8">
            <a:extLst>
              <a:ext uri="{FF2B5EF4-FFF2-40B4-BE49-F238E27FC236}">
                <a16:creationId xmlns:a16="http://schemas.microsoft.com/office/drawing/2014/main" id="{40AC77B8-EDFB-C11B-254D-30CB004A780F}"/>
              </a:ext>
            </a:extLst>
          </p:cNvPr>
          <p:cNvPicPr>
            <a:picLocks noChangeAspect="1"/>
          </p:cNvPicPr>
          <p:nvPr/>
        </p:nvPicPr>
        <p:blipFill>
          <a:blip r:embed="rId2"/>
          <a:stretch>
            <a:fillRect/>
          </a:stretch>
        </p:blipFill>
        <p:spPr>
          <a:xfrm>
            <a:off x="5138388" y="3968697"/>
            <a:ext cx="4686706" cy="2446232"/>
          </a:xfrm>
          <a:prstGeom prst="rect">
            <a:avLst/>
          </a:prstGeom>
        </p:spPr>
      </p:pic>
    </p:spTree>
    <p:extLst>
      <p:ext uri="{BB962C8B-B14F-4D97-AF65-F5344CB8AC3E}">
        <p14:creationId xmlns:p14="http://schemas.microsoft.com/office/powerpoint/2010/main" val="186212631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55934-947B-FDDE-C185-86510B1FD1AC}"/>
              </a:ext>
            </a:extLst>
          </p:cNvPr>
          <p:cNvSpPr txBox="1"/>
          <p:nvPr/>
        </p:nvSpPr>
        <p:spPr>
          <a:xfrm>
            <a:off x="916757" y="412151"/>
            <a:ext cx="10235152" cy="3139321"/>
          </a:xfrm>
          <a:prstGeom prst="rect">
            <a:avLst/>
          </a:prstGeom>
          <a:noFill/>
        </p:spPr>
        <p:txBody>
          <a:bodyPr wrap="square">
            <a:spAutoFit/>
          </a:bodyPr>
          <a:lstStyle/>
          <a:p>
            <a:pPr algn="ctr"/>
            <a:r>
              <a:rPr lang="en-US" b="1" dirty="0">
                <a:effectLst>
                  <a:outerShdw blurRad="38100" dist="38100" dir="2700000" algn="tl">
                    <a:srgbClr val="000000">
                      <a:alpha val="43137"/>
                    </a:srgbClr>
                  </a:outerShdw>
                </a:effectLst>
              </a:rPr>
              <a:t>Set Items</a:t>
            </a:r>
          </a:p>
          <a:p>
            <a:endParaRPr lang="en-US" sz="1600" dirty="0"/>
          </a:p>
          <a:p>
            <a:r>
              <a:rPr lang="en-US" sz="1600" dirty="0"/>
              <a:t>Set items are unordered, unchangeable, and do not allow duplicate values.</a:t>
            </a:r>
          </a:p>
          <a:p>
            <a:pPr algn="ctr"/>
            <a:r>
              <a:rPr lang="en-US" b="1" dirty="0">
                <a:effectLst>
                  <a:outerShdw blurRad="38100" dist="38100" dir="2700000" algn="tl">
                    <a:srgbClr val="000000">
                      <a:alpha val="43137"/>
                    </a:srgbClr>
                  </a:outerShdw>
                </a:effectLst>
              </a:rPr>
              <a:t>Unordered</a:t>
            </a:r>
            <a:endParaRPr lang="en-US" sz="1600" b="1" dirty="0">
              <a:effectLst>
                <a:outerShdw blurRad="38100" dist="38100" dir="2700000" algn="tl">
                  <a:srgbClr val="000000">
                    <a:alpha val="43137"/>
                  </a:srgbClr>
                </a:outerShdw>
              </a:effectLst>
            </a:endParaRPr>
          </a:p>
          <a:p>
            <a:endParaRPr lang="en-US" sz="1600" dirty="0"/>
          </a:p>
          <a:p>
            <a:r>
              <a:rPr lang="en-US" sz="1600" dirty="0"/>
              <a:t>Unordered means that the items in a set do not have a defined order.</a:t>
            </a:r>
          </a:p>
          <a:p>
            <a:endParaRPr lang="en-US" sz="1600" dirty="0"/>
          </a:p>
          <a:p>
            <a:r>
              <a:rPr lang="en-US" sz="1600" dirty="0"/>
              <a:t>Set items can appear in a different order every time you use them, and cannot be referred to by index or key.</a:t>
            </a:r>
          </a:p>
          <a:p>
            <a:pPr algn="ctr"/>
            <a:r>
              <a:rPr lang="en-US" b="1" dirty="0">
                <a:effectLst>
                  <a:outerShdw blurRad="38100" dist="38100" dir="2700000" algn="tl">
                    <a:srgbClr val="000000">
                      <a:alpha val="43137"/>
                    </a:srgbClr>
                  </a:outerShdw>
                </a:effectLst>
              </a:rPr>
              <a:t>Unchangeable</a:t>
            </a:r>
          </a:p>
          <a:p>
            <a:endParaRPr lang="en-US" sz="1600" dirty="0"/>
          </a:p>
          <a:p>
            <a:r>
              <a:rPr lang="en-US" sz="1600" dirty="0"/>
              <a:t>Set items are unchangeable, meaning that we cannot change the items after the set has been created.</a:t>
            </a:r>
            <a:endParaRPr lang="en-PH" sz="1600" dirty="0"/>
          </a:p>
        </p:txBody>
      </p:sp>
      <p:sp>
        <p:nvSpPr>
          <p:cNvPr id="5" name="TextBox 4">
            <a:extLst>
              <a:ext uri="{FF2B5EF4-FFF2-40B4-BE49-F238E27FC236}">
                <a16:creationId xmlns:a16="http://schemas.microsoft.com/office/drawing/2014/main" id="{2268967D-DAF8-9A20-D5F3-E1D7A99886C3}"/>
              </a:ext>
            </a:extLst>
          </p:cNvPr>
          <p:cNvSpPr txBox="1"/>
          <p:nvPr/>
        </p:nvSpPr>
        <p:spPr>
          <a:xfrm>
            <a:off x="1067586" y="3751397"/>
            <a:ext cx="9999481" cy="1754326"/>
          </a:xfrm>
          <a:prstGeom prst="rect">
            <a:avLst/>
          </a:prstGeom>
          <a:noFill/>
        </p:spPr>
        <p:txBody>
          <a:bodyPr wrap="square">
            <a:spAutoFit/>
          </a:bodyPr>
          <a:lstStyle/>
          <a:p>
            <a:pPr algn="ctr"/>
            <a:r>
              <a:rPr lang="en-US" dirty="0"/>
              <a:t>Duplicates Not Allowed</a:t>
            </a:r>
          </a:p>
          <a:p>
            <a:endParaRPr lang="en-US" dirty="0"/>
          </a:p>
          <a:p>
            <a:r>
              <a:rPr lang="en-US" dirty="0"/>
              <a:t>Sets cannot have two items with the same value.</a:t>
            </a:r>
          </a:p>
          <a:p>
            <a:r>
              <a:rPr lang="en-US" b="1" dirty="0"/>
              <a:t>Example</a:t>
            </a:r>
          </a:p>
          <a:p>
            <a:endParaRPr lang="en-US" dirty="0"/>
          </a:p>
          <a:p>
            <a:r>
              <a:rPr lang="en-US" dirty="0"/>
              <a:t>	Duplicate values will be ignored:</a:t>
            </a:r>
            <a:endParaRPr lang="en-PH" dirty="0"/>
          </a:p>
        </p:txBody>
      </p:sp>
      <p:pic>
        <p:nvPicPr>
          <p:cNvPr id="7" name="Picture 6">
            <a:extLst>
              <a:ext uri="{FF2B5EF4-FFF2-40B4-BE49-F238E27FC236}">
                <a16:creationId xmlns:a16="http://schemas.microsoft.com/office/drawing/2014/main" id="{4F63ECDA-7958-779A-8DF9-3D299D4C56BB}"/>
              </a:ext>
            </a:extLst>
          </p:cNvPr>
          <p:cNvPicPr>
            <a:picLocks noChangeAspect="1"/>
          </p:cNvPicPr>
          <p:nvPr/>
        </p:nvPicPr>
        <p:blipFill>
          <a:blip r:embed="rId2"/>
          <a:stretch>
            <a:fillRect/>
          </a:stretch>
        </p:blipFill>
        <p:spPr>
          <a:xfrm>
            <a:off x="5848020" y="4888449"/>
            <a:ext cx="4907705" cy="1234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933830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D84102-C7A6-E75D-8798-5EFFF90B84EA}"/>
              </a:ext>
            </a:extLst>
          </p:cNvPr>
          <p:cNvSpPr txBox="1"/>
          <p:nvPr/>
        </p:nvSpPr>
        <p:spPr>
          <a:xfrm>
            <a:off x="841343" y="412870"/>
            <a:ext cx="10376554" cy="3046988"/>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Python - Access Set Items</a:t>
            </a:r>
          </a:p>
          <a:p>
            <a:pPr algn="ctr"/>
            <a:r>
              <a:rPr lang="en-US" b="1" dirty="0"/>
              <a:t>Access Items</a:t>
            </a:r>
          </a:p>
          <a:p>
            <a:endParaRPr lang="en-US" dirty="0"/>
          </a:p>
          <a:p>
            <a:r>
              <a:rPr lang="en-US" dirty="0"/>
              <a:t>You cannot access items in a set by referring to an index or a key.</a:t>
            </a:r>
          </a:p>
          <a:p>
            <a:endParaRPr lang="en-US" dirty="0"/>
          </a:p>
          <a:p>
            <a:r>
              <a:rPr lang="en-US" dirty="0"/>
              <a:t>But you can loop through the set items using a for loop, or ask if a specified value is present in a set, by using the in keyword.</a:t>
            </a:r>
          </a:p>
          <a:p>
            <a:r>
              <a:rPr lang="en-US" sz="2000" b="1" dirty="0"/>
              <a:t>Example</a:t>
            </a:r>
            <a:endParaRPr lang="en-US" b="1" dirty="0"/>
          </a:p>
          <a:p>
            <a:endParaRPr lang="en-US" dirty="0"/>
          </a:p>
          <a:p>
            <a:r>
              <a:rPr lang="en-US" dirty="0"/>
              <a:t>	Loop through the set, and print the values:</a:t>
            </a:r>
            <a:endParaRPr lang="en-PH" dirty="0"/>
          </a:p>
        </p:txBody>
      </p:sp>
      <p:pic>
        <p:nvPicPr>
          <p:cNvPr id="10" name="Picture 9">
            <a:extLst>
              <a:ext uri="{FF2B5EF4-FFF2-40B4-BE49-F238E27FC236}">
                <a16:creationId xmlns:a16="http://schemas.microsoft.com/office/drawing/2014/main" id="{0B018F75-A187-D730-AE3B-50607978701C}"/>
              </a:ext>
            </a:extLst>
          </p:cNvPr>
          <p:cNvPicPr>
            <a:picLocks noChangeAspect="1"/>
          </p:cNvPicPr>
          <p:nvPr/>
        </p:nvPicPr>
        <p:blipFill>
          <a:blip r:embed="rId2"/>
          <a:stretch>
            <a:fillRect/>
          </a:stretch>
        </p:blipFill>
        <p:spPr>
          <a:xfrm>
            <a:off x="6548748" y="2882562"/>
            <a:ext cx="3939881" cy="1752752"/>
          </a:xfrm>
          <a:prstGeom prst="rect">
            <a:avLst/>
          </a:prstGeom>
        </p:spPr>
      </p:pic>
      <p:sp>
        <p:nvSpPr>
          <p:cNvPr id="12" name="TextBox 11">
            <a:extLst>
              <a:ext uri="{FF2B5EF4-FFF2-40B4-BE49-F238E27FC236}">
                <a16:creationId xmlns:a16="http://schemas.microsoft.com/office/drawing/2014/main" id="{770C9A71-7794-2606-87B1-6A0386A877AD}"/>
              </a:ext>
            </a:extLst>
          </p:cNvPr>
          <p:cNvSpPr txBox="1"/>
          <p:nvPr/>
        </p:nvSpPr>
        <p:spPr>
          <a:xfrm>
            <a:off x="941636" y="4484343"/>
            <a:ext cx="6094428" cy="954107"/>
          </a:xfrm>
          <a:prstGeom prst="rect">
            <a:avLst/>
          </a:prstGeom>
          <a:noFill/>
        </p:spPr>
        <p:txBody>
          <a:bodyPr wrap="square">
            <a:spAutoFit/>
          </a:bodyPr>
          <a:lstStyle/>
          <a:p>
            <a:r>
              <a:rPr lang="en-US" sz="2000" b="1" dirty="0"/>
              <a:t>Example</a:t>
            </a:r>
          </a:p>
          <a:p>
            <a:endParaRPr lang="en-US" dirty="0"/>
          </a:p>
          <a:p>
            <a:r>
              <a:rPr lang="en-US" dirty="0"/>
              <a:t>Check if “square" is present in the set:</a:t>
            </a:r>
            <a:endParaRPr lang="en-PH" dirty="0"/>
          </a:p>
        </p:txBody>
      </p:sp>
      <p:pic>
        <p:nvPicPr>
          <p:cNvPr id="14" name="Picture 13">
            <a:extLst>
              <a:ext uri="{FF2B5EF4-FFF2-40B4-BE49-F238E27FC236}">
                <a16:creationId xmlns:a16="http://schemas.microsoft.com/office/drawing/2014/main" id="{F2ADCD40-AB7A-6253-92D9-D0BE8D4B1523}"/>
              </a:ext>
            </a:extLst>
          </p:cNvPr>
          <p:cNvPicPr>
            <a:picLocks noChangeAspect="1"/>
          </p:cNvPicPr>
          <p:nvPr/>
        </p:nvPicPr>
        <p:blipFill>
          <a:blip r:embed="rId3"/>
          <a:stretch>
            <a:fillRect/>
          </a:stretch>
        </p:blipFill>
        <p:spPr>
          <a:xfrm>
            <a:off x="6354700" y="4961397"/>
            <a:ext cx="4318457" cy="1369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76352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070D-CB8E-820A-264A-53FCABDE4197}"/>
              </a:ext>
            </a:extLst>
          </p:cNvPr>
          <p:cNvSpPr>
            <a:spLocks noGrp="1"/>
          </p:cNvSpPr>
          <p:nvPr>
            <p:ph type="ctrTitle"/>
          </p:nvPr>
        </p:nvSpPr>
        <p:spPr>
          <a:xfrm>
            <a:off x="1051560" y="2177591"/>
            <a:ext cx="9468753" cy="2290439"/>
          </a:xfrm>
        </p:spPr>
        <p:txBody>
          <a:bodyPr/>
          <a:lstStyle/>
          <a:p>
            <a:pPr algn="ctr"/>
            <a:r>
              <a:rPr lang="en-PH" b="1" dirty="0"/>
              <a:t>Python Dictionaries</a:t>
            </a:r>
            <a:br>
              <a:rPr lang="en-PH" b="1" dirty="0"/>
            </a:br>
            <a:endParaRPr lang="en-PH" dirty="0"/>
          </a:p>
        </p:txBody>
      </p:sp>
      <p:sp>
        <p:nvSpPr>
          <p:cNvPr id="3" name="Subtitle 2">
            <a:extLst>
              <a:ext uri="{FF2B5EF4-FFF2-40B4-BE49-F238E27FC236}">
                <a16:creationId xmlns:a16="http://schemas.microsoft.com/office/drawing/2014/main" id="{7B37E1FA-754F-048C-E542-9C1AE5B295EC}"/>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30078066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81E270-2751-341A-94DB-8331A5DC0911}"/>
              </a:ext>
            </a:extLst>
          </p:cNvPr>
          <p:cNvSpPr txBox="1"/>
          <p:nvPr/>
        </p:nvSpPr>
        <p:spPr>
          <a:xfrm>
            <a:off x="1020451" y="445492"/>
            <a:ext cx="9867507" cy="1692771"/>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rPr>
              <a:t>Dictionary</a:t>
            </a:r>
          </a:p>
          <a:p>
            <a:endParaRPr lang="en-US" dirty="0"/>
          </a:p>
          <a:p>
            <a:r>
              <a:rPr lang="en-US" dirty="0"/>
              <a:t>Dictionaries are used to store data values in </a:t>
            </a:r>
            <a:r>
              <a:rPr lang="en-US" dirty="0" err="1"/>
              <a:t>key:value</a:t>
            </a:r>
            <a:r>
              <a:rPr lang="en-US" dirty="0"/>
              <a:t> pairs.</a:t>
            </a:r>
          </a:p>
          <a:p>
            <a:endParaRPr lang="en-US" dirty="0"/>
          </a:p>
          <a:p>
            <a:r>
              <a:rPr lang="en-US" dirty="0"/>
              <a:t>A dictionary is a collection which is ordered*, changeable and do not allow duplicates.</a:t>
            </a:r>
            <a:endParaRPr lang="en-PH" dirty="0"/>
          </a:p>
        </p:txBody>
      </p:sp>
      <p:sp>
        <p:nvSpPr>
          <p:cNvPr id="8" name="TextBox 7">
            <a:extLst>
              <a:ext uri="{FF2B5EF4-FFF2-40B4-BE49-F238E27FC236}">
                <a16:creationId xmlns:a16="http://schemas.microsoft.com/office/drawing/2014/main" id="{438B0860-2F29-6566-1A82-84A08B921AD5}"/>
              </a:ext>
            </a:extLst>
          </p:cNvPr>
          <p:cNvSpPr txBox="1"/>
          <p:nvPr/>
        </p:nvSpPr>
        <p:spPr>
          <a:xfrm>
            <a:off x="1020451" y="2400461"/>
            <a:ext cx="9144785" cy="1231106"/>
          </a:xfrm>
          <a:prstGeom prst="rect">
            <a:avLst/>
          </a:prstGeom>
          <a:noFill/>
        </p:spPr>
        <p:txBody>
          <a:bodyPr wrap="square">
            <a:spAutoFit/>
          </a:bodyPr>
          <a:lstStyle/>
          <a:p>
            <a:r>
              <a:rPr lang="en-US" dirty="0"/>
              <a:t>Dictionaries are written with curly brackets, and have keys and values:</a:t>
            </a:r>
          </a:p>
          <a:p>
            <a:r>
              <a:rPr lang="en-US" sz="2000" b="1" dirty="0"/>
              <a:t>Example</a:t>
            </a:r>
            <a:endParaRPr lang="en-US" b="1" dirty="0"/>
          </a:p>
          <a:p>
            <a:endParaRPr lang="en-US" dirty="0"/>
          </a:p>
          <a:p>
            <a:r>
              <a:rPr lang="en-US" dirty="0"/>
              <a:t>	Create and print a dictionary:</a:t>
            </a:r>
            <a:endParaRPr lang="en-PH" dirty="0"/>
          </a:p>
        </p:txBody>
      </p:sp>
      <p:pic>
        <p:nvPicPr>
          <p:cNvPr id="10" name="Picture 9">
            <a:extLst>
              <a:ext uri="{FF2B5EF4-FFF2-40B4-BE49-F238E27FC236}">
                <a16:creationId xmlns:a16="http://schemas.microsoft.com/office/drawing/2014/main" id="{C4D3EE8A-12B7-FD7B-9EEA-AAEE4862E80A}"/>
              </a:ext>
            </a:extLst>
          </p:cNvPr>
          <p:cNvPicPr>
            <a:picLocks noChangeAspect="1"/>
          </p:cNvPicPr>
          <p:nvPr/>
        </p:nvPicPr>
        <p:blipFill>
          <a:blip r:embed="rId2"/>
          <a:stretch>
            <a:fillRect/>
          </a:stretch>
        </p:blipFill>
        <p:spPr>
          <a:xfrm>
            <a:off x="5004011" y="4003362"/>
            <a:ext cx="4785775" cy="19432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076338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4CB0F-B43C-36A9-B184-6DF7E61DAA07}"/>
              </a:ext>
            </a:extLst>
          </p:cNvPr>
          <p:cNvSpPr txBox="1"/>
          <p:nvPr/>
        </p:nvSpPr>
        <p:spPr>
          <a:xfrm>
            <a:off x="907329" y="454199"/>
            <a:ext cx="9349033" cy="2831544"/>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rPr>
              <a:t>Dictionary Items</a:t>
            </a:r>
          </a:p>
          <a:p>
            <a:endParaRPr lang="en-US" dirty="0"/>
          </a:p>
          <a:p>
            <a:r>
              <a:rPr lang="en-US" dirty="0"/>
              <a:t>Dictionary items are ordered, changeable, and does not allow duplicates.</a:t>
            </a:r>
          </a:p>
          <a:p>
            <a:endParaRPr lang="en-US" dirty="0"/>
          </a:p>
          <a:p>
            <a:r>
              <a:rPr lang="en-US" dirty="0"/>
              <a:t>Dictionary items are presented in </a:t>
            </a:r>
            <a:r>
              <a:rPr lang="en-US" dirty="0" err="1"/>
              <a:t>key:value</a:t>
            </a:r>
            <a:r>
              <a:rPr lang="en-US" dirty="0"/>
              <a:t> pairs, and can be referred to by using the key name.</a:t>
            </a:r>
          </a:p>
          <a:p>
            <a:r>
              <a:rPr lang="en-US" sz="2000" b="1" dirty="0"/>
              <a:t>Example</a:t>
            </a:r>
            <a:endParaRPr lang="en-US" b="1" dirty="0"/>
          </a:p>
          <a:p>
            <a:endParaRPr lang="en-US" dirty="0"/>
          </a:p>
          <a:p>
            <a:r>
              <a:rPr lang="en-US" dirty="0"/>
              <a:t>	Print the "brand" value of the dictionary:</a:t>
            </a:r>
            <a:endParaRPr lang="en-PH" dirty="0"/>
          </a:p>
        </p:txBody>
      </p:sp>
      <p:pic>
        <p:nvPicPr>
          <p:cNvPr id="5" name="Picture 4">
            <a:extLst>
              <a:ext uri="{FF2B5EF4-FFF2-40B4-BE49-F238E27FC236}">
                <a16:creationId xmlns:a16="http://schemas.microsoft.com/office/drawing/2014/main" id="{9519127B-C319-78F4-D952-0C33879E62EE}"/>
              </a:ext>
            </a:extLst>
          </p:cNvPr>
          <p:cNvPicPr>
            <a:picLocks noChangeAspect="1"/>
          </p:cNvPicPr>
          <p:nvPr/>
        </p:nvPicPr>
        <p:blipFill>
          <a:blip r:embed="rId2"/>
          <a:stretch>
            <a:fillRect/>
          </a:stretch>
        </p:blipFill>
        <p:spPr>
          <a:xfrm>
            <a:off x="7537326" y="2577762"/>
            <a:ext cx="3452159" cy="1988992"/>
          </a:xfrm>
          <a:prstGeom prst="rect">
            <a:avLst/>
          </a:prstGeom>
        </p:spPr>
      </p:pic>
      <p:sp>
        <p:nvSpPr>
          <p:cNvPr id="7" name="TextBox 6">
            <a:extLst>
              <a:ext uri="{FF2B5EF4-FFF2-40B4-BE49-F238E27FC236}">
                <a16:creationId xmlns:a16="http://schemas.microsoft.com/office/drawing/2014/main" id="{12C60433-05CB-374A-431F-88A0B38EBAE1}"/>
              </a:ext>
            </a:extLst>
          </p:cNvPr>
          <p:cNvSpPr txBox="1"/>
          <p:nvPr/>
        </p:nvSpPr>
        <p:spPr>
          <a:xfrm>
            <a:off x="1131986" y="4566754"/>
            <a:ext cx="9755973" cy="1292662"/>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Changeable</a:t>
            </a:r>
          </a:p>
          <a:p>
            <a:endParaRPr lang="en-US" dirty="0"/>
          </a:p>
          <a:p>
            <a:r>
              <a:rPr lang="en-US" dirty="0"/>
              <a:t>Dictionaries are changeable, meaning that we can change, add or remove items after the dictionary has been created.</a:t>
            </a:r>
            <a:endParaRPr lang="en-PH" dirty="0"/>
          </a:p>
        </p:txBody>
      </p:sp>
    </p:spTree>
    <p:extLst>
      <p:ext uri="{BB962C8B-B14F-4D97-AF65-F5344CB8AC3E}">
        <p14:creationId xmlns:p14="http://schemas.microsoft.com/office/powerpoint/2010/main" val="23234095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0ED290-62B4-0012-AA1E-B068075EE74F}"/>
              </a:ext>
            </a:extLst>
          </p:cNvPr>
          <p:cNvSpPr txBox="1"/>
          <p:nvPr/>
        </p:nvSpPr>
        <p:spPr>
          <a:xfrm>
            <a:off x="690513" y="670460"/>
            <a:ext cx="10480249" cy="1938992"/>
          </a:xfrm>
          <a:prstGeom prst="rect">
            <a:avLst/>
          </a:prstGeom>
          <a:noFill/>
        </p:spPr>
        <p:txBody>
          <a:bodyPr wrap="square">
            <a:spAutoFit/>
          </a:bodyPr>
          <a:lstStyle/>
          <a:p>
            <a:pPr algn="ctr"/>
            <a:r>
              <a:rPr lang="en-US" sz="2800" dirty="0">
                <a:effectLst>
                  <a:outerShdw blurRad="38100" dist="38100" dir="2700000" algn="tl">
                    <a:srgbClr val="000000">
                      <a:alpha val="43137"/>
                    </a:srgbClr>
                  </a:outerShdw>
                </a:effectLst>
              </a:rPr>
              <a:t>Duplicates Not Allowed</a:t>
            </a:r>
          </a:p>
          <a:p>
            <a:endParaRPr lang="en-US" dirty="0"/>
          </a:p>
          <a:p>
            <a:r>
              <a:rPr lang="en-US" dirty="0"/>
              <a:t>Dictionaries cannot have two items with the same key:</a:t>
            </a:r>
          </a:p>
          <a:p>
            <a:r>
              <a:rPr lang="en-US" sz="2000" b="1" dirty="0"/>
              <a:t>Example</a:t>
            </a:r>
            <a:endParaRPr lang="en-US" b="1" dirty="0"/>
          </a:p>
          <a:p>
            <a:endParaRPr lang="en-US" dirty="0"/>
          </a:p>
          <a:p>
            <a:r>
              <a:rPr lang="en-US" dirty="0"/>
              <a:t>	Duplicate values will overwrite existing values:</a:t>
            </a:r>
            <a:endParaRPr lang="en-PH" dirty="0"/>
          </a:p>
        </p:txBody>
      </p:sp>
      <p:pic>
        <p:nvPicPr>
          <p:cNvPr id="5" name="Picture 4">
            <a:extLst>
              <a:ext uri="{FF2B5EF4-FFF2-40B4-BE49-F238E27FC236}">
                <a16:creationId xmlns:a16="http://schemas.microsoft.com/office/drawing/2014/main" id="{EFF48E2D-1A27-B74F-0BDC-9FA9C985DBCA}"/>
              </a:ext>
            </a:extLst>
          </p:cNvPr>
          <p:cNvPicPr>
            <a:picLocks noChangeAspect="1"/>
          </p:cNvPicPr>
          <p:nvPr/>
        </p:nvPicPr>
        <p:blipFill>
          <a:blip r:embed="rId2"/>
          <a:stretch>
            <a:fillRect/>
          </a:stretch>
        </p:blipFill>
        <p:spPr>
          <a:xfrm>
            <a:off x="7288490" y="1259610"/>
            <a:ext cx="4534293" cy="211854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C00C218-761D-6E22-74A7-CDB4241C69B1}"/>
              </a:ext>
            </a:extLst>
          </p:cNvPr>
          <p:cNvSpPr txBox="1"/>
          <p:nvPr/>
        </p:nvSpPr>
        <p:spPr>
          <a:xfrm>
            <a:off x="954464" y="4205046"/>
            <a:ext cx="5945957" cy="2185214"/>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Dictionary Length</a:t>
            </a:r>
          </a:p>
          <a:p>
            <a:endParaRPr lang="en-US" dirty="0"/>
          </a:p>
          <a:p>
            <a:r>
              <a:rPr lang="en-US" dirty="0"/>
              <a:t>To determine how many items a dictionary has, use the </a:t>
            </a:r>
            <a:r>
              <a:rPr lang="en-US" dirty="0" err="1"/>
              <a:t>len</a:t>
            </a:r>
            <a:r>
              <a:rPr lang="en-US" dirty="0"/>
              <a:t>() function:</a:t>
            </a:r>
          </a:p>
          <a:p>
            <a:r>
              <a:rPr lang="en-US" b="1" dirty="0"/>
              <a:t>Example</a:t>
            </a:r>
          </a:p>
          <a:p>
            <a:endParaRPr lang="en-US" dirty="0"/>
          </a:p>
          <a:p>
            <a:r>
              <a:rPr lang="en-US" dirty="0"/>
              <a:t>Print the number of items in the dictionary:</a:t>
            </a:r>
            <a:endParaRPr lang="en-PH" dirty="0"/>
          </a:p>
        </p:txBody>
      </p:sp>
      <p:pic>
        <p:nvPicPr>
          <p:cNvPr id="10" name="Picture 9">
            <a:extLst>
              <a:ext uri="{FF2B5EF4-FFF2-40B4-BE49-F238E27FC236}">
                <a16:creationId xmlns:a16="http://schemas.microsoft.com/office/drawing/2014/main" id="{E69AC908-2F03-5EBA-0F56-362B1A1E46E4}"/>
              </a:ext>
            </a:extLst>
          </p:cNvPr>
          <p:cNvPicPr>
            <a:picLocks noChangeAspect="1"/>
          </p:cNvPicPr>
          <p:nvPr/>
        </p:nvPicPr>
        <p:blipFill>
          <a:blip r:embed="rId3"/>
          <a:stretch>
            <a:fillRect/>
          </a:stretch>
        </p:blipFill>
        <p:spPr>
          <a:xfrm>
            <a:off x="7579151" y="5430319"/>
            <a:ext cx="2751321" cy="886721"/>
          </a:xfrm>
          <a:prstGeom prst="rect">
            <a:avLst/>
          </a:prstGeom>
        </p:spPr>
      </p:pic>
    </p:spTree>
    <p:extLst>
      <p:ext uri="{BB962C8B-B14F-4D97-AF65-F5344CB8AC3E}">
        <p14:creationId xmlns:p14="http://schemas.microsoft.com/office/powerpoint/2010/main" val="338132220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2E9436-9290-AC9E-0496-082149D0BD03}"/>
              </a:ext>
            </a:extLst>
          </p:cNvPr>
          <p:cNvSpPr txBox="1"/>
          <p:nvPr/>
        </p:nvSpPr>
        <p:spPr>
          <a:xfrm>
            <a:off x="1152428" y="423735"/>
            <a:ext cx="10263432" cy="1908215"/>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Dictionary Items - Data Types</a:t>
            </a:r>
          </a:p>
          <a:p>
            <a:endParaRPr lang="en-US" dirty="0"/>
          </a:p>
          <a:p>
            <a:r>
              <a:rPr lang="en-US" dirty="0"/>
              <a:t>The values in dictionary items can be of any data type:</a:t>
            </a:r>
          </a:p>
          <a:p>
            <a:r>
              <a:rPr lang="en-US" dirty="0"/>
              <a:t>Example</a:t>
            </a:r>
          </a:p>
          <a:p>
            <a:endParaRPr lang="en-US" dirty="0"/>
          </a:p>
          <a:p>
            <a:r>
              <a:rPr lang="en-US" dirty="0"/>
              <a:t>String, int, </a:t>
            </a:r>
            <a:r>
              <a:rPr lang="en-US" dirty="0" err="1"/>
              <a:t>boolean</a:t>
            </a:r>
            <a:r>
              <a:rPr lang="en-US" dirty="0"/>
              <a:t>, and list data types:</a:t>
            </a:r>
            <a:endParaRPr lang="en-PH" dirty="0"/>
          </a:p>
        </p:txBody>
      </p:sp>
      <p:pic>
        <p:nvPicPr>
          <p:cNvPr id="5" name="Picture 4">
            <a:extLst>
              <a:ext uri="{FF2B5EF4-FFF2-40B4-BE49-F238E27FC236}">
                <a16:creationId xmlns:a16="http://schemas.microsoft.com/office/drawing/2014/main" id="{C21257D7-08D0-C300-D228-402080FA5A4F}"/>
              </a:ext>
            </a:extLst>
          </p:cNvPr>
          <p:cNvPicPr>
            <a:picLocks noChangeAspect="1"/>
          </p:cNvPicPr>
          <p:nvPr/>
        </p:nvPicPr>
        <p:blipFill>
          <a:blip r:embed="rId2"/>
          <a:stretch>
            <a:fillRect/>
          </a:stretch>
        </p:blipFill>
        <p:spPr>
          <a:xfrm>
            <a:off x="5637229" y="2331951"/>
            <a:ext cx="5685521" cy="1706218"/>
          </a:xfrm>
          <a:prstGeom prst="rect">
            <a:avLst/>
          </a:prstGeom>
        </p:spPr>
      </p:pic>
      <p:sp>
        <p:nvSpPr>
          <p:cNvPr id="7" name="TextBox 6">
            <a:extLst>
              <a:ext uri="{FF2B5EF4-FFF2-40B4-BE49-F238E27FC236}">
                <a16:creationId xmlns:a16="http://schemas.microsoft.com/office/drawing/2014/main" id="{7E6C900F-1C53-C8BA-17B7-C5F538917641}"/>
              </a:ext>
            </a:extLst>
          </p:cNvPr>
          <p:cNvSpPr txBox="1"/>
          <p:nvPr/>
        </p:nvSpPr>
        <p:spPr>
          <a:xfrm>
            <a:off x="897903" y="4069946"/>
            <a:ext cx="5380350" cy="2364319"/>
          </a:xfrm>
          <a:prstGeom prst="rect">
            <a:avLst/>
          </a:prstGeom>
          <a:noFill/>
        </p:spPr>
        <p:txBody>
          <a:bodyPr wrap="square">
            <a:spAutoFit/>
          </a:bodyPr>
          <a:lstStyle/>
          <a:p>
            <a:r>
              <a:rPr lang="en-US" dirty="0"/>
              <a:t>type()</a:t>
            </a:r>
          </a:p>
          <a:p>
            <a:endParaRPr lang="en-US" dirty="0"/>
          </a:p>
          <a:p>
            <a:r>
              <a:rPr lang="en-US" dirty="0"/>
              <a:t>From Python's perspective, dictionaries are defined as objects with the data type '</a:t>
            </a:r>
            <a:r>
              <a:rPr lang="en-US" dirty="0" err="1"/>
              <a:t>dict</a:t>
            </a:r>
            <a:r>
              <a:rPr lang="en-US" dirty="0"/>
              <a:t>':</a:t>
            </a:r>
          </a:p>
          <a:p>
            <a:r>
              <a:rPr lang="en-US" dirty="0"/>
              <a:t>&lt;class '</a:t>
            </a:r>
            <a:r>
              <a:rPr lang="en-US" dirty="0" err="1"/>
              <a:t>dict</a:t>
            </a:r>
            <a:r>
              <a:rPr lang="en-US" dirty="0"/>
              <a:t>'&gt;</a:t>
            </a:r>
          </a:p>
          <a:p>
            <a:r>
              <a:rPr lang="en-US" dirty="0"/>
              <a:t>Example</a:t>
            </a:r>
          </a:p>
          <a:p>
            <a:endParaRPr lang="en-US" dirty="0"/>
          </a:p>
          <a:p>
            <a:r>
              <a:rPr lang="en-US" dirty="0"/>
              <a:t>Print the data type of a dictionary:</a:t>
            </a:r>
            <a:endParaRPr lang="en-PH" dirty="0"/>
          </a:p>
        </p:txBody>
      </p:sp>
      <p:pic>
        <p:nvPicPr>
          <p:cNvPr id="9" name="Picture 8">
            <a:extLst>
              <a:ext uri="{FF2B5EF4-FFF2-40B4-BE49-F238E27FC236}">
                <a16:creationId xmlns:a16="http://schemas.microsoft.com/office/drawing/2014/main" id="{AC680CF5-0123-3520-D080-66807E279B86}"/>
              </a:ext>
            </a:extLst>
          </p:cNvPr>
          <p:cNvPicPr>
            <a:picLocks noChangeAspect="1"/>
          </p:cNvPicPr>
          <p:nvPr/>
        </p:nvPicPr>
        <p:blipFill>
          <a:blip r:embed="rId3"/>
          <a:stretch>
            <a:fillRect/>
          </a:stretch>
        </p:blipFill>
        <p:spPr>
          <a:xfrm>
            <a:off x="7210160" y="4723411"/>
            <a:ext cx="2918713" cy="1973751"/>
          </a:xfrm>
          <a:prstGeom prst="rect">
            <a:avLst/>
          </a:prstGeom>
        </p:spPr>
      </p:pic>
    </p:spTree>
    <p:extLst>
      <p:ext uri="{BB962C8B-B14F-4D97-AF65-F5344CB8AC3E}">
        <p14:creationId xmlns:p14="http://schemas.microsoft.com/office/powerpoint/2010/main" val="391598117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F4D5-7723-7511-9795-9200289F3292}"/>
              </a:ext>
            </a:extLst>
          </p:cNvPr>
          <p:cNvSpPr>
            <a:spLocks noGrp="1"/>
          </p:cNvSpPr>
          <p:nvPr>
            <p:ph type="ctrTitle"/>
          </p:nvPr>
        </p:nvSpPr>
        <p:spPr>
          <a:xfrm>
            <a:off x="1051560" y="2468879"/>
            <a:ext cx="9966960" cy="1999151"/>
          </a:xfrm>
        </p:spPr>
        <p:txBody>
          <a:bodyPr/>
          <a:lstStyle/>
          <a:p>
            <a:r>
              <a:rPr lang="en-US" dirty="0"/>
              <a:t>Python If ... Else</a:t>
            </a:r>
            <a:br>
              <a:rPr lang="en-US" dirty="0"/>
            </a:br>
            <a:endParaRPr lang="en-PH" dirty="0"/>
          </a:p>
        </p:txBody>
      </p:sp>
      <p:sp>
        <p:nvSpPr>
          <p:cNvPr id="3" name="Subtitle 2">
            <a:extLst>
              <a:ext uri="{FF2B5EF4-FFF2-40B4-BE49-F238E27FC236}">
                <a16:creationId xmlns:a16="http://schemas.microsoft.com/office/drawing/2014/main" id="{33D3E7A5-A674-88A2-76E6-429CBF5CD5D1}"/>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124034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4442" y="1785907"/>
            <a:ext cx="4161462" cy="1928253"/>
          </a:xfrm>
        </p:spPr>
        <p:txBody>
          <a:bodyPr>
            <a:noAutofit/>
          </a:bodyPr>
          <a:lstStyle/>
          <a:p>
            <a:r>
              <a:rPr lang="en-US" altLang="zh-TW" sz="8500" dirty="0"/>
              <a:t>AGENDA</a:t>
            </a:r>
            <a:endParaRPr lang="zh-TW" altLang="en-US" sz="8500" dirty="0"/>
          </a:p>
        </p:txBody>
      </p:sp>
      <p:sp>
        <p:nvSpPr>
          <p:cNvPr id="6" name="矩形 5"/>
          <p:cNvSpPr/>
          <p:nvPr/>
        </p:nvSpPr>
        <p:spPr>
          <a:xfrm>
            <a:off x="268569" y="1139717"/>
            <a:ext cx="4294004" cy="4431983"/>
          </a:xfrm>
          <a:prstGeom prst="rect">
            <a:avLst/>
          </a:prstGeom>
        </p:spPr>
        <p:txBody>
          <a:bodyPr wrap="square">
            <a:spAutoFit/>
          </a:bodyPr>
          <a:lstStyle/>
          <a:p>
            <a:pPr marL="285750" indent="-285750">
              <a:buFont typeface="Arial" panose="020B0604020202020204" pitchFamily="34" charset="0"/>
              <a:buChar char="•"/>
            </a:pPr>
            <a:r>
              <a:rPr lang="en-US" altLang="zh-TW" sz="2400" dirty="0"/>
              <a:t>Python Intro</a:t>
            </a:r>
          </a:p>
          <a:p>
            <a:pPr marL="285750" indent="-285750">
              <a:buFont typeface="Arial" panose="020B0604020202020204" pitchFamily="34" charset="0"/>
              <a:buChar char="•"/>
            </a:pPr>
            <a:r>
              <a:rPr lang="en-US" altLang="zh-TW" sz="2400" dirty="0" err="1"/>
              <a:t>Pyhton</a:t>
            </a:r>
            <a:r>
              <a:rPr lang="en-US" altLang="zh-TW" sz="2400" dirty="0"/>
              <a:t> Syntax</a:t>
            </a:r>
          </a:p>
          <a:p>
            <a:pPr marL="285750" indent="-285750">
              <a:buFont typeface="Arial" panose="020B0604020202020204" pitchFamily="34" charset="0"/>
              <a:buChar char="•"/>
            </a:pPr>
            <a:r>
              <a:rPr lang="en-US" altLang="zh-TW" sz="2400" dirty="0"/>
              <a:t>Python Comments </a:t>
            </a:r>
          </a:p>
          <a:p>
            <a:pPr marL="285750" indent="-285750">
              <a:buFont typeface="Arial" panose="020B0604020202020204" pitchFamily="34" charset="0"/>
              <a:buChar char="•"/>
            </a:pPr>
            <a:r>
              <a:rPr lang="en-US" altLang="zh-TW" sz="2400" dirty="0"/>
              <a:t>Python Variables</a:t>
            </a:r>
          </a:p>
          <a:p>
            <a:pPr marL="285750" indent="-285750">
              <a:buFont typeface="Arial" panose="020B0604020202020204" pitchFamily="34" charset="0"/>
              <a:buChar char="•"/>
            </a:pPr>
            <a:r>
              <a:rPr lang="en-US" altLang="zh-TW" sz="2400" dirty="0"/>
              <a:t>Python Data Types</a:t>
            </a:r>
          </a:p>
          <a:p>
            <a:pPr marL="285750" indent="-285750">
              <a:buFont typeface="Arial" panose="020B0604020202020204" pitchFamily="34" charset="0"/>
              <a:buChar char="•"/>
            </a:pPr>
            <a:r>
              <a:rPr lang="en-US" altLang="zh-TW" sz="2400" dirty="0"/>
              <a:t>Python Numbers</a:t>
            </a:r>
          </a:p>
          <a:p>
            <a:pPr marL="285750" indent="-285750">
              <a:buFont typeface="Arial" panose="020B0604020202020204" pitchFamily="34" charset="0"/>
              <a:buChar char="•"/>
            </a:pPr>
            <a:r>
              <a:rPr lang="en-US" altLang="zh-TW" sz="2400" dirty="0"/>
              <a:t>Python Casting</a:t>
            </a:r>
          </a:p>
          <a:p>
            <a:pPr marL="285750" indent="-285750">
              <a:buFont typeface="Arial" panose="020B0604020202020204" pitchFamily="34" charset="0"/>
              <a:buChar char="•"/>
            </a:pPr>
            <a:r>
              <a:rPr lang="en-US" altLang="zh-TW" sz="2400" dirty="0"/>
              <a:t>Python Strings</a:t>
            </a:r>
          </a:p>
          <a:p>
            <a:pPr marL="285750" indent="-285750">
              <a:buFont typeface="Arial" panose="020B0604020202020204" pitchFamily="34" charset="0"/>
              <a:buChar char="•"/>
            </a:pPr>
            <a:r>
              <a:rPr lang="en-US" altLang="zh-TW" sz="2400" dirty="0"/>
              <a:t>Python Booleans</a:t>
            </a:r>
          </a:p>
          <a:p>
            <a:pPr marL="285750" indent="-285750">
              <a:buFont typeface="Arial" panose="020B0604020202020204" pitchFamily="34" charset="0"/>
              <a:buChar char="•"/>
            </a:pPr>
            <a:r>
              <a:rPr lang="en-US" altLang="zh-TW" sz="2400" dirty="0"/>
              <a:t>Python Operators</a:t>
            </a:r>
          </a:p>
          <a:p>
            <a:pPr marL="285750" indent="-285750">
              <a:buFont typeface="Arial" panose="020B0604020202020204" pitchFamily="34" charset="0"/>
              <a:buChar char="•"/>
            </a:pPr>
            <a:r>
              <a:rPr lang="en-US" altLang="zh-TW" sz="2400" dirty="0"/>
              <a:t>Python List</a:t>
            </a:r>
          </a:p>
          <a:p>
            <a:endParaRPr lang="zh-TW" altLang="en-US" dirty="0"/>
          </a:p>
        </p:txBody>
      </p:sp>
      <p:sp>
        <p:nvSpPr>
          <p:cNvPr id="4" name="TextBox 3">
            <a:extLst>
              <a:ext uri="{FF2B5EF4-FFF2-40B4-BE49-F238E27FC236}">
                <a16:creationId xmlns:a16="http://schemas.microsoft.com/office/drawing/2014/main" id="{9787730A-9534-43AF-283D-2AF6E36A5795}"/>
              </a:ext>
            </a:extLst>
          </p:cNvPr>
          <p:cNvSpPr txBox="1"/>
          <p:nvPr/>
        </p:nvSpPr>
        <p:spPr>
          <a:xfrm>
            <a:off x="4265156" y="1564387"/>
            <a:ext cx="4581427" cy="3046988"/>
          </a:xfrm>
          <a:prstGeom prst="rect">
            <a:avLst/>
          </a:prstGeom>
          <a:noFill/>
        </p:spPr>
        <p:txBody>
          <a:bodyPr wrap="square">
            <a:spAutoFit/>
          </a:bodyPr>
          <a:lstStyle/>
          <a:p>
            <a:pPr marL="285750" indent="-285750">
              <a:buFont typeface="Arial" panose="020B0604020202020204" pitchFamily="34" charset="0"/>
              <a:buChar char="•"/>
            </a:pPr>
            <a:r>
              <a:rPr lang="en-PH" sz="2400" dirty="0"/>
              <a:t>Python Tuples</a:t>
            </a:r>
          </a:p>
          <a:p>
            <a:pPr marL="285750" indent="-285750">
              <a:buFont typeface="Arial" panose="020B0604020202020204" pitchFamily="34" charset="0"/>
              <a:buChar char="•"/>
            </a:pPr>
            <a:r>
              <a:rPr lang="en-PH" sz="2400" dirty="0"/>
              <a:t>Python Sets</a:t>
            </a:r>
          </a:p>
          <a:p>
            <a:pPr marL="285750" indent="-285750">
              <a:buFont typeface="Arial" panose="020B0604020202020204" pitchFamily="34" charset="0"/>
              <a:buChar char="•"/>
            </a:pPr>
            <a:r>
              <a:rPr lang="en-PH" sz="2400" dirty="0"/>
              <a:t>Python Dictionaries</a:t>
            </a:r>
          </a:p>
          <a:p>
            <a:pPr marL="285750" indent="-285750">
              <a:buFont typeface="Arial" panose="020B0604020202020204" pitchFamily="34" charset="0"/>
              <a:buChar char="•"/>
            </a:pPr>
            <a:r>
              <a:rPr lang="en-PH" sz="2400" dirty="0"/>
              <a:t>Python </a:t>
            </a:r>
            <a:r>
              <a:rPr lang="en-PH" sz="2400" dirty="0" err="1"/>
              <a:t>If..Else</a:t>
            </a:r>
            <a:endParaRPr lang="en-PH" sz="2400" dirty="0"/>
          </a:p>
          <a:p>
            <a:pPr marL="285750" indent="-285750">
              <a:buFont typeface="Arial" panose="020B0604020202020204" pitchFamily="34" charset="0"/>
              <a:buChar char="•"/>
            </a:pPr>
            <a:r>
              <a:rPr lang="en-PH" sz="2400" dirty="0"/>
              <a:t>Python While Loops</a:t>
            </a:r>
          </a:p>
          <a:p>
            <a:pPr marL="285750" indent="-285750">
              <a:buFont typeface="Arial" panose="020B0604020202020204" pitchFamily="34" charset="0"/>
              <a:buChar char="•"/>
            </a:pPr>
            <a:r>
              <a:rPr lang="en-PH" sz="2400" dirty="0"/>
              <a:t>Python For Loops</a:t>
            </a:r>
          </a:p>
          <a:p>
            <a:pPr marL="285750" indent="-285750">
              <a:buFont typeface="Arial" panose="020B0604020202020204" pitchFamily="34" charset="0"/>
              <a:buChar char="•"/>
            </a:pPr>
            <a:r>
              <a:rPr lang="en-PH" sz="2400" dirty="0"/>
              <a:t>Python Functions</a:t>
            </a:r>
          </a:p>
          <a:p>
            <a:pPr marL="285750" indent="-285750">
              <a:buFont typeface="Arial" panose="020B0604020202020204" pitchFamily="34" charset="0"/>
              <a:buChar char="•"/>
            </a:pPr>
            <a:r>
              <a:rPr lang="en-PH" sz="2400" dirty="0"/>
              <a:t>Python Lambda</a:t>
            </a:r>
          </a:p>
        </p:txBody>
      </p:sp>
    </p:spTree>
    <p:extLst>
      <p:ext uri="{BB962C8B-B14F-4D97-AF65-F5344CB8AC3E}">
        <p14:creationId xmlns:p14="http://schemas.microsoft.com/office/powerpoint/2010/main" val="135250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8177-B56E-8E34-532D-B5FBC96A494D}"/>
              </a:ext>
            </a:extLst>
          </p:cNvPr>
          <p:cNvSpPr>
            <a:spLocks noGrp="1"/>
          </p:cNvSpPr>
          <p:nvPr>
            <p:ph type="ctrTitle"/>
          </p:nvPr>
        </p:nvSpPr>
        <p:spPr>
          <a:xfrm>
            <a:off x="1051559" y="2036189"/>
            <a:ext cx="12513611" cy="1489436"/>
          </a:xfrm>
        </p:spPr>
        <p:txBody>
          <a:bodyPr/>
          <a:lstStyle/>
          <a:p>
            <a:r>
              <a:rPr lang="en-PH" sz="9600" b="1" dirty="0"/>
              <a:t>Python Variables</a:t>
            </a:r>
            <a:br>
              <a:rPr lang="en-PH" sz="9600" b="1" dirty="0"/>
            </a:br>
            <a:endParaRPr lang="en-PH" dirty="0"/>
          </a:p>
        </p:txBody>
      </p:sp>
      <p:sp>
        <p:nvSpPr>
          <p:cNvPr id="3" name="Subtitle 2">
            <a:extLst>
              <a:ext uri="{FF2B5EF4-FFF2-40B4-BE49-F238E27FC236}">
                <a16:creationId xmlns:a16="http://schemas.microsoft.com/office/drawing/2014/main" id="{111073AE-4086-A3A8-BFC5-75B5D38E302B}"/>
              </a:ext>
            </a:extLst>
          </p:cNvPr>
          <p:cNvSpPr>
            <a:spLocks noGrp="1"/>
          </p:cNvSpPr>
          <p:nvPr>
            <p:ph type="subTitle" idx="1"/>
          </p:nvPr>
        </p:nvSpPr>
        <p:spPr>
          <a:xfrm>
            <a:off x="1230104" y="2990701"/>
            <a:ext cx="7891272" cy="1069848"/>
          </a:xfrm>
        </p:spPr>
        <p:txBody>
          <a:bodyPr/>
          <a:lstStyle/>
          <a:p>
            <a:r>
              <a:rPr lang="en-US" b="1" dirty="0"/>
              <a:t>Variables</a:t>
            </a:r>
          </a:p>
          <a:p>
            <a:r>
              <a:rPr lang="en-US" dirty="0"/>
              <a:t>Variables are containers for storing data values.</a:t>
            </a:r>
          </a:p>
          <a:p>
            <a:endParaRPr lang="en-PH" dirty="0"/>
          </a:p>
        </p:txBody>
      </p:sp>
    </p:spTree>
    <p:extLst>
      <p:ext uri="{BB962C8B-B14F-4D97-AF65-F5344CB8AC3E}">
        <p14:creationId xmlns:p14="http://schemas.microsoft.com/office/powerpoint/2010/main" val="299860038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C55AA3-760B-506D-EF96-FD47E8B8B767}"/>
              </a:ext>
            </a:extLst>
          </p:cNvPr>
          <p:cNvSpPr txBox="1"/>
          <p:nvPr/>
        </p:nvSpPr>
        <p:spPr>
          <a:xfrm>
            <a:off x="831916" y="323689"/>
            <a:ext cx="10706492" cy="4062651"/>
          </a:xfrm>
          <a:prstGeom prst="rect">
            <a:avLst/>
          </a:prstGeom>
          <a:noFill/>
        </p:spPr>
        <p:txBody>
          <a:bodyPr wrap="square">
            <a:spAutoFit/>
          </a:bodyPr>
          <a:lstStyle/>
          <a:p>
            <a:pPr algn="ctr"/>
            <a:r>
              <a:rPr lang="en-US" sz="2400" b="1" dirty="0">
                <a:effectLst>
                  <a:outerShdw blurRad="38100" dist="38100" dir="2700000" algn="tl">
                    <a:srgbClr val="000000">
                      <a:alpha val="43137"/>
                    </a:srgbClr>
                  </a:outerShdw>
                </a:effectLst>
              </a:rPr>
              <a:t>Python Conditions and If statements</a:t>
            </a:r>
          </a:p>
          <a:p>
            <a:endParaRPr lang="en-US" dirty="0"/>
          </a:p>
          <a:p>
            <a:r>
              <a:rPr lang="en-US" dirty="0"/>
              <a:t>Python supports the usual logical conditions from mathematics:</a:t>
            </a:r>
          </a:p>
          <a:p>
            <a:endParaRPr lang="en-US" dirty="0"/>
          </a:p>
          <a:p>
            <a:pPr algn="ctr"/>
            <a:r>
              <a:rPr lang="en-US" dirty="0"/>
              <a:t>    Equals: a == b</a:t>
            </a:r>
          </a:p>
          <a:p>
            <a:pPr algn="ctr"/>
            <a:r>
              <a:rPr lang="en-US" dirty="0"/>
              <a:t>    Not Equals: a != b</a:t>
            </a:r>
          </a:p>
          <a:p>
            <a:pPr algn="ctr"/>
            <a:r>
              <a:rPr lang="en-US" dirty="0"/>
              <a:t>    Less than: a &lt; b</a:t>
            </a:r>
          </a:p>
          <a:p>
            <a:pPr algn="ctr"/>
            <a:r>
              <a:rPr lang="en-US" dirty="0"/>
              <a:t>    Less than or equal to: a &lt;= b</a:t>
            </a:r>
          </a:p>
          <a:p>
            <a:pPr algn="ctr"/>
            <a:r>
              <a:rPr lang="en-US" dirty="0"/>
              <a:t>    Greater than: a &gt; b</a:t>
            </a:r>
          </a:p>
          <a:p>
            <a:pPr algn="ctr"/>
            <a:r>
              <a:rPr lang="en-US" dirty="0"/>
              <a:t>    Greater than or equal to: a &gt;= b</a:t>
            </a:r>
          </a:p>
          <a:p>
            <a:endParaRPr lang="en-US" dirty="0"/>
          </a:p>
          <a:p>
            <a:r>
              <a:rPr lang="en-US" dirty="0"/>
              <a:t>These conditions can be used in several ways, most commonly in "if statements" and loops.</a:t>
            </a:r>
          </a:p>
          <a:p>
            <a:endParaRPr lang="en-US" dirty="0"/>
          </a:p>
          <a:p>
            <a:r>
              <a:rPr lang="en-US" dirty="0"/>
              <a:t>An "if statement" is written by using the if keyword.</a:t>
            </a:r>
            <a:endParaRPr lang="en-PH" dirty="0"/>
          </a:p>
        </p:txBody>
      </p:sp>
      <p:sp>
        <p:nvSpPr>
          <p:cNvPr id="5" name="TextBox 4">
            <a:extLst>
              <a:ext uri="{FF2B5EF4-FFF2-40B4-BE49-F238E27FC236}">
                <a16:creationId xmlns:a16="http://schemas.microsoft.com/office/drawing/2014/main" id="{04761D43-2E9C-F69E-B764-6717605DB7C7}"/>
              </a:ext>
            </a:extLst>
          </p:cNvPr>
          <p:cNvSpPr txBox="1"/>
          <p:nvPr/>
        </p:nvSpPr>
        <p:spPr>
          <a:xfrm>
            <a:off x="831916" y="4496833"/>
            <a:ext cx="6094428" cy="923330"/>
          </a:xfrm>
          <a:prstGeom prst="rect">
            <a:avLst/>
          </a:prstGeom>
          <a:noFill/>
        </p:spPr>
        <p:txBody>
          <a:bodyPr wrap="square">
            <a:spAutoFit/>
          </a:bodyPr>
          <a:lstStyle/>
          <a:p>
            <a:r>
              <a:rPr lang="en-PH" b="1" dirty="0"/>
              <a:t>Example</a:t>
            </a:r>
          </a:p>
          <a:p>
            <a:endParaRPr lang="en-PH" dirty="0"/>
          </a:p>
          <a:p>
            <a:r>
              <a:rPr lang="en-PH" dirty="0"/>
              <a:t>	If statement:</a:t>
            </a:r>
          </a:p>
        </p:txBody>
      </p:sp>
      <p:pic>
        <p:nvPicPr>
          <p:cNvPr id="7" name="Picture 6">
            <a:extLst>
              <a:ext uri="{FF2B5EF4-FFF2-40B4-BE49-F238E27FC236}">
                <a16:creationId xmlns:a16="http://schemas.microsoft.com/office/drawing/2014/main" id="{B939B4B5-9B42-DA11-EC03-6FA8512E8C40}"/>
              </a:ext>
            </a:extLst>
          </p:cNvPr>
          <p:cNvPicPr>
            <a:picLocks noChangeAspect="1"/>
          </p:cNvPicPr>
          <p:nvPr/>
        </p:nvPicPr>
        <p:blipFill>
          <a:blip r:embed="rId2"/>
          <a:stretch>
            <a:fillRect/>
          </a:stretch>
        </p:blipFill>
        <p:spPr>
          <a:xfrm>
            <a:off x="5241303" y="4783473"/>
            <a:ext cx="4368455" cy="1815462"/>
          </a:xfrm>
          <a:prstGeom prst="rect">
            <a:avLst/>
          </a:prstGeom>
        </p:spPr>
      </p:pic>
    </p:spTree>
    <p:extLst>
      <p:ext uri="{BB962C8B-B14F-4D97-AF65-F5344CB8AC3E}">
        <p14:creationId xmlns:p14="http://schemas.microsoft.com/office/powerpoint/2010/main" val="77457519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76690-AE63-B3EE-5F6C-005406006C2E}"/>
              </a:ext>
            </a:extLst>
          </p:cNvPr>
          <p:cNvSpPr txBox="1"/>
          <p:nvPr/>
        </p:nvSpPr>
        <p:spPr>
          <a:xfrm>
            <a:off x="671660" y="441870"/>
            <a:ext cx="10206872" cy="2123658"/>
          </a:xfrm>
          <a:prstGeom prst="rect">
            <a:avLst/>
          </a:prstGeom>
          <a:noFill/>
        </p:spPr>
        <p:txBody>
          <a:bodyPr wrap="square">
            <a:spAutoFit/>
          </a:bodyPr>
          <a:lstStyle/>
          <a:p>
            <a:pPr algn="ctr"/>
            <a:r>
              <a:rPr lang="en-US" sz="2400" b="1" dirty="0">
                <a:effectLst>
                  <a:outerShdw blurRad="38100" dist="38100" dir="2700000" algn="tl">
                    <a:srgbClr val="000000">
                      <a:alpha val="43137"/>
                    </a:srgbClr>
                  </a:outerShdw>
                </a:effectLst>
              </a:rPr>
              <a:t>Indentation</a:t>
            </a:r>
            <a:endParaRPr lang="en-US" b="1" dirty="0">
              <a:effectLst>
                <a:outerShdw blurRad="38100" dist="38100" dir="2700000" algn="tl">
                  <a:srgbClr val="000000">
                    <a:alpha val="43137"/>
                  </a:srgbClr>
                </a:outerShdw>
              </a:effectLst>
            </a:endParaRPr>
          </a:p>
          <a:p>
            <a:endParaRPr lang="en-US" dirty="0"/>
          </a:p>
          <a:p>
            <a:r>
              <a:rPr lang="en-US" dirty="0"/>
              <a:t>	Python relies on indentation (whitespace at the beginning of a line) to define scope in the code. Other programming languages often use curly-brackets for this purpose.</a:t>
            </a:r>
          </a:p>
          <a:p>
            <a:r>
              <a:rPr lang="en-US" dirty="0"/>
              <a:t>Example</a:t>
            </a:r>
          </a:p>
          <a:p>
            <a:endParaRPr lang="en-US" dirty="0"/>
          </a:p>
          <a:p>
            <a:r>
              <a:rPr lang="en-US" dirty="0"/>
              <a:t>If statement, without indentation (will raise an error):</a:t>
            </a:r>
            <a:endParaRPr lang="en-PH" dirty="0"/>
          </a:p>
        </p:txBody>
      </p:sp>
      <p:pic>
        <p:nvPicPr>
          <p:cNvPr id="5" name="Picture 4">
            <a:extLst>
              <a:ext uri="{FF2B5EF4-FFF2-40B4-BE49-F238E27FC236}">
                <a16:creationId xmlns:a16="http://schemas.microsoft.com/office/drawing/2014/main" id="{382AC05F-65FA-E97D-AAFD-6B58D930B51A}"/>
              </a:ext>
            </a:extLst>
          </p:cNvPr>
          <p:cNvPicPr>
            <a:picLocks noChangeAspect="1"/>
          </p:cNvPicPr>
          <p:nvPr/>
        </p:nvPicPr>
        <p:blipFill>
          <a:blip r:embed="rId2"/>
          <a:stretch>
            <a:fillRect/>
          </a:stretch>
        </p:blipFill>
        <p:spPr>
          <a:xfrm>
            <a:off x="7416357" y="2188456"/>
            <a:ext cx="3462175" cy="1619488"/>
          </a:xfrm>
          <a:prstGeom prst="rect">
            <a:avLst/>
          </a:prstGeom>
        </p:spPr>
      </p:pic>
      <p:sp>
        <p:nvSpPr>
          <p:cNvPr id="9" name="TextBox 8">
            <a:extLst>
              <a:ext uri="{FF2B5EF4-FFF2-40B4-BE49-F238E27FC236}">
                <a16:creationId xmlns:a16="http://schemas.microsoft.com/office/drawing/2014/main" id="{BE878388-7BB2-5BE4-227C-E01F58BB159F}"/>
              </a:ext>
            </a:extLst>
          </p:cNvPr>
          <p:cNvSpPr txBox="1"/>
          <p:nvPr/>
        </p:nvSpPr>
        <p:spPr>
          <a:xfrm>
            <a:off x="874247" y="4242982"/>
            <a:ext cx="6094428" cy="1846659"/>
          </a:xfrm>
          <a:prstGeom prst="rect">
            <a:avLst/>
          </a:prstGeom>
          <a:noFill/>
        </p:spPr>
        <p:txBody>
          <a:bodyPr wrap="square">
            <a:spAutoFit/>
          </a:bodyPr>
          <a:lstStyle/>
          <a:p>
            <a:pPr algn="ctr"/>
            <a:r>
              <a:rPr lang="en-US" sz="2400" b="1" dirty="0" err="1">
                <a:effectLst>
                  <a:outerShdw blurRad="38100" dist="38100" dir="2700000" algn="tl">
                    <a:srgbClr val="000000">
                      <a:alpha val="43137"/>
                    </a:srgbClr>
                  </a:outerShdw>
                </a:effectLst>
              </a:rPr>
              <a:t>Elif</a:t>
            </a:r>
            <a:endParaRPr lang="en-US" b="1" dirty="0">
              <a:effectLst>
                <a:outerShdw blurRad="38100" dist="38100" dir="2700000" algn="tl">
                  <a:srgbClr val="000000">
                    <a:alpha val="43137"/>
                  </a:srgbClr>
                </a:outerShdw>
              </a:effectLst>
            </a:endParaRPr>
          </a:p>
          <a:p>
            <a:endParaRPr lang="en-US" dirty="0"/>
          </a:p>
          <a:p>
            <a:r>
              <a:rPr lang="en-US" dirty="0"/>
              <a:t>	The </a:t>
            </a:r>
            <a:r>
              <a:rPr lang="en-US" dirty="0" err="1"/>
              <a:t>elif</a:t>
            </a:r>
            <a:r>
              <a:rPr lang="en-US" dirty="0"/>
              <a:t> keyword is pythons way of saying "if the previous conditions were not true, then try this condition".</a:t>
            </a:r>
          </a:p>
          <a:p>
            <a:r>
              <a:rPr lang="en-US" dirty="0"/>
              <a:t>Example</a:t>
            </a:r>
            <a:endParaRPr lang="en-PH" dirty="0"/>
          </a:p>
        </p:txBody>
      </p:sp>
      <p:pic>
        <p:nvPicPr>
          <p:cNvPr id="11" name="Picture 10">
            <a:extLst>
              <a:ext uri="{FF2B5EF4-FFF2-40B4-BE49-F238E27FC236}">
                <a16:creationId xmlns:a16="http://schemas.microsoft.com/office/drawing/2014/main" id="{BC8733C2-2100-10A8-C746-145A4EE35BE1}"/>
              </a:ext>
            </a:extLst>
          </p:cNvPr>
          <p:cNvPicPr>
            <a:picLocks noChangeAspect="1"/>
          </p:cNvPicPr>
          <p:nvPr/>
        </p:nvPicPr>
        <p:blipFill>
          <a:blip r:embed="rId3"/>
          <a:stretch>
            <a:fillRect/>
          </a:stretch>
        </p:blipFill>
        <p:spPr>
          <a:xfrm>
            <a:off x="7167281" y="4242982"/>
            <a:ext cx="3551228" cy="2118544"/>
          </a:xfrm>
          <a:prstGeom prst="rect">
            <a:avLst/>
          </a:prstGeom>
        </p:spPr>
      </p:pic>
    </p:spTree>
    <p:extLst>
      <p:ext uri="{BB962C8B-B14F-4D97-AF65-F5344CB8AC3E}">
        <p14:creationId xmlns:p14="http://schemas.microsoft.com/office/powerpoint/2010/main" val="36346208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557AB-79B3-0A6F-7F3D-3D32C631C9B6}"/>
              </a:ext>
            </a:extLst>
          </p:cNvPr>
          <p:cNvSpPr txBox="1"/>
          <p:nvPr/>
        </p:nvSpPr>
        <p:spPr>
          <a:xfrm>
            <a:off x="992171" y="568760"/>
            <a:ext cx="10018335" cy="923330"/>
          </a:xfrm>
          <a:prstGeom prst="rect">
            <a:avLst/>
          </a:prstGeom>
          <a:noFill/>
        </p:spPr>
        <p:txBody>
          <a:bodyPr wrap="square">
            <a:spAutoFit/>
          </a:bodyPr>
          <a:lstStyle/>
          <a:p>
            <a:r>
              <a:rPr lang="en-US" b="1" dirty="0"/>
              <a:t>Else</a:t>
            </a:r>
          </a:p>
          <a:p>
            <a:endParaRPr lang="en-US" dirty="0"/>
          </a:p>
          <a:p>
            <a:r>
              <a:rPr lang="en-US" dirty="0"/>
              <a:t>The else keyword catches anything which isn't caught by the preceding conditions.</a:t>
            </a:r>
            <a:endParaRPr lang="en-PH" dirty="0"/>
          </a:p>
        </p:txBody>
      </p:sp>
      <p:sp>
        <p:nvSpPr>
          <p:cNvPr id="4" name="TextBox 3">
            <a:extLst>
              <a:ext uri="{FF2B5EF4-FFF2-40B4-BE49-F238E27FC236}">
                <a16:creationId xmlns:a16="http://schemas.microsoft.com/office/drawing/2014/main" id="{F9E8447D-981F-454A-EC4C-14DC4B86E5A7}"/>
              </a:ext>
            </a:extLst>
          </p:cNvPr>
          <p:cNvSpPr txBox="1"/>
          <p:nvPr/>
        </p:nvSpPr>
        <p:spPr>
          <a:xfrm>
            <a:off x="992171" y="1700694"/>
            <a:ext cx="6094428" cy="369332"/>
          </a:xfrm>
          <a:prstGeom prst="rect">
            <a:avLst/>
          </a:prstGeom>
          <a:noFill/>
        </p:spPr>
        <p:txBody>
          <a:bodyPr wrap="square">
            <a:spAutoFit/>
          </a:bodyPr>
          <a:lstStyle/>
          <a:p>
            <a:r>
              <a:rPr lang="en-PH" b="1" dirty="0"/>
              <a:t>Example</a:t>
            </a:r>
          </a:p>
        </p:txBody>
      </p:sp>
      <p:pic>
        <p:nvPicPr>
          <p:cNvPr id="6" name="Picture 5">
            <a:extLst>
              <a:ext uri="{FF2B5EF4-FFF2-40B4-BE49-F238E27FC236}">
                <a16:creationId xmlns:a16="http://schemas.microsoft.com/office/drawing/2014/main" id="{24AF9089-30F0-75F7-2F03-6A6AC19CC3B3}"/>
              </a:ext>
            </a:extLst>
          </p:cNvPr>
          <p:cNvPicPr>
            <a:picLocks noChangeAspect="1"/>
          </p:cNvPicPr>
          <p:nvPr/>
        </p:nvPicPr>
        <p:blipFill>
          <a:blip r:embed="rId2"/>
          <a:stretch>
            <a:fillRect/>
          </a:stretch>
        </p:blipFill>
        <p:spPr>
          <a:xfrm>
            <a:off x="6094429" y="1621409"/>
            <a:ext cx="3551228" cy="214902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C08A06AC-9408-D165-25E9-D682629CAA68}"/>
              </a:ext>
            </a:extLst>
          </p:cNvPr>
          <p:cNvSpPr txBox="1"/>
          <p:nvPr/>
        </p:nvSpPr>
        <p:spPr>
          <a:xfrm>
            <a:off x="968603" y="3899754"/>
            <a:ext cx="10268148" cy="1200329"/>
          </a:xfrm>
          <a:prstGeom prst="rect">
            <a:avLst/>
          </a:prstGeom>
          <a:noFill/>
        </p:spPr>
        <p:txBody>
          <a:bodyPr wrap="square">
            <a:spAutoFit/>
          </a:bodyPr>
          <a:lstStyle/>
          <a:p>
            <a:r>
              <a:rPr lang="en-US" dirty="0"/>
              <a:t>	In this example a is greater than b, so the first condition is not true, also the </a:t>
            </a:r>
            <a:r>
              <a:rPr lang="en-US" dirty="0" err="1"/>
              <a:t>elif</a:t>
            </a:r>
            <a:r>
              <a:rPr lang="en-US" dirty="0"/>
              <a:t> condition is not true, so we go to the else condition and print to screen that "a is greater than b".</a:t>
            </a:r>
          </a:p>
          <a:p>
            <a:endParaRPr lang="en-US" dirty="0"/>
          </a:p>
          <a:p>
            <a:r>
              <a:rPr lang="en-US" dirty="0"/>
              <a:t>	You can also have an else without the </a:t>
            </a:r>
            <a:r>
              <a:rPr lang="en-US" dirty="0" err="1"/>
              <a:t>elif</a:t>
            </a:r>
            <a:r>
              <a:rPr lang="en-US" dirty="0"/>
              <a:t>:</a:t>
            </a:r>
            <a:endParaRPr lang="en-PH" dirty="0"/>
          </a:p>
        </p:txBody>
      </p:sp>
      <p:pic>
        <p:nvPicPr>
          <p:cNvPr id="10" name="Picture 9">
            <a:extLst>
              <a:ext uri="{FF2B5EF4-FFF2-40B4-BE49-F238E27FC236}">
                <a16:creationId xmlns:a16="http://schemas.microsoft.com/office/drawing/2014/main" id="{A080E0C5-50FB-0F7B-D052-3EFA411173A4}"/>
              </a:ext>
            </a:extLst>
          </p:cNvPr>
          <p:cNvPicPr>
            <a:picLocks noChangeAspect="1"/>
          </p:cNvPicPr>
          <p:nvPr/>
        </p:nvPicPr>
        <p:blipFill>
          <a:blip r:embed="rId3"/>
          <a:stretch>
            <a:fillRect/>
          </a:stretch>
        </p:blipFill>
        <p:spPr>
          <a:xfrm>
            <a:off x="6216360" y="4829704"/>
            <a:ext cx="3429297" cy="18365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533039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BDA0B-03E7-0DB7-9E4B-AF02AB378233}"/>
              </a:ext>
            </a:extLst>
          </p:cNvPr>
          <p:cNvSpPr txBox="1"/>
          <p:nvPr/>
        </p:nvSpPr>
        <p:spPr>
          <a:xfrm>
            <a:off x="605672" y="360651"/>
            <a:ext cx="10385981" cy="1785104"/>
          </a:xfrm>
          <a:prstGeom prst="rect">
            <a:avLst/>
          </a:prstGeom>
          <a:noFill/>
        </p:spPr>
        <p:txBody>
          <a:bodyPr wrap="square">
            <a:spAutoFit/>
          </a:bodyPr>
          <a:lstStyle/>
          <a:p>
            <a:r>
              <a:rPr lang="en-US" sz="2000" b="1" dirty="0"/>
              <a:t>Short Hand If</a:t>
            </a:r>
          </a:p>
          <a:p>
            <a:endParaRPr lang="en-US" dirty="0"/>
          </a:p>
          <a:p>
            <a:r>
              <a:rPr lang="en-US" dirty="0"/>
              <a:t>If you have only one statement to execute, you can put it on the same line as the if statement.</a:t>
            </a:r>
          </a:p>
          <a:p>
            <a:r>
              <a:rPr lang="en-US" b="1" dirty="0"/>
              <a:t>Example</a:t>
            </a:r>
          </a:p>
          <a:p>
            <a:endParaRPr lang="en-US" dirty="0"/>
          </a:p>
          <a:p>
            <a:r>
              <a:rPr lang="en-US" dirty="0"/>
              <a:t>One line if statement:</a:t>
            </a:r>
            <a:endParaRPr lang="en-PH" dirty="0"/>
          </a:p>
        </p:txBody>
      </p:sp>
      <p:pic>
        <p:nvPicPr>
          <p:cNvPr id="5" name="Picture 4">
            <a:extLst>
              <a:ext uri="{FF2B5EF4-FFF2-40B4-BE49-F238E27FC236}">
                <a16:creationId xmlns:a16="http://schemas.microsoft.com/office/drawing/2014/main" id="{3AEC8548-5BF7-67F5-E808-58933CAF2F43}"/>
              </a:ext>
            </a:extLst>
          </p:cNvPr>
          <p:cNvPicPr>
            <a:picLocks noChangeAspect="1"/>
          </p:cNvPicPr>
          <p:nvPr/>
        </p:nvPicPr>
        <p:blipFill>
          <a:blip r:embed="rId2"/>
          <a:stretch>
            <a:fillRect/>
          </a:stretch>
        </p:blipFill>
        <p:spPr>
          <a:xfrm>
            <a:off x="5279321" y="1816468"/>
            <a:ext cx="4659184" cy="104927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180B948-B9C4-E1F2-55E3-CF89D0373EC9}"/>
              </a:ext>
            </a:extLst>
          </p:cNvPr>
          <p:cNvSpPr txBox="1"/>
          <p:nvPr/>
        </p:nvSpPr>
        <p:spPr>
          <a:xfrm>
            <a:off x="605672" y="3193210"/>
            <a:ext cx="10385980" cy="2062103"/>
          </a:xfrm>
          <a:prstGeom prst="rect">
            <a:avLst/>
          </a:prstGeom>
          <a:noFill/>
        </p:spPr>
        <p:txBody>
          <a:bodyPr wrap="square">
            <a:spAutoFit/>
          </a:bodyPr>
          <a:lstStyle/>
          <a:p>
            <a:r>
              <a:rPr lang="en-US" sz="2000" b="1" dirty="0"/>
              <a:t>Short Hand If ... Else</a:t>
            </a:r>
          </a:p>
          <a:p>
            <a:endParaRPr lang="en-US" dirty="0"/>
          </a:p>
          <a:p>
            <a:r>
              <a:rPr lang="en-US" dirty="0"/>
              <a:t>If you have only one statement to execute, one for if, and one for else, you can put it all on the same line:</a:t>
            </a:r>
          </a:p>
          <a:p>
            <a:r>
              <a:rPr lang="en-US" b="1" dirty="0"/>
              <a:t>Example</a:t>
            </a:r>
          </a:p>
          <a:p>
            <a:endParaRPr lang="en-US" dirty="0"/>
          </a:p>
          <a:p>
            <a:r>
              <a:rPr lang="en-US" dirty="0"/>
              <a:t>One line if else statement:</a:t>
            </a:r>
            <a:endParaRPr lang="en-PH" dirty="0"/>
          </a:p>
        </p:txBody>
      </p:sp>
      <p:pic>
        <p:nvPicPr>
          <p:cNvPr id="9" name="Picture 8">
            <a:extLst>
              <a:ext uri="{FF2B5EF4-FFF2-40B4-BE49-F238E27FC236}">
                <a16:creationId xmlns:a16="http://schemas.microsoft.com/office/drawing/2014/main" id="{880B27BB-5101-965A-AF6B-75CC6C5C50D7}"/>
              </a:ext>
            </a:extLst>
          </p:cNvPr>
          <p:cNvPicPr>
            <a:picLocks noChangeAspect="1"/>
          </p:cNvPicPr>
          <p:nvPr/>
        </p:nvPicPr>
        <p:blipFill>
          <a:blip r:embed="rId3"/>
          <a:stretch>
            <a:fillRect/>
          </a:stretch>
        </p:blipFill>
        <p:spPr>
          <a:xfrm>
            <a:off x="5279321" y="4580551"/>
            <a:ext cx="4110319" cy="1349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765717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0F4CA9-6A18-6F94-6B20-707378BF27BD}"/>
              </a:ext>
            </a:extLst>
          </p:cNvPr>
          <p:cNvSpPr txBox="1"/>
          <p:nvPr/>
        </p:nvSpPr>
        <p:spPr>
          <a:xfrm>
            <a:off x="897904" y="405600"/>
            <a:ext cx="6094428" cy="954107"/>
          </a:xfrm>
          <a:prstGeom prst="rect">
            <a:avLst/>
          </a:prstGeom>
          <a:noFill/>
        </p:spPr>
        <p:txBody>
          <a:bodyPr wrap="square">
            <a:spAutoFit/>
          </a:bodyPr>
          <a:lstStyle/>
          <a:p>
            <a:r>
              <a:rPr lang="en-US" sz="2000" b="1" dirty="0"/>
              <a:t>Example</a:t>
            </a:r>
            <a:endParaRPr lang="en-US" b="1" dirty="0"/>
          </a:p>
          <a:p>
            <a:endParaRPr lang="en-US" dirty="0"/>
          </a:p>
          <a:p>
            <a:r>
              <a:rPr lang="en-US" dirty="0"/>
              <a:t>One line if else statement, with 3 conditions:</a:t>
            </a:r>
            <a:endParaRPr lang="en-PH" dirty="0"/>
          </a:p>
        </p:txBody>
      </p:sp>
      <p:pic>
        <p:nvPicPr>
          <p:cNvPr id="7" name="Picture 6">
            <a:extLst>
              <a:ext uri="{FF2B5EF4-FFF2-40B4-BE49-F238E27FC236}">
                <a16:creationId xmlns:a16="http://schemas.microsoft.com/office/drawing/2014/main" id="{DA7D94B2-173F-9D4E-442E-829B9A0EA8A4}"/>
              </a:ext>
            </a:extLst>
          </p:cNvPr>
          <p:cNvPicPr>
            <a:picLocks noChangeAspect="1"/>
          </p:cNvPicPr>
          <p:nvPr/>
        </p:nvPicPr>
        <p:blipFill>
          <a:blip r:embed="rId2"/>
          <a:stretch>
            <a:fillRect/>
          </a:stretch>
        </p:blipFill>
        <p:spPr>
          <a:xfrm>
            <a:off x="4134584" y="1636394"/>
            <a:ext cx="5715495" cy="1379340"/>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AE1A690A-E240-073B-AE6B-6A6F97DC99B7}"/>
              </a:ext>
            </a:extLst>
          </p:cNvPr>
          <p:cNvSpPr txBox="1"/>
          <p:nvPr/>
        </p:nvSpPr>
        <p:spPr>
          <a:xfrm>
            <a:off x="897903" y="3015734"/>
            <a:ext cx="10583944" cy="1877437"/>
          </a:xfrm>
          <a:prstGeom prst="rect">
            <a:avLst/>
          </a:prstGeom>
          <a:noFill/>
        </p:spPr>
        <p:txBody>
          <a:bodyPr wrap="square">
            <a:spAutoFit/>
          </a:bodyPr>
          <a:lstStyle/>
          <a:p>
            <a:r>
              <a:rPr lang="en-US" sz="2400" b="1" dirty="0"/>
              <a:t>And</a:t>
            </a:r>
            <a:endParaRPr lang="en-US" b="1" dirty="0"/>
          </a:p>
          <a:p>
            <a:endParaRPr lang="en-US" dirty="0"/>
          </a:p>
          <a:p>
            <a:r>
              <a:rPr lang="en-US" dirty="0"/>
              <a:t>The and keyword is a logical operator, and is used to combine conditional statements:</a:t>
            </a:r>
          </a:p>
          <a:p>
            <a:r>
              <a:rPr lang="en-US" sz="2000" b="1" dirty="0"/>
              <a:t>Example</a:t>
            </a:r>
            <a:endParaRPr lang="en-US" b="1" dirty="0"/>
          </a:p>
          <a:p>
            <a:endParaRPr lang="en-US" dirty="0"/>
          </a:p>
          <a:p>
            <a:r>
              <a:rPr lang="en-US" dirty="0"/>
              <a:t>Test if a is greater than b, AND if c is greater than a:</a:t>
            </a:r>
            <a:endParaRPr lang="en-PH" dirty="0"/>
          </a:p>
        </p:txBody>
      </p:sp>
      <p:pic>
        <p:nvPicPr>
          <p:cNvPr id="11" name="Picture 10">
            <a:extLst>
              <a:ext uri="{FF2B5EF4-FFF2-40B4-BE49-F238E27FC236}">
                <a16:creationId xmlns:a16="http://schemas.microsoft.com/office/drawing/2014/main" id="{94B1F5D5-C238-663B-FB5E-CAC201388FAC}"/>
              </a:ext>
            </a:extLst>
          </p:cNvPr>
          <p:cNvPicPr>
            <a:picLocks noChangeAspect="1"/>
          </p:cNvPicPr>
          <p:nvPr/>
        </p:nvPicPr>
        <p:blipFill>
          <a:blip r:embed="rId3"/>
          <a:stretch>
            <a:fillRect/>
          </a:stretch>
        </p:blipFill>
        <p:spPr>
          <a:xfrm>
            <a:off x="6646430" y="4893171"/>
            <a:ext cx="4008467" cy="1585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58746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9DDC2D-55BF-C4B2-4A30-EF6898DAAA52}"/>
              </a:ext>
            </a:extLst>
          </p:cNvPr>
          <p:cNvSpPr txBox="1"/>
          <p:nvPr/>
        </p:nvSpPr>
        <p:spPr>
          <a:xfrm>
            <a:off x="690514" y="322943"/>
            <a:ext cx="10772480" cy="1846659"/>
          </a:xfrm>
          <a:prstGeom prst="rect">
            <a:avLst/>
          </a:prstGeom>
          <a:noFill/>
        </p:spPr>
        <p:txBody>
          <a:bodyPr wrap="square">
            <a:spAutoFit/>
          </a:bodyPr>
          <a:lstStyle/>
          <a:p>
            <a:r>
              <a:rPr lang="en-US" sz="2400" b="1" dirty="0"/>
              <a:t>Or</a:t>
            </a:r>
            <a:endParaRPr lang="en-US" b="1" dirty="0"/>
          </a:p>
          <a:p>
            <a:endParaRPr lang="en-US" dirty="0"/>
          </a:p>
          <a:p>
            <a:r>
              <a:rPr lang="en-US" dirty="0"/>
              <a:t>The or keyword is a logical operator, and is used to combine conditional statements:</a:t>
            </a:r>
          </a:p>
          <a:p>
            <a:r>
              <a:rPr lang="en-US" b="1" dirty="0"/>
              <a:t>Example</a:t>
            </a:r>
          </a:p>
          <a:p>
            <a:endParaRPr lang="en-US" dirty="0"/>
          </a:p>
          <a:p>
            <a:r>
              <a:rPr lang="en-US" dirty="0"/>
              <a:t>Test if a is greater than b, OR if a is greater than c:</a:t>
            </a:r>
            <a:endParaRPr lang="en-PH" dirty="0"/>
          </a:p>
        </p:txBody>
      </p:sp>
      <p:pic>
        <p:nvPicPr>
          <p:cNvPr id="5" name="Picture 4">
            <a:extLst>
              <a:ext uri="{FF2B5EF4-FFF2-40B4-BE49-F238E27FC236}">
                <a16:creationId xmlns:a16="http://schemas.microsoft.com/office/drawing/2014/main" id="{A9B5596F-988C-679D-711B-CBE9A9CD394F}"/>
              </a:ext>
            </a:extLst>
          </p:cNvPr>
          <p:cNvPicPr>
            <a:picLocks noChangeAspect="1"/>
          </p:cNvPicPr>
          <p:nvPr/>
        </p:nvPicPr>
        <p:blipFill>
          <a:blip r:embed="rId2"/>
          <a:stretch>
            <a:fillRect/>
          </a:stretch>
        </p:blipFill>
        <p:spPr>
          <a:xfrm>
            <a:off x="6748541" y="2016087"/>
            <a:ext cx="4313294" cy="160033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18479EA2-1022-DA26-0E4A-1BBFBA113625}"/>
              </a:ext>
            </a:extLst>
          </p:cNvPr>
          <p:cNvSpPr txBox="1"/>
          <p:nvPr/>
        </p:nvSpPr>
        <p:spPr>
          <a:xfrm>
            <a:off x="690514" y="3173363"/>
            <a:ext cx="10126224" cy="1231106"/>
          </a:xfrm>
          <a:prstGeom prst="rect">
            <a:avLst/>
          </a:prstGeom>
          <a:noFill/>
        </p:spPr>
        <p:txBody>
          <a:bodyPr wrap="square">
            <a:spAutoFit/>
          </a:bodyPr>
          <a:lstStyle/>
          <a:p>
            <a:r>
              <a:rPr lang="en-US" sz="2000" b="1" dirty="0"/>
              <a:t>Nested If</a:t>
            </a:r>
          </a:p>
          <a:p>
            <a:endParaRPr lang="en-US" dirty="0"/>
          </a:p>
          <a:p>
            <a:r>
              <a:rPr lang="en-US" dirty="0"/>
              <a:t>You can have if statements inside if statements, this is called nested if statements.</a:t>
            </a:r>
          </a:p>
          <a:p>
            <a:r>
              <a:rPr lang="en-US" dirty="0"/>
              <a:t>Example</a:t>
            </a:r>
            <a:endParaRPr lang="en-PH" dirty="0"/>
          </a:p>
        </p:txBody>
      </p:sp>
      <p:pic>
        <p:nvPicPr>
          <p:cNvPr id="9" name="Picture 8">
            <a:extLst>
              <a:ext uri="{FF2B5EF4-FFF2-40B4-BE49-F238E27FC236}">
                <a16:creationId xmlns:a16="http://schemas.microsoft.com/office/drawing/2014/main" id="{0B50D781-9084-0779-57C6-F95FFB0C4827}"/>
              </a:ext>
            </a:extLst>
          </p:cNvPr>
          <p:cNvPicPr>
            <a:picLocks noChangeAspect="1"/>
          </p:cNvPicPr>
          <p:nvPr/>
        </p:nvPicPr>
        <p:blipFill>
          <a:blip r:embed="rId3"/>
          <a:stretch>
            <a:fillRect/>
          </a:stretch>
        </p:blipFill>
        <p:spPr>
          <a:xfrm>
            <a:off x="4999781" y="4210756"/>
            <a:ext cx="4511431" cy="23243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52178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12ABA-3FDA-DBA1-EAE2-3D58FCDEB639}"/>
              </a:ext>
            </a:extLst>
          </p:cNvPr>
          <p:cNvSpPr txBox="1"/>
          <p:nvPr/>
        </p:nvSpPr>
        <p:spPr>
          <a:xfrm>
            <a:off x="846449" y="779049"/>
            <a:ext cx="10348273" cy="1908215"/>
          </a:xfrm>
          <a:prstGeom prst="rect">
            <a:avLst/>
          </a:prstGeom>
          <a:noFill/>
        </p:spPr>
        <p:txBody>
          <a:bodyPr wrap="square">
            <a:spAutoFit/>
          </a:bodyPr>
          <a:lstStyle/>
          <a:p>
            <a:pPr algn="ctr"/>
            <a:r>
              <a:rPr lang="en-US" sz="2400" b="1" dirty="0"/>
              <a:t>The pass Statement</a:t>
            </a:r>
          </a:p>
          <a:p>
            <a:endParaRPr lang="en-US" sz="2000" b="1" dirty="0"/>
          </a:p>
          <a:p>
            <a:endParaRPr lang="en-US" sz="2000" b="1" dirty="0"/>
          </a:p>
          <a:p>
            <a:endParaRPr lang="en-US" dirty="0"/>
          </a:p>
          <a:p>
            <a:r>
              <a:rPr lang="en-US" dirty="0"/>
              <a:t>if statements cannot be empty, but if you for some reason have an if statement with no content, put in the pass statement to avoid getting an error.</a:t>
            </a:r>
            <a:endParaRPr lang="en-PH" dirty="0"/>
          </a:p>
        </p:txBody>
      </p:sp>
      <p:pic>
        <p:nvPicPr>
          <p:cNvPr id="5" name="Picture 4">
            <a:extLst>
              <a:ext uri="{FF2B5EF4-FFF2-40B4-BE49-F238E27FC236}">
                <a16:creationId xmlns:a16="http://schemas.microsoft.com/office/drawing/2014/main" id="{A524A0AF-BA19-99A2-9A3A-355DC90E04B3}"/>
              </a:ext>
            </a:extLst>
          </p:cNvPr>
          <p:cNvPicPr>
            <a:picLocks noChangeAspect="1"/>
          </p:cNvPicPr>
          <p:nvPr/>
        </p:nvPicPr>
        <p:blipFill>
          <a:blip r:embed="rId2"/>
          <a:stretch>
            <a:fillRect/>
          </a:stretch>
        </p:blipFill>
        <p:spPr>
          <a:xfrm>
            <a:off x="5920457" y="3640993"/>
            <a:ext cx="4569060" cy="21470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419123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24F6-2E50-B862-416D-021A8CC19858}"/>
              </a:ext>
            </a:extLst>
          </p:cNvPr>
          <p:cNvSpPr>
            <a:spLocks noGrp="1"/>
          </p:cNvSpPr>
          <p:nvPr>
            <p:ph type="ctrTitle"/>
          </p:nvPr>
        </p:nvSpPr>
        <p:spPr>
          <a:xfrm>
            <a:off x="1051560" y="2224725"/>
            <a:ext cx="9966960" cy="2243305"/>
          </a:xfrm>
        </p:spPr>
        <p:txBody>
          <a:bodyPr/>
          <a:lstStyle/>
          <a:p>
            <a:pPr algn="ctr"/>
            <a:r>
              <a:rPr lang="en-PH" b="1" dirty="0"/>
              <a:t>Python While Loops</a:t>
            </a:r>
            <a:br>
              <a:rPr lang="en-PH" b="1" dirty="0"/>
            </a:br>
            <a:endParaRPr lang="en-PH" dirty="0"/>
          </a:p>
        </p:txBody>
      </p:sp>
    </p:spTree>
    <p:extLst>
      <p:ext uri="{BB962C8B-B14F-4D97-AF65-F5344CB8AC3E}">
        <p14:creationId xmlns:p14="http://schemas.microsoft.com/office/powerpoint/2010/main" val="35992588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81CA3C-3571-4897-A55E-EBCFB281462F}"/>
              </a:ext>
            </a:extLst>
          </p:cNvPr>
          <p:cNvSpPr txBox="1"/>
          <p:nvPr/>
        </p:nvSpPr>
        <p:spPr>
          <a:xfrm>
            <a:off x="633954" y="607210"/>
            <a:ext cx="11253246" cy="3908762"/>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Python Loops</a:t>
            </a:r>
          </a:p>
          <a:p>
            <a:endParaRPr lang="en-US" dirty="0"/>
          </a:p>
          <a:p>
            <a:r>
              <a:rPr lang="en-US" dirty="0"/>
              <a:t>Python has two primitive loop commands:</a:t>
            </a:r>
          </a:p>
          <a:p>
            <a:endParaRPr lang="en-US" dirty="0"/>
          </a:p>
          <a:p>
            <a:r>
              <a:rPr lang="en-US" dirty="0"/>
              <a:t>    while loops</a:t>
            </a:r>
          </a:p>
          <a:p>
            <a:r>
              <a:rPr lang="en-US" dirty="0"/>
              <a:t>    for loops</a:t>
            </a:r>
          </a:p>
          <a:p>
            <a:endParaRPr lang="en-US" sz="2000" b="1" dirty="0"/>
          </a:p>
          <a:p>
            <a:r>
              <a:rPr lang="en-US" sz="2000" b="1" dirty="0"/>
              <a:t>The while Loop</a:t>
            </a:r>
          </a:p>
          <a:p>
            <a:endParaRPr lang="en-US" dirty="0"/>
          </a:p>
          <a:p>
            <a:r>
              <a:rPr lang="en-US" dirty="0"/>
              <a:t>With the while loop we can execute a set of statements as long as a condition is true.</a:t>
            </a:r>
          </a:p>
          <a:p>
            <a:r>
              <a:rPr lang="en-US" sz="2000" b="1" dirty="0"/>
              <a:t>Example</a:t>
            </a:r>
            <a:endParaRPr lang="en-US" b="1" dirty="0"/>
          </a:p>
          <a:p>
            <a:endParaRPr lang="en-US" dirty="0"/>
          </a:p>
          <a:p>
            <a:r>
              <a:rPr lang="en-US" dirty="0"/>
              <a:t>Print </a:t>
            </a:r>
            <a:r>
              <a:rPr lang="en-US" dirty="0" err="1"/>
              <a:t>i</a:t>
            </a:r>
            <a:r>
              <a:rPr lang="en-US" dirty="0"/>
              <a:t> as long as </a:t>
            </a:r>
            <a:r>
              <a:rPr lang="en-US" dirty="0" err="1"/>
              <a:t>i</a:t>
            </a:r>
            <a:r>
              <a:rPr lang="en-US" dirty="0"/>
              <a:t> is less than 6:</a:t>
            </a:r>
            <a:endParaRPr lang="en-PH" dirty="0"/>
          </a:p>
        </p:txBody>
      </p:sp>
      <p:pic>
        <p:nvPicPr>
          <p:cNvPr id="11" name="Picture 10">
            <a:extLst>
              <a:ext uri="{FF2B5EF4-FFF2-40B4-BE49-F238E27FC236}">
                <a16:creationId xmlns:a16="http://schemas.microsoft.com/office/drawing/2014/main" id="{E6B9ED4E-4441-9860-6093-010CC9F5D013}"/>
              </a:ext>
            </a:extLst>
          </p:cNvPr>
          <p:cNvPicPr>
            <a:picLocks noChangeAspect="1"/>
          </p:cNvPicPr>
          <p:nvPr/>
        </p:nvPicPr>
        <p:blipFill>
          <a:blip r:embed="rId2"/>
          <a:stretch>
            <a:fillRect/>
          </a:stretch>
        </p:blipFill>
        <p:spPr>
          <a:xfrm>
            <a:off x="5840700" y="3850378"/>
            <a:ext cx="3414056" cy="27205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7255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BCCCE2-E073-0221-F1C5-783C1B0B72CB}"/>
              </a:ext>
            </a:extLst>
          </p:cNvPr>
          <p:cNvSpPr txBox="1"/>
          <p:nvPr/>
        </p:nvSpPr>
        <p:spPr>
          <a:xfrm>
            <a:off x="1061694" y="570943"/>
            <a:ext cx="5710287" cy="2492990"/>
          </a:xfrm>
          <a:prstGeom prst="rect">
            <a:avLst/>
          </a:prstGeom>
          <a:noFill/>
        </p:spPr>
        <p:txBody>
          <a:bodyPr wrap="square">
            <a:spAutoFit/>
          </a:bodyPr>
          <a:lstStyle/>
          <a:p>
            <a:r>
              <a:rPr lang="en-US" sz="2800" dirty="0">
                <a:effectLst>
                  <a:outerShdw blurRad="38100" dist="38100" dir="2700000" algn="tl">
                    <a:srgbClr val="000000">
                      <a:alpha val="43137"/>
                    </a:srgbClr>
                  </a:outerShdw>
                </a:effectLst>
              </a:rPr>
              <a:t>The break Statement</a:t>
            </a:r>
          </a:p>
          <a:p>
            <a:endParaRPr lang="en-US" dirty="0"/>
          </a:p>
          <a:p>
            <a:r>
              <a:rPr lang="en-US" dirty="0"/>
              <a:t>With the break statement we can stop the loop even if the while condition is true:</a:t>
            </a:r>
          </a:p>
          <a:p>
            <a:r>
              <a:rPr lang="en-US" sz="2000" b="1" dirty="0"/>
              <a:t>Example</a:t>
            </a:r>
            <a:endParaRPr lang="en-US" b="1" dirty="0"/>
          </a:p>
          <a:p>
            <a:endParaRPr lang="en-US" dirty="0"/>
          </a:p>
          <a:p>
            <a:r>
              <a:rPr lang="en-US" dirty="0"/>
              <a:t>Exit the loop when </a:t>
            </a:r>
            <a:r>
              <a:rPr lang="en-US" dirty="0" err="1"/>
              <a:t>i</a:t>
            </a:r>
            <a:r>
              <a:rPr lang="en-US" dirty="0"/>
              <a:t> is 3:</a:t>
            </a:r>
          </a:p>
          <a:p>
            <a:r>
              <a:rPr lang="en-US" dirty="0" err="1"/>
              <a:t>i</a:t>
            </a:r>
            <a:r>
              <a:rPr lang="en-US" dirty="0"/>
              <a:t> = 1</a:t>
            </a:r>
            <a:endParaRPr lang="en-PH" dirty="0"/>
          </a:p>
        </p:txBody>
      </p:sp>
      <p:pic>
        <p:nvPicPr>
          <p:cNvPr id="5" name="Picture 4">
            <a:extLst>
              <a:ext uri="{FF2B5EF4-FFF2-40B4-BE49-F238E27FC236}">
                <a16:creationId xmlns:a16="http://schemas.microsoft.com/office/drawing/2014/main" id="{8C118DE1-9925-274F-94E2-D5CFD7EDF6E1}"/>
              </a:ext>
            </a:extLst>
          </p:cNvPr>
          <p:cNvPicPr>
            <a:picLocks noChangeAspect="1"/>
          </p:cNvPicPr>
          <p:nvPr/>
        </p:nvPicPr>
        <p:blipFill>
          <a:blip r:embed="rId2"/>
          <a:stretch>
            <a:fillRect/>
          </a:stretch>
        </p:blipFill>
        <p:spPr>
          <a:xfrm>
            <a:off x="7519447" y="184166"/>
            <a:ext cx="3519340" cy="296365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096B8A55-B6E6-D3E0-FC1B-7AC149F5A2F3}"/>
              </a:ext>
            </a:extLst>
          </p:cNvPr>
          <p:cNvSpPr txBox="1"/>
          <p:nvPr/>
        </p:nvSpPr>
        <p:spPr>
          <a:xfrm>
            <a:off x="869624" y="3506771"/>
            <a:ext cx="6323028" cy="2339102"/>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The continue Statement</a:t>
            </a:r>
          </a:p>
          <a:p>
            <a:endParaRPr lang="en-US" sz="2800" b="1" dirty="0">
              <a:effectLst>
                <a:outerShdw blurRad="38100" dist="38100" dir="2700000" algn="tl">
                  <a:srgbClr val="000000">
                    <a:alpha val="43137"/>
                  </a:srgbClr>
                </a:outerShdw>
              </a:effectLst>
            </a:endParaRPr>
          </a:p>
          <a:p>
            <a:r>
              <a:rPr lang="en-US" dirty="0"/>
              <a:t>With the continue statement we can stop the current iteration, and continue with the next:</a:t>
            </a:r>
          </a:p>
          <a:p>
            <a:endParaRPr lang="en-US" dirty="0"/>
          </a:p>
          <a:p>
            <a:r>
              <a:rPr lang="en-US" b="1" dirty="0"/>
              <a:t>Example</a:t>
            </a:r>
          </a:p>
          <a:p>
            <a:r>
              <a:rPr lang="en-US" dirty="0"/>
              <a:t>Continue to the next iteration if </a:t>
            </a:r>
            <a:r>
              <a:rPr lang="en-US" dirty="0" err="1"/>
              <a:t>i</a:t>
            </a:r>
            <a:r>
              <a:rPr lang="en-US" dirty="0"/>
              <a:t> is 3:</a:t>
            </a:r>
          </a:p>
        </p:txBody>
      </p:sp>
      <p:pic>
        <p:nvPicPr>
          <p:cNvPr id="9" name="Picture 8">
            <a:extLst>
              <a:ext uri="{FF2B5EF4-FFF2-40B4-BE49-F238E27FC236}">
                <a16:creationId xmlns:a16="http://schemas.microsoft.com/office/drawing/2014/main" id="{8C9529F0-C037-3D05-C296-7D03AE7F4DD0}"/>
              </a:ext>
            </a:extLst>
          </p:cNvPr>
          <p:cNvPicPr>
            <a:picLocks noChangeAspect="1"/>
          </p:cNvPicPr>
          <p:nvPr/>
        </p:nvPicPr>
        <p:blipFill>
          <a:blip r:embed="rId3"/>
          <a:stretch>
            <a:fillRect/>
          </a:stretch>
        </p:blipFill>
        <p:spPr>
          <a:xfrm>
            <a:off x="7492072" y="3346377"/>
            <a:ext cx="3574090" cy="3200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63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D17F966-259C-8B4E-3FEE-F7818D9F1D9E}"/>
              </a:ext>
            </a:extLst>
          </p:cNvPr>
          <p:cNvSpPr txBox="1"/>
          <p:nvPr/>
        </p:nvSpPr>
        <p:spPr>
          <a:xfrm>
            <a:off x="1152425" y="690029"/>
            <a:ext cx="6094428" cy="523220"/>
          </a:xfrm>
          <a:prstGeom prst="rect">
            <a:avLst/>
          </a:prstGeom>
          <a:noFill/>
        </p:spPr>
        <p:txBody>
          <a:bodyPr wrap="square">
            <a:spAutoFit/>
          </a:bodyPr>
          <a:lstStyle/>
          <a:p>
            <a:r>
              <a:rPr lang="en-PH" sz="2800" b="1" dirty="0"/>
              <a:t>Creating Variables</a:t>
            </a:r>
          </a:p>
        </p:txBody>
      </p:sp>
      <p:sp>
        <p:nvSpPr>
          <p:cNvPr id="16" name="TextBox 15">
            <a:extLst>
              <a:ext uri="{FF2B5EF4-FFF2-40B4-BE49-F238E27FC236}">
                <a16:creationId xmlns:a16="http://schemas.microsoft.com/office/drawing/2014/main" id="{76082CB0-D630-892A-D112-8278F6AD77A4}"/>
              </a:ext>
            </a:extLst>
          </p:cNvPr>
          <p:cNvSpPr txBox="1"/>
          <p:nvPr/>
        </p:nvSpPr>
        <p:spPr>
          <a:xfrm>
            <a:off x="2163447" y="1437057"/>
            <a:ext cx="8422851" cy="923330"/>
          </a:xfrm>
          <a:prstGeom prst="rect">
            <a:avLst/>
          </a:prstGeom>
          <a:noFill/>
        </p:spPr>
        <p:txBody>
          <a:bodyPr wrap="square">
            <a:spAutoFit/>
          </a:bodyPr>
          <a:lstStyle/>
          <a:p>
            <a:r>
              <a:rPr lang="en-US" dirty="0"/>
              <a:t>Python has no command for declaring a variable.</a:t>
            </a:r>
          </a:p>
          <a:p>
            <a:endParaRPr lang="en-US" dirty="0"/>
          </a:p>
          <a:p>
            <a:r>
              <a:rPr lang="en-US" dirty="0"/>
              <a:t>A variable is created the moment you first assign a value to it.</a:t>
            </a:r>
          </a:p>
        </p:txBody>
      </p:sp>
      <p:sp>
        <p:nvSpPr>
          <p:cNvPr id="18" name="TextBox 17">
            <a:extLst>
              <a:ext uri="{FF2B5EF4-FFF2-40B4-BE49-F238E27FC236}">
                <a16:creationId xmlns:a16="http://schemas.microsoft.com/office/drawing/2014/main" id="{82246876-0D1B-FA58-11CC-4FFF4E91C158}"/>
              </a:ext>
            </a:extLst>
          </p:cNvPr>
          <p:cNvSpPr txBox="1"/>
          <p:nvPr/>
        </p:nvSpPr>
        <p:spPr>
          <a:xfrm>
            <a:off x="1237267" y="2715896"/>
            <a:ext cx="6094428" cy="400110"/>
          </a:xfrm>
          <a:prstGeom prst="rect">
            <a:avLst/>
          </a:prstGeom>
          <a:noFill/>
        </p:spPr>
        <p:txBody>
          <a:bodyPr wrap="square">
            <a:spAutoFit/>
          </a:bodyPr>
          <a:lstStyle/>
          <a:p>
            <a:r>
              <a:rPr lang="en-PH" sz="2000" b="1" dirty="0"/>
              <a:t>Example</a:t>
            </a:r>
          </a:p>
        </p:txBody>
      </p:sp>
      <p:pic>
        <p:nvPicPr>
          <p:cNvPr id="19" name="Picture 18">
            <a:extLst>
              <a:ext uri="{FF2B5EF4-FFF2-40B4-BE49-F238E27FC236}">
                <a16:creationId xmlns:a16="http://schemas.microsoft.com/office/drawing/2014/main" id="{B82CC381-F4EB-E7CF-D3BB-DE8B2D23949C}"/>
              </a:ext>
            </a:extLst>
          </p:cNvPr>
          <p:cNvPicPr>
            <a:picLocks noChangeAspect="1"/>
          </p:cNvPicPr>
          <p:nvPr/>
        </p:nvPicPr>
        <p:blipFill>
          <a:blip r:embed="rId2"/>
          <a:stretch>
            <a:fillRect/>
          </a:stretch>
        </p:blipFill>
        <p:spPr>
          <a:xfrm>
            <a:off x="3044859" y="3741994"/>
            <a:ext cx="7011183" cy="2425977"/>
          </a:xfrm>
          <a:prstGeom prst="rect">
            <a:avLst/>
          </a:prstGeom>
        </p:spPr>
      </p:pic>
    </p:spTree>
    <p:extLst>
      <p:ext uri="{BB962C8B-B14F-4D97-AF65-F5344CB8AC3E}">
        <p14:creationId xmlns:p14="http://schemas.microsoft.com/office/powerpoint/2010/main" val="1120564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0F0D-DE91-D967-D13D-1B917737B24C}"/>
              </a:ext>
            </a:extLst>
          </p:cNvPr>
          <p:cNvSpPr>
            <a:spLocks noGrp="1"/>
          </p:cNvSpPr>
          <p:nvPr>
            <p:ph type="ctrTitle"/>
          </p:nvPr>
        </p:nvSpPr>
        <p:spPr>
          <a:xfrm>
            <a:off x="1051560" y="2630077"/>
            <a:ext cx="9966960" cy="1837953"/>
          </a:xfrm>
        </p:spPr>
        <p:txBody>
          <a:bodyPr/>
          <a:lstStyle/>
          <a:p>
            <a:pPr algn="ctr"/>
            <a:r>
              <a:rPr lang="en-PH" b="1" dirty="0"/>
              <a:t>Python For Loops</a:t>
            </a:r>
            <a:br>
              <a:rPr lang="en-PH" b="1" dirty="0"/>
            </a:br>
            <a:endParaRPr lang="en-PH" dirty="0"/>
          </a:p>
        </p:txBody>
      </p:sp>
      <p:sp>
        <p:nvSpPr>
          <p:cNvPr id="3" name="Subtitle 2">
            <a:extLst>
              <a:ext uri="{FF2B5EF4-FFF2-40B4-BE49-F238E27FC236}">
                <a16:creationId xmlns:a16="http://schemas.microsoft.com/office/drawing/2014/main" id="{5C2EA30D-7B5A-131A-0A86-1FC80DF8C08C}"/>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759090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F21E6-050F-59AE-1C96-8B6951012DBA}"/>
              </a:ext>
            </a:extLst>
          </p:cNvPr>
          <p:cNvSpPr txBox="1"/>
          <p:nvPr/>
        </p:nvSpPr>
        <p:spPr>
          <a:xfrm>
            <a:off x="709368" y="346165"/>
            <a:ext cx="11149552" cy="3847207"/>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Python For Loops</a:t>
            </a:r>
          </a:p>
          <a:p>
            <a:endParaRPr lang="en-US" dirty="0"/>
          </a:p>
          <a:p>
            <a:r>
              <a:rPr lang="en-US" dirty="0"/>
              <a:t>A for loop is used for iterating over a sequence (that is either a list, a tuple, a dictionary, a set, or a string).</a:t>
            </a:r>
          </a:p>
          <a:p>
            <a:endParaRPr lang="en-US" dirty="0"/>
          </a:p>
          <a:p>
            <a:r>
              <a:rPr lang="en-US" dirty="0"/>
              <a:t>This is less like the for keyword in other programming languages, and works more like an iterator method as found in other object-orientated programming languages.</a:t>
            </a:r>
          </a:p>
          <a:p>
            <a:endParaRPr lang="en-US" dirty="0"/>
          </a:p>
          <a:p>
            <a:endParaRPr lang="en-US" dirty="0"/>
          </a:p>
          <a:p>
            <a:r>
              <a:rPr lang="en-US" dirty="0"/>
              <a:t>With the for loop we can execute a set of statements, once for each item in a list, tuple, set etc.</a:t>
            </a:r>
          </a:p>
          <a:p>
            <a:r>
              <a:rPr lang="en-US" b="1" dirty="0"/>
              <a:t>Example</a:t>
            </a:r>
          </a:p>
          <a:p>
            <a:endParaRPr lang="en-US" dirty="0"/>
          </a:p>
          <a:p>
            <a:r>
              <a:rPr lang="en-US" dirty="0"/>
              <a:t>Print each fruit in a shapes list:</a:t>
            </a:r>
            <a:endParaRPr lang="en-PH" dirty="0"/>
          </a:p>
        </p:txBody>
      </p:sp>
      <p:pic>
        <p:nvPicPr>
          <p:cNvPr id="5" name="Picture 4">
            <a:extLst>
              <a:ext uri="{FF2B5EF4-FFF2-40B4-BE49-F238E27FC236}">
                <a16:creationId xmlns:a16="http://schemas.microsoft.com/office/drawing/2014/main" id="{671741C7-EDAE-AD29-8D28-4695968EB64D}"/>
              </a:ext>
            </a:extLst>
          </p:cNvPr>
          <p:cNvPicPr>
            <a:picLocks noChangeAspect="1"/>
          </p:cNvPicPr>
          <p:nvPr/>
        </p:nvPicPr>
        <p:blipFill>
          <a:blip r:embed="rId2"/>
          <a:stretch>
            <a:fillRect/>
          </a:stretch>
        </p:blipFill>
        <p:spPr>
          <a:xfrm>
            <a:off x="4984888" y="4193372"/>
            <a:ext cx="4791930" cy="19811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510595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6C8704-BB38-1F3E-B63D-FA2BF94612C7}"/>
              </a:ext>
            </a:extLst>
          </p:cNvPr>
          <p:cNvSpPr txBox="1"/>
          <p:nvPr/>
        </p:nvSpPr>
        <p:spPr>
          <a:xfrm>
            <a:off x="992171" y="530332"/>
            <a:ext cx="5587737" cy="2185214"/>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Looping Through a String</a:t>
            </a:r>
          </a:p>
          <a:p>
            <a:endParaRPr lang="en-US" dirty="0"/>
          </a:p>
          <a:p>
            <a:r>
              <a:rPr lang="en-US" dirty="0"/>
              <a:t>Even strings are </a:t>
            </a:r>
            <a:r>
              <a:rPr lang="en-US" dirty="0" err="1"/>
              <a:t>iterable</a:t>
            </a:r>
            <a:r>
              <a:rPr lang="en-US" dirty="0"/>
              <a:t> objects, they contain a sequence of characters:</a:t>
            </a:r>
          </a:p>
          <a:p>
            <a:r>
              <a:rPr lang="en-US" b="1" dirty="0"/>
              <a:t>Example</a:t>
            </a:r>
          </a:p>
          <a:p>
            <a:endParaRPr lang="en-US" dirty="0"/>
          </a:p>
          <a:p>
            <a:r>
              <a:rPr lang="en-US" dirty="0"/>
              <a:t>Loop through the letters in the word “square":</a:t>
            </a:r>
            <a:endParaRPr lang="en-PH" dirty="0"/>
          </a:p>
        </p:txBody>
      </p:sp>
      <p:pic>
        <p:nvPicPr>
          <p:cNvPr id="5" name="Picture 4">
            <a:extLst>
              <a:ext uri="{FF2B5EF4-FFF2-40B4-BE49-F238E27FC236}">
                <a16:creationId xmlns:a16="http://schemas.microsoft.com/office/drawing/2014/main" id="{94D356D6-7C05-7239-D6C4-A57E10C64639}"/>
              </a:ext>
            </a:extLst>
          </p:cNvPr>
          <p:cNvPicPr>
            <a:picLocks noChangeAspect="1"/>
          </p:cNvPicPr>
          <p:nvPr/>
        </p:nvPicPr>
        <p:blipFill>
          <a:blip r:embed="rId2"/>
          <a:stretch>
            <a:fillRect/>
          </a:stretch>
        </p:blipFill>
        <p:spPr>
          <a:xfrm>
            <a:off x="6975836" y="436758"/>
            <a:ext cx="3845204" cy="2372362"/>
          </a:xfrm>
          <a:prstGeom prst="rect">
            <a:avLst/>
          </a:prstGeom>
        </p:spPr>
      </p:pic>
      <p:sp>
        <p:nvSpPr>
          <p:cNvPr id="8" name="TextBox 7">
            <a:extLst>
              <a:ext uri="{FF2B5EF4-FFF2-40B4-BE49-F238E27FC236}">
                <a16:creationId xmlns:a16="http://schemas.microsoft.com/office/drawing/2014/main" id="{972FD49C-FE51-BC1E-E350-D8D8E6105AE7}"/>
              </a:ext>
            </a:extLst>
          </p:cNvPr>
          <p:cNvSpPr txBox="1"/>
          <p:nvPr/>
        </p:nvSpPr>
        <p:spPr>
          <a:xfrm>
            <a:off x="881408" y="3546960"/>
            <a:ext cx="6094428" cy="2123658"/>
          </a:xfrm>
          <a:prstGeom prst="rect">
            <a:avLst/>
          </a:prstGeom>
          <a:noFill/>
        </p:spPr>
        <p:txBody>
          <a:bodyPr wrap="square">
            <a:spAutoFit/>
          </a:bodyPr>
          <a:lstStyle/>
          <a:p>
            <a:pPr algn="ctr"/>
            <a:r>
              <a:rPr lang="en-US" sz="2400" b="1" dirty="0">
                <a:effectLst>
                  <a:outerShdw blurRad="38100" dist="38100" dir="2700000" algn="tl">
                    <a:srgbClr val="000000">
                      <a:alpha val="43137"/>
                    </a:srgbClr>
                  </a:outerShdw>
                </a:effectLst>
              </a:rPr>
              <a:t>The break Statement</a:t>
            </a:r>
          </a:p>
          <a:p>
            <a:endParaRPr lang="en-US" dirty="0"/>
          </a:p>
          <a:p>
            <a:r>
              <a:rPr lang="en-US" dirty="0"/>
              <a:t>With the break statement we can stop the loop before it has looped through all the items:</a:t>
            </a:r>
          </a:p>
          <a:p>
            <a:r>
              <a:rPr lang="en-US" dirty="0"/>
              <a:t>Example</a:t>
            </a:r>
          </a:p>
          <a:p>
            <a:endParaRPr lang="en-US" dirty="0"/>
          </a:p>
          <a:p>
            <a:r>
              <a:rPr lang="en-US" dirty="0"/>
              <a:t>Exit the loop when x is "banana":</a:t>
            </a:r>
            <a:endParaRPr lang="en-PH" dirty="0"/>
          </a:p>
        </p:txBody>
      </p:sp>
      <p:pic>
        <p:nvPicPr>
          <p:cNvPr id="10" name="Picture 9">
            <a:extLst>
              <a:ext uri="{FF2B5EF4-FFF2-40B4-BE49-F238E27FC236}">
                <a16:creationId xmlns:a16="http://schemas.microsoft.com/office/drawing/2014/main" id="{3D3E3C1D-BBDD-D38A-83F5-800341F1D307}"/>
              </a:ext>
            </a:extLst>
          </p:cNvPr>
          <p:cNvPicPr>
            <a:picLocks noChangeAspect="1"/>
          </p:cNvPicPr>
          <p:nvPr/>
        </p:nvPicPr>
        <p:blipFill>
          <a:blip r:embed="rId3"/>
          <a:stretch>
            <a:fillRect/>
          </a:stretch>
        </p:blipFill>
        <p:spPr>
          <a:xfrm>
            <a:off x="7147882" y="3994108"/>
            <a:ext cx="3673158" cy="15927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561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0A8-B3D5-8E6C-05C5-E4D1AD41E9E4}"/>
              </a:ext>
            </a:extLst>
          </p:cNvPr>
          <p:cNvSpPr>
            <a:spLocks noGrp="1"/>
          </p:cNvSpPr>
          <p:nvPr>
            <p:ph type="ctrTitle"/>
          </p:nvPr>
        </p:nvSpPr>
        <p:spPr>
          <a:xfrm>
            <a:off x="1211816" y="1790441"/>
            <a:ext cx="9966960" cy="3035808"/>
          </a:xfrm>
        </p:spPr>
        <p:txBody>
          <a:bodyPr/>
          <a:lstStyle/>
          <a:p>
            <a:pPr algn="ctr"/>
            <a:r>
              <a:rPr lang="en-PH" b="1" dirty="0"/>
              <a:t>Python Functions</a:t>
            </a:r>
            <a:br>
              <a:rPr lang="en-PH" b="1" dirty="0"/>
            </a:br>
            <a:endParaRPr lang="en-PH" dirty="0"/>
          </a:p>
        </p:txBody>
      </p:sp>
    </p:spTree>
    <p:extLst>
      <p:ext uri="{BB962C8B-B14F-4D97-AF65-F5344CB8AC3E}">
        <p14:creationId xmlns:p14="http://schemas.microsoft.com/office/powerpoint/2010/main" val="40501292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53A74-B32A-C2BA-0416-F2FEFB74601B}"/>
              </a:ext>
            </a:extLst>
          </p:cNvPr>
          <p:cNvSpPr txBox="1"/>
          <p:nvPr/>
        </p:nvSpPr>
        <p:spPr>
          <a:xfrm>
            <a:off x="756501" y="435346"/>
            <a:ext cx="6087359" cy="3416320"/>
          </a:xfrm>
          <a:prstGeom prst="rect">
            <a:avLst/>
          </a:prstGeom>
          <a:noFill/>
        </p:spPr>
        <p:txBody>
          <a:bodyPr wrap="square">
            <a:spAutoFit/>
          </a:bodyPr>
          <a:lstStyle/>
          <a:p>
            <a:r>
              <a:rPr lang="en-US" dirty="0"/>
              <a:t>A function is a block of code which only runs when it is called.</a:t>
            </a:r>
          </a:p>
          <a:p>
            <a:endParaRPr lang="en-US" dirty="0"/>
          </a:p>
          <a:p>
            <a:r>
              <a:rPr lang="en-US" dirty="0"/>
              <a:t>You can pass data, known as parameters, into a function.</a:t>
            </a:r>
          </a:p>
          <a:p>
            <a:endParaRPr lang="en-US" dirty="0"/>
          </a:p>
          <a:p>
            <a:r>
              <a:rPr lang="en-US" dirty="0"/>
              <a:t>A function can return data as a result.</a:t>
            </a:r>
          </a:p>
          <a:p>
            <a:r>
              <a:rPr lang="en-US" dirty="0"/>
              <a:t>Creating a Function</a:t>
            </a:r>
          </a:p>
          <a:p>
            <a:endParaRPr lang="en-US" dirty="0"/>
          </a:p>
          <a:p>
            <a:r>
              <a:rPr lang="en-US" dirty="0"/>
              <a:t>In Python a function is defined using the def keyword:</a:t>
            </a:r>
          </a:p>
          <a:p>
            <a:endParaRPr lang="en-US" dirty="0"/>
          </a:p>
          <a:p>
            <a:endParaRPr lang="en-US" dirty="0"/>
          </a:p>
          <a:p>
            <a:pPr algn="ctr"/>
            <a:r>
              <a:rPr lang="en-US" b="1" dirty="0"/>
              <a:t>Example</a:t>
            </a:r>
            <a:endParaRPr lang="en-PH" b="1" dirty="0"/>
          </a:p>
        </p:txBody>
      </p:sp>
      <p:pic>
        <p:nvPicPr>
          <p:cNvPr id="5" name="Picture 4">
            <a:extLst>
              <a:ext uri="{FF2B5EF4-FFF2-40B4-BE49-F238E27FC236}">
                <a16:creationId xmlns:a16="http://schemas.microsoft.com/office/drawing/2014/main" id="{4BA700FC-7A21-BFB2-9F5C-65BC1261C163}"/>
              </a:ext>
            </a:extLst>
          </p:cNvPr>
          <p:cNvPicPr>
            <a:picLocks noChangeAspect="1"/>
          </p:cNvPicPr>
          <p:nvPr/>
        </p:nvPicPr>
        <p:blipFill>
          <a:blip r:embed="rId2"/>
          <a:stretch>
            <a:fillRect/>
          </a:stretch>
        </p:blipFill>
        <p:spPr>
          <a:xfrm>
            <a:off x="1403144" y="4393514"/>
            <a:ext cx="4233129" cy="951484"/>
          </a:xfrm>
          <a:prstGeom prst="rect">
            <a:avLst/>
          </a:prstGeom>
        </p:spPr>
      </p:pic>
      <p:sp>
        <p:nvSpPr>
          <p:cNvPr id="7" name="TextBox 6">
            <a:extLst>
              <a:ext uri="{FF2B5EF4-FFF2-40B4-BE49-F238E27FC236}">
                <a16:creationId xmlns:a16="http://schemas.microsoft.com/office/drawing/2014/main" id="{D09BE7EC-6611-8FCC-1A40-5DA3FBF2E17B}"/>
              </a:ext>
            </a:extLst>
          </p:cNvPr>
          <p:cNvSpPr txBox="1"/>
          <p:nvPr/>
        </p:nvSpPr>
        <p:spPr>
          <a:xfrm>
            <a:off x="6353664" y="3201739"/>
            <a:ext cx="6087360" cy="1508105"/>
          </a:xfrm>
          <a:prstGeom prst="rect">
            <a:avLst/>
          </a:prstGeom>
          <a:noFill/>
        </p:spPr>
        <p:txBody>
          <a:bodyPr wrap="square">
            <a:spAutoFit/>
          </a:bodyPr>
          <a:lstStyle/>
          <a:p>
            <a:r>
              <a:rPr lang="en-US" sz="2000" b="1" dirty="0"/>
              <a:t>Calling a Function</a:t>
            </a:r>
          </a:p>
          <a:p>
            <a:endParaRPr lang="en-US" dirty="0"/>
          </a:p>
          <a:p>
            <a:r>
              <a:rPr lang="en-US" dirty="0"/>
              <a:t>To call a function, use the function name followed by parenthesis:</a:t>
            </a:r>
          </a:p>
          <a:p>
            <a:r>
              <a:rPr lang="en-US" dirty="0"/>
              <a:t>Example</a:t>
            </a:r>
            <a:endParaRPr lang="en-PH" dirty="0"/>
          </a:p>
        </p:txBody>
      </p:sp>
      <p:pic>
        <p:nvPicPr>
          <p:cNvPr id="9" name="Picture 8">
            <a:extLst>
              <a:ext uri="{FF2B5EF4-FFF2-40B4-BE49-F238E27FC236}">
                <a16:creationId xmlns:a16="http://schemas.microsoft.com/office/drawing/2014/main" id="{3221594C-6BB8-622E-D4A0-9ADB6F4DD747}"/>
              </a:ext>
            </a:extLst>
          </p:cNvPr>
          <p:cNvPicPr>
            <a:picLocks noChangeAspect="1"/>
          </p:cNvPicPr>
          <p:nvPr/>
        </p:nvPicPr>
        <p:blipFill>
          <a:blip r:embed="rId3"/>
          <a:stretch>
            <a:fillRect/>
          </a:stretch>
        </p:blipFill>
        <p:spPr>
          <a:xfrm>
            <a:off x="7088230" y="4764048"/>
            <a:ext cx="3162574" cy="1348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36975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8B85C3-FE6F-F818-6236-DD147BB1BE3E}"/>
              </a:ext>
            </a:extLst>
          </p:cNvPr>
          <p:cNvSpPr txBox="1"/>
          <p:nvPr/>
        </p:nvSpPr>
        <p:spPr>
          <a:xfrm>
            <a:off x="907330" y="284515"/>
            <a:ext cx="10838468" cy="3293209"/>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Arguments</a:t>
            </a:r>
          </a:p>
          <a:p>
            <a:endParaRPr lang="en-US" b="1" dirty="0"/>
          </a:p>
          <a:p>
            <a:endParaRPr lang="en-US" b="1" dirty="0"/>
          </a:p>
          <a:p>
            <a:r>
              <a:rPr lang="en-US" dirty="0"/>
              <a:t>Information can be passed into functions as arguments.</a:t>
            </a:r>
          </a:p>
          <a:p>
            <a:r>
              <a:rPr lang="en-US" dirty="0"/>
              <a:t>Arguments are specified after the function name, inside the parentheses. You can add as many arguments as you want, just separate them with a comma.</a:t>
            </a:r>
          </a:p>
          <a:p>
            <a:endParaRPr lang="en-US" dirty="0"/>
          </a:p>
          <a:p>
            <a:r>
              <a:rPr lang="en-US" dirty="0"/>
              <a:t>The following example has a function with one argument (</a:t>
            </a:r>
            <a:r>
              <a:rPr lang="en-US" dirty="0" err="1"/>
              <a:t>fname</a:t>
            </a:r>
            <a:r>
              <a:rPr lang="en-US" dirty="0"/>
              <a:t>). When the function is called, we pass along a first name, which is used inside the function to print the full name: </a:t>
            </a:r>
          </a:p>
          <a:p>
            <a:endParaRPr lang="en-US" dirty="0"/>
          </a:p>
          <a:p>
            <a:r>
              <a:rPr lang="en-US" b="1" dirty="0"/>
              <a:t>Example</a:t>
            </a:r>
          </a:p>
        </p:txBody>
      </p:sp>
      <p:pic>
        <p:nvPicPr>
          <p:cNvPr id="5" name="Picture 4">
            <a:extLst>
              <a:ext uri="{FF2B5EF4-FFF2-40B4-BE49-F238E27FC236}">
                <a16:creationId xmlns:a16="http://schemas.microsoft.com/office/drawing/2014/main" id="{227500AF-3C44-558F-3FA9-3C8A895478DC}"/>
              </a:ext>
            </a:extLst>
          </p:cNvPr>
          <p:cNvPicPr>
            <a:picLocks noChangeAspect="1"/>
          </p:cNvPicPr>
          <p:nvPr/>
        </p:nvPicPr>
        <p:blipFill>
          <a:blip r:embed="rId2"/>
          <a:stretch>
            <a:fillRect/>
          </a:stretch>
        </p:blipFill>
        <p:spPr>
          <a:xfrm>
            <a:off x="4360707" y="3429000"/>
            <a:ext cx="4110847" cy="2881724"/>
          </a:xfrm>
          <a:prstGeom prst="rect">
            <a:avLst/>
          </a:prstGeom>
        </p:spPr>
      </p:pic>
    </p:spTree>
    <p:extLst>
      <p:ext uri="{BB962C8B-B14F-4D97-AF65-F5344CB8AC3E}">
        <p14:creationId xmlns:p14="http://schemas.microsoft.com/office/powerpoint/2010/main" val="189085373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31B9E-ACDB-F2D4-2BF8-3D5A9DFF4ACF}"/>
              </a:ext>
            </a:extLst>
          </p:cNvPr>
          <p:cNvSpPr txBox="1"/>
          <p:nvPr/>
        </p:nvSpPr>
        <p:spPr>
          <a:xfrm>
            <a:off x="379430" y="156800"/>
            <a:ext cx="5179242" cy="3293209"/>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Number of Arguments</a:t>
            </a:r>
          </a:p>
          <a:p>
            <a:endParaRPr lang="en-US" dirty="0"/>
          </a:p>
          <a:p>
            <a:r>
              <a:rPr lang="en-US" dirty="0"/>
              <a:t>By default, a function must be called with the correct number of arguments. Meaning that if your function expects 2 arguments, you have to call the function with 2 arguments, not more, and not less.</a:t>
            </a:r>
          </a:p>
          <a:p>
            <a:r>
              <a:rPr lang="en-US" b="1" dirty="0"/>
              <a:t>Example</a:t>
            </a:r>
          </a:p>
          <a:p>
            <a:endParaRPr lang="en-US" dirty="0"/>
          </a:p>
          <a:p>
            <a:r>
              <a:rPr lang="en-US" dirty="0"/>
              <a:t>This function expects 2 arguments, and gets 2 arguments:</a:t>
            </a:r>
            <a:endParaRPr lang="en-PH" dirty="0"/>
          </a:p>
        </p:txBody>
      </p:sp>
      <p:pic>
        <p:nvPicPr>
          <p:cNvPr id="5" name="Picture 4">
            <a:extLst>
              <a:ext uri="{FF2B5EF4-FFF2-40B4-BE49-F238E27FC236}">
                <a16:creationId xmlns:a16="http://schemas.microsoft.com/office/drawing/2014/main" id="{276C9C1D-FE47-3F12-6216-63DFD4071182}"/>
              </a:ext>
            </a:extLst>
          </p:cNvPr>
          <p:cNvPicPr>
            <a:picLocks noChangeAspect="1"/>
          </p:cNvPicPr>
          <p:nvPr/>
        </p:nvPicPr>
        <p:blipFill>
          <a:blip r:embed="rId2"/>
          <a:stretch>
            <a:fillRect/>
          </a:stretch>
        </p:blipFill>
        <p:spPr>
          <a:xfrm>
            <a:off x="972512" y="3834730"/>
            <a:ext cx="3993078" cy="1697281"/>
          </a:xfrm>
          <a:prstGeom prst="rect">
            <a:avLst/>
          </a:prstGeom>
        </p:spPr>
      </p:pic>
      <p:sp>
        <p:nvSpPr>
          <p:cNvPr id="8" name="TextBox 7">
            <a:extLst>
              <a:ext uri="{FF2B5EF4-FFF2-40B4-BE49-F238E27FC236}">
                <a16:creationId xmlns:a16="http://schemas.microsoft.com/office/drawing/2014/main" id="{83186AB8-D26F-34AD-36CB-45D81C15EC31}"/>
              </a:ext>
            </a:extLst>
          </p:cNvPr>
          <p:cNvSpPr txBox="1"/>
          <p:nvPr/>
        </p:nvSpPr>
        <p:spPr>
          <a:xfrm>
            <a:off x="6708742" y="69102"/>
            <a:ext cx="5002600" cy="4062651"/>
          </a:xfrm>
          <a:prstGeom prst="rect">
            <a:avLst/>
          </a:prstGeom>
          <a:noFill/>
        </p:spPr>
        <p:txBody>
          <a:bodyPr wrap="square">
            <a:spAutoFit/>
          </a:bodyPr>
          <a:lstStyle/>
          <a:p>
            <a:r>
              <a:rPr lang="en-US" sz="2400" b="1" dirty="0"/>
              <a:t>Arbitrary Arguments, *</a:t>
            </a:r>
            <a:r>
              <a:rPr lang="en-US" sz="2400" b="1" dirty="0" err="1"/>
              <a:t>args</a:t>
            </a:r>
            <a:endParaRPr lang="en-US" sz="2400" b="1" dirty="0"/>
          </a:p>
          <a:p>
            <a:endParaRPr lang="en-US" dirty="0"/>
          </a:p>
          <a:p>
            <a:r>
              <a:rPr lang="en-US" dirty="0"/>
              <a:t>If you do not know how many arguments that will be passed into your function, add a * before the parameter name in the function definition.</a:t>
            </a:r>
          </a:p>
          <a:p>
            <a:endParaRPr lang="en-US" dirty="0"/>
          </a:p>
          <a:p>
            <a:r>
              <a:rPr lang="en-US" dirty="0"/>
              <a:t>This way the function will receive a tuple of arguments, and can access the items accordingly:</a:t>
            </a:r>
          </a:p>
          <a:p>
            <a:r>
              <a:rPr lang="en-US" dirty="0"/>
              <a:t>Example</a:t>
            </a:r>
          </a:p>
          <a:p>
            <a:endParaRPr lang="en-US" dirty="0"/>
          </a:p>
          <a:p>
            <a:r>
              <a:rPr lang="en-US" dirty="0"/>
              <a:t>If the number of arguments is unknown, add a * before the parameter name:</a:t>
            </a:r>
            <a:endParaRPr lang="en-PH" dirty="0"/>
          </a:p>
        </p:txBody>
      </p:sp>
      <p:pic>
        <p:nvPicPr>
          <p:cNvPr id="10" name="Picture 9">
            <a:extLst>
              <a:ext uri="{FF2B5EF4-FFF2-40B4-BE49-F238E27FC236}">
                <a16:creationId xmlns:a16="http://schemas.microsoft.com/office/drawing/2014/main" id="{245EC277-FCD4-867D-0458-0E2418125D21}"/>
              </a:ext>
            </a:extLst>
          </p:cNvPr>
          <p:cNvPicPr>
            <a:picLocks noChangeAspect="1"/>
          </p:cNvPicPr>
          <p:nvPr/>
        </p:nvPicPr>
        <p:blipFill>
          <a:blip r:embed="rId3"/>
          <a:stretch>
            <a:fillRect/>
          </a:stretch>
        </p:blipFill>
        <p:spPr>
          <a:xfrm>
            <a:off x="7059851" y="4371680"/>
            <a:ext cx="4300381" cy="1560691"/>
          </a:xfrm>
          <a:prstGeom prst="rect">
            <a:avLst/>
          </a:prstGeom>
        </p:spPr>
      </p:pic>
    </p:spTree>
    <p:extLst>
      <p:ext uri="{BB962C8B-B14F-4D97-AF65-F5344CB8AC3E}">
        <p14:creationId xmlns:p14="http://schemas.microsoft.com/office/powerpoint/2010/main" val="93496984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7F6B-5C2F-6D72-C3E2-CA5B643714AE}"/>
              </a:ext>
            </a:extLst>
          </p:cNvPr>
          <p:cNvSpPr>
            <a:spLocks noGrp="1"/>
          </p:cNvSpPr>
          <p:nvPr>
            <p:ph type="ctrTitle"/>
          </p:nvPr>
        </p:nvSpPr>
        <p:spPr>
          <a:xfrm>
            <a:off x="1051560" y="2205871"/>
            <a:ext cx="9966960" cy="2262159"/>
          </a:xfrm>
        </p:spPr>
        <p:txBody>
          <a:bodyPr/>
          <a:lstStyle/>
          <a:p>
            <a:r>
              <a:rPr lang="en-PH" b="1" dirty="0"/>
              <a:t>Python Lambda</a:t>
            </a:r>
            <a:br>
              <a:rPr lang="en-PH" b="1" dirty="0"/>
            </a:br>
            <a:endParaRPr lang="en-PH" dirty="0"/>
          </a:p>
        </p:txBody>
      </p:sp>
    </p:spTree>
    <p:extLst>
      <p:ext uri="{BB962C8B-B14F-4D97-AF65-F5344CB8AC3E}">
        <p14:creationId xmlns:p14="http://schemas.microsoft.com/office/powerpoint/2010/main" val="185626521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3A96B-8FC2-B3AE-29BD-320111D45362}"/>
              </a:ext>
            </a:extLst>
          </p:cNvPr>
          <p:cNvSpPr txBox="1"/>
          <p:nvPr/>
        </p:nvSpPr>
        <p:spPr>
          <a:xfrm>
            <a:off x="869622" y="494809"/>
            <a:ext cx="10876175" cy="2862322"/>
          </a:xfrm>
          <a:prstGeom prst="rect">
            <a:avLst/>
          </a:prstGeom>
          <a:noFill/>
        </p:spPr>
        <p:txBody>
          <a:bodyPr wrap="square">
            <a:spAutoFit/>
          </a:bodyPr>
          <a:lstStyle/>
          <a:p>
            <a:r>
              <a:rPr lang="en-US" dirty="0"/>
              <a:t>A lambda function is a small anonymous function.</a:t>
            </a:r>
          </a:p>
          <a:p>
            <a:endParaRPr lang="en-US" dirty="0"/>
          </a:p>
          <a:p>
            <a:r>
              <a:rPr lang="en-US" dirty="0"/>
              <a:t>A lambda function can take any number of arguments, but can only have one expression.</a:t>
            </a:r>
          </a:p>
          <a:p>
            <a:r>
              <a:rPr lang="en-US" dirty="0"/>
              <a:t>Syntax</a:t>
            </a:r>
          </a:p>
          <a:p>
            <a:r>
              <a:rPr lang="en-US" dirty="0"/>
              <a:t>lambda arguments : expression</a:t>
            </a:r>
          </a:p>
          <a:p>
            <a:endParaRPr lang="en-US" dirty="0"/>
          </a:p>
          <a:p>
            <a:r>
              <a:rPr lang="en-US" dirty="0"/>
              <a:t>The expression is executed and the result is returned:</a:t>
            </a:r>
          </a:p>
          <a:p>
            <a:r>
              <a:rPr lang="en-US" b="1" dirty="0"/>
              <a:t>Example</a:t>
            </a:r>
          </a:p>
          <a:p>
            <a:endParaRPr lang="en-US" dirty="0"/>
          </a:p>
          <a:p>
            <a:r>
              <a:rPr lang="en-US" dirty="0"/>
              <a:t>Add 10 to argument a, and return the result:</a:t>
            </a:r>
            <a:endParaRPr lang="en-PH" dirty="0"/>
          </a:p>
        </p:txBody>
      </p:sp>
      <p:pic>
        <p:nvPicPr>
          <p:cNvPr id="7" name="Picture 6">
            <a:extLst>
              <a:ext uri="{FF2B5EF4-FFF2-40B4-BE49-F238E27FC236}">
                <a16:creationId xmlns:a16="http://schemas.microsoft.com/office/drawing/2014/main" id="{EE923583-BCBA-20CC-16EC-0BC72048573B}"/>
              </a:ext>
            </a:extLst>
          </p:cNvPr>
          <p:cNvPicPr>
            <a:picLocks noChangeAspect="1"/>
          </p:cNvPicPr>
          <p:nvPr/>
        </p:nvPicPr>
        <p:blipFill>
          <a:blip r:embed="rId2"/>
          <a:stretch>
            <a:fillRect/>
          </a:stretch>
        </p:blipFill>
        <p:spPr>
          <a:xfrm>
            <a:off x="6636470" y="2756603"/>
            <a:ext cx="4006392" cy="1482364"/>
          </a:xfrm>
          <a:prstGeom prst="rect">
            <a:avLst/>
          </a:prstGeom>
        </p:spPr>
      </p:pic>
      <p:sp>
        <p:nvSpPr>
          <p:cNvPr id="9" name="TextBox 8">
            <a:extLst>
              <a:ext uri="{FF2B5EF4-FFF2-40B4-BE49-F238E27FC236}">
                <a16:creationId xmlns:a16="http://schemas.microsoft.com/office/drawing/2014/main" id="{44307DB8-B84F-3266-F33B-1427DC887365}"/>
              </a:ext>
            </a:extLst>
          </p:cNvPr>
          <p:cNvSpPr txBox="1"/>
          <p:nvPr/>
        </p:nvSpPr>
        <p:spPr>
          <a:xfrm>
            <a:off x="869622" y="4382509"/>
            <a:ext cx="9452729" cy="1200329"/>
          </a:xfrm>
          <a:prstGeom prst="rect">
            <a:avLst/>
          </a:prstGeom>
          <a:noFill/>
        </p:spPr>
        <p:txBody>
          <a:bodyPr wrap="square">
            <a:spAutoFit/>
          </a:bodyPr>
          <a:lstStyle/>
          <a:p>
            <a:r>
              <a:rPr lang="en-US" dirty="0"/>
              <a:t>Lambda functions can take any number of arguments:</a:t>
            </a:r>
          </a:p>
          <a:p>
            <a:r>
              <a:rPr lang="en-US" b="1" dirty="0"/>
              <a:t>Example</a:t>
            </a:r>
          </a:p>
          <a:p>
            <a:endParaRPr lang="en-US" dirty="0"/>
          </a:p>
          <a:p>
            <a:r>
              <a:rPr lang="en-US" dirty="0"/>
              <a:t>Multiply argument a with argument b and return the result:</a:t>
            </a:r>
            <a:endParaRPr lang="en-PH" dirty="0"/>
          </a:p>
        </p:txBody>
      </p:sp>
      <p:pic>
        <p:nvPicPr>
          <p:cNvPr id="11" name="Picture 10">
            <a:extLst>
              <a:ext uri="{FF2B5EF4-FFF2-40B4-BE49-F238E27FC236}">
                <a16:creationId xmlns:a16="http://schemas.microsoft.com/office/drawing/2014/main" id="{FBC7811C-449F-C8B3-9495-345BB9DA2FF2}"/>
              </a:ext>
            </a:extLst>
          </p:cNvPr>
          <p:cNvPicPr>
            <a:picLocks noChangeAspect="1"/>
          </p:cNvPicPr>
          <p:nvPr/>
        </p:nvPicPr>
        <p:blipFill>
          <a:blip r:embed="rId3"/>
          <a:stretch>
            <a:fillRect/>
          </a:stretch>
        </p:blipFill>
        <p:spPr>
          <a:xfrm>
            <a:off x="7462982" y="5126215"/>
            <a:ext cx="3506677" cy="1200329"/>
          </a:xfrm>
          <a:prstGeom prst="rect">
            <a:avLst/>
          </a:prstGeom>
        </p:spPr>
      </p:pic>
    </p:spTree>
    <p:extLst>
      <p:ext uri="{BB962C8B-B14F-4D97-AF65-F5344CB8AC3E}">
        <p14:creationId xmlns:p14="http://schemas.microsoft.com/office/powerpoint/2010/main" val="87795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39762-F7BC-0B2C-AFA4-88947CB98A01}"/>
              </a:ext>
            </a:extLst>
          </p:cNvPr>
          <p:cNvSpPr txBox="1"/>
          <p:nvPr/>
        </p:nvSpPr>
        <p:spPr>
          <a:xfrm>
            <a:off x="1284402" y="2090893"/>
            <a:ext cx="6094428" cy="400110"/>
          </a:xfrm>
          <a:prstGeom prst="rect">
            <a:avLst/>
          </a:prstGeom>
          <a:noFill/>
        </p:spPr>
        <p:txBody>
          <a:bodyPr wrap="square">
            <a:spAutoFit/>
          </a:bodyPr>
          <a:lstStyle/>
          <a:p>
            <a:r>
              <a:rPr lang="en-PH" sz="2000" b="1" dirty="0"/>
              <a:t>Example</a:t>
            </a:r>
          </a:p>
        </p:txBody>
      </p:sp>
      <p:sp>
        <p:nvSpPr>
          <p:cNvPr id="9" name="TextBox 8">
            <a:extLst>
              <a:ext uri="{FF2B5EF4-FFF2-40B4-BE49-F238E27FC236}">
                <a16:creationId xmlns:a16="http://schemas.microsoft.com/office/drawing/2014/main" id="{13C7364B-CAFB-CD73-FE1F-2013A11D43D5}"/>
              </a:ext>
            </a:extLst>
          </p:cNvPr>
          <p:cNvSpPr txBox="1"/>
          <p:nvPr/>
        </p:nvSpPr>
        <p:spPr>
          <a:xfrm>
            <a:off x="1199560" y="1000612"/>
            <a:ext cx="10866750" cy="646331"/>
          </a:xfrm>
          <a:prstGeom prst="rect">
            <a:avLst/>
          </a:prstGeom>
          <a:noFill/>
        </p:spPr>
        <p:txBody>
          <a:bodyPr wrap="square">
            <a:spAutoFit/>
          </a:bodyPr>
          <a:lstStyle/>
          <a:p>
            <a:r>
              <a:rPr lang="en-US" dirty="0"/>
              <a:t>Variables do not need to be declared with any particular </a:t>
            </a:r>
            <a:r>
              <a:rPr lang="en-US" i="1" dirty="0"/>
              <a:t>type</a:t>
            </a:r>
            <a:r>
              <a:rPr lang="en-US" dirty="0"/>
              <a:t>, and can even change type after they have been set.</a:t>
            </a:r>
          </a:p>
        </p:txBody>
      </p:sp>
      <p:pic>
        <p:nvPicPr>
          <p:cNvPr id="11" name="Picture 10">
            <a:extLst>
              <a:ext uri="{FF2B5EF4-FFF2-40B4-BE49-F238E27FC236}">
                <a16:creationId xmlns:a16="http://schemas.microsoft.com/office/drawing/2014/main" id="{94BE8686-90B2-111E-659F-FD54989B9523}"/>
              </a:ext>
            </a:extLst>
          </p:cNvPr>
          <p:cNvPicPr>
            <a:picLocks noChangeAspect="1"/>
          </p:cNvPicPr>
          <p:nvPr/>
        </p:nvPicPr>
        <p:blipFill>
          <a:blip r:embed="rId2"/>
          <a:stretch>
            <a:fillRect/>
          </a:stretch>
        </p:blipFill>
        <p:spPr>
          <a:xfrm>
            <a:off x="2773423" y="3099393"/>
            <a:ext cx="8081722" cy="22833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978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DE390F-EDCD-30CA-21AE-0B3612A351DC}"/>
              </a:ext>
            </a:extLst>
          </p:cNvPr>
          <p:cNvSpPr txBox="1"/>
          <p:nvPr/>
        </p:nvSpPr>
        <p:spPr>
          <a:xfrm>
            <a:off x="1265549" y="578906"/>
            <a:ext cx="6094428" cy="584775"/>
          </a:xfrm>
          <a:prstGeom prst="rect">
            <a:avLst/>
          </a:prstGeom>
          <a:noFill/>
        </p:spPr>
        <p:txBody>
          <a:bodyPr wrap="square">
            <a:spAutoFit/>
          </a:bodyPr>
          <a:lstStyle/>
          <a:p>
            <a:r>
              <a:rPr lang="en-PH" sz="3200" b="1" dirty="0"/>
              <a:t>Casting</a:t>
            </a:r>
          </a:p>
        </p:txBody>
      </p:sp>
      <p:sp>
        <p:nvSpPr>
          <p:cNvPr id="8" name="TextBox 7">
            <a:extLst>
              <a:ext uri="{FF2B5EF4-FFF2-40B4-BE49-F238E27FC236}">
                <a16:creationId xmlns:a16="http://schemas.microsoft.com/office/drawing/2014/main" id="{DCAAA655-543F-F044-EF52-9071E2763C14}"/>
              </a:ext>
            </a:extLst>
          </p:cNvPr>
          <p:cNvSpPr txBox="1"/>
          <p:nvPr/>
        </p:nvSpPr>
        <p:spPr>
          <a:xfrm>
            <a:off x="2554664" y="1459459"/>
            <a:ext cx="7899662" cy="646331"/>
          </a:xfrm>
          <a:prstGeom prst="rect">
            <a:avLst/>
          </a:prstGeom>
          <a:noFill/>
        </p:spPr>
        <p:txBody>
          <a:bodyPr wrap="square">
            <a:spAutoFit/>
          </a:bodyPr>
          <a:lstStyle/>
          <a:p>
            <a:r>
              <a:rPr lang="en-US" dirty="0"/>
              <a:t>If you want to specify the data type of a variable, this can be done with casting.</a:t>
            </a:r>
          </a:p>
        </p:txBody>
      </p:sp>
      <p:sp>
        <p:nvSpPr>
          <p:cNvPr id="10" name="TextBox 9">
            <a:extLst>
              <a:ext uri="{FF2B5EF4-FFF2-40B4-BE49-F238E27FC236}">
                <a16:creationId xmlns:a16="http://schemas.microsoft.com/office/drawing/2014/main" id="{DEEEE73E-3F20-FC0A-4141-F287EE44AA5C}"/>
              </a:ext>
            </a:extLst>
          </p:cNvPr>
          <p:cNvSpPr txBox="1"/>
          <p:nvPr/>
        </p:nvSpPr>
        <p:spPr>
          <a:xfrm>
            <a:off x="1595487" y="2624521"/>
            <a:ext cx="6094428" cy="400110"/>
          </a:xfrm>
          <a:prstGeom prst="rect">
            <a:avLst/>
          </a:prstGeom>
          <a:noFill/>
        </p:spPr>
        <p:txBody>
          <a:bodyPr wrap="square">
            <a:spAutoFit/>
          </a:bodyPr>
          <a:lstStyle/>
          <a:p>
            <a:r>
              <a:rPr lang="en-PH" sz="2000" b="1" dirty="0"/>
              <a:t>Example</a:t>
            </a:r>
          </a:p>
        </p:txBody>
      </p:sp>
      <p:pic>
        <p:nvPicPr>
          <p:cNvPr id="12" name="Picture 11">
            <a:extLst>
              <a:ext uri="{FF2B5EF4-FFF2-40B4-BE49-F238E27FC236}">
                <a16:creationId xmlns:a16="http://schemas.microsoft.com/office/drawing/2014/main" id="{5E785721-23BE-82C5-FE9A-67D086AF7DD6}"/>
              </a:ext>
            </a:extLst>
          </p:cNvPr>
          <p:cNvPicPr>
            <a:picLocks noChangeAspect="1"/>
          </p:cNvPicPr>
          <p:nvPr/>
        </p:nvPicPr>
        <p:blipFill>
          <a:blip r:embed="rId2"/>
          <a:stretch>
            <a:fillRect/>
          </a:stretch>
        </p:blipFill>
        <p:spPr>
          <a:xfrm>
            <a:off x="3048757" y="3610216"/>
            <a:ext cx="7045422" cy="17733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027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0F1EBD-E7D4-DDE1-8ADB-498FA48429C9}"/>
              </a:ext>
            </a:extLst>
          </p:cNvPr>
          <p:cNvSpPr txBox="1"/>
          <p:nvPr/>
        </p:nvSpPr>
        <p:spPr>
          <a:xfrm>
            <a:off x="831916" y="739160"/>
            <a:ext cx="6094428" cy="646331"/>
          </a:xfrm>
          <a:prstGeom prst="rect">
            <a:avLst/>
          </a:prstGeom>
          <a:noFill/>
        </p:spPr>
        <p:txBody>
          <a:bodyPr wrap="square">
            <a:spAutoFit/>
          </a:bodyPr>
          <a:lstStyle/>
          <a:p>
            <a:r>
              <a:rPr lang="en-PH" sz="3600" b="1" dirty="0"/>
              <a:t>Python - Variable Names</a:t>
            </a:r>
          </a:p>
        </p:txBody>
      </p:sp>
      <p:sp>
        <p:nvSpPr>
          <p:cNvPr id="8" name="TextBox 7">
            <a:extLst>
              <a:ext uri="{FF2B5EF4-FFF2-40B4-BE49-F238E27FC236}">
                <a16:creationId xmlns:a16="http://schemas.microsoft.com/office/drawing/2014/main" id="{DF9643C2-4877-FA8C-A792-6F3FD696ED4F}"/>
              </a:ext>
            </a:extLst>
          </p:cNvPr>
          <p:cNvSpPr txBox="1"/>
          <p:nvPr/>
        </p:nvSpPr>
        <p:spPr>
          <a:xfrm>
            <a:off x="2311925" y="2026551"/>
            <a:ext cx="6094428" cy="400110"/>
          </a:xfrm>
          <a:prstGeom prst="rect">
            <a:avLst/>
          </a:prstGeom>
          <a:noFill/>
        </p:spPr>
        <p:txBody>
          <a:bodyPr wrap="square">
            <a:spAutoFit/>
          </a:bodyPr>
          <a:lstStyle/>
          <a:p>
            <a:r>
              <a:rPr lang="en-PH" sz="2000" b="1" dirty="0"/>
              <a:t>Variable Names</a:t>
            </a:r>
          </a:p>
        </p:txBody>
      </p:sp>
      <p:sp>
        <p:nvSpPr>
          <p:cNvPr id="10" name="TextBox 9">
            <a:extLst>
              <a:ext uri="{FF2B5EF4-FFF2-40B4-BE49-F238E27FC236}">
                <a16:creationId xmlns:a16="http://schemas.microsoft.com/office/drawing/2014/main" id="{672C335E-C6D7-1420-82CF-368F51FD6CC2}"/>
              </a:ext>
            </a:extLst>
          </p:cNvPr>
          <p:cNvSpPr txBox="1"/>
          <p:nvPr/>
        </p:nvSpPr>
        <p:spPr>
          <a:xfrm>
            <a:off x="2773837" y="2861679"/>
            <a:ext cx="8057560" cy="3139321"/>
          </a:xfrm>
          <a:prstGeom prst="rect">
            <a:avLst/>
          </a:prstGeom>
          <a:noFill/>
        </p:spPr>
        <p:txBody>
          <a:bodyPr wrap="square">
            <a:spAutoFit/>
          </a:bodyPr>
          <a:lstStyle/>
          <a:p>
            <a:pPr>
              <a:buFont typeface="Arial" panose="020B0604020202020204" pitchFamily="34" charset="0"/>
              <a:buChar char="•"/>
            </a:pPr>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variables: A variable name must start with a letter or the underscore character</a:t>
            </a:r>
          </a:p>
          <a:p>
            <a:pPr>
              <a:buFont typeface="Arial" panose="020B0604020202020204" pitchFamily="34" charset="0"/>
              <a:buChar char="•"/>
            </a:pPr>
            <a:endParaRPr lang="en-US" dirty="0"/>
          </a:p>
          <a:p>
            <a:pPr>
              <a:buFont typeface="Arial" panose="020B0604020202020204" pitchFamily="34" charset="0"/>
              <a:buChar char="•"/>
            </a:pPr>
            <a:r>
              <a:rPr lang="en-US" dirty="0"/>
              <a:t>A variable name cannot start with a number</a:t>
            </a:r>
          </a:p>
          <a:p>
            <a:pPr>
              <a:buFont typeface="Arial" panose="020B0604020202020204" pitchFamily="34" charset="0"/>
              <a:buChar char="•"/>
            </a:pPr>
            <a:endParaRPr lang="en-US" dirty="0"/>
          </a:p>
          <a:p>
            <a:pPr>
              <a:buFont typeface="Arial" panose="020B0604020202020204" pitchFamily="34" charset="0"/>
              <a:buChar char="•"/>
            </a:pPr>
            <a:r>
              <a:rPr lang="en-US" dirty="0"/>
              <a:t>A variable name can only contain alpha-numeric characters and underscores (A-z, 0-9, and _ )</a:t>
            </a:r>
          </a:p>
          <a:p>
            <a:pPr>
              <a:buFont typeface="Arial" panose="020B0604020202020204" pitchFamily="34" charset="0"/>
              <a:buChar char="•"/>
            </a:pPr>
            <a:endParaRPr lang="en-US" dirty="0"/>
          </a:p>
          <a:p>
            <a:pPr>
              <a:buFont typeface="Arial" panose="020B0604020202020204" pitchFamily="34" charset="0"/>
              <a:buChar char="•"/>
            </a:pPr>
            <a:r>
              <a:rPr lang="en-US" dirty="0"/>
              <a:t>Variable names are case-sensitive (age, Age and AGE are three different variables)</a:t>
            </a:r>
          </a:p>
        </p:txBody>
      </p:sp>
    </p:spTree>
    <p:extLst>
      <p:ext uri="{BB962C8B-B14F-4D97-AF65-F5344CB8AC3E}">
        <p14:creationId xmlns:p14="http://schemas.microsoft.com/office/powerpoint/2010/main" val="397867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984687-A714-4FFC-A047-64F7A9D5FE61}"/>
              </a:ext>
            </a:extLst>
          </p:cNvPr>
          <p:cNvSpPr txBox="1"/>
          <p:nvPr/>
        </p:nvSpPr>
        <p:spPr>
          <a:xfrm>
            <a:off x="1350391" y="678415"/>
            <a:ext cx="6094428" cy="400110"/>
          </a:xfrm>
          <a:prstGeom prst="rect">
            <a:avLst/>
          </a:prstGeom>
          <a:noFill/>
        </p:spPr>
        <p:txBody>
          <a:bodyPr wrap="square">
            <a:spAutoFit/>
          </a:bodyPr>
          <a:lstStyle/>
          <a:p>
            <a:r>
              <a:rPr lang="en-PH" sz="2000" b="1" dirty="0"/>
              <a:t>Example</a:t>
            </a:r>
          </a:p>
        </p:txBody>
      </p:sp>
      <p:pic>
        <p:nvPicPr>
          <p:cNvPr id="8" name="Picture 7">
            <a:extLst>
              <a:ext uri="{FF2B5EF4-FFF2-40B4-BE49-F238E27FC236}">
                <a16:creationId xmlns:a16="http://schemas.microsoft.com/office/drawing/2014/main" id="{DACC4F99-4C15-7F3C-5F0B-30D7DD43B9AF}"/>
              </a:ext>
            </a:extLst>
          </p:cNvPr>
          <p:cNvPicPr>
            <a:picLocks noChangeAspect="1"/>
          </p:cNvPicPr>
          <p:nvPr/>
        </p:nvPicPr>
        <p:blipFill>
          <a:blip r:embed="rId2"/>
          <a:stretch>
            <a:fillRect/>
          </a:stretch>
        </p:blipFill>
        <p:spPr>
          <a:xfrm>
            <a:off x="4083401" y="678415"/>
            <a:ext cx="5777900" cy="206274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F5E87A05-CF20-943C-B3D8-F48D11F8097A}"/>
              </a:ext>
            </a:extLst>
          </p:cNvPr>
          <p:cNvSpPr txBox="1"/>
          <p:nvPr/>
        </p:nvSpPr>
        <p:spPr>
          <a:xfrm>
            <a:off x="1444658" y="2975878"/>
            <a:ext cx="6094428" cy="400110"/>
          </a:xfrm>
          <a:prstGeom prst="rect">
            <a:avLst/>
          </a:prstGeom>
          <a:noFill/>
        </p:spPr>
        <p:txBody>
          <a:bodyPr wrap="square">
            <a:spAutoFit/>
          </a:bodyPr>
          <a:lstStyle/>
          <a:p>
            <a:r>
              <a:rPr lang="en-PH" sz="2000" b="1" dirty="0"/>
              <a:t>Example</a:t>
            </a:r>
            <a:endParaRPr lang="en-PH" b="1" dirty="0"/>
          </a:p>
        </p:txBody>
      </p:sp>
      <p:sp>
        <p:nvSpPr>
          <p:cNvPr id="12" name="TextBox 11">
            <a:extLst>
              <a:ext uri="{FF2B5EF4-FFF2-40B4-BE49-F238E27FC236}">
                <a16:creationId xmlns:a16="http://schemas.microsoft.com/office/drawing/2014/main" id="{86C40F69-D738-B6C4-F7C5-5A381862BBCE}"/>
              </a:ext>
            </a:extLst>
          </p:cNvPr>
          <p:cNvSpPr txBox="1"/>
          <p:nvPr/>
        </p:nvSpPr>
        <p:spPr>
          <a:xfrm>
            <a:off x="3180761" y="3429000"/>
            <a:ext cx="6094428" cy="369332"/>
          </a:xfrm>
          <a:prstGeom prst="rect">
            <a:avLst/>
          </a:prstGeom>
          <a:noFill/>
        </p:spPr>
        <p:txBody>
          <a:bodyPr wrap="square">
            <a:spAutoFit/>
          </a:bodyPr>
          <a:lstStyle/>
          <a:p>
            <a:r>
              <a:rPr lang="en-PH" dirty="0"/>
              <a:t>Illegal variable names:</a:t>
            </a:r>
          </a:p>
        </p:txBody>
      </p:sp>
      <p:pic>
        <p:nvPicPr>
          <p:cNvPr id="14" name="Picture 13">
            <a:extLst>
              <a:ext uri="{FF2B5EF4-FFF2-40B4-BE49-F238E27FC236}">
                <a16:creationId xmlns:a16="http://schemas.microsoft.com/office/drawing/2014/main" id="{8AEE2A36-6EFE-01C7-EB52-0613C14CFAD0}"/>
              </a:ext>
            </a:extLst>
          </p:cNvPr>
          <p:cNvPicPr>
            <a:picLocks noChangeAspect="1"/>
          </p:cNvPicPr>
          <p:nvPr/>
        </p:nvPicPr>
        <p:blipFill>
          <a:blip r:embed="rId3"/>
          <a:stretch>
            <a:fillRect/>
          </a:stretch>
        </p:blipFill>
        <p:spPr>
          <a:xfrm>
            <a:off x="3913719" y="3926265"/>
            <a:ext cx="5777900" cy="24839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1444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D0497D-1B7C-1AD1-7600-1402A2F97770}"/>
              </a:ext>
            </a:extLst>
          </p:cNvPr>
          <p:cNvSpPr txBox="1"/>
          <p:nvPr/>
        </p:nvSpPr>
        <p:spPr>
          <a:xfrm>
            <a:off x="1001599" y="475211"/>
            <a:ext cx="8434632" cy="707886"/>
          </a:xfrm>
          <a:prstGeom prst="rect">
            <a:avLst/>
          </a:prstGeom>
          <a:noFill/>
        </p:spPr>
        <p:txBody>
          <a:bodyPr wrap="square">
            <a:spAutoFit/>
          </a:bodyPr>
          <a:lstStyle/>
          <a:p>
            <a:r>
              <a:rPr lang="en-PH" sz="4000" b="1" dirty="0"/>
              <a:t>Multi Words Variable Names</a:t>
            </a:r>
          </a:p>
        </p:txBody>
      </p:sp>
      <p:sp>
        <p:nvSpPr>
          <p:cNvPr id="9" name="TextBox 8">
            <a:extLst>
              <a:ext uri="{FF2B5EF4-FFF2-40B4-BE49-F238E27FC236}">
                <a16:creationId xmlns:a16="http://schemas.microsoft.com/office/drawing/2014/main" id="{D02E2F23-46B4-88DD-A4D3-CFCCAA91E131}"/>
              </a:ext>
            </a:extLst>
          </p:cNvPr>
          <p:cNvSpPr txBox="1"/>
          <p:nvPr/>
        </p:nvSpPr>
        <p:spPr>
          <a:xfrm>
            <a:off x="2010266" y="1805200"/>
            <a:ext cx="7887878" cy="923330"/>
          </a:xfrm>
          <a:prstGeom prst="rect">
            <a:avLst/>
          </a:prstGeom>
          <a:noFill/>
        </p:spPr>
        <p:txBody>
          <a:bodyPr wrap="square">
            <a:spAutoFit/>
          </a:bodyPr>
          <a:lstStyle/>
          <a:p>
            <a:pPr algn="just"/>
            <a:r>
              <a:rPr lang="en-US" dirty="0"/>
              <a:t>Variable names with more than one word can be difficult to read.</a:t>
            </a:r>
          </a:p>
          <a:p>
            <a:pPr algn="just"/>
            <a:endParaRPr lang="en-US" dirty="0"/>
          </a:p>
          <a:p>
            <a:pPr algn="just"/>
            <a:r>
              <a:rPr lang="en-US" dirty="0"/>
              <a:t>There are several techniques you can use to make them more readable:</a:t>
            </a:r>
          </a:p>
        </p:txBody>
      </p:sp>
      <p:sp>
        <p:nvSpPr>
          <p:cNvPr id="11" name="TextBox 10">
            <a:extLst>
              <a:ext uri="{FF2B5EF4-FFF2-40B4-BE49-F238E27FC236}">
                <a16:creationId xmlns:a16="http://schemas.microsoft.com/office/drawing/2014/main" id="{693D445B-C259-AA33-0717-316F3461762B}"/>
              </a:ext>
            </a:extLst>
          </p:cNvPr>
          <p:cNvSpPr txBox="1"/>
          <p:nvPr/>
        </p:nvSpPr>
        <p:spPr>
          <a:xfrm>
            <a:off x="2171701" y="3291715"/>
            <a:ext cx="6094428" cy="923330"/>
          </a:xfrm>
          <a:prstGeom prst="rect">
            <a:avLst/>
          </a:prstGeom>
          <a:noFill/>
        </p:spPr>
        <p:txBody>
          <a:bodyPr wrap="square">
            <a:spAutoFit/>
          </a:bodyPr>
          <a:lstStyle/>
          <a:p>
            <a:r>
              <a:rPr lang="en-US" dirty="0"/>
              <a:t>Each word, except the first, starts with a capital letter:</a:t>
            </a:r>
          </a:p>
          <a:p>
            <a:endParaRPr lang="en-US" dirty="0"/>
          </a:p>
          <a:p>
            <a:r>
              <a:rPr lang="en-US" dirty="0"/>
              <a:t>Each word starts with a capital letter:</a:t>
            </a:r>
          </a:p>
        </p:txBody>
      </p:sp>
      <p:sp>
        <p:nvSpPr>
          <p:cNvPr id="13" name="TextBox 12">
            <a:extLst>
              <a:ext uri="{FF2B5EF4-FFF2-40B4-BE49-F238E27FC236}">
                <a16:creationId xmlns:a16="http://schemas.microsoft.com/office/drawing/2014/main" id="{55CE3254-C2C5-C358-2299-F5FCE8878652}"/>
              </a:ext>
            </a:extLst>
          </p:cNvPr>
          <p:cNvSpPr txBox="1"/>
          <p:nvPr/>
        </p:nvSpPr>
        <p:spPr>
          <a:xfrm>
            <a:off x="1041663" y="2829398"/>
            <a:ext cx="6094428" cy="400110"/>
          </a:xfrm>
          <a:prstGeom prst="rect">
            <a:avLst/>
          </a:prstGeom>
          <a:noFill/>
        </p:spPr>
        <p:txBody>
          <a:bodyPr wrap="square">
            <a:spAutoFit/>
          </a:bodyPr>
          <a:lstStyle/>
          <a:p>
            <a:r>
              <a:rPr lang="en-US" sz="2000" b="1" dirty="0"/>
              <a:t>Camel Case</a:t>
            </a:r>
          </a:p>
        </p:txBody>
      </p:sp>
      <p:pic>
        <p:nvPicPr>
          <p:cNvPr id="15" name="Picture 14">
            <a:extLst>
              <a:ext uri="{FF2B5EF4-FFF2-40B4-BE49-F238E27FC236}">
                <a16:creationId xmlns:a16="http://schemas.microsoft.com/office/drawing/2014/main" id="{3D9A0496-57C0-004D-DC95-7D8274429EA5}"/>
              </a:ext>
            </a:extLst>
          </p:cNvPr>
          <p:cNvPicPr>
            <a:picLocks noChangeAspect="1"/>
          </p:cNvPicPr>
          <p:nvPr/>
        </p:nvPicPr>
        <p:blipFill>
          <a:blip r:embed="rId2"/>
          <a:stretch>
            <a:fillRect/>
          </a:stretch>
        </p:blipFill>
        <p:spPr>
          <a:xfrm>
            <a:off x="3826308" y="4687273"/>
            <a:ext cx="5891104" cy="923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1314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4A3D91-5D10-90C6-9DF9-1304127142BA}"/>
              </a:ext>
            </a:extLst>
          </p:cNvPr>
          <p:cNvSpPr txBox="1"/>
          <p:nvPr/>
        </p:nvSpPr>
        <p:spPr>
          <a:xfrm>
            <a:off x="1293830" y="732452"/>
            <a:ext cx="6094428" cy="400110"/>
          </a:xfrm>
          <a:prstGeom prst="rect">
            <a:avLst/>
          </a:prstGeom>
          <a:noFill/>
        </p:spPr>
        <p:txBody>
          <a:bodyPr wrap="square">
            <a:spAutoFit/>
          </a:bodyPr>
          <a:lstStyle/>
          <a:p>
            <a:r>
              <a:rPr lang="en-PH" sz="2000" b="1" dirty="0"/>
              <a:t>Pascal Case</a:t>
            </a:r>
          </a:p>
        </p:txBody>
      </p:sp>
      <p:sp>
        <p:nvSpPr>
          <p:cNvPr id="10" name="TextBox 9">
            <a:extLst>
              <a:ext uri="{FF2B5EF4-FFF2-40B4-BE49-F238E27FC236}">
                <a16:creationId xmlns:a16="http://schemas.microsoft.com/office/drawing/2014/main" id="{F3C18CBC-A380-F058-4BF7-4CFC172F5167}"/>
              </a:ext>
            </a:extLst>
          </p:cNvPr>
          <p:cNvSpPr txBox="1"/>
          <p:nvPr/>
        </p:nvSpPr>
        <p:spPr>
          <a:xfrm>
            <a:off x="2660716" y="1342476"/>
            <a:ext cx="6094428" cy="369332"/>
          </a:xfrm>
          <a:prstGeom prst="rect">
            <a:avLst/>
          </a:prstGeom>
          <a:noFill/>
        </p:spPr>
        <p:txBody>
          <a:bodyPr wrap="square">
            <a:spAutoFit/>
          </a:bodyPr>
          <a:lstStyle/>
          <a:p>
            <a:r>
              <a:rPr lang="en-US" dirty="0"/>
              <a:t>Each word starts with a capital letter:</a:t>
            </a:r>
          </a:p>
        </p:txBody>
      </p:sp>
      <p:pic>
        <p:nvPicPr>
          <p:cNvPr id="12" name="Picture 11">
            <a:extLst>
              <a:ext uri="{FF2B5EF4-FFF2-40B4-BE49-F238E27FC236}">
                <a16:creationId xmlns:a16="http://schemas.microsoft.com/office/drawing/2014/main" id="{04B35E1B-595B-E84B-F0DD-4B7F095FDA26}"/>
              </a:ext>
            </a:extLst>
          </p:cNvPr>
          <p:cNvPicPr>
            <a:picLocks noChangeAspect="1"/>
          </p:cNvPicPr>
          <p:nvPr/>
        </p:nvPicPr>
        <p:blipFill>
          <a:blip r:embed="rId2"/>
          <a:stretch>
            <a:fillRect/>
          </a:stretch>
        </p:blipFill>
        <p:spPr>
          <a:xfrm>
            <a:off x="4260386" y="1877307"/>
            <a:ext cx="5975419" cy="903600"/>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51B4506C-3345-A814-6F04-001F262297E3}"/>
              </a:ext>
            </a:extLst>
          </p:cNvPr>
          <p:cNvSpPr txBox="1"/>
          <p:nvPr/>
        </p:nvSpPr>
        <p:spPr>
          <a:xfrm>
            <a:off x="1463512" y="3215912"/>
            <a:ext cx="6094428" cy="400110"/>
          </a:xfrm>
          <a:prstGeom prst="rect">
            <a:avLst/>
          </a:prstGeom>
          <a:noFill/>
        </p:spPr>
        <p:txBody>
          <a:bodyPr wrap="square">
            <a:spAutoFit/>
          </a:bodyPr>
          <a:lstStyle/>
          <a:p>
            <a:r>
              <a:rPr lang="en-PH" sz="2000" b="1" dirty="0"/>
              <a:t>Snake Case</a:t>
            </a:r>
          </a:p>
        </p:txBody>
      </p:sp>
      <p:sp>
        <p:nvSpPr>
          <p:cNvPr id="16" name="TextBox 15">
            <a:extLst>
              <a:ext uri="{FF2B5EF4-FFF2-40B4-BE49-F238E27FC236}">
                <a16:creationId xmlns:a16="http://schemas.microsoft.com/office/drawing/2014/main" id="{3B9D9F97-C1E8-B9F2-F8A7-A716E3E4CFB2}"/>
              </a:ext>
            </a:extLst>
          </p:cNvPr>
          <p:cNvSpPr txBox="1"/>
          <p:nvPr/>
        </p:nvSpPr>
        <p:spPr>
          <a:xfrm>
            <a:off x="2660716" y="3915679"/>
            <a:ext cx="6094428" cy="369332"/>
          </a:xfrm>
          <a:prstGeom prst="rect">
            <a:avLst/>
          </a:prstGeom>
          <a:noFill/>
        </p:spPr>
        <p:txBody>
          <a:bodyPr wrap="square">
            <a:spAutoFit/>
          </a:bodyPr>
          <a:lstStyle/>
          <a:p>
            <a:r>
              <a:rPr lang="en-US" dirty="0"/>
              <a:t>Each word is separated by an underscore character:</a:t>
            </a:r>
          </a:p>
        </p:txBody>
      </p:sp>
      <p:pic>
        <p:nvPicPr>
          <p:cNvPr id="18" name="Picture 17">
            <a:extLst>
              <a:ext uri="{FF2B5EF4-FFF2-40B4-BE49-F238E27FC236}">
                <a16:creationId xmlns:a16="http://schemas.microsoft.com/office/drawing/2014/main" id="{DBFA475B-120C-CD9C-28B2-C7035CF7B097}"/>
              </a:ext>
            </a:extLst>
          </p:cNvPr>
          <p:cNvPicPr>
            <a:picLocks noChangeAspect="1"/>
          </p:cNvPicPr>
          <p:nvPr/>
        </p:nvPicPr>
        <p:blipFill>
          <a:blip r:embed="rId3"/>
          <a:stretch>
            <a:fillRect/>
          </a:stretch>
        </p:blipFill>
        <p:spPr>
          <a:xfrm>
            <a:off x="4077412" y="4670507"/>
            <a:ext cx="5942318" cy="903600"/>
          </a:xfrm>
          <a:prstGeom prst="rect">
            <a:avLst/>
          </a:prstGeom>
        </p:spPr>
      </p:pic>
    </p:spTree>
    <p:extLst>
      <p:ext uri="{BB962C8B-B14F-4D97-AF65-F5344CB8AC3E}">
        <p14:creationId xmlns:p14="http://schemas.microsoft.com/office/powerpoint/2010/main" val="3510768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F69E8E-77D8-6512-736B-F105D911F816}"/>
              </a:ext>
            </a:extLst>
          </p:cNvPr>
          <p:cNvSpPr txBox="1"/>
          <p:nvPr/>
        </p:nvSpPr>
        <p:spPr>
          <a:xfrm>
            <a:off x="989815" y="461914"/>
            <a:ext cx="11378151" cy="707886"/>
          </a:xfrm>
          <a:prstGeom prst="rect">
            <a:avLst/>
          </a:prstGeom>
          <a:noFill/>
        </p:spPr>
        <p:txBody>
          <a:bodyPr wrap="square">
            <a:spAutoFit/>
          </a:bodyPr>
          <a:lstStyle/>
          <a:p>
            <a:r>
              <a:rPr lang="fr-FR" sz="4000" b="1" dirty="0"/>
              <a:t>Python Variables - </a:t>
            </a:r>
            <a:r>
              <a:rPr lang="fr-FR" sz="4000" b="1" dirty="0" err="1"/>
              <a:t>Assign</a:t>
            </a:r>
            <a:r>
              <a:rPr lang="fr-FR" sz="4000" b="1" dirty="0"/>
              <a:t> Multiple Values</a:t>
            </a:r>
          </a:p>
        </p:txBody>
      </p:sp>
      <p:sp>
        <p:nvSpPr>
          <p:cNvPr id="13" name="TextBox 12">
            <a:extLst>
              <a:ext uri="{FF2B5EF4-FFF2-40B4-BE49-F238E27FC236}">
                <a16:creationId xmlns:a16="http://schemas.microsoft.com/office/drawing/2014/main" id="{C7E6E982-11BC-7E45-B04B-E0BD8F2B509C}"/>
              </a:ext>
            </a:extLst>
          </p:cNvPr>
          <p:cNvSpPr txBox="1"/>
          <p:nvPr/>
        </p:nvSpPr>
        <p:spPr>
          <a:xfrm>
            <a:off x="989815" y="1650626"/>
            <a:ext cx="6183982" cy="400110"/>
          </a:xfrm>
          <a:prstGeom prst="rect">
            <a:avLst/>
          </a:prstGeom>
          <a:noFill/>
        </p:spPr>
        <p:txBody>
          <a:bodyPr wrap="square">
            <a:spAutoFit/>
          </a:bodyPr>
          <a:lstStyle/>
          <a:p>
            <a:r>
              <a:rPr lang="en-US" sz="2000" b="1" dirty="0"/>
              <a:t>Many Values to Multiple Variables</a:t>
            </a:r>
          </a:p>
        </p:txBody>
      </p:sp>
      <p:sp>
        <p:nvSpPr>
          <p:cNvPr id="15" name="TextBox 14">
            <a:extLst>
              <a:ext uri="{FF2B5EF4-FFF2-40B4-BE49-F238E27FC236}">
                <a16:creationId xmlns:a16="http://schemas.microsoft.com/office/drawing/2014/main" id="{A21BCDE9-A29E-3B08-1C54-E87D69D46B97}"/>
              </a:ext>
            </a:extLst>
          </p:cNvPr>
          <p:cNvSpPr txBox="1"/>
          <p:nvPr/>
        </p:nvSpPr>
        <p:spPr>
          <a:xfrm>
            <a:off x="3403076" y="2313810"/>
            <a:ext cx="6183982" cy="646331"/>
          </a:xfrm>
          <a:prstGeom prst="rect">
            <a:avLst/>
          </a:prstGeom>
          <a:noFill/>
        </p:spPr>
        <p:txBody>
          <a:bodyPr wrap="square">
            <a:spAutoFit/>
          </a:bodyPr>
          <a:lstStyle/>
          <a:p>
            <a:r>
              <a:rPr lang="en-US" dirty="0"/>
              <a:t>Python allows you to assign values to multiple variables in one line:</a:t>
            </a:r>
          </a:p>
        </p:txBody>
      </p:sp>
      <p:pic>
        <p:nvPicPr>
          <p:cNvPr id="17" name="Picture 16">
            <a:extLst>
              <a:ext uri="{FF2B5EF4-FFF2-40B4-BE49-F238E27FC236}">
                <a16:creationId xmlns:a16="http://schemas.microsoft.com/office/drawing/2014/main" id="{09D10F80-A7F7-8CE5-68D6-880F28E7216E}"/>
              </a:ext>
            </a:extLst>
          </p:cNvPr>
          <p:cNvPicPr>
            <a:picLocks noChangeAspect="1"/>
          </p:cNvPicPr>
          <p:nvPr/>
        </p:nvPicPr>
        <p:blipFill>
          <a:blip r:embed="rId2"/>
          <a:stretch>
            <a:fillRect/>
          </a:stretch>
        </p:blipFill>
        <p:spPr>
          <a:xfrm>
            <a:off x="3650710" y="4166662"/>
            <a:ext cx="7463926" cy="1983721"/>
          </a:xfrm>
          <a:prstGeom prst="rect">
            <a:avLst/>
          </a:prstGeom>
        </p:spPr>
      </p:pic>
      <p:sp>
        <p:nvSpPr>
          <p:cNvPr id="19" name="TextBox 18">
            <a:extLst>
              <a:ext uri="{FF2B5EF4-FFF2-40B4-BE49-F238E27FC236}">
                <a16:creationId xmlns:a16="http://schemas.microsoft.com/office/drawing/2014/main" id="{41B2F37B-3725-EB79-F0E7-03108F5A4E0F}"/>
              </a:ext>
            </a:extLst>
          </p:cNvPr>
          <p:cNvSpPr txBox="1"/>
          <p:nvPr/>
        </p:nvSpPr>
        <p:spPr>
          <a:xfrm>
            <a:off x="2253006" y="3228945"/>
            <a:ext cx="6183982" cy="400110"/>
          </a:xfrm>
          <a:prstGeom prst="rect">
            <a:avLst/>
          </a:prstGeom>
          <a:noFill/>
        </p:spPr>
        <p:txBody>
          <a:bodyPr wrap="square">
            <a:spAutoFit/>
          </a:bodyPr>
          <a:lstStyle/>
          <a:p>
            <a:r>
              <a:rPr lang="en-PH" sz="2000" b="1" dirty="0"/>
              <a:t>Example</a:t>
            </a:r>
          </a:p>
        </p:txBody>
      </p:sp>
    </p:spTree>
    <p:extLst>
      <p:ext uri="{BB962C8B-B14F-4D97-AF65-F5344CB8AC3E}">
        <p14:creationId xmlns:p14="http://schemas.microsoft.com/office/powerpoint/2010/main" val="3876551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096956-041B-6303-2FD9-2B4960D5049A}"/>
              </a:ext>
            </a:extLst>
          </p:cNvPr>
          <p:cNvSpPr txBox="1"/>
          <p:nvPr/>
        </p:nvSpPr>
        <p:spPr>
          <a:xfrm>
            <a:off x="935611" y="277247"/>
            <a:ext cx="8783424"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rPr>
              <a:t>One Value to Multiple Variables</a:t>
            </a:r>
          </a:p>
        </p:txBody>
      </p:sp>
      <p:sp>
        <p:nvSpPr>
          <p:cNvPr id="8" name="TextBox 7">
            <a:extLst>
              <a:ext uri="{FF2B5EF4-FFF2-40B4-BE49-F238E27FC236}">
                <a16:creationId xmlns:a16="http://schemas.microsoft.com/office/drawing/2014/main" id="{AAEE3E67-9F6B-EC11-5C26-121CDD226FA8}"/>
              </a:ext>
            </a:extLst>
          </p:cNvPr>
          <p:cNvSpPr txBox="1"/>
          <p:nvPr/>
        </p:nvSpPr>
        <p:spPr>
          <a:xfrm>
            <a:off x="2368877" y="1345940"/>
            <a:ext cx="7774756" cy="369332"/>
          </a:xfrm>
          <a:prstGeom prst="rect">
            <a:avLst/>
          </a:prstGeom>
          <a:noFill/>
        </p:spPr>
        <p:txBody>
          <a:bodyPr wrap="square">
            <a:spAutoFit/>
          </a:bodyPr>
          <a:lstStyle/>
          <a:p>
            <a:r>
              <a:rPr lang="en-US" dirty="0"/>
              <a:t>And you can assign the </a:t>
            </a:r>
            <a:r>
              <a:rPr lang="en-US" i="1" dirty="0"/>
              <a:t>same</a:t>
            </a:r>
            <a:r>
              <a:rPr lang="en-US" dirty="0"/>
              <a:t> value to multiple variables in one line:</a:t>
            </a:r>
          </a:p>
        </p:txBody>
      </p:sp>
      <p:sp>
        <p:nvSpPr>
          <p:cNvPr id="10" name="TextBox 9">
            <a:extLst>
              <a:ext uri="{FF2B5EF4-FFF2-40B4-BE49-F238E27FC236}">
                <a16:creationId xmlns:a16="http://schemas.microsoft.com/office/drawing/2014/main" id="{AE23EE14-BDD6-BB52-8C5A-53D99D587087}"/>
              </a:ext>
            </a:extLst>
          </p:cNvPr>
          <p:cNvSpPr txBox="1"/>
          <p:nvPr/>
        </p:nvSpPr>
        <p:spPr>
          <a:xfrm>
            <a:off x="1557780" y="2445411"/>
            <a:ext cx="6094428" cy="369332"/>
          </a:xfrm>
          <a:prstGeom prst="rect">
            <a:avLst/>
          </a:prstGeom>
          <a:noFill/>
        </p:spPr>
        <p:txBody>
          <a:bodyPr wrap="square">
            <a:spAutoFit/>
          </a:bodyPr>
          <a:lstStyle/>
          <a:p>
            <a:r>
              <a:rPr lang="en-PH" b="1" dirty="0"/>
              <a:t>Example</a:t>
            </a:r>
          </a:p>
        </p:txBody>
      </p:sp>
      <p:pic>
        <p:nvPicPr>
          <p:cNvPr id="12" name="Picture 11">
            <a:extLst>
              <a:ext uri="{FF2B5EF4-FFF2-40B4-BE49-F238E27FC236}">
                <a16:creationId xmlns:a16="http://schemas.microsoft.com/office/drawing/2014/main" id="{70FF0694-790D-C151-662F-D1DCEA3E1258}"/>
              </a:ext>
            </a:extLst>
          </p:cNvPr>
          <p:cNvPicPr>
            <a:picLocks noChangeAspect="1"/>
          </p:cNvPicPr>
          <p:nvPr/>
        </p:nvPicPr>
        <p:blipFill>
          <a:blip r:embed="rId2"/>
          <a:stretch>
            <a:fillRect/>
          </a:stretch>
        </p:blipFill>
        <p:spPr>
          <a:xfrm>
            <a:off x="4260410" y="3039007"/>
            <a:ext cx="5587793" cy="28244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411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2167128" y="1989056"/>
            <a:ext cx="9281160" cy="2756680"/>
          </a:xfrm>
        </p:spPr>
        <p:txBody>
          <a:bodyPr>
            <a:normAutofit/>
          </a:bodyPr>
          <a:lstStyle/>
          <a:p>
            <a:r>
              <a:rPr lang="en-US" altLang="zh-TW" dirty="0"/>
              <a:t>What is Python?</a:t>
            </a:r>
            <a:br>
              <a:rPr lang="en-US" altLang="zh-TW" dirty="0"/>
            </a:br>
            <a:endParaRPr lang="zh-TW" altLang="en-US" dirty="0"/>
          </a:p>
        </p:txBody>
      </p:sp>
      <p:sp>
        <p:nvSpPr>
          <p:cNvPr id="2" name="Text Placeholder 1">
            <a:extLst>
              <a:ext uri="{FF2B5EF4-FFF2-40B4-BE49-F238E27FC236}">
                <a16:creationId xmlns:a16="http://schemas.microsoft.com/office/drawing/2014/main" id="{8C7F0A74-0C55-50FF-95F5-1FD06C76124F}"/>
              </a:ext>
            </a:extLst>
          </p:cNvPr>
          <p:cNvSpPr>
            <a:spLocks noGrp="1"/>
          </p:cNvSpPr>
          <p:nvPr>
            <p:ph type="body" idx="1"/>
          </p:nvPr>
        </p:nvSpPr>
        <p:spPr>
          <a:xfrm>
            <a:off x="2395728" y="3549961"/>
            <a:ext cx="9052560" cy="2391549"/>
          </a:xfrm>
        </p:spPr>
        <p:txBody>
          <a:bodyPr>
            <a:normAutofit fontScale="92500" lnSpcReduction="20000"/>
          </a:bodyPr>
          <a:lstStyle/>
          <a:p>
            <a:r>
              <a:rPr lang="en-US" dirty="0"/>
              <a:t>Python is a popular programming language. It was created by Guido van Rossum, and released in 1991.</a:t>
            </a:r>
          </a:p>
          <a:p>
            <a:r>
              <a:rPr lang="en-US" dirty="0"/>
              <a:t>It is used for:</a:t>
            </a:r>
          </a:p>
          <a:p>
            <a:pPr>
              <a:buFont typeface="Arial" panose="020B0604020202020204" pitchFamily="34" charset="0"/>
              <a:buChar char="•"/>
            </a:pPr>
            <a:r>
              <a:rPr lang="en-US" dirty="0"/>
              <a:t>web development (server-side), </a:t>
            </a:r>
          </a:p>
          <a:p>
            <a:pPr>
              <a:buFont typeface="Arial" panose="020B0604020202020204" pitchFamily="34" charset="0"/>
              <a:buChar char="•"/>
            </a:pPr>
            <a:r>
              <a:rPr lang="en-US" dirty="0"/>
              <a:t>software development, </a:t>
            </a:r>
          </a:p>
          <a:p>
            <a:pPr>
              <a:buFont typeface="Arial" panose="020B0604020202020204" pitchFamily="34" charset="0"/>
              <a:buChar char="•"/>
            </a:pPr>
            <a:r>
              <a:rPr lang="en-US" dirty="0"/>
              <a:t>mathematics,</a:t>
            </a:r>
          </a:p>
          <a:p>
            <a:pPr>
              <a:buFont typeface="Arial" panose="020B0604020202020204" pitchFamily="34" charset="0"/>
              <a:buChar char="•"/>
            </a:pPr>
            <a:r>
              <a:rPr lang="en-US" dirty="0"/>
              <a:t>system scripting.</a:t>
            </a:r>
          </a:p>
          <a:p>
            <a:endParaRPr lang="en-PH" dirty="0"/>
          </a:p>
        </p:txBody>
      </p:sp>
    </p:spTree>
    <p:extLst>
      <p:ext uri="{BB962C8B-B14F-4D97-AF65-F5344CB8AC3E}">
        <p14:creationId xmlns:p14="http://schemas.microsoft.com/office/powerpoint/2010/main" val="1113487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D017-93E8-17AB-86D0-FBE61FB7E408}"/>
              </a:ext>
            </a:extLst>
          </p:cNvPr>
          <p:cNvSpPr>
            <a:spLocks noGrp="1"/>
          </p:cNvSpPr>
          <p:nvPr>
            <p:ph type="title"/>
          </p:nvPr>
        </p:nvSpPr>
        <p:spPr>
          <a:xfrm>
            <a:off x="2842087" y="538539"/>
            <a:ext cx="7404849" cy="938815"/>
          </a:xfrm>
        </p:spPr>
        <p:txBody>
          <a:bodyPr>
            <a:normAutofit fontScale="90000"/>
          </a:bodyPr>
          <a:lstStyle/>
          <a:p>
            <a:r>
              <a:rPr lang="en-PH" b="1" dirty="0"/>
              <a:t>Unpack a Collection</a:t>
            </a:r>
            <a:br>
              <a:rPr lang="en-PH" b="1" dirty="0"/>
            </a:br>
            <a:endParaRPr lang="en-PH" dirty="0"/>
          </a:p>
        </p:txBody>
      </p:sp>
      <p:sp>
        <p:nvSpPr>
          <p:cNvPr id="4" name="TextBox 3">
            <a:extLst>
              <a:ext uri="{FF2B5EF4-FFF2-40B4-BE49-F238E27FC236}">
                <a16:creationId xmlns:a16="http://schemas.microsoft.com/office/drawing/2014/main" id="{6ED93A42-FDD9-BF53-A5A9-B5F86A4FED0D}"/>
              </a:ext>
            </a:extLst>
          </p:cNvPr>
          <p:cNvSpPr txBox="1"/>
          <p:nvPr/>
        </p:nvSpPr>
        <p:spPr>
          <a:xfrm>
            <a:off x="2142241" y="1338854"/>
            <a:ext cx="7404849" cy="646331"/>
          </a:xfrm>
          <a:prstGeom prst="rect">
            <a:avLst/>
          </a:prstGeom>
          <a:noFill/>
        </p:spPr>
        <p:txBody>
          <a:bodyPr wrap="square">
            <a:spAutoFit/>
          </a:bodyPr>
          <a:lstStyle/>
          <a:p>
            <a:r>
              <a:rPr lang="en-US" dirty="0"/>
              <a:t>If you have a collection of values in a list, tuple etc. Python allows you to extract the values into variables. This is called </a:t>
            </a:r>
            <a:r>
              <a:rPr lang="en-US" i="1" dirty="0"/>
              <a:t>unpacking</a:t>
            </a:r>
            <a:r>
              <a:rPr lang="en-US" dirty="0"/>
              <a:t>.</a:t>
            </a:r>
          </a:p>
        </p:txBody>
      </p:sp>
      <p:sp>
        <p:nvSpPr>
          <p:cNvPr id="6" name="TextBox 5">
            <a:extLst>
              <a:ext uri="{FF2B5EF4-FFF2-40B4-BE49-F238E27FC236}">
                <a16:creationId xmlns:a16="http://schemas.microsoft.com/office/drawing/2014/main" id="{CF12C3B0-4F53-97A8-2AEB-141E1682CAAF}"/>
              </a:ext>
            </a:extLst>
          </p:cNvPr>
          <p:cNvSpPr txBox="1"/>
          <p:nvPr/>
        </p:nvSpPr>
        <p:spPr>
          <a:xfrm>
            <a:off x="1725058" y="2470075"/>
            <a:ext cx="6094428" cy="369332"/>
          </a:xfrm>
          <a:prstGeom prst="rect">
            <a:avLst/>
          </a:prstGeom>
          <a:noFill/>
        </p:spPr>
        <p:txBody>
          <a:bodyPr wrap="square">
            <a:spAutoFit/>
          </a:bodyPr>
          <a:lstStyle/>
          <a:p>
            <a:r>
              <a:rPr lang="en-PH" b="1" dirty="0"/>
              <a:t>Example</a:t>
            </a:r>
          </a:p>
        </p:txBody>
      </p:sp>
      <p:pic>
        <p:nvPicPr>
          <p:cNvPr id="10" name="Picture 9">
            <a:extLst>
              <a:ext uri="{FF2B5EF4-FFF2-40B4-BE49-F238E27FC236}">
                <a16:creationId xmlns:a16="http://schemas.microsoft.com/office/drawing/2014/main" id="{5EBE4664-1376-2FCA-6654-298D21FF0578}"/>
              </a:ext>
            </a:extLst>
          </p:cNvPr>
          <p:cNvPicPr>
            <a:picLocks noChangeAspect="1"/>
          </p:cNvPicPr>
          <p:nvPr/>
        </p:nvPicPr>
        <p:blipFill>
          <a:blip r:embed="rId2"/>
          <a:stretch>
            <a:fillRect/>
          </a:stretch>
        </p:blipFill>
        <p:spPr>
          <a:xfrm>
            <a:off x="3783920" y="3031813"/>
            <a:ext cx="6714309" cy="28023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206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6BFF-045E-9C08-D2CB-C66B04C36EC9}"/>
              </a:ext>
            </a:extLst>
          </p:cNvPr>
          <p:cNvSpPr>
            <a:spLocks noGrp="1"/>
          </p:cNvSpPr>
          <p:nvPr>
            <p:ph type="title"/>
          </p:nvPr>
        </p:nvSpPr>
        <p:spPr>
          <a:xfrm>
            <a:off x="3087182" y="374725"/>
            <a:ext cx="7715933" cy="938815"/>
          </a:xfrm>
        </p:spPr>
        <p:txBody>
          <a:bodyPr>
            <a:noAutofit/>
          </a:bodyPr>
          <a:lstStyle/>
          <a:p>
            <a:r>
              <a:rPr lang="en-PH" sz="3600" b="1" dirty="0"/>
              <a:t>Python - Output Variables</a:t>
            </a:r>
            <a:br>
              <a:rPr lang="en-PH" sz="3600" b="1" dirty="0"/>
            </a:br>
            <a:endParaRPr lang="en-PH" sz="3600" dirty="0"/>
          </a:p>
        </p:txBody>
      </p:sp>
      <p:sp>
        <p:nvSpPr>
          <p:cNvPr id="5" name="Rectangle 1">
            <a:extLst>
              <a:ext uri="{FF2B5EF4-FFF2-40B4-BE49-F238E27FC236}">
                <a16:creationId xmlns:a16="http://schemas.microsoft.com/office/drawing/2014/main" id="{0977158D-1ADB-207C-F200-2709658C4673}"/>
              </a:ext>
            </a:extLst>
          </p:cNvPr>
          <p:cNvSpPr>
            <a:spLocks noChangeArrowheads="1"/>
          </p:cNvSpPr>
          <p:nvPr/>
        </p:nvSpPr>
        <p:spPr bwMode="auto">
          <a:xfrm>
            <a:off x="961533" y="898041"/>
            <a:ext cx="677787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Output Variables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The Python </a:t>
            </a:r>
            <a:r>
              <a:rPr kumimoji="0" lang="en-US" altLang="en-US" sz="1600" b="0" i="0" u="none" strike="noStrike" cap="none" normalizeH="0" baseline="0" dirty="0">
                <a:ln>
                  <a:noFill/>
                </a:ln>
                <a:solidFill>
                  <a:schemeClr val="tx1"/>
                </a:solidFill>
                <a:effectLst/>
                <a:latin typeface="Arial Unicode MS"/>
              </a:rPr>
              <a:t>print()</a:t>
            </a:r>
            <a:r>
              <a:rPr kumimoji="0" lang="en-US" altLang="en-US" sz="1200" b="0" i="0" u="none" strike="noStrike" cap="none" normalizeH="0" baseline="0" dirty="0">
                <a:ln>
                  <a:noFill/>
                </a:ln>
                <a:solidFill>
                  <a:schemeClr val="tx1"/>
                </a:solidFill>
                <a:effectLst/>
              </a:rPr>
              <a:t> function is often used to output variables.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52931D8-0871-8953-BF0D-97ADFEFCDDD1}"/>
              </a:ext>
            </a:extLst>
          </p:cNvPr>
          <p:cNvSpPr txBox="1"/>
          <p:nvPr/>
        </p:nvSpPr>
        <p:spPr>
          <a:xfrm>
            <a:off x="1991229" y="1973555"/>
            <a:ext cx="6094428" cy="400110"/>
          </a:xfrm>
          <a:prstGeom prst="rect">
            <a:avLst/>
          </a:prstGeom>
          <a:noFill/>
        </p:spPr>
        <p:txBody>
          <a:bodyPr wrap="square">
            <a:spAutoFit/>
          </a:bodyPr>
          <a:lstStyle/>
          <a:p>
            <a:r>
              <a:rPr lang="en-PH" sz="2000" b="1" dirty="0"/>
              <a:t>Example</a:t>
            </a:r>
            <a:endParaRPr lang="en-PH" b="1" dirty="0"/>
          </a:p>
        </p:txBody>
      </p:sp>
      <p:pic>
        <p:nvPicPr>
          <p:cNvPr id="9" name="Picture 8">
            <a:extLst>
              <a:ext uri="{FF2B5EF4-FFF2-40B4-BE49-F238E27FC236}">
                <a16:creationId xmlns:a16="http://schemas.microsoft.com/office/drawing/2014/main" id="{8C994557-08A9-89DA-C6E2-11C337B896C6}"/>
              </a:ext>
            </a:extLst>
          </p:cNvPr>
          <p:cNvPicPr>
            <a:picLocks noChangeAspect="1"/>
          </p:cNvPicPr>
          <p:nvPr/>
        </p:nvPicPr>
        <p:blipFill>
          <a:blip r:embed="rId2"/>
          <a:stretch>
            <a:fillRect/>
          </a:stretch>
        </p:blipFill>
        <p:spPr>
          <a:xfrm>
            <a:off x="4920113" y="2316006"/>
            <a:ext cx="4546401" cy="1316309"/>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CAEBDAD5-3CB8-347A-FD0D-D6585B63E8B3}"/>
              </a:ext>
            </a:extLst>
          </p:cNvPr>
          <p:cNvSpPr txBox="1"/>
          <p:nvPr/>
        </p:nvSpPr>
        <p:spPr>
          <a:xfrm>
            <a:off x="1140642" y="3806566"/>
            <a:ext cx="9275976" cy="369332"/>
          </a:xfrm>
          <a:prstGeom prst="rect">
            <a:avLst/>
          </a:prstGeom>
          <a:noFill/>
        </p:spPr>
        <p:txBody>
          <a:bodyPr wrap="square">
            <a:spAutoFit/>
          </a:bodyPr>
          <a:lstStyle/>
          <a:p>
            <a:r>
              <a:rPr lang="en-US" dirty="0"/>
              <a:t>In the print() function, you output multiple variables, separated by a comma:</a:t>
            </a:r>
          </a:p>
        </p:txBody>
      </p:sp>
      <p:sp>
        <p:nvSpPr>
          <p:cNvPr id="8" name="TextBox 7">
            <a:extLst>
              <a:ext uri="{FF2B5EF4-FFF2-40B4-BE49-F238E27FC236}">
                <a16:creationId xmlns:a16="http://schemas.microsoft.com/office/drawing/2014/main" id="{7018856E-F443-36C0-FDD5-7B81530F03C8}"/>
              </a:ext>
            </a:extLst>
          </p:cNvPr>
          <p:cNvSpPr txBox="1"/>
          <p:nvPr/>
        </p:nvSpPr>
        <p:spPr>
          <a:xfrm>
            <a:off x="2632436" y="4458366"/>
            <a:ext cx="6094428" cy="400110"/>
          </a:xfrm>
          <a:prstGeom prst="rect">
            <a:avLst/>
          </a:prstGeom>
          <a:noFill/>
        </p:spPr>
        <p:txBody>
          <a:bodyPr wrap="square">
            <a:spAutoFit/>
          </a:bodyPr>
          <a:lstStyle/>
          <a:p>
            <a:r>
              <a:rPr lang="en-PH" sz="2000" b="1" dirty="0"/>
              <a:t>Example</a:t>
            </a:r>
            <a:endParaRPr lang="en-PH" b="1" dirty="0"/>
          </a:p>
        </p:txBody>
      </p:sp>
      <p:pic>
        <p:nvPicPr>
          <p:cNvPr id="10" name="Picture 9">
            <a:extLst>
              <a:ext uri="{FF2B5EF4-FFF2-40B4-BE49-F238E27FC236}">
                <a16:creationId xmlns:a16="http://schemas.microsoft.com/office/drawing/2014/main" id="{04B15F5F-DD2B-EA92-12D8-8C0229995A5B}"/>
              </a:ext>
            </a:extLst>
          </p:cNvPr>
          <p:cNvPicPr>
            <a:picLocks noChangeAspect="1"/>
          </p:cNvPicPr>
          <p:nvPr/>
        </p:nvPicPr>
        <p:blipFill>
          <a:blip r:embed="rId3"/>
          <a:stretch>
            <a:fillRect/>
          </a:stretch>
        </p:blipFill>
        <p:spPr>
          <a:xfrm>
            <a:off x="4844699" y="4815467"/>
            <a:ext cx="4546401" cy="1570734"/>
          </a:xfrm>
          <a:prstGeom prst="rect">
            <a:avLst/>
          </a:prstGeom>
        </p:spPr>
      </p:pic>
    </p:spTree>
    <p:extLst>
      <p:ext uri="{BB962C8B-B14F-4D97-AF65-F5344CB8AC3E}">
        <p14:creationId xmlns:p14="http://schemas.microsoft.com/office/powerpoint/2010/main" val="915722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B06DFCD-A5EB-3ECA-5656-AF972CD7E3EA}"/>
              </a:ext>
            </a:extLst>
          </p:cNvPr>
          <p:cNvSpPr txBox="1"/>
          <p:nvPr/>
        </p:nvSpPr>
        <p:spPr>
          <a:xfrm>
            <a:off x="1274976" y="608095"/>
            <a:ext cx="8000999" cy="369332"/>
          </a:xfrm>
          <a:prstGeom prst="rect">
            <a:avLst/>
          </a:prstGeom>
          <a:noFill/>
        </p:spPr>
        <p:txBody>
          <a:bodyPr wrap="square">
            <a:spAutoFit/>
          </a:bodyPr>
          <a:lstStyle/>
          <a:p>
            <a:r>
              <a:rPr lang="en-US" dirty="0"/>
              <a:t>You can also use the + operator to output multiple variables:</a:t>
            </a:r>
            <a:endParaRPr lang="en-PH" dirty="0"/>
          </a:p>
        </p:txBody>
      </p:sp>
      <p:sp>
        <p:nvSpPr>
          <p:cNvPr id="17" name="TextBox 16">
            <a:extLst>
              <a:ext uri="{FF2B5EF4-FFF2-40B4-BE49-F238E27FC236}">
                <a16:creationId xmlns:a16="http://schemas.microsoft.com/office/drawing/2014/main" id="{C67029AA-4D4B-1A40-D8A0-7DF05E606195}"/>
              </a:ext>
            </a:extLst>
          </p:cNvPr>
          <p:cNvSpPr txBox="1"/>
          <p:nvPr/>
        </p:nvSpPr>
        <p:spPr>
          <a:xfrm>
            <a:off x="1925425" y="1078524"/>
            <a:ext cx="6094428" cy="400110"/>
          </a:xfrm>
          <a:prstGeom prst="rect">
            <a:avLst/>
          </a:prstGeom>
          <a:noFill/>
        </p:spPr>
        <p:txBody>
          <a:bodyPr wrap="square">
            <a:spAutoFit/>
          </a:bodyPr>
          <a:lstStyle/>
          <a:p>
            <a:r>
              <a:rPr lang="en-PH" sz="2000" b="1" dirty="0"/>
              <a:t>Example</a:t>
            </a:r>
            <a:endParaRPr lang="en-PH" dirty="0"/>
          </a:p>
        </p:txBody>
      </p:sp>
      <p:pic>
        <p:nvPicPr>
          <p:cNvPr id="19" name="Picture 18">
            <a:extLst>
              <a:ext uri="{FF2B5EF4-FFF2-40B4-BE49-F238E27FC236}">
                <a16:creationId xmlns:a16="http://schemas.microsoft.com/office/drawing/2014/main" id="{CF285085-3383-D477-9F7B-D94501B7F294}"/>
              </a:ext>
            </a:extLst>
          </p:cNvPr>
          <p:cNvPicPr>
            <a:picLocks noChangeAspect="1"/>
          </p:cNvPicPr>
          <p:nvPr/>
        </p:nvPicPr>
        <p:blipFill>
          <a:blip r:embed="rId2"/>
          <a:stretch>
            <a:fillRect/>
          </a:stretch>
        </p:blipFill>
        <p:spPr>
          <a:xfrm>
            <a:off x="5150537" y="1278579"/>
            <a:ext cx="3738939" cy="1550291"/>
          </a:xfrm>
          <a:prstGeom prst="rect">
            <a:avLst/>
          </a:prstGeom>
        </p:spPr>
      </p:pic>
      <p:pic>
        <p:nvPicPr>
          <p:cNvPr id="2" name="Picture 1">
            <a:extLst>
              <a:ext uri="{FF2B5EF4-FFF2-40B4-BE49-F238E27FC236}">
                <a16:creationId xmlns:a16="http://schemas.microsoft.com/office/drawing/2014/main" id="{EC13CF67-3F9E-8ADA-DDC5-A7F9261D9341}"/>
              </a:ext>
            </a:extLst>
          </p:cNvPr>
          <p:cNvPicPr>
            <a:picLocks noChangeAspect="1"/>
          </p:cNvPicPr>
          <p:nvPr/>
        </p:nvPicPr>
        <p:blipFill rotWithShape="1">
          <a:blip r:embed="rId3"/>
          <a:srcRect l="-263" t="2062" r="14158" b="-2062"/>
          <a:stretch/>
        </p:blipFill>
        <p:spPr>
          <a:xfrm>
            <a:off x="5092215" y="4196158"/>
            <a:ext cx="3855581" cy="1371642"/>
          </a:xfrm>
          <a:prstGeom prst="rect">
            <a:avLst/>
          </a:prstGeom>
        </p:spPr>
      </p:pic>
      <p:sp>
        <p:nvSpPr>
          <p:cNvPr id="4" name="TextBox 3">
            <a:extLst>
              <a:ext uri="{FF2B5EF4-FFF2-40B4-BE49-F238E27FC236}">
                <a16:creationId xmlns:a16="http://schemas.microsoft.com/office/drawing/2014/main" id="{1EAE4146-66EE-DFB7-428A-2DDC5A350A0B}"/>
              </a:ext>
            </a:extLst>
          </p:cNvPr>
          <p:cNvSpPr txBox="1"/>
          <p:nvPr/>
        </p:nvSpPr>
        <p:spPr>
          <a:xfrm>
            <a:off x="1350389" y="3333658"/>
            <a:ext cx="9028521" cy="369332"/>
          </a:xfrm>
          <a:prstGeom prst="rect">
            <a:avLst/>
          </a:prstGeom>
          <a:noFill/>
        </p:spPr>
        <p:txBody>
          <a:bodyPr wrap="square">
            <a:spAutoFit/>
          </a:bodyPr>
          <a:lstStyle/>
          <a:p>
            <a:r>
              <a:rPr lang="en-US" dirty="0"/>
              <a:t>For numbers, the + character works as a mathematical operator:</a:t>
            </a:r>
            <a:endParaRPr lang="en-PH" dirty="0"/>
          </a:p>
        </p:txBody>
      </p:sp>
      <p:sp>
        <p:nvSpPr>
          <p:cNvPr id="7" name="TextBox 6">
            <a:extLst>
              <a:ext uri="{FF2B5EF4-FFF2-40B4-BE49-F238E27FC236}">
                <a16:creationId xmlns:a16="http://schemas.microsoft.com/office/drawing/2014/main" id="{8C809C5B-B27C-7AA3-CD76-F4C961DAF8DC}"/>
              </a:ext>
            </a:extLst>
          </p:cNvPr>
          <p:cNvSpPr txBox="1"/>
          <p:nvPr/>
        </p:nvSpPr>
        <p:spPr>
          <a:xfrm>
            <a:off x="2010266" y="3770718"/>
            <a:ext cx="6094428" cy="369332"/>
          </a:xfrm>
          <a:prstGeom prst="rect">
            <a:avLst/>
          </a:prstGeom>
          <a:noFill/>
        </p:spPr>
        <p:txBody>
          <a:bodyPr wrap="square">
            <a:spAutoFit/>
          </a:bodyPr>
          <a:lstStyle/>
          <a:p>
            <a:r>
              <a:rPr lang="en-PH" sz="1800" b="1" dirty="0"/>
              <a:t>Example</a:t>
            </a:r>
            <a:endParaRPr lang="en-PH" b="1" dirty="0"/>
          </a:p>
        </p:txBody>
      </p:sp>
    </p:spTree>
    <p:extLst>
      <p:ext uri="{BB962C8B-B14F-4D97-AF65-F5344CB8AC3E}">
        <p14:creationId xmlns:p14="http://schemas.microsoft.com/office/powerpoint/2010/main" val="4152043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FBD2D08-A92B-B32B-FB46-919F3C17F78F}"/>
              </a:ext>
            </a:extLst>
          </p:cNvPr>
          <p:cNvSpPr txBox="1"/>
          <p:nvPr/>
        </p:nvSpPr>
        <p:spPr>
          <a:xfrm>
            <a:off x="1098256" y="457821"/>
            <a:ext cx="9995487" cy="646331"/>
          </a:xfrm>
          <a:prstGeom prst="rect">
            <a:avLst/>
          </a:prstGeom>
          <a:noFill/>
        </p:spPr>
        <p:txBody>
          <a:bodyPr wrap="square">
            <a:spAutoFit/>
          </a:bodyPr>
          <a:lstStyle/>
          <a:p>
            <a:r>
              <a:rPr lang="en-US" dirty="0"/>
              <a:t>In the print() function, when you try to combine a string and a number with the + operator, Python will give you an error:</a:t>
            </a:r>
            <a:endParaRPr lang="en-PH" dirty="0"/>
          </a:p>
        </p:txBody>
      </p:sp>
      <p:pic>
        <p:nvPicPr>
          <p:cNvPr id="15" name="Picture 14">
            <a:extLst>
              <a:ext uri="{FF2B5EF4-FFF2-40B4-BE49-F238E27FC236}">
                <a16:creationId xmlns:a16="http://schemas.microsoft.com/office/drawing/2014/main" id="{47ACEC8F-D5ED-802B-EC83-9D7501F2A20E}"/>
              </a:ext>
            </a:extLst>
          </p:cNvPr>
          <p:cNvPicPr>
            <a:picLocks noChangeAspect="1"/>
          </p:cNvPicPr>
          <p:nvPr/>
        </p:nvPicPr>
        <p:blipFill>
          <a:blip r:embed="rId2"/>
          <a:stretch>
            <a:fillRect/>
          </a:stretch>
        </p:blipFill>
        <p:spPr>
          <a:xfrm>
            <a:off x="5712644" y="1384334"/>
            <a:ext cx="3743085" cy="1605406"/>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2FAC1360-4018-118E-7072-31BB1DC56F90}"/>
              </a:ext>
            </a:extLst>
          </p:cNvPr>
          <p:cNvSpPr txBox="1"/>
          <p:nvPr/>
        </p:nvSpPr>
        <p:spPr>
          <a:xfrm>
            <a:off x="1831158" y="1215887"/>
            <a:ext cx="6094428" cy="400110"/>
          </a:xfrm>
          <a:prstGeom prst="rect">
            <a:avLst/>
          </a:prstGeom>
          <a:noFill/>
        </p:spPr>
        <p:txBody>
          <a:bodyPr wrap="square">
            <a:spAutoFit/>
          </a:bodyPr>
          <a:lstStyle/>
          <a:p>
            <a:r>
              <a:rPr lang="en-PH" sz="2000" b="1" dirty="0"/>
              <a:t>Example</a:t>
            </a:r>
            <a:endParaRPr lang="en-PH" b="1" dirty="0"/>
          </a:p>
        </p:txBody>
      </p:sp>
      <p:sp>
        <p:nvSpPr>
          <p:cNvPr id="4" name="TextBox 3">
            <a:extLst>
              <a:ext uri="{FF2B5EF4-FFF2-40B4-BE49-F238E27FC236}">
                <a16:creationId xmlns:a16="http://schemas.microsoft.com/office/drawing/2014/main" id="{3828A074-E8F5-4927-A9B8-D609E8BB386F}"/>
              </a:ext>
            </a:extLst>
          </p:cNvPr>
          <p:cNvSpPr txBox="1"/>
          <p:nvPr/>
        </p:nvSpPr>
        <p:spPr>
          <a:xfrm>
            <a:off x="1098256" y="3221930"/>
            <a:ext cx="10289323" cy="646331"/>
          </a:xfrm>
          <a:prstGeom prst="rect">
            <a:avLst/>
          </a:prstGeom>
          <a:noFill/>
        </p:spPr>
        <p:txBody>
          <a:bodyPr wrap="square">
            <a:spAutoFit/>
          </a:bodyPr>
          <a:lstStyle/>
          <a:p>
            <a:r>
              <a:rPr lang="en-US" dirty="0"/>
              <a:t>The best way to output multiple variables in the print() function is to separate them with commas, which even support different data types:</a:t>
            </a:r>
          </a:p>
        </p:txBody>
      </p:sp>
      <p:pic>
        <p:nvPicPr>
          <p:cNvPr id="5" name="Picture 4">
            <a:extLst>
              <a:ext uri="{FF2B5EF4-FFF2-40B4-BE49-F238E27FC236}">
                <a16:creationId xmlns:a16="http://schemas.microsoft.com/office/drawing/2014/main" id="{73813D1B-0509-33BF-8DD5-98990FD8D770}"/>
              </a:ext>
            </a:extLst>
          </p:cNvPr>
          <p:cNvPicPr>
            <a:picLocks noChangeAspect="1"/>
          </p:cNvPicPr>
          <p:nvPr/>
        </p:nvPicPr>
        <p:blipFill rotWithShape="1">
          <a:blip r:embed="rId3"/>
          <a:srcRect r="11891"/>
          <a:stretch/>
        </p:blipFill>
        <p:spPr>
          <a:xfrm>
            <a:off x="5480796" y="4466932"/>
            <a:ext cx="4889579" cy="1730825"/>
          </a:xfrm>
          <a:prstGeom prst="rect">
            <a:avLst/>
          </a:prstGeom>
        </p:spPr>
      </p:pic>
      <p:sp>
        <p:nvSpPr>
          <p:cNvPr id="9" name="TextBox 8">
            <a:extLst>
              <a:ext uri="{FF2B5EF4-FFF2-40B4-BE49-F238E27FC236}">
                <a16:creationId xmlns:a16="http://schemas.microsoft.com/office/drawing/2014/main" id="{8980CA8E-7266-B736-C083-DC63B13C2AB4}"/>
              </a:ext>
            </a:extLst>
          </p:cNvPr>
          <p:cNvSpPr txBox="1"/>
          <p:nvPr/>
        </p:nvSpPr>
        <p:spPr>
          <a:xfrm>
            <a:off x="2019694" y="4282266"/>
            <a:ext cx="6094428" cy="369332"/>
          </a:xfrm>
          <a:prstGeom prst="rect">
            <a:avLst/>
          </a:prstGeom>
          <a:noFill/>
        </p:spPr>
        <p:txBody>
          <a:bodyPr wrap="square">
            <a:spAutoFit/>
          </a:bodyPr>
          <a:lstStyle/>
          <a:p>
            <a:r>
              <a:rPr lang="en-PH" sz="1800" b="1" dirty="0"/>
              <a:t>Example</a:t>
            </a:r>
            <a:endParaRPr lang="en-PH" b="1" dirty="0"/>
          </a:p>
        </p:txBody>
      </p:sp>
    </p:spTree>
    <p:extLst>
      <p:ext uri="{BB962C8B-B14F-4D97-AF65-F5344CB8AC3E}">
        <p14:creationId xmlns:p14="http://schemas.microsoft.com/office/powerpoint/2010/main" val="1120930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A070BD-0377-6143-80D9-8EA116A401A1}"/>
              </a:ext>
            </a:extLst>
          </p:cNvPr>
          <p:cNvSpPr txBox="1"/>
          <p:nvPr/>
        </p:nvSpPr>
        <p:spPr>
          <a:xfrm>
            <a:off x="3322163" y="415058"/>
            <a:ext cx="6094428" cy="646331"/>
          </a:xfrm>
          <a:prstGeom prst="rect">
            <a:avLst/>
          </a:prstGeom>
          <a:noFill/>
        </p:spPr>
        <p:txBody>
          <a:bodyPr wrap="square">
            <a:spAutoFit/>
          </a:bodyPr>
          <a:lstStyle/>
          <a:p>
            <a:pPr algn="ctr"/>
            <a:r>
              <a:rPr lang="en-PH" sz="3200" b="1" dirty="0"/>
              <a:t>Python - </a:t>
            </a:r>
            <a:r>
              <a:rPr lang="en-PH" sz="3600" b="1" dirty="0"/>
              <a:t>Global</a:t>
            </a:r>
            <a:r>
              <a:rPr lang="en-PH" sz="3200" b="1" dirty="0"/>
              <a:t> Variables</a:t>
            </a:r>
          </a:p>
        </p:txBody>
      </p:sp>
      <p:sp>
        <p:nvSpPr>
          <p:cNvPr id="6" name="TextBox 5">
            <a:extLst>
              <a:ext uri="{FF2B5EF4-FFF2-40B4-BE49-F238E27FC236}">
                <a16:creationId xmlns:a16="http://schemas.microsoft.com/office/drawing/2014/main" id="{476EDEB9-F10F-894B-73B1-7528012F5EA0}"/>
              </a:ext>
            </a:extLst>
          </p:cNvPr>
          <p:cNvSpPr txBox="1"/>
          <p:nvPr/>
        </p:nvSpPr>
        <p:spPr>
          <a:xfrm>
            <a:off x="1463512" y="1333049"/>
            <a:ext cx="6094428" cy="369332"/>
          </a:xfrm>
          <a:prstGeom prst="rect">
            <a:avLst/>
          </a:prstGeom>
          <a:noFill/>
        </p:spPr>
        <p:txBody>
          <a:bodyPr wrap="square">
            <a:spAutoFit/>
          </a:bodyPr>
          <a:lstStyle/>
          <a:p>
            <a:r>
              <a:rPr lang="en-PH" b="1" dirty="0"/>
              <a:t>Global Variables</a:t>
            </a:r>
          </a:p>
        </p:txBody>
      </p:sp>
      <p:sp>
        <p:nvSpPr>
          <p:cNvPr id="8" name="TextBox 7">
            <a:extLst>
              <a:ext uri="{FF2B5EF4-FFF2-40B4-BE49-F238E27FC236}">
                <a16:creationId xmlns:a16="http://schemas.microsoft.com/office/drawing/2014/main" id="{6FA31095-2C68-C29B-5D9A-6A6EA9B210EA}"/>
              </a:ext>
            </a:extLst>
          </p:cNvPr>
          <p:cNvSpPr txBox="1"/>
          <p:nvPr/>
        </p:nvSpPr>
        <p:spPr>
          <a:xfrm>
            <a:off x="1623767" y="1864679"/>
            <a:ext cx="9358460" cy="1200329"/>
          </a:xfrm>
          <a:prstGeom prst="rect">
            <a:avLst/>
          </a:prstGeom>
          <a:noFill/>
        </p:spPr>
        <p:txBody>
          <a:bodyPr wrap="square">
            <a:spAutoFit/>
          </a:bodyPr>
          <a:lstStyle/>
          <a:p>
            <a:r>
              <a:rPr lang="en-US" dirty="0"/>
              <a:t>	Variables that are created outside of a function (as in all of the examples above) are known as global variables.</a:t>
            </a:r>
          </a:p>
          <a:p>
            <a:endParaRPr lang="en-US" dirty="0"/>
          </a:p>
          <a:p>
            <a:r>
              <a:rPr lang="en-US" dirty="0"/>
              <a:t>	Global variables can be used by everyone, both inside of functions and outside.</a:t>
            </a:r>
          </a:p>
        </p:txBody>
      </p:sp>
      <p:sp>
        <p:nvSpPr>
          <p:cNvPr id="10" name="TextBox 9">
            <a:extLst>
              <a:ext uri="{FF2B5EF4-FFF2-40B4-BE49-F238E27FC236}">
                <a16:creationId xmlns:a16="http://schemas.microsoft.com/office/drawing/2014/main" id="{9D5D52C4-8D30-736C-AA80-3F67B87313BF}"/>
              </a:ext>
            </a:extLst>
          </p:cNvPr>
          <p:cNvSpPr txBox="1"/>
          <p:nvPr/>
        </p:nvSpPr>
        <p:spPr>
          <a:xfrm>
            <a:off x="1623767" y="3608327"/>
            <a:ext cx="6094428" cy="369332"/>
          </a:xfrm>
          <a:prstGeom prst="rect">
            <a:avLst/>
          </a:prstGeom>
          <a:noFill/>
        </p:spPr>
        <p:txBody>
          <a:bodyPr wrap="square">
            <a:spAutoFit/>
          </a:bodyPr>
          <a:lstStyle/>
          <a:p>
            <a:r>
              <a:rPr lang="en-PH" b="1" dirty="0"/>
              <a:t>Example</a:t>
            </a:r>
          </a:p>
        </p:txBody>
      </p:sp>
      <p:pic>
        <p:nvPicPr>
          <p:cNvPr id="12" name="Picture 11">
            <a:extLst>
              <a:ext uri="{FF2B5EF4-FFF2-40B4-BE49-F238E27FC236}">
                <a16:creationId xmlns:a16="http://schemas.microsoft.com/office/drawing/2014/main" id="{A62BE957-774E-D248-192E-754B6C5DB54B}"/>
              </a:ext>
            </a:extLst>
          </p:cNvPr>
          <p:cNvPicPr>
            <a:picLocks noChangeAspect="1"/>
          </p:cNvPicPr>
          <p:nvPr/>
        </p:nvPicPr>
        <p:blipFill>
          <a:blip r:embed="rId2"/>
          <a:stretch>
            <a:fillRect/>
          </a:stretch>
        </p:blipFill>
        <p:spPr>
          <a:xfrm>
            <a:off x="4413073" y="3779820"/>
            <a:ext cx="5089146" cy="2349625"/>
          </a:xfrm>
          <a:prstGeom prst="rect">
            <a:avLst/>
          </a:prstGeom>
        </p:spPr>
      </p:pic>
    </p:spTree>
    <p:extLst>
      <p:ext uri="{BB962C8B-B14F-4D97-AF65-F5344CB8AC3E}">
        <p14:creationId xmlns:p14="http://schemas.microsoft.com/office/powerpoint/2010/main" val="1852836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6F1FE4-93F2-25CC-884F-C3480688DCB5}"/>
              </a:ext>
            </a:extLst>
          </p:cNvPr>
          <p:cNvSpPr txBox="1"/>
          <p:nvPr/>
        </p:nvSpPr>
        <p:spPr>
          <a:xfrm>
            <a:off x="681086" y="505674"/>
            <a:ext cx="10555665" cy="923330"/>
          </a:xfrm>
          <a:prstGeom prst="rect">
            <a:avLst/>
          </a:prstGeom>
          <a:noFill/>
        </p:spPr>
        <p:txBody>
          <a:bodyPr wrap="square">
            <a:spAutoFit/>
          </a:bodyPr>
          <a:lstStyle/>
          <a:p>
            <a:pPr algn="just"/>
            <a:r>
              <a:rPr lang="en-US" dirty="0"/>
              <a:t>If you create a variable with the same name inside a function, this variable will be local, and can only be used inside the function. The global variable with the same name will remain as it was, global and with the original value.</a:t>
            </a:r>
            <a:endParaRPr lang="en-PH" dirty="0"/>
          </a:p>
        </p:txBody>
      </p:sp>
      <p:sp>
        <p:nvSpPr>
          <p:cNvPr id="6" name="TextBox 5">
            <a:extLst>
              <a:ext uri="{FF2B5EF4-FFF2-40B4-BE49-F238E27FC236}">
                <a16:creationId xmlns:a16="http://schemas.microsoft.com/office/drawing/2014/main" id="{69113DB1-1A3F-44DE-37A3-ADD1B76140E2}"/>
              </a:ext>
            </a:extLst>
          </p:cNvPr>
          <p:cNvSpPr txBox="1"/>
          <p:nvPr/>
        </p:nvSpPr>
        <p:spPr>
          <a:xfrm>
            <a:off x="1048732" y="1619723"/>
            <a:ext cx="6094428" cy="400110"/>
          </a:xfrm>
          <a:prstGeom prst="rect">
            <a:avLst/>
          </a:prstGeom>
          <a:noFill/>
        </p:spPr>
        <p:txBody>
          <a:bodyPr wrap="square">
            <a:spAutoFit/>
          </a:bodyPr>
          <a:lstStyle/>
          <a:p>
            <a:r>
              <a:rPr lang="en-PH" sz="2000" b="1" dirty="0"/>
              <a:t>Example</a:t>
            </a:r>
            <a:endParaRPr lang="en-PH" b="1" dirty="0"/>
          </a:p>
        </p:txBody>
      </p:sp>
      <p:sp>
        <p:nvSpPr>
          <p:cNvPr id="8" name="TextBox 7">
            <a:extLst>
              <a:ext uri="{FF2B5EF4-FFF2-40B4-BE49-F238E27FC236}">
                <a16:creationId xmlns:a16="http://schemas.microsoft.com/office/drawing/2014/main" id="{31BD21E7-C123-B735-AC49-19BA76D22343}"/>
              </a:ext>
            </a:extLst>
          </p:cNvPr>
          <p:cNvSpPr txBox="1"/>
          <p:nvPr/>
        </p:nvSpPr>
        <p:spPr>
          <a:xfrm>
            <a:off x="2189374" y="2210552"/>
            <a:ext cx="8821131" cy="369332"/>
          </a:xfrm>
          <a:prstGeom prst="rect">
            <a:avLst/>
          </a:prstGeom>
          <a:noFill/>
        </p:spPr>
        <p:txBody>
          <a:bodyPr wrap="square">
            <a:spAutoFit/>
          </a:bodyPr>
          <a:lstStyle/>
          <a:p>
            <a:r>
              <a:rPr lang="en-US" dirty="0"/>
              <a:t>Create a variable inside a function, with the same name as the global variable</a:t>
            </a:r>
          </a:p>
        </p:txBody>
      </p:sp>
      <p:pic>
        <p:nvPicPr>
          <p:cNvPr id="10" name="Picture 9">
            <a:extLst>
              <a:ext uri="{FF2B5EF4-FFF2-40B4-BE49-F238E27FC236}">
                <a16:creationId xmlns:a16="http://schemas.microsoft.com/office/drawing/2014/main" id="{7228AD3A-A2D6-E09D-A357-6959025E3E7E}"/>
              </a:ext>
            </a:extLst>
          </p:cNvPr>
          <p:cNvPicPr>
            <a:picLocks noChangeAspect="1"/>
          </p:cNvPicPr>
          <p:nvPr/>
        </p:nvPicPr>
        <p:blipFill>
          <a:blip r:embed="rId2"/>
          <a:stretch>
            <a:fillRect/>
          </a:stretch>
        </p:blipFill>
        <p:spPr>
          <a:xfrm>
            <a:off x="3286419" y="2878799"/>
            <a:ext cx="5813162" cy="2994101"/>
          </a:xfrm>
          <a:prstGeom prst="rect">
            <a:avLst/>
          </a:prstGeom>
        </p:spPr>
      </p:pic>
    </p:spTree>
    <p:extLst>
      <p:ext uri="{BB962C8B-B14F-4D97-AF65-F5344CB8AC3E}">
        <p14:creationId xmlns:p14="http://schemas.microsoft.com/office/powerpoint/2010/main" val="3885584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407A21-599F-64C8-E8C4-EC7CD8A2B687}"/>
              </a:ext>
            </a:extLst>
          </p:cNvPr>
          <p:cNvSpPr txBox="1"/>
          <p:nvPr/>
        </p:nvSpPr>
        <p:spPr>
          <a:xfrm>
            <a:off x="1246695" y="710880"/>
            <a:ext cx="6094428" cy="461665"/>
          </a:xfrm>
          <a:prstGeom prst="rect">
            <a:avLst/>
          </a:prstGeom>
          <a:noFill/>
        </p:spPr>
        <p:txBody>
          <a:bodyPr wrap="square">
            <a:spAutoFit/>
          </a:bodyPr>
          <a:lstStyle/>
          <a:p>
            <a:r>
              <a:rPr lang="en-PH" sz="2400" b="1" dirty="0"/>
              <a:t>The global Keyword</a:t>
            </a:r>
          </a:p>
        </p:txBody>
      </p:sp>
      <p:sp>
        <p:nvSpPr>
          <p:cNvPr id="7" name="TextBox 6">
            <a:extLst>
              <a:ext uri="{FF2B5EF4-FFF2-40B4-BE49-F238E27FC236}">
                <a16:creationId xmlns:a16="http://schemas.microsoft.com/office/drawing/2014/main" id="{B1BC7085-AB6C-3FCD-8DB3-31AF221FFEAF}"/>
              </a:ext>
            </a:extLst>
          </p:cNvPr>
          <p:cNvSpPr txBox="1"/>
          <p:nvPr/>
        </p:nvSpPr>
        <p:spPr>
          <a:xfrm>
            <a:off x="2321744" y="1370508"/>
            <a:ext cx="8302657" cy="1200329"/>
          </a:xfrm>
          <a:prstGeom prst="rect">
            <a:avLst/>
          </a:prstGeom>
          <a:noFill/>
        </p:spPr>
        <p:txBody>
          <a:bodyPr wrap="square">
            <a:spAutoFit/>
          </a:bodyPr>
          <a:lstStyle/>
          <a:p>
            <a:r>
              <a:rPr lang="en-US" dirty="0"/>
              <a:t>Normally, when you create a variable inside a function, that variable is local, and can only be used inside that function.</a:t>
            </a:r>
          </a:p>
          <a:p>
            <a:endParaRPr lang="en-US" dirty="0"/>
          </a:p>
          <a:p>
            <a:r>
              <a:rPr lang="en-US" dirty="0"/>
              <a:t>To create a global variable inside a function, you can use the global keyword.</a:t>
            </a:r>
            <a:endParaRPr lang="en-PH" dirty="0"/>
          </a:p>
        </p:txBody>
      </p:sp>
      <p:sp>
        <p:nvSpPr>
          <p:cNvPr id="9" name="TextBox 8">
            <a:extLst>
              <a:ext uri="{FF2B5EF4-FFF2-40B4-BE49-F238E27FC236}">
                <a16:creationId xmlns:a16="http://schemas.microsoft.com/office/drawing/2014/main" id="{79C7035B-E33D-950C-65ED-BC8AAD39A450}"/>
              </a:ext>
            </a:extLst>
          </p:cNvPr>
          <p:cNvSpPr txBox="1"/>
          <p:nvPr/>
        </p:nvSpPr>
        <p:spPr>
          <a:xfrm>
            <a:off x="1623768" y="2954459"/>
            <a:ext cx="6094428" cy="400110"/>
          </a:xfrm>
          <a:prstGeom prst="rect">
            <a:avLst/>
          </a:prstGeom>
          <a:noFill/>
        </p:spPr>
        <p:txBody>
          <a:bodyPr wrap="square">
            <a:spAutoFit/>
          </a:bodyPr>
          <a:lstStyle/>
          <a:p>
            <a:r>
              <a:rPr lang="en-PH" sz="2000" b="1" dirty="0"/>
              <a:t>Example</a:t>
            </a:r>
            <a:endParaRPr lang="en-PH" b="1" dirty="0"/>
          </a:p>
        </p:txBody>
      </p:sp>
      <p:sp>
        <p:nvSpPr>
          <p:cNvPr id="11" name="TextBox 10">
            <a:extLst>
              <a:ext uri="{FF2B5EF4-FFF2-40B4-BE49-F238E27FC236}">
                <a16:creationId xmlns:a16="http://schemas.microsoft.com/office/drawing/2014/main" id="{1AA0147A-FAA1-6913-DE8C-3976E5CE9200}"/>
              </a:ext>
            </a:extLst>
          </p:cNvPr>
          <p:cNvSpPr txBox="1"/>
          <p:nvPr/>
        </p:nvSpPr>
        <p:spPr>
          <a:xfrm>
            <a:off x="2321744" y="3379385"/>
            <a:ext cx="8207996" cy="369332"/>
          </a:xfrm>
          <a:prstGeom prst="rect">
            <a:avLst/>
          </a:prstGeom>
          <a:noFill/>
        </p:spPr>
        <p:txBody>
          <a:bodyPr wrap="square">
            <a:spAutoFit/>
          </a:bodyPr>
          <a:lstStyle/>
          <a:p>
            <a:r>
              <a:rPr lang="en-US" dirty="0"/>
              <a:t>If you use the global keyword, the variable belongs to the global scope:</a:t>
            </a:r>
            <a:endParaRPr lang="en-PH" dirty="0"/>
          </a:p>
        </p:txBody>
      </p:sp>
      <p:pic>
        <p:nvPicPr>
          <p:cNvPr id="13" name="Picture 12">
            <a:extLst>
              <a:ext uri="{FF2B5EF4-FFF2-40B4-BE49-F238E27FC236}">
                <a16:creationId xmlns:a16="http://schemas.microsoft.com/office/drawing/2014/main" id="{47E6B286-840B-6C7B-1B2E-47FB980F0DA6}"/>
              </a:ext>
            </a:extLst>
          </p:cNvPr>
          <p:cNvPicPr>
            <a:picLocks noChangeAspect="1"/>
          </p:cNvPicPr>
          <p:nvPr/>
        </p:nvPicPr>
        <p:blipFill>
          <a:blip r:embed="rId2"/>
          <a:stretch>
            <a:fillRect/>
          </a:stretch>
        </p:blipFill>
        <p:spPr>
          <a:xfrm>
            <a:off x="3841671" y="3929951"/>
            <a:ext cx="5764242" cy="2607879"/>
          </a:xfrm>
          <a:prstGeom prst="rect">
            <a:avLst/>
          </a:prstGeom>
        </p:spPr>
      </p:pic>
    </p:spTree>
    <p:extLst>
      <p:ext uri="{BB962C8B-B14F-4D97-AF65-F5344CB8AC3E}">
        <p14:creationId xmlns:p14="http://schemas.microsoft.com/office/powerpoint/2010/main" val="207428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DE8B8D-5C52-9A25-1533-EF093FD83CE1}"/>
              </a:ext>
            </a:extLst>
          </p:cNvPr>
          <p:cNvSpPr txBox="1"/>
          <p:nvPr/>
        </p:nvSpPr>
        <p:spPr>
          <a:xfrm>
            <a:off x="963890" y="647795"/>
            <a:ext cx="10056043" cy="369332"/>
          </a:xfrm>
          <a:prstGeom prst="rect">
            <a:avLst/>
          </a:prstGeom>
          <a:noFill/>
        </p:spPr>
        <p:txBody>
          <a:bodyPr wrap="square">
            <a:spAutoFit/>
          </a:bodyPr>
          <a:lstStyle/>
          <a:p>
            <a:r>
              <a:rPr lang="en-US" dirty="0"/>
              <a:t>Also, use the global keyword if you want to change a global variable inside a function.</a:t>
            </a:r>
            <a:endParaRPr lang="en-PH" dirty="0"/>
          </a:p>
        </p:txBody>
      </p:sp>
      <p:sp>
        <p:nvSpPr>
          <p:cNvPr id="7" name="TextBox 6">
            <a:extLst>
              <a:ext uri="{FF2B5EF4-FFF2-40B4-BE49-F238E27FC236}">
                <a16:creationId xmlns:a16="http://schemas.microsoft.com/office/drawing/2014/main" id="{BA67EDC2-EF00-9B59-15E3-BA6BA64DEBE4}"/>
              </a:ext>
            </a:extLst>
          </p:cNvPr>
          <p:cNvSpPr txBox="1"/>
          <p:nvPr/>
        </p:nvSpPr>
        <p:spPr>
          <a:xfrm>
            <a:off x="963890" y="1379620"/>
            <a:ext cx="6094428" cy="400110"/>
          </a:xfrm>
          <a:prstGeom prst="rect">
            <a:avLst/>
          </a:prstGeom>
          <a:noFill/>
        </p:spPr>
        <p:txBody>
          <a:bodyPr wrap="square">
            <a:spAutoFit/>
          </a:bodyPr>
          <a:lstStyle/>
          <a:p>
            <a:r>
              <a:rPr lang="en-PH" sz="2000" b="1" dirty="0"/>
              <a:t>Example</a:t>
            </a:r>
            <a:endParaRPr lang="en-PH" b="1" dirty="0"/>
          </a:p>
        </p:txBody>
      </p:sp>
      <p:sp>
        <p:nvSpPr>
          <p:cNvPr id="10" name="TextBox 9">
            <a:extLst>
              <a:ext uri="{FF2B5EF4-FFF2-40B4-BE49-F238E27FC236}">
                <a16:creationId xmlns:a16="http://schemas.microsoft.com/office/drawing/2014/main" id="{5F52A172-8E42-5280-874F-9293D436BAC1}"/>
              </a:ext>
            </a:extLst>
          </p:cNvPr>
          <p:cNvSpPr txBox="1"/>
          <p:nvPr/>
        </p:nvSpPr>
        <p:spPr>
          <a:xfrm>
            <a:off x="963890" y="1992519"/>
            <a:ext cx="10385982" cy="646331"/>
          </a:xfrm>
          <a:prstGeom prst="rect">
            <a:avLst/>
          </a:prstGeom>
          <a:noFill/>
        </p:spPr>
        <p:txBody>
          <a:bodyPr wrap="square">
            <a:spAutoFit/>
          </a:bodyPr>
          <a:lstStyle/>
          <a:p>
            <a:r>
              <a:rPr lang="en-US" dirty="0"/>
              <a:t>To change the value of a global variable inside a function, refer to the variable by using the global keyword:</a:t>
            </a:r>
            <a:endParaRPr lang="en-PH" dirty="0"/>
          </a:p>
        </p:txBody>
      </p:sp>
      <p:pic>
        <p:nvPicPr>
          <p:cNvPr id="12" name="Picture 11">
            <a:extLst>
              <a:ext uri="{FF2B5EF4-FFF2-40B4-BE49-F238E27FC236}">
                <a16:creationId xmlns:a16="http://schemas.microsoft.com/office/drawing/2014/main" id="{9EB76856-8C91-B555-EAC8-A91A52E97590}"/>
              </a:ext>
            </a:extLst>
          </p:cNvPr>
          <p:cNvPicPr>
            <a:picLocks noChangeAspect="1"/>
          </p:cNvPicPr>
          <p:nvPr/>
        </p:nvPicPr>
        <p:blipFill>
          <a:blip r:embed="rId2"/>
          <a:stretch>
            <a:fillRect/>
          </a:stretch>
        </p:blipFill>
        <p:spPr>
          <a:xfrm>
            <a:off x="3664564" y="2851639"/>
            <a:ext cx="5620837" cy="30336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0367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E8F7-69BC-1E6B-091A-5858C06F8263}"/>
              </a:ext>
            </a:extLst>
          </p:cNvPr>
          <p:cNvSpPr>
            <a:spLocks noGrp="1"/>
          </p:cNvSpPr>
          <p:nvPr>
            <p:ph type="ctrTitle"/>
          </p:nvPr>
        </p:nvSpPr>
        <p:spPr>
          <a:xfrm>
            <a:off x="1023279" y="1545345"/>
            <a:ext cx="12626733" cy="3035808"/>
          </a:xfrm>
        </p:spPr>
        <p:txBody>
          <a:bodyPr/>
          <a:lstStyle/>
          <a:p>
            <a:r>
              <a:rPr lang="en-PH" sz="9600" b="1" dirty="0"/>
              <a:t>Python Data Types</a:t>
            </a:r>
            <a:endParaRPr lang="en-PH" dirty="0"/>
          </a:p>
        </p:txBody>
      </p:sp>
    </p:spTree>
    <p:extLst>
      <p:ext uri="{BB962C8B-B14F-4D97-AF65-F5344CB8AC3E}">
        <p14:creationId xmlns:p14="http://schemas.microsoft.com/office/powerpoint/2010/main" val="2453890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BEAA38-3C1E-4B26-CDD0-5D98576E0509}"/>
              </a:ext>
            </a:extLst>
          </p:cNvPr>
          <p:cNvSpPr>
            <a:spLocks noGrp="1"/>
          </p:cNvSpPr>
          <p:nvPr>
            <p:ph type="title"/>
          </p:nvPr>
        </p:nvSpPr>
        <p:spPr>
          <a:xfrm>
            <a:off x="2435258" y="2365584"/>
            <a:ext cx="9281160" cy="2432304"/>
          </a:xfrm>
        </p:spPr>
        <p:txBody>
          <a:bodyPr>
            <a:normAutofit/>
          </a:bodyPr>
          <a:lstStyle/>
          <a:p>
            <a:r>
              <a:rPr lang="en-PH" sz="6000" b="1" dirty="0"/>
              <a:t>Built-in Data Types</a:t>
            </a:r>
            <a:br>
              <a:rPr lang="en-PH" sz="6000" b="1" dirty="0"/>
            </a:br>
            <a:br>
              <a:rPr lang="en-PH" sz="6000" b="1" dirty="0"/>
            </a:br>
            <a:endParaRPr lang="en-PH" sz="6000" dirty="0"/>
          </a:p>
        </p:txBody>
      </p:sp>
      <p:sp>
        <p:nvSpPr>
          <p:cNvPr id="10" name="TextBox 9">
            <a:extLst>
              <a:ext uri="{FF2B5EF4-FFF2-40B4-BE49-F238E27FC236}">
                <a16:creationId xmlns:a16="http://schemas.microsoft.com/office/drawing/2014/main" id="{0107D5AB-17DB-3AD1-0909-9C1D38E28FC5}"/>
              </a:ext>
            </a:extLst>
          </p:cNvPr>
          <p:cNvSpPr txBox="1"/>
          <p:nvPr/>
        </p:nvSpPr>
        <p:spPr>
          <a:xfrm>
            <a:off x="2566448" y="3581736"/>
            <a:ext cx="6502138" cy="1477328"/>
          </a:xfrm>
          <a:prstGeom prst="rect">
            <a:avLst/>
          </a:prstGeom>
          <a:noFill/>
        </p:spPr>
        <p:txBody>
          <a:bodyPr wrap="square">
            <a:spAutoFit/>
          </a:bodyPr>
          <a:lstStyle/>
          <a:p>
            <a:r>
              <a:rPr lang="en-US" dirty="0"/>
              <a:t>In programming, data type is an important concept.</a:t>
            </a:r>
          </a:p>
          <a:p>
            <a:endParaRPr lang="en-US" dirty="0"/>
          </a:p>
          <a:p>
            <a:r>
              <a:rPr lang="en-US" dirty="0"/>
              <a:t>Variables can store data of different types, and different types can do different things.</a:t>
            </a:r>
          </a:p>
          <a:p>
            <a:endParaRPr lang="en-US" dirty="0"/>
          </a:p>
        </p:txBody>
      </p:sp>
    </p:spTree>
    <p:extLst>
      <p:ext uri="{BB962C8B-B14F-4D97-AF65-F5344CB8AC3E}">
        <p14:creationId xmlns:p14="http://schemas.microsoft.com/office/powerpoint/2010/main" val="22119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A6D3-726A-79AE-74BB-1B3F58F70228}"/>
              </a:ext>
            </a:extLst>
          </p:cNvPr>
          <p:cNvSpPr>
            <a:spLocks noGrp="1"/>
          </p:cNvSpPr>
          <p:nvPr>
            <p:ph type="title"/>
          </p:nvPr>
        </p:nvSpPr>
        <p:spPr>
          <a:xfrm>
            <a:off x="2167128" y="2309566"/>
            <a:ext cx="9281160" cy="2436169"/>
          </a:xfrm>
        </p:spPr>
        <p:txBody>
          <a:bodyPr>
            <a:normAutofit fontScale="90000"/>
          </a:bodyPr>
          <a:lstStyle/>
          <a:p>
            <a:r>
              <a:rPr lang="en-PH" b="1" dirty="0"/>
              <a:t>What can Python do?</a:t>
            </a:r>
            <a:br>
              <a:rPr lang="en-PH" b="1" dirty="0"/>
            </a:br>
            <a:endParaRPr lang="en-PH" dirty="0"/>
          </a:p>
        </p:txBody>
      </p:sp>
      <p:sp>
        <p:nvSpPr>
          <p:cNvPr id="3" name="Text Placeholder 2">
            <a:extLst>
              <a:ext uri="{FF2B5EF4-FFF2-40B4-BE49-F238E27FC236}">
                <a16:creationId xmlns:a16="http://schemas.microsoft.com/office/drawing/2014/main" id="{CEBDADB4-46B7-475D-4FA6-B2B4790EA440}"/>
              </a:ext>
            </a:extLst>
          </p:cNvPr>
          <p:cNvSpPr>
            <a:spLocks noGrp="1"/>
          </p:cNvSpPr>
          <p:nvPr>
            <p:ph type="body" idx="1"/>
          </p:nvPr>
        </p:nvSpPr>
        <p:spPr>
          <a:xfrm>
            <a:off x="2395728" y="3733014"/>
            <a:ext cx="9052560" cy="2231293"/>
          </a:xfrm>
        </p:spPr>
        <p:txBody>
          <a:bodyPr>
            <a:normAutofit fontScale="92500" lnSpcReduction="10000"/>
          </a:bodyPr>
          <a:lstStyle/>
          <a:p>
            <a:pPr>
              <a:buFont typeface="Arial" panose="020B0604020202020204" pitchFamily="34" charset="0"/>
              <a:buChar char="•"/>
            </a:pPr>
            <a:r>
              <a:rPr lang="en-US" dirty="0"/>
              <a:t>Python can be used on a server to create web applications.</a:t>
            </a:r>
          </a:p>
          <a:p>
            <a:pPr>
              <a:buFont typeface="Arial" panose="020B0604020202020204" pitchFamily="34" charset="0"/>
              <a:buChar char="•"/>
            </a:pPr>
            <a:r>
              <a:rPr lang="en-US" dirty="0"/>
              <a:t>Python can be used alongside software to create workflows.</a:t>
            </a:r>
          </a:p>
          <a:p>
            <a:pPr>
              <a:buFont typeface="Arial" panose="020B0604020202020204" pitchFamily="34" charset="0"/>
              <a:buChar char="•"/>
            </a:pPr>
            <a:r>
              <a:rPr lang="en-US" dirty="0"/>
              <a:t>Python can connect to database systems. It can also read and modify files.</a:t>
            </a:r>
          </a:p>
          <a:p>
            <a:pPr>
              <a:buFont typeface="Arial" panose="020B0604020202020204" pitchFamily="34" charset="0"/>
              <a:buChar char="•"/>
            </a:pPr>
            <a:r>
              <a:rPr lang="en-US" dirty="0"/>
              <a:t>Python can be used to handle big data and perform complex mathematics.</a:t>
            </a:r>
          </a:p>
          <a:p>
            <a:pPr>
              <a:buFont typeface="Arial" panose="020B0604020202020204" pitchFamily="34" charset="0"/>
              <a:buChar char="•"/>
            </a:pPr>
            <a:r>
              <a:rPr lang="en-US" dirty="0"/>
              <a:t>Python can be used for rapid prototyping, or for production-ready software development.</a:t>
            </a:r>
          </a:p>
          <a:p>
            <a:endParaRPr lang="en-PH" dirty="0"/>
          </a:p>
        </p:txBody>
      </p:sp>
    </p:spTree>
    <p:extLst>
      <p:ext uri="{BB962C8B-B14F-4D97-AF65-F5344CB8AC3E}">
        <p14:creationId xmlns:p14="http://schemas.microsoft.com/office/powerpoint/2010/main" val="1928819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A75C49-DF97-E927-3A38-61BED8A8C297}"/>
              </a:ext>
            </a:extLst>
          </p:cNvPr>
          <p:cNvSpPr txBox="1"/>
          <p:nvPr/>
        </p:nvSpPr>
        <p:spPr>
          <a:xfrm>
            <a:off x="926183" y="525248"/>
            <a:ext cx="10904455" cy="369332"/>
          </a:xfrm>
          <a:prstGeom prst="rect">
            <a:avLst/>
          </a:prstGeom>
          <a:noFill/>
        </p:spPr>
        <p:txBody>
          <a:bodyPr wrap="square">
            <a:spAutoFit/>
          </a:bodyPr>
          <a:lstStyle/>
          <a:p>
            <a:r>
              <a:rPr lang="en-US" dirty="0"/>
              <a:t>Python has the following data types built-in by default, in these categories:</a:t>
            </a:r>
          </a:p>
        </p:txBody>
      </p:sp>
      <p:pic>
        <p:nvPicPr>
          <p:cNvPr id="9" name="Picture 8">
            <a:extLst>
              <a:ext uri="{FF2B5EF4-FFF2-40B4-BE49-F238E27FC236}">
                <a16:creationId xmlns:a16="http://schemas.microsoft.com/office/drawing/2014/main" id="{46C7A934-A3B7-4544-C2D2-5D397CA9DE0E}"/>
              </a:ext>
            </a:extLst>
          </p:cNvPr>
          <p:cNvPicPr>
            <a:picLocks noChangeAspect="1"/>
          </p:cNvPicPr>
          <p:nvPr/>
        </p:nvPicPr>
        <p:blipFill>
          <a:blip r:embed="rId2"/>
          <a:stretch>
            <a:fillRect/>
          </a:stretch>
        </p:blipFill>
        <p:spPr>
          <a:xfrm>
            <a:off x="1907662" y="1235563"/>
            <a:ext cx="9199405" cy="49861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2701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963DA1-7DC5-DF0E-C295-005A3BA1E477}"/>
              </a:ext>
            </a:extLst>
          </p:cNvPr>
          <p:cNvSpPr txBox="1"/>
          <p:nvPr/>
        </p:nvSpPr>
        <p:spPr>
          <a:xfrm>
            <a:off x="2179947" y="2487355"/>
            <a:ext cx="8095268" cy="769441"/>
          </a:xfrm>
          <a:prstGeom prst="rect">
            <a:avLst/>
          </a:prstGeom>
          <a:noFill/>
        </p:spPr>
        <p:txBody>
          <a:bodyPr wrap="square">
            <a:spAutoFit/>
          </a:bodyPr>
          <a:lstStyle/>
          <a:p>
            <a:r>
              <a:rPr lang="en-PH" sz="4400" b="1" dirty="0"/>
              <a:t>Getting the Data Type</a:t>
            </a:r>
          </a:p>
        </p:txBody>
      </p:sp>
      <p:sp>
        <p:nvSpPr>
          <p:cNvPr id="11" name="TextBox 10">
            <a:extLst>
              <a:ext uri="{FF2B5EF4-FFF2-40B4-BE49-F238E27FC236}">
                <a16:creationId xmlns:a16="http://schemas.microsoft.com/office/drawing/2014/main" id="{87EF45AA-86E4-4E1F-D905-604C29A7B09D}"/>
              </a:ext>
            </a:extLst>
          </p:cNvPr>
          <p:cNvSpPr txBox="1"/>
          <p:nvPr/>
        </p:nvSpPr>
        <p:spPr>
          <a:xfrm>
            <a:off x="2443898" y="3985924"/>
            <a:ext cx="9037949" cy="369332"/>
          </a:xfrm>
          <a:prstGeom prst="rect">
            <a:avLst/>
          </a:prstGeom>
          <a:noFill/>
        </p:spPr>
        <p:txBody>
          <a:bodyPr wrap="square">
            <a:spAutoFit/>
          </a:bodyPr>
          <a:lstStyle/>
          <a:p>
            <a:r>
              <a:rPr lang="en-US" dirty="0"/>
              <a:t>You can get the data type of any object by using the type() function:</a:t>
            </a:r>
            <a:endParaRPr lang="en-PH" dirty="0"/>
          </a:p>
        </p:txBody>
      </p:sp>
      <p:sp>
        <p:nvSpPr>
          <p:cNvPr id="13" name="TextBox 12">
            <a:extLst>
              <a:ext uri="{FF2B5EF4-FFF2-40B4-BE49-F238E27FC236}">
                <a16:creationId xmlns:a16="http://schemas.microsoft.com/office/drawing/2014/main" id="{1648C390-7345-3D1A-CEDB-3809AD08FD23}"/>
              </a:ext>
            </a:extLst>
          </p:cNvPr>
          <p:cNvSpPr txBox="1"/>
          <p:nvPr/>
        </p:nvSpPr>
        <p:spPr>
          <a:xfrm>
            <a:off x="133153" y="4886675"/>
            <a:ext cx="6094428" cy="400110"/>
          </a:xfrm>
          <a:prstGeom prst="rect">
            <a:avLst/>
          </a:prstGeom>
          <a:noFill/>
        </p:spPr>
        <p:txBody>
          <a:bodyPr wrap="square">
            <a:spAutoFit/>
          </a:bodyPr>
          <a:lstStyle/>
          <a:p>
            <a:r>
              <a:rPr lang="en-PH" sz="2000" b="1" dirty="0"/>
              <a:t>Example</a:t>
            </a:r>
            <a:endParaRPr lang="en-PH" b="1" dirty="0"/>
          </a:p>
        </p:txBody>
      </p:sp>
      <p:sp>
        <p:nvSpPr>
          <p:cNvPr id="15" name="TextBox 14">
            <a:extLst>
              <a:ext uri="{FF2B5EF4-FFF2-40B4-BE49-F238E27FC236}">
                <a16:creationId xmlns:a16="http://schemas.microsoft.com/office/drawing/2014/main" id="{8F817E5A-3EE6-89EE-3611-37E5584B8A90}"/>
              </a:ext>
            </a:extLst>
          </p:cNvPr>
          <p:cNvSpPr txBox="1"/>
          <p:nvPr/>
        </p:nvSpPr>
        <p:spPr>
          <a:xfrm>
            <a:off x="95447" y="5646342"/>
            <a:ext cx="4531936" cy="369332"/>
          </a:xfrm>
          <a:prstGeom prst="rect">
            <a:avLst/>
          </a:prstGeom>
          <a:noFill/>
        </p:spPr>
        <p:txBody>
          <a:bodyPr wrap="square">
            <a:spAutoFit/>
          </a:bodyPr>
          <a:lstStyle/>
          <a:p>
            <a:r>
              <a:rPr lang="en-US" dirty="0"/>
              <a:t>Print the data type of the variable x:</a:t>
            </a:r>
          </a:p>
        </p:txBody>
      </p:sp>
      <p:pic>
        <p:nvPicPr>
          <p:cNvPr id="17" name="Picture 16">
            <a:extLst>
              <a:ext uri="{FF2B5EF4-FFF2-40B4-BE49-F238E27FC236}">
                <a16:creationId xmlns:a16="http://schemas.microsoft.com/office/drawing/2014/main" id="{A8E62B4C-2A07-C196-CED3-06A5EFC0605B}"/>
              </a:ext>
            </a:extLst>
          </p:cNvPr>
          <p:cNvPicPr>
            <a:picLocks noChangeAspect="1"/>
          </p:cNvPicPr>
          <p:nvPr/>
        </p:nvPicPr>
        <p:blipFill>
          <a:blip r:embed="rId2"/>
          <a:stretch>
            <a:fillRect/>
          </a:stretch>
        </p:blipFill>
        <p:spPr>
          <a:xfrm>
            <a:off x="4058239" y="4759413"/>
            <a:ext cx="6520603" cy="19348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310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AADB-3B6B-B43B-C5BE-B4C7493BCC64}"/>
              </a:ext>
            </a:extLst>
          </p:cNvPr>
          <p:cNvSpPr>
            <a:spLocks noGrp="1"/>
          </p:cNvSpPr>
          <p:nvPr>
            <p:ph type="title"/>
          </p:nvPr>
        </p:nvSpPr>
        <p:spPr>
          <a:xfrm>
            <a:off x="2165774" y="1499616"/>
            <a:ext cx="10832435" cy="3520440"/>
          </a:xfrm>
        </p:spPr>
        <p:txBody>
          <a:bodyPr>
            <a:normAutofit/>
          </a:bodyPr>
          <a:lstStyle/>
          <a:p>
            <a:r>
              <a:rPr lang="en-PH" sz="6600" b="1" dirty="0"/>
              <a:t>Setting the Data Type</a:t>
            </a:r>
            <a:br>
              <a:rPr lang="en-PH" sz="6600" b="1" dirty="0"/>
            </a:br>
            <a:endParaRPr lang="en-PH" sz="6600" dirty="0"/>
          </a:p>
        </p:txBody>
      </p:sp>
      <p:sp>
        <p:nvSpPr>
          <p:cNvPr id="3" name="Text Placeholder 2">
            <a:extLst>
              <a:ext uri="{FF2B5EF4-FFF2-40B4-BE49-F238E27FC236}">
                <a16:creationId xmlns:a16="http://schemas.microsoft.com/office/drawing/2014/main" id="{5D97B37A-36C3-7578-092E-1F13D5664C48}"/>
              </a:ext>
            </a:extLst>
          </p:cNvPr>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853634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86DC58C-17FA-3C33-BC84-16644418718F}"/>
              </a:ext>
            </a:extLst>
          </p:cNvPr>
          <p:cNvSpPr txBox="1"/>
          <p:nvPr/>
        </p:nvSpPr>
        <p:spPr>
          <a:xfrm>
            <a:off x="652807" y="493814"/>
            <a:ext cx="9169924" cy="369332"/>
          </a:xfrm>
          <a:prstGeom prst="rect">
            <a:avLst/>
          </a:prstGeom>
          <a:noFill/>
        </p:spPr>
        <p:txBody>
          <a:bodyPr wrap="square">
            <a:spAutoFit/>
          </a:bodyPr>
          <a:lstStyle/>
          <a:p>
            <a:r>
              <a:rPr lang="en-US" dirty="0"/>
              <a:t>In Python, the data type is set when you assign a value to a variable:</a:t>
            </a:r>
          </a:p>
        </p:txBody>
      </p:sp>
      <p:pic>
        <p:nvPicPr>
          <p:cNvPr id="11" name="Picture 10">
            <a:extLst>
              <a:ext uri="{FF2B5EF4-FFF2-40B4-BE49-F238E27FC236}">
                <a16:creationId xmlns:a16="http://schemas.microsoft.com/office/drawing/2014/main" id="{58769BF6-36AA-B042-4F2C-37A9AEF05242}"/>
              </a:ext>
            </a:extLst>
          </p:cNvPr>
          <p:cNvPicPr>
            <a:picLocks noChangeAspect="1"/>
          </p:cNvPicPr>
          <p:nvPr/>
        </p:nvPicPr>
        <p:blipFill>
          <a:blip r:embed="rId2"/>
          <a:stretch>
            <a:fillRect/>
          </a:stretch>
        </p:blipFill>
        <p:spPr>
          <a:xfrm>
            <a:off x="730143" y="1221365"/>
            <a:ext cx="10591449" cy="5439515"/>
          </a:xfrm>
          <a:prstGeom prst="rect">
            <a:avLst/>
          </a:prstGeom>
        </p:spPr>
      </p:pic>
    </p:spTree>
    <p:extLst>
      <p:ext uri="{BB962C8B-B14F-4D97-AF65-F5344CB8AC3E}">
        <p14:creationId xmlns:p14="http://schemas.microsoft.com/office/powerpoint/2010/main" val="1223777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8E3146-2C63-8412-2C3F-F3700FDF1822}"/>
              </a:ext>
            </a:extLst>
          </p:cNvPr>
          <p:cNvSpPr>
            <a:spLocks noGrp="1"/>
          </p:cNvSpPr>
          <p:nvPr>
            <p:ph type="body" idx="1"/>
          </p:nvPr>
        </p:nvSpPr>
        <p:spPr/>
        <p:txBody>
          <a:bodyPr/>
          <a:lstStyle/>
          <a:p>
            <a:endParaRPr lang="en-PH" dirty="0"/>
          </a:p>
        </p:txBody>
      </p:sp>
      <p:sp>
        <p:nvSpPr>
          <p:cNvPr id="4" name="Title 3">
            <a:extLst>
              <a:ext uri="{FF2B5EF4-FFF2-40B4-BE49-F238E27FC236}">
                <a16:creationId xmlns:a16="http://schemas.microsoft.com/office/drawing/2014/main" id="{D4C66358-56F0-2F48-BBBC-D1D42509A48B}"/>
              </a:ext>
            </a:extLst>
          </p:cNvPr>
          <p:cNvSpPr txBox="1">
            <a:spLocks noGrp="1"/>
          </p:cNvSpPr>
          <p:nvPr>
            <p:ph type="title"/>
          </p:nvPr>
        </p:nvSpPr>
        <p:spPr>
          <a:xfrm>
            <a:off x="2165774" y="2518863"/>
            <a:ext cx="9282112" cy="1668149"/>
          </a:xfrm>
          <a:prstGeom prst="rect">
            <a:avLst/>
          </a:prstGeom>
          <a:noFill/>
        </p:spPr>
        <p:txBody>
          <a:bodyPr wrap="square">
            <a:spAutoFit/>
          </a:bodyPr>
          <a:lstStyle/>
          <a:p>
            <a:r>
              <a:rPr lang="en-US" sz="4800" b="1" dirty="0"/>
              <a:t>Setting the Specific Data Type</a:t>
            </a:r>
            <a:br>
              <a:rPr lang="en-US" b="1" dirty="0"/>
            </a:br>
            <a:endParaRPr lang="en-PH" dirty="0"/>
          </a:p>
        </p:txBody>
      </p:sp>
    </p:spTree>
    <p:extLst>
      <p:ext uri="{BB962C8B-B14F-4D97-AF65-F5344CB8AC3E}">
        <p14:creationId xmlns:p14="http://schemas.microsoft.com/office/powerpoint/2010/main" val="750980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097600F-6A47-FC4F-AD7D-CA6DAF4CF01E}"/>
              </a:ext>
            </a:extLst>
          </p:cNvPr>
          <p:cNvSpPr txBox="1"/>
          <p:nvPr/>
        </p:nvSpPr>
        <p:spPr>
          <a:xfrm>
            <a:off x="1086437" y="481313"/>
            <a:ext cx="9735531" cy="369332"/>
          </a:xfrm>
          <a:prstGeom prst="rect">
            <a:avLst/>
          </a:prstGeom>
          <a:noFill/>
        </p:spPr>
        <p:txBody>
          <a:bodyPr wrap="square">
            <a:spAutoFit/>
          </a:bodyPr>
          <a:lstStyle/>
          <a:p>
            <a:r>
              <a:rPr lang="en-US" dirty="0"/>
              <a:t>If you want to specify the data type, you can use the following constructor functions:</a:t>
            </a:r>
          </a:p>
        </p:txBody>
      </p:sp>
      <p:pic>
        <p:nvPicPr>
          <p:cNvPr id="10" name="Picture 9">
            <a:extLst>
              <a:ext uri="{FF2B5EF4-FFF2-40B4-BE49-F238E27FC236}">
                <a16:creationId xmlns:a16="http://schemas.microsoft.com/office/drawing/2014/main" id="{52C9A366-9A2C-B043-FEBD-40898DC70CC0}"/>
              </a:ext>
            </a:extLst>
          </p:cNvPr>
          <p:cNvPicPr>
            <a:picLocks noChangeAspect="1"/>
          </p:cNvPicPr>
          <p:nvPr/>
        </p:nvPicPr>
        <p:blipFill>
          <a:blip r:embed="rId2"/>
          <a:stretch>
            <a:fillRect/>
          </a:stretch>
        </p:blipFill>
        <p:spPr>
          <a:xfrm>
            <a:off x="1223168" y="1171157"/>
            <a:ext cx="9462071" cy="5569446"/>
          </a:xfrm>
          <a:prstGeom prst="rect">
            <a:avLst/>
          </a:prstGeom>
        </p:spPr>
      </p:pic>
    </p:spTree>
    <p:extLst>
      <p:ext uri="{BB962C8B-B14F-4D97-AF65-F5344CB8AC3E}">
        <p14:creationId xmlns:p14="http://schemas.microsoft.com/office/powerpoint/2010/main" val="3354241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F88C-B638-B67A-4DE2-1F7C521D4DFF}"/>
              </a:ext>
            </a:extLst>
          </p:cNvPr>
          <p:cNvSpPr>
            <a:spLocks noGrp="1"/>
          </p:cNvSpPr>
          <p:nvPr>
            <p:ph type="title"/>
          </p:nvPr>
        </p:nvSpPr>
        <p:spPr>
          <a:xfrm>
            <a:off x="2233115" y="1819185"/>
            <a:ext cx="9281160" cy="3520440"/>
          </a:xfrm>
        </p:spPr>
        <p:txBody>
          <a:bodyPr/>
          <a:lstStyle/>
          <a:p>
            <a:r>
              <a:rPr lang="en-PH" b="1" dirty="0"/>
              <a:t>Python Numbers</a:t>
            </a:r>
            <a:br>
              <a:rPr lang="en-PH" b="1" dirty="0"/>
            </a:br>
            <a:endParaRPr lang="en-PH" dirty="0"/>
          </a:p>
        </p:txBody>
      </p:sp>
    </p:spTree>
    <p:extLst>
      <p:ext uri="{BB962C8B-B14F-4D97-AF65-F5344CB8AC3E}">
        <p14:creationId xmlns:p14="http://schemas.microsoft.com/office/powerpoint/2010/main" val="2992298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131CBF-1338-2A1B-AB21-3E1852FE2921}"/>
              </a:ext>
            </a:extLst>
          </p:cNvPr>
          <p:cNvSpPr txBox="1"/>
          <p:nvPr/>
        </p:nvSpPr>
        <p:spPr>
          <a:xfrm>
            <a:off x="1114718" y="2342261"/>
            <a:ext cx="9330179" cy="369332"/>
          </a:xfrm>
          <a:prstGeom prst="rect">
            <a:avLst/>
          </a:prstGeom>
          <a:noFill/>
        </p:spPr>
        <p:txBody>
          <a:bodyPr wrap="square">
            <a:spAutoFit/>
          </a:bodyPr>
          <a:lstStyle/>
          <a:p>
            <a:r>
              <a:rPr lang="en-US" dirty="0"/>
              <a:t>Variables of numeric types are created when you assign a value to them:</a:t>
            </a:r>
            <a:endParaRPr lang="en-PH" dirty="0"/>
          </a:p>
        </p:txBody>
      </p:sp>
      <p:sp>
        <p:nvSpPr>
          <p:cNvPr id="8" name="TextBox 7">
            <a:extLst>
              <a:ext uri="{FF2B5EF4-FFF2-40B4-BE49-F238E27FC236}">
                <a16:creationId xmlns:a16="http://schemas.microsoft.com/office/drawing/2014/main" id="{43CA0C06-2177-FEA4-766D-E61A01156E19}"/>
              </a:ext>
            </a:extLst>
          </p:cNvPr>
          <p:cNvSpPr txBox="1"/>
          <p:nvPr/>
        </p:nvSpPr>
        <p:spPr>
          <a:xfrm>
            <a:off x="2359058" y="3137114"/>
            <a:ext cx="6094428" cy="369332"/>
          </a:xfrm>
          <a:prstGeom prst="rect">
            <a:avLst/>
          </a:prstGeom>
          <a:noFill/>
        </p:spPr>
        <p:txBody>
          <a:bodyPr wrap="square">
            <a:spAutoFit/>
          </a:bodyPr>
          <a:lstStyle/>
          <a:p>
            <a:r>
              <a:rPr lang="en-PH" b="1" dirty="0"/>
              <a:t>Example</a:t>
            </a:r>
          </a:p>
        </p:txBody>
      </p:sp>
      <p:sp>
        <p:nvSpPr>
          <p:cNvPr id="10" name="TextBox 9">
            <a:extLst>
              <a:ext uri="{FF2B5EF4-FFF2-40B4-BE49-F238E27FC236}">
                <a16:creationId xmlns:a16="http://schemas.microsoft.com/office/drawing/2014/main" id="{AD0F4154-C587-3E93-E093-288D56DD2881}"/>
              </a:ext>
            </a:extLst>
          </p:cNvPr>
          <p:cNvSpPr txBox="1"/>
          <p:nvPr/>
        </p:nvSpPr>
        <p:spPr>
          <a:xfrm>
            <a:off x="3980469" y="2860115"/>
            <a:ext cx="6094428" cy="923330"/>
          </a:xfrm>
          <a:prstGeom prst="rect">
            <a:avLst/>
          </a:prstGeom>
          <a:noFill/>
        </p:spPr>
        <p:txBody>
          <a:bodyPr wrap="square">
            <a:spAutoFit/>
          </a:bodyPr>
          <a:lstStyle/>
          <a:p>
            <a:r>
              <a:rPr lang="en-US" dirty="0">
                <a:solidFill>
                  <a:srgbClr val="000000"/>
                </a:solidFill>
                <a:effectLst/>
              </a:rPr>
              <a:t>x = </a:t>
            </a:r>
            <a:r>
              <a:rPr lang="en-US" dirty="0">
                <a:solidFill>
                  <a:srgbClr val="FF0000"/>
                </a:solidFill>
                <a:effectLst/>
              </a:rPr>
              <a:t>1</a:t>
            </a:r>
            <a:r>
              <a:rPr lang="en-US" dirty="0">
                <a:solidFill>
                  <a:srgbClr val="000000"/>
                </a:solidFill>
                <a:effectLst/>
              </a:rPr>
              <a:t>    </a:t>
            </a:r>
            <a:r>
              <a:rPr lang="en-US" dirty="0">
                <a:solidFill>
                  <a:srgbClr val="008000"/>
                </a:solidFill>
                <a:effectLst/>
              </a:rPr>
              <a:t># int</a:t>
            </a:r>
            <a:br>
              <a:rPr lang="en-US" dirty="0">
                <a:solidFill>
                  <a:srgbClr val="008000"/>
                </a:solidFill>
                <a:effectLst/>
              </a:rPr>
            </a:br>
            <a:r>
              <a:rPr lang="en-US" dirty="0">
                <a:solidFill>
                  <a:srgbClr val="000000"/>
                </a:solidFill>
                <a:effectLst/>
              </a:rPr>
              <a:t>y = </a:t>
            </a:r>
            <a:r>
              <a:rPr lang="en-US" dirty="0">
                <a:solidFill>
                  <a:srgbClr val="FF0000"/>
                </a:solidFill>
                <a:effectLst/>
              </a:rPr>
              <a:t>2.8</a:t>
            </a:r>
            <a:r>
              <a:rPr lang="en-US" dirty="0">
                <a:solidFill>
                  <a:srgbClr val="000000"/>
                </a:solidFill>
                <a:effectLst/>
              </a:rPr>
              <a:t>  </a:t>
            </a:r>
            <a:r>
              <a:rPr lang="en-US" dirty="0">
                <a:solidFill>
                  <a:srgbClr val="008000"/>
                </a:solidFill>
                <a:effectLst/>
              </a:rPr>
              <a:t># float</a:t>
            </a:r>
            <a:br>
              <a:rPr lang="en-US" dirty="0">
                <a:solidFill>
                  <a:srgbClr val="008000"/>
                </a:solidFill>
                <a:effectLst/>
              </a:rPr>
            </a:br>
            <a:r>
              <a:rPr lang="en-US" dirty="0">
                <a:solidFill>
                  <a:srgbClr val="000000"/>
                </a:solidFill>
                <a:effectLst/>
              </a:rPr>
              <a:t>z = 1j   </a:t>
            </a:r>
            <a:r>
              <a:rPr lang="en-US" dirty="0">
                <a:solidFill>
                  <a:srgbClr val="008000"/>
                </a:solidFill>
                <a:effectLst/>
              </a:rPr>
              <a:t># complex</a:t>
            </a:r>
            <a:endParaRPr lang="en-PH" dirty="0"/>
          </a:p>
        </p:txBody>
      </p:sp>
      <p:sp>
        <p:nvSpPr>
          <p:cNvPr id="12" name="TextBox 11">
            <a:extLst>
              <a:ext uri="{FF2B5EF4-FFF2-40B4-BE49-F238E27FC236}">
                <a16:creationId xmlns:a16="http://schemas.microsoft.com/office/drawing/2014/main" id="{B9A3B977-1923-AD6F-A482-E69D85F5F91E}"/>
              </a:ext>
            </a:extLst>
          </p:cNvPr>
          <p:cNvSpPr txBox="1"/>
          <p:nvPr/>
        </p:nvSpPr>
        <p:spPr>
          <a:xfrm>
            <a:off x="1199559" y="3988157"/>
            <a:ext cx="7803037" cy="369332"/>
          </a:xfrm>
          <a:prstGeom prst="rect">
            <a:avLst/>
          </a:prstGeom>
          <a:noFill/>
        </p:spPr>
        <p:txBody>
          <a:bodyPr wrap="square">
            <a:spAutoFit/>
          </a:bodyPr>
          <a:lstStyle/>
          <a:p>
            <a:r>
              <a:rPr lang="en-US" dirty="0"/>
              <a:t>To verify the type of any object in Python, use the type() function:</a:t>
            </a:r>
            <a:endParaRPr lang="en-PH" dirty="0"/>
          </a:p>
        </p:txBody>
      </p:sp>
      <p:pic>
        <p:nvPicPr>
          <p:cNvPr id="14" name="Picture 13">
            <a:extLst>
              <a:ext uri="{FF2B5EF4-FFF2-40B4-BE49-F238E27FC236}">
                <a16:creationId xmlns:a16="http://schemas.microsoft.com/office/drawing/2014/main" id="{57EE6EAB-83F0-21E7-3DE8-6367FD45D287}"/>
              </a:ext>
            </a:extLst>
          </p:cNvPr>
          <p:cNvPicPr>
            <a:picLocks noChangeAspect="1"/>
          </p:cNvPicPr>
          <p:nvPr/>
        </p:nvPicPr>
        <p:blipFill>
          <a:blip r:embed="rId2"/>
          <a:stretch>
            <a:fillRect/>
          </a:stretch>
        </p:blipFill>
        <p:spPr>
          <a:xfrm>
            <a:off x="5656083" y="4449822"/>
            <a:ext cx="4817095" cy="2264150"/>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3AA4CCA7-5449-D1E9-87D1-25930224F21E}"/>
              </a:ext>
            </a:extLst>
          </p:cNvPr>
          <p:cNvSpPr txBox="1"/>
          <p:nvPr/>
        </p:nvSpPr>
        <p:spPr>
          <a:xfrm>
            <a:off x="1114718" y="587934"/>
            <a:ext cx="6247616" cy="1477328"/>
          </a:xfrm>
          <a:prstGeom prst="rect">
            <a:avLst/>
          </a:prstGeom>
          <a:noFill/>
        </p:spPr>
        <p:txBody>
          <a:bodyPr wrap="square">
            <a:spAutoFit/>
          </a:bodyPr>
          <a:lstStyle/>
          <a:p>
            <a:r>
              <a:rPr lang="en-US" dirty="0"/>
              <a:t>There are three numeric types in Python:</a:t>
            </a:r>
          </a:p>
          <a:p>
            <a:endParaRPr lang="en-US" dirty="0"/>
          </a:p>
          <a:p>
            <a:r>
              <a:rPr lang="en-US" b="1" dirty="0"/>
              <a:t>    int</a:t>
            </a:r>
          </a:p>
          <a:p>
            <a:r>
              <a:rPr lang="en-US" b="1" dirty="0"/>
              <a:t>    float</a:t>
            </a:r>
          </a:p>
          <a:p>
            <a:r>
              <a:rPr lang="en-US" b="1" dirty="0"/>
              <a:t>    complex</a:t>
            </a:r>
          </a:p>
        </p:txBody>
      </p:sp>
    </p:spTree>
    <p:extLst>
      <p:ext uri="{BB962C8B-B14F-4D97-AF65-F5344CB8AC3E}">
        <p14:creationId xmlns:p14="http://schemas.microsoft.com/office/powerpoint/2010/main" val="3553089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B3CB2B-3EF0-C4DB-318C-909719F92E51}"/>
              </a:ext>
            </a:extLst>
          </p:cNvPr>
          <p:cNvSpPr txBox="1"/>
          <p:nvPr/>
        </p:nvSpPr>
        <p:spPr>
          <a:xfrm>
            <a:off x="1011026" y="598296"/>
            <a:ext cx="6094428" cy="461665"/>
          </a:xfrm>
          <a:prstGeom prst="rect">
            <a:avLst/>
          </a:prstGeom>
          <a:noFill/>
        </p:spPr>
        <p:txBody>
          <a:bodyPr wrap="square">
            <a:spAutoFit/>
          </a:bodyPr>
          <a:lstStyle/>
          <a:p>
            <a:r>
              <a:rPr lang="en-PH" sz="2400" b="1" dirty="0"/>
              <a:t>Int</a:t>
            </a:r>
          </a:p>
        </p:txBody>
      </p:sp>
      <p:sp>
        <p:nvSpPr>
          <p:cNvPr id="8" name="TextBox 7">
            <a:extLst>
              <a:ext uri="{FF2B5EF4-FFF2-40B4-BE49-F238E27FC236}">
                <a16:creationId xmlns:a16="http://schemas.microsoft.com/office/drawing/2014/main" id="{FEB14C1B-81B4-CCDC-29A5-01360F6E495F}"/>
              </a:ext>
            </a:extLst>
          </p:cNvPr>
          <p:cNvSpPr txBox="1"/>
          <p:nvPr/>
        </p:nvSpPr>
        <p:spPr>
          <a:xfrm>
            <a:off x="1614340" y="1364126"/>
            <a:ext cx="10103177" cy="369332"/>
          </a:xfrm>
          <a:prstGeom prst="rect">
            <a:avLst/>
          </a:prstGeom>
          <a:noFill/>
        </p:spPr>
        <p:txBody>
          <a:bodyPr wrap="square">
            <a:spAutoFit/>
          </a:bodyPr>
          <a:lstStyle/>
          <a:p>
            <a:r>
              <a:rPr lang="en-US" dirty="0"/>
              <a:t>Int, or integer, is a whole number, positive or negative, without decimals, of unlimited length.</a:t>
            </a:r>
            <a:endParaRPr lang="en-PH" dirty="0"/>
          </a:p>
        </p:txBody>
      </p:sp>
      <p:sp>
        <p:nvSpPr>
          <p:cNvPr id="10" name="TextBox 9">
            <a:extLst>
              <a:ext uri="{FF2B5EF4-FFF2-40B4-BE49-F238E27FC236}">
                <a16:creationId xmlns:a16="http://schemas.microsoft.com/office/drawing/2014/main" id="{EAA4D035-BA50-79A3-5FD8-917F96BD43AF}"/>
              </a:ext>
            </a:extLst>
          </p:cNvPr>
          <p:cNvSpPr txBox="1"/>
          <p:nvPr/>
        </p:nvSpPr>
        <p:spPr>
          <a:xfrm>
            <a:off x="1614340" y="2076567"/>
            <a:ext cx="6094428" cy="400110"/>
          </a:xfrm>
          <a:prstGeom prst="rect">
            <a:avLst/>
          </a:prstGeom>
          <a:noFill/>
        </p:spPr>
        <p:txBody>
          <a:bodyPr wrap="square">
            <a:spAutoFit/>
          </a:bodyPr>
          <a:lstStyle/>
          <a:p>
            <a:r>
              <a:rPr lang="en-PH" sz="2000" b="1" dirty="0"/>
              <a:t>Example</a:t>
            </a:r>
            <a:endParaRPr lang="en-PH" b="1" dirty="0"/>
          </a:p>
        </p:txBody>
      </p:sp>
      <p:sp>
        <p:nvSpPr>
          <p:cNvPr id="12" name="TextBox 11">
            <a:extLst>
              <a:ext uri="{FF2B5EF4-FFF2-40B4-BE49-F238E27FC236}">
                <a16:creationId xmlns:a16="http://schemas.microsoft.com/office/drawing/2014/main" id="{D6C7E9D9-048B-62B0-DD14-D38814048D32}"/>
              </a:ext>
            </a:extLst>
          </p:cNvPr>
          <p:cNvSpPr txBox="1"/>
          <p:nvPr/>
        </p:nvSpPr>
        <p:spPr>
          <a:xfrm>
            <a:off x="2623009" y="2676732"/>
            <a:ext cx="4849304" cy="338554"/>
          </a:xfrm>
          <a:prstGeom prst="rect">
            <a:avLst/>
          </a:prstGeom>
          <a:noFill/>
        </p:spPr>
        <p:txBody>
          <a:bodyPr wrap="square">
            <a:spAutoFit/>
          </a:bodyPr>
          <a:lstStyle/>
          <a:p>
            <a:r>
              <a:rPr lang="en-PH" sz="1600" dirty="0"/>
              <a:t>Integers</a:t>
            </a:r>
          </a:p>
        </p:txBody>
      </p:sp>
      <p:pic>
        <p:nvPicPr>
          <p:cNvPr id="14" name="Picture 13">
            <a:extLst>
              <a:ext uri="{FF2B5EF4-FFF2-40B4-BE49-F238E27FC236}">
                <a16:creationId xmlns:a16="http://schemas.microsoft.com/office/drawing/2014/main" id="{626805CE-8089-64D7-DF75-74A357CBC15E}"/>
              </a:ext>
            </a:extLst>
          </p:cNvPr>
          <p:cNvPicPr>
            <a:picLocks noChangeAspect="1"/>
          </p:cNvPicPr>
          <p:nvPr/>
        </p:nvPicPr>
        <p:blipFill>
          <a:blip r:embed="rId2"/>
          <a:stretch>
            <a:fillRect/>
          </a:stretch>
        </p:blipFill>
        <p:spPr>
          <a:xfrm>
            <a:off x="3704734" y="3215341"/>
            <a:ext cx="5755267" cy="32998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8498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ED32A-DE47-C741-6353-83260B38E84D}"/>
              </a:ext>
            </a:extLst>
          </p:cNvPr>
          <p:cNvSpPr txBox="1"/>
          <p:nvPr/>
        </p:nvSpPr>
        <p:spPr>
          <a:xfrm>
            <a:off x="1086440" y="588331"/>
            <a:ext cx="6094428" cy="400110"/>
          </a:xfrm>
          <a:prstGeom prst="rect">
            <a:avLst/>
          </a:prstGeom>
          <a:noFill/>
        </p:spPr>
        <p:txBody>
          <a:bodyPr wrap="square">
            <a:spAutoFit/>
          </a:bodyPr>
          <a:lstStyle/>
          <a:p>
            <a:r>
              <a:rPr lang="en-PH" sz="2000" b="1" dirty="0"/>
              <a:t>Float</a:t>
            </a:r>
            <a:endParaRPr lang="en-PH" b="1" dirty="0"/>
          </a:p>
        </p:txBody>
      </p:sp>
      <p:sp>
        <p:nvSpPr>
          <p:cNvPr id="5" name="TextBox 4">
            <a:extLst>
              <a:ext uri="{FF2B5EF4-FFF2-40B4-BE49-F238E27FC236}">
                <a16:creationId xmlns:a16="http://schemas.microsoft.com/office/drawing/2014/main" id="{683FAC67-8D2F-5FC0-0D73-4F5D53189974}"/>
              </a:ext>
            </a:extLst>
          </p:cNvPr>
          <p:cNvSpPr txBox="1"/>
          <p:nvPr/>
        </p:nvSpPr>
        <p:spPr>
          <a:xfrm>
            <a:off x="1086439" y="1147416"/>
            <a:ext cx="10084323" cy="646331"/>
          </a:xfrm>
          <a:prstGeom prst="rect">
            <a:avLst/>
          </a:prstGeom>
          <a:noFill/>
        </p:spPr>
        <p:txBody>
          <a:bodyPr wrap="square">
            <a:spAutoFit/>
          </a:bodyPr>
          <a:lstStyle/>
          <a:p>
            <a:r>
              <a:rPr lang="en-US" dirty="0"/>
              <a:t>Float, or "floating point number" is a number, positive or negative, containing one or more decimals.</a:t>
            </a:r>
            <a:endParaRPr lang="en-PH" dirty="0"/>
          </a:p>
        </p:txBody>
      </p:sp>
      <p:sp>
        <p:nvSpPr>
          <p:cNvPr id="7" name="TextBox 6">
            <a:extLst>
              <a:ext uri="{FF2B5EF4-FFF2-40B4-BE49-F238E27FC236}">
                <a16:creationId xmlns:a16="http://schemas.microsoft.com/office/drawing/2014/main" id="{5876259B-5C38-48F0-6BD9-4EF0C902D0B2}"/>
              </a:ext>
            </a:extLst>
          </p:cNvPr>
          <p:cNvSpPr txBox="1"/>
          <p:nvPr/>
        </p:nvSpPr>
        <p:spPr>
          <a:xfrm>
            <a:off x="1180708" y="1952722"/>
            <a:ext cx="6094428" cy="369332"/>
          </a:xfrm>
          <a:prstGeom prst="rect">
            <a:avLst/>
          </a:prstGeom>
          <a:noFill/>
        </p:spPr>
        <p:txBody>
          <a:bodyPr wrap="square">
            <a:spAutoFit/>
          </a:bodyPr>
          <a:lstStyle/>
          <a:p>
            <a:r>
              <a:rPr lang="en-PH" b="1" dirty="0"/>
              <a:t>Example</a:t>
            </a:r>
          </a:p>
        </p:txBody>
      </p:sp>
      <p:pic>
        <p:nvPicPr>
          <p:cNvPr id="9" name="Picture 8">
            <a:extLst>
              <a:ext uri="{FF2B5EF4-FFF2-40B4-BE49-F238E27FC236}">
                <a16:creationId xmlns:a16="http://schemas.microsoft.com/office/drawing/2014/main" id="{5FCB1F5E-E40C-6DC4-174E-59DBF8274CE9}"/>
              </a:ext>
            </a:extLst>
          </p:cNvPr>
          <p:cNvPicPr>
            <a:picLocks noChangeAspect="1"/>
          </p:cNvPicPr>
          <p:nvPr/>
        </p:nvPicPr>
        <p:blipFill>
          <a:blip r:embed="rId2"/>
          <a:stretch>
            <a:fillRect/>
          </a:stretch>
        </p:blipFill>
        <p:spPr>
          <a:xfrm>
            <a:off x="2863699" y="2481029"/>
            <a:ext cx="6233167" cy="3821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088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B266-B3CB-3734-3940-5150163F9CD1}"/>
              </a:ext>
            </a:extLst>
          </p:cNvPr>
          <p:cNvSpPr>
            <a:spLocks noGrp="1"/>
          </p:cNvSpPr>
          <p:nvPr>
            <p:ph type="title"/>
          </p:nvPr>
        </p:nvSpPr>
        <p:spPr>
          <a:xfrm>
            <a:off x="2167128" y="1979628"/>
            <a:ext cx="9281160" cy="2766107"/>
          </a:xfrm>
        </p:spPr>
        <p:txBody>
          <a:bodyPr/>
          <a:lstStyle/>
          <a:p>
            <a:r>
              <a:rPr lang="en-PH" b="1" dirty="0"/>
              <a:t>Why Python?</a:t>
            </a:r>
            <a:br>
              <a:rPr lang="en-PH" b="1" dirty="0"/>
            </a:br>
            <a:endParaRPr lang="en-PH" dirty="0"/>
          </a:p>
        </p:txBody>
      </p:sp>
      <p:sp>
        <p:nvSpPr>
          <p:cNvPr id="3" name="Text Placeholder 2">
            <a:extLst>
              <a:ext uri="{FF2B5EF4-FFF2-40B4-BE49-F238E27FC236}">
                <a16:creationId xmlns:a16="http://schemas.microsoft.com/office/drawing/2014/main" id="{95DDB0C7-FE9C-A3A1-ADAD-30C250EDA725}"/>
              </a:ext>
            </a:extLst>
          </p:cNvPr>
          <p:cNvSpPr>
            <a:spLocks noGrp="1"/>
          </p:cNvSpPr>
          <p:nvPr>
            <p:ph type="body" idx="1"/>
          </p:nvPr>
        </p:nvSpPr>
        <p:spPr>
          <a:xfrm>
            <a:off x="2165774" y="3535052"/>
            <a:ext cx="9052560" cy="2551804"/>
          </a:xfrm>
        </p:spPr>
        <p:txBody>
          <a:bodyPr>
            <a:normAutofit fontScale="92500" lnSpcReduction="20000"/>
          </a:bodyPr>
          <a:lstStyle/>
          <a:p>
            <a:pPr>
              <a:buFont typeface="Arial" panose="020B0604020202020204" pitchFamily="34" charset="0"/>
              <a:buChar char="•"/>
            </a:pPr>
            <a:r>
              <a:rPr lang="en-US" dirty="0"/>
              <a:t>Python works on different platforms (Windows, Mac, Linux, Raspberry Pi, </a:t>
            </a:r>
            <a:r>
              <a:rPr lang="en-US" dirty="0" err="1"/>
              <a:t>etc</a:t>
            </a:r>
            <a:r>
              <a:rPr lang="en-US" dirty="0"/>
              <a:t>).</a:t>
            </a:r>
          </a:p>
          <a:p>
            <a:pPr>
              <a:buFont typeface="Arial" panose="020B0604020202020204" pitchFamily="34" charset="0"/>
              <a:buChar char="•"/>
            </a:pPr>
            <a:r>
              <a:rPr lang="en-US" dirty="0"/>
              <a:t>Python has a simple syntax similar to the English language.</a:t>
            </a:r>
          </a:p>
          <a:p>
            <a:pPr>
              <a:buFont typeface="Arial" panose="020B0604020202020204" pitchFamily="34" charset="0"/>
              <a:buChar char="•"/>
            </a:pPr>
            <a:r>
              <a:rPr lang="en-US" dirty="0"/>
              <a:t>Python has syntax that allows developers to write programs with fewer lines than some other programming languages.</a:t>
            </a:r>
          </a:p>
          <a:p>
            <a:pPr>
              <a:buFont typeface="Arial" panose="020B0604020202020204" pitchFamily="34" charset="0"/>
              <a:buChar char="•"/>
            </a:pPr>
            <a:r>
              <a:rPr lang="en-US" dirty="0"/>
              <a:t>Python runs on an interpreter system, meaning that code can be executed as soon as it is written. This means that prototyping can be very quick.</a:t>
            </a:r>
          </a:p>
          <a:p>
            <a:pPr>
              <a:buFont typeface="Arial" panose="020B0604020202020204" pitchFamily="34" charset="0"/>
              <a:buChar char="•"/>
            </a:pPr>
            <a:r>
              <a:rPr lang="en-US" dirty="0"/>
              <a:t>Python can be treated in a procedural way, an object-oriented way or a functional way.</a:t>
            </a:r>
          </a:p>
          <a:p>
            <a:endParaRPr lang="en-PH" dirty="0"/>
          </a:p>
        </p:txBody>
      </p:sp>
    </p:spTree>
    <p:extLst>
      <p:ext uri="{BB962C8B-B14F-4D97-AF65-F5344CB8AC3E}">
        <p14:creationId xmlns:p14="http://schemas.microsoft.com/office/powerpoint/2010/main" val="2031383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DDE08D-7ADC-9D3F-32F9-66D1CFBBD1A5}"/>
              </a:ext>
            </a:extLst>
          </p:cNvPr>
          <p:cNvSpPr txBox="1"/>
          <p:nvPr/>
        </p:nvSpPr>
        <p:spPr>
          <a:xfrm>
            <a:off x="775354" y="534673"/>
            <a:ext cx="10084323" cy="369332"/>
          </a:xfrm>
          <a:prstGeom prst="rect">
            <a:avLst/>
          </a:prstGeom>
          <a:noFill/>
        </p:spPr>
        <p:txBody>
          <a:bodyPr wrap="square">
            <a:spAutoFit/>
          </a:bodyPr>
          <a:lstStyle/>
          <a:p>
            <a:r>
              <a:rPr lang="en-US" dirty="0"/>
              <a:t>Float can also be scientific numbers with an "e" to indicate the power of 10.</a:t>
            </a:r>
            <a:endParaRPr lang="en-PH" dirty="0"/>
          </a:p>
        </p:txBody>
      </p:sp>
      <p:sp>
        <p:nvSpPr>
          <p:cNvPr id="5" name="TextBox 4">
            <a:extLst>
              <a:ext uri="{FF2B5EF4-FFF2-40B4-BE49-F238E27FC236}">
                <a16:creationId xmlns:a16="http://schemas.microsoft.com/office/drawing/2014/main" id="{EF88D06E-A9B6-C95F-308A-984B8E00F7BE}"/>
              </a:ext>
            </a:extLst>
          </p:cNvPr>
          <p:cNvSpPr txBox="1"/>
          <p:nvPr/>
        </p:nvSpPr>
        <p:spPr>
          <a:xfrm>
            <a:off x="945038" y="1163366"/>
            <a:ext cx="6094428" cy="369332"/>
          </a:xfrm>
          <a:prstGeom prst="rect">
            <a:avLst/>
          </a:prstGeom>
          <a:noFill/>
        </p:spPr>
        <p:txBody>
          <a:bodyPr wrap="square">
            <a:spAutoFit/>
          </a:bodyPr>
          <a:lstStyle/>
          <a:p>
            <a:r>
              <a:rPr lang="en-PH" b="1" dirty="0"/>
              <a:t>Example</a:t>
            </a:r>
          </a:p>
        </p:txBody>
      </p:sp>
      <p:sp>
        <p:nvSpPr>
          <p:cNvPr id="7" name="TextBox 6">
            <a:extLst>
              <a:ext uri="{FF2B5EF4-FFF2-40B4-BE49-F238E27FC236}">
                <a16:creationId xmlns:a16="http://schemas.microsoft.com/office/drawing/2014/main" id="{E4CEAF41-EA4F-3D4A-FAE8-1216FA3872E7}"/>
              </a:ext>
            </a:extLst>
          </p:cNvPr>
          <p:cNvSpPr txBox="1"/>
          <p:nvPr/>
        </p:nvSpPr>
        <p:spPr>
          <a:xfrm>
            <a:off x="775354" y="1532698"/>
            <a:ext cx="6094428" cy="369332"/>
          </a:xfrm>
          <a:prstGeom prst="rect">
            <a:avLst/>
          </a:prstGeom>
          <a:noFill/>
        </p:spPr>
        <p:txBody>
          <a:bodyPr wrap="square">
            <a:spAutoFit/>
          </a:bodyPr>
          <a:lstStyle/>
          <a:p>
            <a:r>
              <a:rPr lang="en-PH" dirty="0"/>
              <a:t>Floats:</a:t>
            </a:r>
          </a:p>
        </p:txBody>
      </p:sp>
      <p:pic>
        <p:nvPicPr>
          <p:cNvPr id="9" name="Picture 8">
            <a:extLst>
              <a:ext uri="{FF2B5EF4-FFF2-40B4-BE49-F238E27FC236}">
                <a16:creationId xmlns:a16="http://schemas.microsoft.com/office/drawing/2014/main" id="{46FB06CD-173E-BFDD-5EEB-8713DD940E02}"/>
              </a:ext>
            </a:extLst>
          </p:cNvPr>
          <p:cNvPicPr>
            <a:picLocks noChangeAspect="1"/>
          </p:cNvPicPr>
          <p:nvPr/>
        </p:nvPicPr>
        <p:blipFill>
          <a:blip r:embed="rId2"/>
          <a:stretch>
            <a:fillRect/>
          </a:stretch>
        </p:blipFill>
        <p:spPr>
          <a:xfrm>
            <a:off x="2955304" y="1982281"/>
            <a:ext cx="6951214" cy="41399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938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A802-F077-85A7-67E6-7391E7F7073A}"/>
              </a:ext>
            </a:extLst>
          </p:cNvPr>
          <p:cNvSpPr txBox="1"/>
          <p:nvPr/>
        </p:nvSpPr>
        <p:spPr>
          <a:xfrm>
            <a:off x="1011026" y="663746"/>
            <a:ext cx="6094428" cy="369332"/>
          </a:xfrm>
          <a:prstGeom prst="rect">
            <a:avLst/>
          </a:prstGeom>
          <a:noFill/>
        </p:spPr>
        <p:txBody>
          <a:bodyPr wrap="square">
            <a:spAutoFit/>
          </a:bodyPr>
          <a:lstStyle/>
          <a:p>
            <a:r>
              <a:rPr lang="en-PH" b="1" dirty="0"/>
              <a:t>Complex</a:t>
            </a:r>
          </a:p>
        </p:txBody>
      </p:sp>
      <p:sp>
        <p:nvSpPr>
          <p:cNvPr id="5" name="TextBox 4">
            <a:extLst>
              <a:ext uri="{FF2B5EF4-FFF2-40B4-BE49-F238E27FC236}">
                <a16:creationId xmlns:a16="http://schemas.microsoft.com/office/drawing/2014/main" id="{D6065EEB-E7D4-A9EB-263B-B10C8C3274EF}"/>
              </a:ext>
            </a:extLst>
          </p:cNvPr>
          <p:cNvSpPr txBox="1"/>
          <p:nvPr/>
        </p:nvSpPr>
        <p:spPr>
          <a:xfrm>
            <a:off x="1746315" y="1307671"/>
            <a:ext cx="7171441" cy="369333"/>
          </a:xfrm>
          <a:prstGeom prst="rect">
            <a:avLst/>
          </a:prstGeom>
          <a:noFill/>
        </p:spPr>
        <p:txBody>
          <a:bodyPr wrap="square">
            <a:spAutoFit/>
          </a:bodyPr>
          <a:lstStyle/>
          <a:p>
            <a:r>
              <a:rPr lang="en-US" dirty="0"/>
              <a:t>Complex numbers are written with a "j" as the imaginary part:</a:t>
            </a:r>
            <a:endParaRPr lang="en-PH" dirty="0"/>
          </a:p>
        </p:txBody>
      </p:sp>
      <p:sp>
        <p:nvSpPr>
          <p:cNvPr id="7" name="TextBox 6">
            <a:extLst>
              <a:ext uri="{FF2B5EF4-FFF2-40B4-BE49-F238E27FC236}">
                <a16:creationId xmlns:a16="http://schemas.microsoft.com/office/drawing/2014/main" id="{737118EA-F1A2-D39E-7F37-D0E585A46B62}"/>
              </a:ext>
            </a:extLst>
          </p:cNvPr>
          <p:cNvSpPr txBox="1"/>
          <p:nvPr/>
        </p:nvSpPr>
        <p:spPr>
          <a:xfrm>
            <a:off x="1011026" y="1951597"/>
            <a:ext cx="6094428" cy="954107"/>
          </a:xfrm>
          <a:prstGeom prst="rect">
            <a:avLst/>
          </a:prstGeom>
          <a:noFill/>
        </p:spPr>
        <p:txBody>
          <a:bodyPr wrap="square">
            <a:spAutoFit/>
          </a:bodyPr>
          <a:lstStyle/>
          <a:p>
            <a:r>
              <a:rPr lang="en-PH" sz="2000" b="1" dirty="0"/>
              <a:t>Example</a:t>
            </a:r>
            <a:endParaRPr lang="en-PH" b="1" dirty="0"/>
          </a:p>
          <a:p>
            <a:endParaRPr lang="en-PH" dirty="0"/>
          </a:p>
          <a:p>
            <a:r>
              <a:rPr lang="en-PH" dirty="0"/>
              <a:t>Complex:</a:t>
            </a:r>
          </a:p>
        </p:txBody>
      </p:sp>
      <p:pic>
        <p:nvPicPr>
          <p:cNvPr id="9" name="Picture 8">
            <a:extLst>
              <a:ext uri="{FF2B5EF4-FFF2-40B4-BE49-F238E27FC236}">
                <a16:creationId xmlns:a16="http://schemas.microsoft.com/office/drawing/2014/main" id="{FF9BA8B3-A01A-A272-5858-5B907FE494DD}"/>
              </a:ext>
            </a:extLst>
          </p:cNvPr>
          <p:cNvPicPr>
            <a:picLocks noChangeAspect="1"/>
          </p:cNvPicPr>
          <p:nvPr/>
        </p:nvPicPr>
        <p:blipFill>
          <a:blip r:embed="rId2"/>
          <a:stretch>
            <a:fillRect/>
          </a:stretch>
        </p:blipFill>
        <p:spPr>
          <a:xfrm>
            <a:off x="2920592" y="2905704"/>
            <a:ext cx="5403276" cy="30771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9735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E85D6-7501-5EA2-F43D-86BFBEBA08D3}"/>
              </a:ext>
            </a:extLst>
          </p:cNvPr>
          <p:cNvSpPr txBox="1"/>
          <p:nvPr/>
        </p:nvSpPr>
        <p:spPr>
          <a:xfrm>
            <a:off x="643380" y="446929"/>
            <a:ext cx="6094428" cy="400110"/>
          </a:xfrm>
          <a:prstGeom prst="rect">
            <a:avLst/>
          </a:prstGeom>
          <a:noFill/>
        </p:spPr>
        <p:txBody>
          <a:bodyPr wrap="square">
            <a:spAutoFit/>
          </a:bodyPr>
          <a:lstStyle/>
          <a:p>
            <a:r>
              <a:rPr lang="en-PH" sz="2000" b="1" dirty="0"/>
              <a:t>Type Conversion</a:t>
            </a:r>
          </a:p>
        </p:txBody>
      </p:sp>
      <p:sp>
        <p:nvSpPr>
          <p:cNvPr id="5" name="TextBox 4">
            <a:extLst>
              <a:ext uri="{FF2B5EF4-FFF2-40B4-BE49-F238E27FC236}">
                <a16:creationId xmlns:a16="http://schemas.microsoft.com/office/drawing/2014/main" id="{A3C236EE-F047-FFEB-BD32-9BBD130CF140}"/>
              </a:ext>
            </a:extLst>
          </p:cNvPr>
          <p:cNvSpPr txBox="1"/>
          <p:nvPr/>
        </p:nvSpPr>
        <p:spPr>
          <a:xfrm>
            <a:off x="1454084" y="836239"/>
            <a:ext cx="9754385" cy="369332"/>
          </a:xfrm>
          <a:prstGeom prst="rect">
            <a:avLst/>
          </a:prstGeom>
          <a:noFill/>
        </p:spPr>
        <p:txBody>
          <a:bodyPr wrap="square">
            <a:spAutoFit/>
          </a:bodyPr>
          <a:lstStyle/>
          <a:p>
            <a:r>
              <a:rPr lang="en-US" dirty="0"/>
              <a:t>You can convert from one type to another with the int(), float(), and complex() methods:</a:t>
            </a:r>
            <a:endParaRPr lang="en-PH" dirty="0"/>
          </a:p>
        </p:txBody>
      </p:sp>
      <p:sp>
        <p:nvSpPr>
          <p:cNvPr id="7" name="TextBox 6">
            <a:extLst>
              <a:ext uri="{FF2B5EF4-FFF2-40B4-BE49-F238E27FC236}">
                <a16:creationId xmlns:a16="http://schemas.microsoft.com/office/drawing/2014/main" id="{F6E447CA-F3D7-7114-9069-D1DD63C930B9}"/>
              </a:ext>
            </a:extLst>
          </p:cNvPr>
          <p:cNvSpPr txBox="1"/>
          <p:nvPr/>
        </p:nvSpPr>
        <p:spPr>
          <a:xfrm>
            <a:off x="728221" y="1236349"/>
            <a:ext cx="6094428" cy="923330"/>
          </a:xfrm>
          <a:prstGeom prst="rect">
            <a:avLst/>
          </a:prstGeom>
          <a:noFill/>
        </p:spPr>
        <p:txBody>
          <a:bodyPr wrap="square">
            <a:spAutoFit/>
          </a:bodyPr>
          <a:lstStyle/>
          <a:p>
            <a:r>
              <a:rPr lang="en-US" b="1" dirty="0"/>
              <a:t>Example</a:t>
            </a:r>
          </a:p>
          <a:p>
            <a:endParaRPr lang="en-US" dirty="0"/>
          </a:p>
          <a:p>
            <a:r>
              <a:rPr lang="en-US" sz="1600" dirty="0"/>
              <a:t>Convert from one type to another:</a:t>
            </a:r>
            <a:endParaRPr lang="en-PH" sz="1600" dirty="0"/>
          </a:p>
        </p:txBody>
      </p:sp>
      <p:pic>
        <p:nvPicPr>
          <p:cNvPr id="9" name="Picture 8">
            <a:extLst>
              <a:ext uri="{FF2B5EF4-FFF2-40B4-BE49-F238E27FC236}">
                <a16:creationId xmlns:a16="http://schemas.microsoft.com/office/drawing/2014/main" id="{4C15006A-CA31-1ABF-0B39-58EA51A26718}"/>
              </a:ext>
            </a:extLst>
          </p:cNvPr>
          <p:cNvPicPr>
            <a:picLocks noChangeAspect="1"/>
          </p:cNvPicPr>
          <p:nvPr/>
        </p:nvPicPr>
        <p:blipFill>
          <a:blip r:embed="rId2"/>
          <a:stretch>
            <a:fillRect/>
          </a:stretch>
        </p:blipFill>
        <p:spPr>
          <a:xfrm>
            <a:off x="3417338" y="2159679"/>
            <a:ext cx="5377870" cy="4681730"/>
          </a:xfrm>
          <a:prstGeom prst="rect">
            <a:avLst/>
          </a:prstGeom>
        </p:spPr>
      </p:pic>
    </p:spTree>
    <p:extLst>
      <p:ext uri="{BB962C8B-B14F-4D97-AF65-F5344CB8AC3E}">
        <p14:creationId xmlns:p14="http://schemas.microsoft.com/office/powerpoint/2010/main" val="677294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F0D70A-1BF7-9257-894F-A02D5D74EB9D}"/>
              </a:ext>
            </a:extLst>
          </p:cNvPr>
          <p:cNvSpPr txBox="1"/>
          <p:nvPr/>
        </p:nvSpPr>
        <p:spPr>
          <a:xfrm>
            <a:off x="775355" y="437502"/>
            <a:ext cx="6094428" cy="369332"/>
          </a:xfrm>
          <a:prstGeom prst="rect">
            <a:avLst/>
          </a:prstGeom>
          <a:noFill/>
        </p:spPr>
        <p:txBody>
          <a:bodyPr wrap="square">
            <a:spAutoFit/>
          </a:bodyPr>
          <a:lstStyle/>
          <a:p>
            <a:r>
              <a:rPr lang="en-PH" b="1" dirty="0"/>
              <a:t>Random Number</a:t>
            </a:r>
          </a:p>
        </p:txBody>
      </p:sp>
      <p:sp>
        <p:nvSpPr>
          <p:cNvPr id="10" name="TextBox 9">
            <a:extLst>
              <a:ext uri="{FF2B5EF4-FFF2-40B4-BE49-F238E27FC236}">
                <a16:creationId xmlns:a16="http://schemas.microsoft.com/office/drawing/2014/main" id="{8B642408-CC42-B44C-A861-EB9B890C4AC9}"/>
              </a:ext>
            </a:extLst>
          </p:cNvPr>
          <p:cNvSpPr txBox="1"/>
          <p:nvPr/>
        </p:nvSpPr>
        <p:spPr>
          <a:xfrm>
            <a:off x="926185" y="876941"/>
            <a:ext cx="10385980" cy="646331"/>
          </a:xfrm>
          <a:prstGeom prst="rect">
            <a:avLst/>
          </a:prstGeom>
          <a:noFill/>
        </p:spPr>
        <p:txBody>
          <a:bodyPr wrap="square">
            <a:spAutoFit/>
          </a:bodyPr>
          <a:lstStyle/>
          <a:p>
            <a:r>
              <a:rPr lang="en-US" dirty="0"/>
              <a:t>Python does not have a random() function to make a random number, but Python has a built-in module called random that can be used to make random numbers:</a:t>
            </a:r>
            <a:endParaRPr lang="en-PH" dirty="0"/>
          </a:p>
        </p:txBody>
      </p:sp>
      <p:sp>
        <p:nvSpPr>
          <p:cNvPr id="12" name="TextBox 11">
            <a:extLst>
              <a:ext uri="{FF2B5EF4-FFF2-40B4-BE49-F238E27FC236}">
                <a16:creationId xmlns:a16="http://schemas.microsoft.com/office/drawing/2014/main" id="{24B2C9C0-616E-40CB-CC6C-21B3EF3835AF}"/>
              </a:ext>
            </a:extLst>
          </p:cNvPr>
          <p:cNvSpPr txBox="1"/>
          <p:nvPr/>
        </p:nvSpPr>
        <p:spPr>
          <a:xfrm>
            <a:off x="860196" y="1710121"/>
            <a:ext cx="6094428" cy="369332"/>
          </a:xfrm>
          <a:prstGeom prst="rect">
            <a:avLst/>
          </a:prstGeom>
          <a:noFill/>
        </p:spPr>
        <p:txBody>
          <a:bodyPr wrap="square">
            <a:spAutoFit/>
          </a:bodyPr>
          <a:lstStyle/>
          <a:p>
            <a:r>
              <a:rPr lang="en-PH" b="1" dirty="0"/>
              <a:t>Example</a:t>
            </a:r>
          </a:p>
        </p:txBody>
      </p:sp>
      <p:sp>
        <p:nvSpPr>
          <p:cNvPr id="14" name="TextBox 13">
            <a:extLst>
              <a:ext uri="{FF2B5EF4-FFF2-40B4-BE49-F238E27FC236}">
                <a16:creationId xmlns:a16="http://schemas.microsoft.com/office/drawing/2014/main" id="{5F122ABA-7A93-D83B-7EFE-880B770BBDEA}"/>
              </a:ext>
            </a:extLst>
          </p:cNvPr>
          <p:cNvSpPr txBox="1"/>
          <p:nvPr/>
        </p:nvSpPr>
        <p:spPr>
          <a:xfrm>
            <a:off x="1039306" y="2266302"/>
            <a:ext cx="9207630" cy="338554"/>
          </a:xfrm>
          <a:prstGeom prst="rect">
            <a:avLst/>
          </a:prstGeom>
          <a:noFill/>
        </p:spPr>
        <p:txBody>
          <a:bodyPr wrap="square">
            <a:spAutoFit/>
          </a:bodyPr>
          <a:lstStyle/>
          <a:p>
            <a:r>
              <a:rPr lang="en-US" sz="1600" dirty="0"/>
              <a:t>Import the random module, and display a random number between 1 and 9:</a:t>
            </a:r>
            <a:endParaRPr lang="en-PH" sz="1600" dirty="0"/>
          </a:p>
        </p:txBody>
      </p:sp>
      <p:pic>
        <p:nvPicPr>
          <p:cNvPr id="16" name="Picture 15">
            <a:extLst>
              <a:ext uri="{FF2B5EF4-FFF2-40B4-BE49-F238E27FC236}">
                <a16:creationId xmlns:a16="http://schemas.microsoft.com/office/drawing/2014/main" id="{9C8CEE49-2B76-43DF-4CDA-85D3AD487484}"/>
              </a:ext>
            </a:extLst>
          </p:cNvPr>
          <p:cNvPicPr>
            <a:picLocks noChangeAspect="1"/>
          </p:cNvPicPr>
          <p:nvPr/>
        </p:nvPicPr>
        <p:blipFill>
          <a:blip r:embed="rId2"/>
          <a:stretch>
            <a:fillRect/>
          </a:stretch>
        </p:blipFill>
        <p:spPr>
          <a:xfrm>
            <a:off x="2705384" y="3077007"/>
            <a:ext cx="7780769" cy="25413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2831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3D13-C5D7-A6F1-3E85-F116EDF74056}"/>
              </a:ext>
            </a:extLst>
          </p:cNvPr>
          <p:cNvSpPr>
            <a:spLocks noGrp="1"/>
          </p:cNvSpPr>
          <p:nvPr>
            <p:ph type="ctrTitle"/>
          </p:nvPr>
        </p:nvSpPr>
        <p:spPr/>
        <p:txBody>
          <a:bodyPr/>
          <a:lstStyle/>
          <a:p>
            <a:r>
              <a:rPr lang="en-PH" b="1" dirty="0"/>
              <a:t>Python Casting</a:t>
            </a:r>
            <a:br>
              <a:rPr lang="en-PH" b="1" dirty="0"/>
            </a:br>
            <a:endParaRPr lang="en-PH" dirty="0"/>
          </a:p>
        </p:txBody>
      </p:sp>
    </p:spTree>
    <p:extLst>
      <p:ext uri="{BB962C8B-B14F-4D97-AF65-F5344CB8AC3E}">
        <p14:creationId xmlns:p14="http://schemas.microsoft.com/office/powerpoint/2010/main" val="2049854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0C32C3-5471-3905-5131-435116EBDDBF}"/>
              </a:ext>
            </a:extLst>
          </p:cNvPr>
          <p:cNvSpPr txBox="1"/>
          <p:nvPr/>
        </p:nvSpPr>
        <p:spPr>
          <a:xfrm>
            <a:off x="1611984" y="1305341"/>
            <a:ext cx="9671901" cy="3970318"/>
          </a:xfrm>
          <a:prstGeom prst="rect">
            <a:avLst/>
          </a:prstGeom>
          <a:noFill/>
        </p:spPr>
        <p:txBody>
          <a:bodyPr wrap="square">
            <a:spAutoFit/>
          </a:bodyPr>
          <a:lstStyle/>
          <a:p>
            <a:r>
              <a:rPr lang="en-US" dirty="0"/>
              <a:t>There may be times when you want to specify a type on to a variable. This can be done with casting. Python is an object-orientated language, and as such it uses classes to define data types, including its primitive types.</a:t>
            </a:r>
          </a:p>
          <a:p>
            <a:endParaRPr lang="en-US" dirty="0"/>
          </a:p>
          <a:p>
            <a:r>
              <a:rPr lang="en-US" dirty="0"/>
              <a:t>Casting in python is therefore done using constructor functions:</a:t>
            </a:r>
          </a:p>
          <a:p>
            <a:endParaRPr lang="en-US" dirty="0"/>
          </a:p>
          <a:p>
            <a:pPr>
              <a:buFont typeface="Arial" panose="020B0604020202020204" pitchFamily="34" charset="0"/>
              <a:buChar char="•"/>
            </a:pPr>
            <a:r>
              <a:rPr lang="en-US" dirty="0"/>
              <a:t>int() - constructs an integer number from an integer literal, a float literal (by removing all decimals), or a string literal (providing the string represents a whole number)</a:t>
            </a:r>
          </a:p>
          <a:p>
            <a:pPr>
              <a:buFont typeface="Arial" panose="020B0604020202020204" pitchFamily="34" charset="0"/>
              <a:buChar char="•"/>
            </a:pPr>
            <a:endParaRPr lang="en-US" dirty="0"/>
          </a:p>
          <a:p>
            <a:pPr>
              <a:buFont typeface="Arial" panose="020B0604020202020204" pitchFamily="34" charset="0"/>
              <a:buChar char="•"/>
            </a:pPr>
            <a:r>
              <a:rPr lang="en-US" dirty="0"/>
              <a:t>float() - constructs a float number from an integer literal, a float literal or a string literal (providing the string represents a float or an integer)</a:t>
            </a:r>
          </a:p>
          <a:p>
            <a:pPr>
              <a:buFont typeface="Arial" panose="020B0604020202020204" pitchFamily="34" charset="0"/>
              <a:buChar char="•"/>
            </a:pPr>
            <a:endParaRPr lang="en-US" dirty="0"/>
          </a:p>
          <a:p>
            <a:pPr>
              <a:buFont typeface="Arial" panose="020B0604020202020204" pitchFamily="34" charset="0"/>
              <a:buChar char="•"/>
            </a:pPr>
            <a:r>
              <a:rPr lang="en-US" dirty="0"/>
              <a:t>str() - constructs a string from a wide variety of data types, including strings, integer literals and float literals</a:t>
            </a:r>
          </a:p>
        </p:txBody>
      </p:sp>
      <p:sp>
        <p:nvSpPr>
          <p:cNvPr id="3" name="TextBox 2">
            <a:extLst>
              <a:ext uri="{FF2B5EF4-FFF2-40B4-BE49-F238E27FC236}">
                <a16:creationId xmlns:a16="http://schemas.microsoft.com/office/drawing/2014/main" id="{5BA54EFA-73E2-8313-58A0-E96267AC674B}"/>
              </a:ext>
            </a:extLst>
          </p:cNvPr>
          <p:cNvSpPr txBox="1"/>
          <p:nvPr/>
        </p:nvSpPr>
        <p:spPr>
          <a:xfrm>
            <a:off x="3650531" y="382012"/>
            <a:ext cx="6094428" cy="1200329"/>
          </a:xfrm>
          <a:prstGeom prst="rect">
            <a:avLst/>
          </a:prstGeom>
          <a:noFill/>
        </p:spPr>
        <p:txBody>
          <a:bodyPr wrap="square">
            <a:spAutoFit/>
          </a:bodyPr>
          <a:lstStyle/>
          <a:p>
            <a:r>
              <a:rPr lang="en-PH" sz="3600" b="1" dirty="0">
                <a:effectLst>
                  <a:outerShdw blurRad="38100" dist="38100" dir="2700000" algn="tl">
                    <a:srgbClr val="000000">
                      <a:alpha val="43137"/>
                    </a:srgbClr>
                  </a:outerShdw>
                </a:effectLst>
              </a:rPr>
              <a:t>Specify a Variable Type</a:t>
            </a:r>
            <a:br>
              <a:rPr lang="en-PH" sz="3600" b="1" dirty="0">
                <a:effectLst>
                  <a:outerShdw blurRad="38100" dist="38100" dir="2700000" algn="tl">
                    <a:srgbClr val="000000">
                      <a:alpha val="43137"/>
                    </a:srgbClr>
                  </a:outerShdw>
                </a:effectLst>
              </a:rPr>
            </a:br>
            <a:endParaRPr lang="en-PH"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6509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5915B7-243B-3A35-B65B-67FB71174CC0}"/>
              </a:ext>
            </a:extLst>
          </p:cNvPr>
          <p:cNvSpPr txBox="1"/>
          <p:nvPr/>
        </p:nvSpPr>
        <p:spPr>
          <a:xfrm>
            <a:off x="662234" y="569478"/>
            <a:ext cx="6094428" cy="461665"/>
          </a:xfrm>
          <a:prstGeom prst="rect">
            <a:avLst/>
          </a:prstGeom>
          <a:noFill/>
        </p:spPr>
        <p:txBody>
          <a:bodyPr wrap="square">
            <a:spAutoFit/>
          </a:bodyPr>
          <a:lstStyle/>
          <a:p>
            <a:r>
              <a:rPr lang="en-PH" sz="2400" b="1" dirty="0"/>
              <a:t>Example</a:t>
            </a:r>
          </a:p>
        </p:txBody>
      </p:sp>
      <p:pic>
        <p:nvPicPr>
          <p:cNvPr id="8" name="Picture 7">
            <a:extLst>
              <a:ext uri="{FF2B5EF4-FFF2-40B4-BE49-F238E27FC236}">
                <a16:creationId xmlns:a16="http://schemas.microsoft.com/office/drawing/2014/main" id="{9B518112-B4C2-D0D9-E4F3-3D592C2ACEEB}"/>
              </a:ext>
            </a:extLst>
          </p:cNvPr>
          <p:cNvPicPr>
            <a:picLocks noChangeAspect="1"/>
          </p:cNvPicPr>
          <p:nvPr/>
        </p:nvPicPr>
        <p:blipFill>
          <a:blip r:embed="rId2"/>
          <a:stretch>
            <a:fillRect/>
          </a:stretch>
        </p:blipFill>
        <p:spPr>
          <a:xfrm>
            <a:off x="6908987" y="2790223"/>
            <a:ext cx="4283560" cy="1277554"/>
          </a:xfrm>
          <a:prstGeom prst="rect">
            <a:avLst/>
          </a:prstGeom>
        </p:spPr>
      </p:pic>
      <p:sp>
        <p:nvSpPr>
          <p:cNvPr id="12" name="TextBox 11">
            <a:extLst>
              <a:ext uri="{FF2B5EF4-FFF2-40B4-BE49-F238E27FC236}">
                <a16:creationId xmlns:a16="http://schemas.microsoft.com/office/drawing/2014/main" id="{4F41EF72-567F-469D-8A49-515D5F51CB3D}"/>
              </a:ext>
            </a:extLst>
          </p:cNvPr>
          <p:cNvSpPr txBox="1"/>
          <p:nvPr/>
        </p:nvSpPr>
        <p:spPr>
          <a:xfrm>
            <a:off x="3386578" y="3143963"/>
            <a:ext cx="6094428" cy="369332"/>
          </a:xfrm>
          <a:prstGeom prst="rect">
            <a:avLst/>
          </a:prstGeom>
          <a:noFill/>
        </p:spPr>
        <p:txBody>
          <a:bodyPr wrap="square">
            <a:spAutoFit/>
          </a:bodyPr>
          <a:lstStyle/>
          <a:p>
            <a:r>
              <a:rPr lang="en-PH" dirty="0"/>
              <a:t>Floats:</a:t>
            </a:r>
          </a:p>
        </p:txBody>
      </p:sp>
      <p:sp>
        <p:nvSpPr>
          <p:cNvPr id="14" name="TextBox 13">
            <a:extLst>
              <a:ext uri="{FF2B5EF4-FFF2-40B4-BE49-F238E27FC236}">
                <a16:creationId xmlns:a16="http://schemas.microsoft.com/office/drawing/2014/main" id="{63CA9698-82F8-400F-8CAC-0F3D1F929173}"/>
              </a:ext>
            </a:extLst>
          </p:cNvPr>
          <p:cNvSpPr txBox="1"/>
          <p:nvPr/>
        </p:nvSpPr>
        <p:spPr>
          <a:xfrm>
            <a:off x="3318753" y="5039408"/>
            <a:ext cx="6094428" cy="369332"/>
          </a:xfrm>
          <a:prstGeom prst="rect">
            <a:avLst/>
          </a:prstGeom>
          <a:noFill/>
        </p:spPr>
        <p:txBody>
          <a:bodyPr wrap="square">
            <a:spAutoFit/>
          </a:bodyPr>
          <a:lstStyle/>
          <a:p>
            <a:r>
              <a:rPr lang="en-PH" dirty="0"/>
              <a:t>Strings:</a:t>
            </a:r>
          </a:p>
        </p:txBody>
      </p:sp>
      <p:pic>
        <p:nvPicPr>
          <p:cNvPr id="16" name="Picture 15">
            <a:extLst>
              <a:ext uri="{FF2B5EF4-FFF2-40B4-BE49-F238E27FC236}">
                <a16:creationId xmlns:a16="http://schemas.microsoft.com/office/drawing/2014/main" id="{9CA99B2D-E554-2710-D433-1F27C210ED4B}"/>
              </a:ext>
            </a:extLst>
          </p:cNvPr>
          <p:cNvPicPr>
            <a:picLocks noChangeAspect="1"/>
          </p:cNvPicPr>
          <p:nvPr/>
        </p:nvPicPr>
        <p:blipFill>
          <a:blip r:embed="rId3"/>
          <a:stretch>
            <a:fillRect/>
          </a:stretch>
        </p:blipFill>
        <p:spPr>
          <a:xfrm>
            <a:off x="6908987" y="4920792"/>
            <a:ext cx="4283560" cy="1277554"/>
          </a:xfrm>
          <a:prstGeom prst="rect">
            <a:avLst/>
          </a:prstGeom>
        </p:spPr>
      </p:pic>
      <p:pic>
        <p:nvPicPr>
          <p:cNvPr id="17" name="Picture 16">
            <a:extLst>
              <a:ext uri="{FF2B5EF4-FFF2-40B4-BE49-F238E27FC236}">
                <a16:creationId xmlns:a16="http://schemas.microsoft.com/office/drawing/2014/main" id="{A79467F8-3455-C4A8-F350-3FF43EF81870}"/>
              </a:ext>
            </a:extLst>
          </p:cNvPr>
          <p:cNvPicPr>
            <a:picLocks noChangeAspect="1"/>
          </p:cNvPicPr>
          <p:nvPr/>
        </p:nvPicPr>
        <p:blipFill rotWithShape="1">
          <a:blip r:embed="rId4"/>
          <a:srcRect l="2048" r="22460" b="9521"/>
          <a:stretch/>
        </p:blipFill>
        <p:spPr>
          <a:xfrm>
            <a:off x="7014217" y="781288"/>
            <a:ext cx="4283561" cy="1155920"/>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8936718E-D440-0C3B-019E-0D94A8339C5A}"/>
              </a:ext>
            </a:extLst>
          </p:cNvPr>
          <p:cNvSpPr txBox="1"/>
          <p:nvPr/>
        </p:nvSpPr>
        <p:spPr>
          <a:xfrm>
            <a:off x="3169763" y="1272984"/>
            <a:ext cx="6094428" cy="369332"/>
          </a:xfrm>
          <a:prstGeom prst="rect">
            <a:avLst/>
          </a:prstGeom>
          <a:noFill/>
        </p:spPr>
        <p:txBody>
          <a:bodyPr wrap="square">
            <a:spAutoFit/>
          </a:bodyPr>
          <a:lstStyle/>
          <a:p>
            <a:r>
              <a:rPr lang="en-PH" dirty="0"/>
              <a:t>Integers:</a:t>
            </a:r>
          </a:p>
        </p:txBody>
      </p:sp>
    </p:spTree>
    <p:extLst>
      <p:ext uri="{BB962C8B-B14F-4D97-AF65-F5344CB8AC3E}">
        <p14:creationId xmlns:p14="http://schemas.microsoft.com/office/powerpoint/2010/main" val="1537431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7918-02DF-AEEB-0AE1-FE083DE729A9}"/>
              </a:ext>
            </a:extLst>
          </p:cNvPr>
          <p:cNvSpPr>
            <a:spLocks noGrp="1"/>
          </p:cNvSpPr>
          <p:nvPr>
            <p:ph type="ctrTitle"/>
          </p:nvPr>
        </p:nvSpPr>
        <p:spPr>
          <a:xfrm>
            <a:off x="1155192" y="2082672"/>
            <a:ext cx="9966960" cy="3035808"/>
          </a:xfrm>
        </p:spPr>
        <p:txBody>
          <a:bodyPr/>
          <a:lstStyle/>
          <a:p>
            <a:r>
              <a:rPr lang="en-PH" b="1" dirty="0"/>
              <a:t>Python Strings</a:t>
            </a:r>
            <a:br>
              <a:rPr lang="en-PH" b="1" dirty="0"/>
            </a:br>
            <a:endParaRPr lang="en-PH" dirty="0"/>
          </a:p>
        </p:txBody>
      </p:sp>
    </p:spTree>
    <p:extLst>
      <p:ext uri="{BB962C8B-B14F-4D97-AF65-F5344CB8AC3E}">
        <p14:creationId xmlns:p14="http://schemas.microsoft.com/office/powerpoint/2010/main" val="1341856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ED2A-89F4-0C91-A76D-C5113009C402}"/>
              </a:ext>
            </a:extLst>
          </p:cNvPr>
          <p:cNvSpPr>
            <a:spLocks noGrp="1"/>
          </p:cNvSpPr>
          <p:nvPr>
            <p:ph type="title"/>
          </p:nvPr>
        </p:nvSpPr>
        <p:spPr/>
        <p:txBody>
          <a:bodyPr>
            <a:normAutofit/>
          </a:bodyPr>
          <a:lstStyle/>
          <a:p>
            <a:r>
              <a:rPr lang="en-PH" sz="5400" b="1" dirty="0"/>
              <a:t>Strings</a:t>
            </a:r>
            <a:br>
              <a:rPr lang="en-PH" sz="5400" b="1" dirty="0"/>
            </a:br>
            <a:endParaRPr lang="en-PH" sz="5400" dirty="0"/>
          </a:p>
        </p:txBody>
      </p:sp>
      <p:sp>
        <p:nvSpPr>
          <p:cNvPr id="3" name="Text Placeholder 2">
            <a:extLst>
              <a:ext uri="{FF2B5EF4-FFF2-40B4-BE49-F238E27FC236}">
                <a16:creationId xmlns:a16="http://schemas.microsoft.com/office/drawing/2014/main" id="{876B848E-713F-EF3F-5163-BC5970AE1E6E}"/>
              </a:ext>
            </a:extLst>
          </p:cNvPr>
          <p:cNvSpPr>
            <a:spLocks noGrp="1"/>
          </p:cNvSpPr>
          <p:nvPr>
            <p:ph type="body" idx="4294967295"/>
          </p:nvPr>
        </p:nvSpPr>
        <p:spPr>
          <a:xfrm>
            <a:off x="3140075" y="1352550"/>
            <a:ext cx="9051925" cy="1776413"/>
          </a:xfrm>
        </p:spPr>
        <p:txBody>
          <a:bodyPr/>
          <a:lstStyle/>
          <a:p>
            <a:r>
              <a:rPr lang="en-US" dirty="0"/>
              <a:t>	Strings in python are surrounded by either single quotation marks, or double quotation marks.</a:t>
            </a:r>
          </a:p>
          <a:p>
            <a:r>
              <a:rPr lang="en-US" dirty="0"/>
              <a:t>'hello' is the same as "hello".</a:t>
            </a:r>
          </a:p>
          <a:p>
            <a:endParaRPr lang="en-PH" dirty="0"/>
          </a:p>
        </p:txBody>
      </p:sp>
      <p:sp>
        <p:nvSpPr>
          <p:cNvPr id="5" name="TextBox 4">
            <a:extLst>
              <a:ext uri="{FF2B5EF4-FFF2-40B4-BE49-F238E27FC236}">
                <a16:creationId xmlns:a16="http://schemas.microsoft.com/office/drawing/2014/main" id="{45122D02-5FA0-2227-E6E1-1ED8AC36A1D5}"/>
              </a:ext>
            </a:extLst>
          </p:cNvPr>
          <p:cNvSpPr txBox="1"/>
          <p:nvPr/>
        </p:nvSpPr>
        <p:spPr>
          <a:xfrm>
            <a:off x="3452568" y="2760367"/>
            <a:ext cx="6094428" cy="369332"/>
          </a:xfrm>
          <a:prstGeom prst="rect">
            <a:avLst/>
          </a:prstGeom>
          <a:noFill/>
        </p:spPr>
        <p:txBody>
          <a:bodyPr wrap="square">
            <a:spAutoFit/>
          </a:bodyPr>
          <a:lstStyle/>
          <a:p>
            <a:r>
              <a:rPr lang="en-US" dirty="0"/>
              <a:t>You can display a string literal with the print() function:</a:t>
            </a:r>
          </a:p>
        </p:txBody>
      </p:sp>
      <p:sp>
        <p:nvSpPr>
          <p:cNvPr id="7" name="TextBox 6">
            <a:extLst>
              <a:ext uri="{FF2B5EF4-FFF2-40B4-BE49-F238E27FC236}">
                <a16:creationId xmlns:a16="http://schemas.microsoft.com/office/drawing/2014/main" id="{23075519-7472-443B-AE11-B640F1D794D6}"/>
              </a:ext>
            </a:extLst>
          </p:cNvPr>
          <p:cNvSpPr txBox="1"/>
          <p:nvPr/>
        </p:nvSpPr>
        <p:spPr>
          <a:xfrm>
            <a:off x="2352647" y="3271753"/>
            <a:ext cx="6094428" cy="400110"/>
          </a:xfrm>
          <a:prstGeom prst="rect">
            <a:avLst/>
          </a:prstGeom>
          <a:noFill/>
        </p:spPr>
        <p:txBody>
          <a:bodyPr wrap="square">
            <a:spAutoFit/>
          </a:bodyPr>
          <a:lstStyle/>
          <a:p>
            <a:r>
              <a:rPr lang="en-PH" sz="2000" b="1" dirty="0"/>
              <a:t>Example</a:t>
            </a:r>
          </a:p>
        </p:txBody>
      </p:sp>
      <p:pic>
        <p:nvPicPr>
          <p:cNvPr id="8" name="Picture 7">
            <a:extLst>
              <a:ext uri="{FF2B5EF4-FFF2-40B4-BE49-F238E27FC236}">
                <a16:creationId xmlns:a16="http://schemas.microsoft.com/office/drawing/2014/main" id="{8D167D03-D598-B0D2-A19E-1F3365066FD2}"/>
              </a:ext>
            </a:extLst>
          </p:cNvPr>
          <p:cNvPicPr>
            <a:picLocks noChangeAspect="1"/>
          </p:cNvPicPr>
          <p:nvPr/>
        </p:nvPicPr>
        <p:blipFill>
          <a:blip r:embed="rId2"/>
          <a:stretch>
            <a:fillRect/>
          </a:stretch>
        </p:blipFill>
        <p:spPr>
          <a:xfrm>
            <a:off x="3842503" y="3728302"/>
            <a:ext cx="7712108" cy="3243353"/>
          </a:xfrm>
          <a:prstGeom prst="rect">
            <a:avLst/>
          </a:prstGeom>
        </p:spPr>
      </p:pic>
    </p:spTree>
    <p:extLst>
      <p:ext uri="{BB962C8B-B14F-4D97-AF65-F5344CB8AC3E}">
        <p14:creationId xmlns:p14="http://schemas.microsoft.com/office/powerpoint/2010/main" val="2762125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EB06-D50A-F051-578A-D95759AAB25E}"/>
              </a:ext>
            </a:extLst>
          </p:cNvPr>
          <p:cNvSpPr>
            <a:spLocks noGrp="1"/>
          </p:cNvSpPr>
          <p:nvPr>
            <p:ph type="title"/>
          </p:nvPr>
        </p:nvSpPr>
        <p:spPr>
          <a:xfrm>
            <a:off x="2210491" y="550620"/>
            <a:ext cx="8347529" cy="1212193"/>
          </a:xfrm>
        </p:spPr>
        <p:txBody>
          <a:bodyPr>
            <a:normAutofit fontScale="90000"/>
          </a:bodyPr>
          <a:lstStyle/>
          <a:p>
            <a:r>
              <a:rPr lang="en-US" sz="5400" b="1" dirty="0"/>
              <a:t>Assign String to a Variable</a:t>
            </a:r>
            <a:br>
              <a:rPr lang="en-US" sz="6600" b="1" dirty="0"/>
            </a:br>
            <a:endParaRPr lang="en-PH" sz="6600" dirty="0"/>
          </a:p>
        </p:txBody>
      </p:sp>
      <p:sp>
        <p:nvSpPr>
          <p:cNvPr id="4" name="TextBox 3">
            <a:extLst>
              <a:ext uri="{FF2B5EF4-FFF2-40B4-BE49-F238E27FC236}">
                <a16:creationId xmlns:a16="http://schemas.microsoft.com/office/drawing/2014/main" id="{0B3A1072-5A58-3078-C199-A7EAF5B2AD18}"/>
              </a:ext>
            </a:extLst>
          </p:cNvPr>
          <p:cNvSpPr txBox="1"/>
          <p:nvPr/>
        </p:nvSpPr>
        <p:spPr>
          <a:xfrm>
            <a:off x="1067586" y="1439647"/>
            <a:ext cx="9829800" cy="646331"/>
          </a:xfrm>
          <a:prstGeom prst="rect">
            <a:avLst/>
          </a:prstGeom>
          <a:noFill/>
        </p:spPr>
        <p:txBody>
          <a:bodyPr wrap="square">
            <a:spAutoFit/>
          </a:bodyPr>
          <a:lstStyle/>
          <a:p>
            <a:r>
              <a:rPr lang="en-US" dirty="0"/>
              <a:t>	Assigning a string to a variable is done with the variable name followed by an equal sign and the string:</a:t>
            </a:r>
          </a:p>
        </p:txBody>
      </p:sp>
      <p:sp>
        <p:nvSpPr>
          <p:cNvPr id="8" name="TextBox 7">
            <a:extLst>
              <a:ext uri="{FF2B5EF4-FFF2-40B4-BE49-F238E27FC236}">
                <a16:creationId xmlns:a16="http://schemas.microsoft.com/office/drawing/2014/main" id="{2D2993DC-8C9B-89D1-FC8B-03C952CA95E5}"/>
              </a:ext>
            </a:extLst>
          </p:cNvPr>
          <p:cNvSpPr txBox="1"/>
          <p:nvPr/>
        </p:nvSpPr>
        <p:spPr>
          <a:xfrm>
            <a:off x="1774596" y="2333917"/>
            <a:ext cx="6094428" cy="400110"/>
          </a:xfrm>
          <a:prstGeom prst="rect">
            <a:avLst/>
          </a:prstGeom>
          <a:noFill/>
        </p:spPr>
        <p:txBody>
          <a:bodyPr wrap="square">
            <a:spAutoFit/>
          </a:bodyPr>
          <a:lstStyle/>
          <a:p>
            <a:r>
              <a:rPr lang="en-PH" sz="2000" b="1" dirty="0"/>
              <a:t>Example</a:t>
            </a:r>
            <a:endParaRPr lang="en-PH" sz="2000" dirty="0"/>
          </a:p>
        </p:txBody>
      </p:sp>
      <p:pic>
        <p:nvPicPr>
          <p:cNvPr id="9" name="Picture 8">
            <a:extLst>
              <a:ext uri="{FF2B5EF4-FFF2-40B4-BE49-F238E27FC236}">
                <a16:creationId xmlns:a16="http://schemas.microsoft.com/office/drawing/2014/main" id="{11727E46-3B29-4795-07D9-5A18CB4C02E0}"/>
              </a:ext>
            </a:extLst>
          </p:cNvPr>
          <p:cNvPicPr>
            <a:picLocks noChangeAspect="1"/>
          </p:cNvPicPr>
          <p:nvPr/>
        </p:nvPicPr>
        <p:blipFill>
          <a:blip r:embed="rId2"/>
          <a:stretch>
            <a:fillRect/>
          </a:stretch>
        </p:blipFill>
        <p:spPr>
          <a:xfrm>
            <a:off x="3394984" y="3101672"/>
            <a:ext cx="7626757" cy="2316681"/>
          </a:xfrm>
          <a:prstGeom prst="rect">
            <a:avLst/>
          </a:prstGeom>
        </p:spPr>
      </p:pic>
    </p:spTree>
    <p:extLst>
      <p:ext uri="{BB962C8B-B14F-4D97-AF65-F5344CB8AC3E}">
        <p14:creationId xmlns:p14="http://schemas.microsoft.com/office/powerpoint/2010/main" val="43106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6943091" y="2494578"/>
            <a:ext cx="4048203" cy="2269447"/>
          </a:xfrm>
          <a:prstGeom prst="rect">
            <a:avLst/>
          </a:prstGeom>
          <a:ln>
            <a:noFill/>
          </a:ln>
          <a:effectLst>
            <a:outerShdw blurRad="292100" dist="139700" dir="2700000" algn="tl" rotWithShape="0">
              <a:srgbClr val="333333">
                <a:alpha val="65000"/>
              </a:srgbClr>
            </a:outerShdw>
          </a:effectLst>
        </p:spPr>
        <p:style>
          <a:lnRef idx="1">
            <a:schemeClr val="dk1"/>
          </a:lnRef>
          <a:fillRef idx="2">
            <a:schemeClr val="dk1"/>
          </a:fillRef>
          <a:effectRef idx="1">
            <a:schemeClr val="dk1"/>
          </a:effectRef>
          <a:fontRef idx="minor">
            <a:schemeClr val="dk1"/>
          </a:fontRef>
        </p:style>
      </p:pic>
      <p:sp>
        <p:nvSpPr>
          <p:cNvPr id="7" name="矩形 6"/>
          <p:cNvSpPr/>
          <p:nvPr/>
        </p:nvSpPr>
        <p:spPr>
          <a:xfrm>
            <a:off x="1546629" y="922830"/>
            <a:ext cx="4956878" cy="4801314"/>
          </a:xfrm>
          <a:prstGeom prst="rect">
            <a:avLst/>
          </a:prstGeom>
        </p:spPr>
        <p:txBody>
          <a:bodyPr wrap="square">
            <a:spAutoFit/>
          </a:bodyPr>
          <a:lstStyle/>
          <a:p>
            <a:r>
              <a:rPr lang="en-US" altLang="zh-TW" b="1" dirty="0"/>
              <a:t>Good to know: </a:t>
            </a:r>
          </a:p>
          <a:p>
            <a:endParaRPr lang="en-US" altLang="zh-TW" b="1" dirty="0"/>
          </a:p>
          <a:p>
            <a:r>
              <a:rPr lang="en-US" altLang="zh-TW" dirty="0"/>
              <a:t>The most recent major version of Python is Python 3, which we shall be using in this tutorial. </a:t>
            </a:r>
          </a:p>
          <a:p>
            <a:endParaRPr lang="en-US" altLang="zh-TW" dirty="0"/>
          </a:p>
          <a:p>
            <a:r>
              <a:rPr lang="en-US" altLang="zh-TW" dirty="0"/>
              <a:t>	However, Python 2, although not being updated with anything other than security updates, is still quite popular.</a:t>
            </a:r>
          </a:p>
          <a:p>
            <a:r>
              <a:rPr lang="en-US" altLang="zh-TW" dirty="0"/>
              <a:t>In this tutorial Python will be written in a text editor. </a:t>
            </a:r>
          </a:p>
          <a:p>
            <a:r>
              <a:rPr lang="en-US" altLang="zh-TW" dirty="0"/>
              <a:t>	</a:t>
            </a:r>
          </a:p>
          <a:p>
            <a:r>
              <a:rPr lang="en-US" altLang="zh-TW" dirty="0"/>
              <a:t>	It is possible to write Python in an Integrated Development Environment, such as </a:t>
            </a:r>
            <a:r>
              <a:rPr lang="en-US" altLang="zh-TW" dirty="0" err="1"/>
              <a:t>Thonny</a:t>
            </a:r>
            <a:r>
              <a:rPr lang="en-US" altLang="zh-TW" dirty="0"/>
              <a:t>, </a:t>
            </a:r>
            <a:r>
              <a:rPr lang="en-US" altLang="zh-TW" dirty="0" err="1"/>
              <a:t>Pycharm</a:t>
            </a:r>
            <a:r>
              <a:rPr lang="en-US" altLang="zh-TW" dirty="0"/>
              <a:t>, </a:t>
            </a:r>
            <a:r>
              <a:rPr lang="en-US" altLang="zh-TW" dirty="0" err="1"/>
              <a:t>Netbeans</a:t>
            </a:r>
            <a:r>
              <a:rPr lang="en-US" altLang="zh-TW" dirty="0"/>
              <a:t> or Eclipse which are particularly useful when managing larger collections of Python files.</a:t>
            </a:r>
            <a:endParaRPr lang="zh-TW" altLang="en-US" dirty="0"/>
          </a:p>
        </p:txBody>
      </p:sp>
      <p:sp>
        <p:nvSpPr>
          <p:cNvPr id="3" name="TextBox 2">
            <a:extLst>
              <a:ext uri="{FF2B5EF4-FFF2-40B4-BE49-F238E27FC236}">
                <a16:creationId xmlns:a16="http://schemas.microsoft.com/office/drawing/2014/main" id="{7728D2AC-D18F-32DA-A3AD-8AF4D006AEA2}"/>
              </a:ext>
            </a:extLst>
          </p:cNvPr>
          <p:cNvSpPr txBox="1"/>
          <p:nvPr/>
        </p:nvSpPr>
        <p:spPr>
          <a:xfrm>
            <a:off x="6827364" y="1469585"/>
            <a:ext cx="6094428" cy="369332"/>
          </a:xfrm>
          <a:prstGeom prst="rect">
            <a:avLst/>
          </a:prstGeom>
          <a:noFill/>
        </p:spPr>
        <p:txBody>
          <a:bodyPr wrap="square">
            <a:spAutoFit/>
          </a:bodyPr>
          <a:lstStyle/>
          <a:p>
            <a:r>
              <a:rPr lang="en-US" altLang="zh-TW" sz="1800" b="1" dirty="0"/>
              <a:t>Example</a:t>
            </a:r>
            <a:endParaRPr lang="en-US" altLang="zh-TW" b="1" dirty="0"/>
          </a:p>
        </p:txBody>
      </p:sp>
    </p:spTree>
    <p:extLst>
      <p:ext uri="{BB962C8B-B14F-4D97-AF65-F5344CB8AC3E}">
        <p14:creationId xmlns:p14="http://schemas.microsoft.com/office/powerpoint/2010/main" val="1721851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5B67070-D001-747F-2F4E-E385C5F1A04F}"/>
              </a:ext>
            </a:extLst>
          </p:cNvPr>
          <p:cNvSpPr txBox="1"/>
          <p:nvPr/>
        </p:nvSpPr>
        <p:spPr>
          <a:xfrm>
            <a:off x="2014980" y="1642447"/>
            <a:ext cx="8953107" cy="369332"/>
          </a:xfrm>
          <a:prstGeom prst="rect">
            <a:avLst/>
          </a:prstGeom>
          <a:noFill/>
        </p:spPr>
        <p:txBody>
          <a:bodyPr wrap="square">
            <a:spAutoFit/>
          </a:bodyPr>
          <a:lstStyle/>
          <a:p>
            <a:r>
              <a:rPr lang="en-US" dirty="0"/>
              <a:t>You can assign a multiline string to a variable by using three quotes:</a:t>
            </a:r>
            <a:endParaRPr lang="en-PH" dirty="0"/>
          </a:p>
        </p:txBody>
      </p:sp>
      <p:sp>
        <p:nvSpPr>
          <p:cNvPr id="10" name="TextBox 9">
            <a:extLst>
              <a:ext uri="{FF2B5EF4-FFF2-40B4-BE49-F238E27FC236}">
                <a16:creationId xmlns:a16="http://schemas.microsoft.com/office/drawing/2014/main" id="{9C82B8B1-669D-AAF1-9955-801E70A6885E}"/>
              </a:ext>
            </a:extLst>
          </p:cNvPr>
          <p:cNvSpPr txBox="1"/>
          <p:nvPr/>
        </p:nvSpPr>
        <p:spPr>
          <a:xfrm>
            <a:off x="1454085" y="2585617"/>
            <a:ext cx="6094428" cy="369332"/>
          </a:xfrm>
          <a:prstGeom prst="rect">
            <a:avLst/>
          </a:prstGeom>
          <a:noFill/>
        </p:spPr>
        <p:txBody>
          <a:bodyPr wrap="square">
            <a:spAutoFit/>
          </a:bodyPr>
          <a:lstStyle/>
          <a:p>
            <a:r>
              <a:rPr lang="en-PH" b="1" dirty="0"/>
              <a:t>Example</a:t>
            </a:r>
          </a:p>
        </p:txBody>
      </p:sp>
      <p:sp>
        <p:nvSpPr>
          <p:cNvPr id="12" name="TextBox 11">
            <a:extLst>
              <a:ext uri="{FF2B5EF4-FFF2-40B4-BE49-F238E27FC236}">
                <a16:creationId xmlns:a16="http://schemas.microsoft.com/office/drawing/2014/main" id="{6A48DB16-2C39-D1D1-1ED2-134788CF901B}"/>
              </a:ext>
            </a:extLst>
          </p:cNvPr>
          <p:cNvSpPr txBox="1"/>
          <p:nvPr/>
        </p:nvSpPr>
        <p:spPr>
          <a:xfrm>
            <a:off x="2014980" y="3119807"/>
            <a:ext cx="6094428" cy="338554"/>
          </a:xfrm>
          <a:prstGeom prst="rect">
            <a:avLst/>
          </a:prstGeom>
          <a:noFill/>
        </p:spPr>
        <p:txBody>
          <a:bodyPr wrap="square">
            <a:spAutoFit/>
          </a:bodyPr>
          <a:lstStyle/>
          <a:p>
            <a:r>
              <a:rPr lang="en-US" sz="1600" dirty="0"/>
              <a:t>You can use three double quotes:</a:t>
            </a:r>
            <a:endParaRPr lang="en-PH" sz="1600" dirty="0"/>
          </a:p>
        </p:txBody>
      </p:sp>
      <p:pic>
        <p:nvPicPr>
          <p:cNvPr id="14" name="Picture 13">
            <a:extLst>
              <a:ext uri="{FF2B5EF4-FFF2-40B4-BE49-F238E27FC236}">
                <a16:creationId xmlns:a16="http://schemas.microsoft.com/office/drawing/2014/main" id="{19E3E50F-5239-117E-66A4-79D86384CC9C}"/>
              </a:ext>
            </a:extLst>
          </p:cNvPr>
          <p:cNvPicPr>
            <a:picLocks noChangeAspect="1"/>
          </p:cNvPicPr>
          <p:nvPr/>
        </p:nvPicPr>
        <p:blipFill>
          <a:blip r:embed="rId2"/>
          <a:stretch>
            <a:fillRect/>
          </a:stretch>
        </p:blipFill>
        <p:spPr>
          <a:xfrm>
            <a:off x="4807669" y="3788077"/>
            <a:ext cx="5618983" cy="2463614"/>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A4D6A248-3A29-DF7C-3B59-74048379EA12}"/>
              </a:ext>
            </a:extLst>
          </p:cNvPr>
          <p:cNvSpPr txBox="1"/>
          <p:nvPr/>
        </p:nvSpPr>
        <p:spPr>
          <a:xfrm>
            <a:off x="3048786" y="727972"/>
            <a:ext cx="6094428" cy="1323439"/>
          </a:xfrm>
          <a:prstGeom prst="rect">
            <a:avLst/>
          </a:prstGeom>
          <a:noFill/>
        </p:spPr>
        <p:txBody>
          <a:bodyPr wrap="square">
            <a:spAutoFit/>
          </a:bodyPr>
          <a:lstStyle/>
          <a:p>
            <a:pPr algn="ctr"/>
            <a:r>
              <a:rPr lang="en-PH" sz="4000" b="1" dirty="0">
                <a:latin typeface="+mj-lt"/>
              </a:rPr>
              <a:t>Multiline Strings</a:t>
            </a:r>
            <a:br>
              <a:rPr lang="en-PH" sz="4000" b="1" dirty="0">
                <a:latin typeface="+mj-lt"/>
              </a:rPr>
            </a:br>
            <a:endParaRPr lang="en-PH" sz="4000" b="1" dirty="0">
              <a:latin typeface="+mj-lt"/>
            </a:endParaRPr>
          </a:p>
        </p:txBody>
      </p:sp>
    </p:spTree>
    <p:extLst>
      <p:ext uri="{BB962C8B-B14F-4D97-AF65-F5344CB8AC3E}">
        <p14:creationId xmlns:p14="http://schemas.microsoft.com/office/powerpoint/2010/main" val="3403146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3D7413-E2AF-4A74-238F-4C8012C6411E}"/>
              </a:ext>
            </a:extLst>
          </p:cNvPr>
          <p:cNvSpPr txBox="1"/>
          <p:nvPr/>
        </p:nvSpPr>
        <p:spPr>
          <a:xfrm>
            <a:off x="1175381" y="972810"/>
            <a:ext cx="6094428" cy="369332"/>
          </a:xfrm>
          <a:prstGeom prst="rect">
            <a:avLst/>
          </a:prstGeom>
          <a:noFill/>
        </p:spPr>
        <p:txBody>
          <a:bodyPr wrap="square">
            <a:spAutoFit/>
          </a:bodyPr>
          <a:lstStyle/>
          <a:p>
            <a:r>
              <a:rPr lang="en-PH" dirty="0"/>
              <a:t>Or three single quotes:</a:t>
            </a:r>
          </a:p>
        </p:txBody>
      </p:sp>
      <p:pic>
        <p:nvPicPr>
          <p:cNvPr id="9" name="Picture 8">
            <a:extLst>
              <a:ext uri="{FF2B5EF4-FFF2-40B4-BE49-F238E27FC236}">
                <a16:creationId xmlns:a16="http://schemas.microsoft.com/office/drawing/2014/main" id="{1A5C1592-A995-C407-0EF8-E5F0BFDE9E48}"/>
              </a:ext>
            </a:extLst>
          </p:cNvPr>
          <p:cNvPicPr>
            <a:picLocks noChangeAspect="1"/>
          </p:cNvPicPr>
          <p:nvPr/>
        </p:nvPicPr>
        <p:blipFill>
          <a:blip r:embed="rId2"/>
          <a:stretch>
            <a:fillRect/>
          </a:stretch>
        </p:blipFill>
        <p:spPr>
          <a:xfrm>
            <a:off x="3775435" y="2473558"/>
            <a:ext cx="6630531" cy="272158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2F6BDAD7-4EA7-57D1-DB19-BF4CB58EE1E5}"/>
              </a:ext>
            </a:extLst>
          </p:cNvPr>
          <p:cNvSpPr txBox="1"/>
          <p:nvPr/>
        </p:nvSpPr>
        <p:spPr>
          <a:xfrm>
            <a:off x="2387339" y="1462800"/>
            <a:ext cx="6094428" cy="400110"/>
          </a:xfrm>
          <a:prstGeom prst="rect">
            <a:avLst/>
          </a:prstGeom>
          <a:noFill/>
        </p:spPr>
        <p:txBody>
          <a:bodyPr wrap="square">
            <a:spAutoFit/>
          </a:bodyPr>
          <a:lstStyle/>
          <a:p>
            <a:r>
              <a:rPr lang="en-PH" sz="2000" b="1" dirty="0"/>
              <a:t>Example</a:t>
            </a:r>
            <a:endParaRPr lang="en-PH" b="1" dirty="0"/>
          </a:p>
        </p:txBody>
      </p:sp>
    </p:spTree>
    <p:extLst>
      <p:ext uri="{BB962C8B-B14F-4D97-AF65-F5344CB8AC3E}">
        <p14:creationId xmlns:p14="http://schemas.microsoft.com/office/powerpoint/2010/main" val="3599377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B88573-EDBA-C15C-C0A3-4388F161C8B2}"/>
              </a:ext>
            </a:extLst>
          </p:cNvPr>
          <p:cNvSpPr txBox="1"/>
          <p:nvPr/>
        </p:nvSpPr>
        <p:spPr>
          <a:xfrm>
            <a:off x="1201097" y="1516526"/>
            <a:ext cx="9366350" cy="2031325"/>
          </a:xfrm>
          <a:prstGeom prst="rect">
            <a:avLst/>
          </a:prstGeom>
          <a:noFill/>
        </p:spPr>
        <p:txBody>
          <a:bodyPr wrap="square">
            <a:spAutoFit/>
          </a:bodyPr>
          <a:lstStyle/>
          <a:p>
            <a:r>
              <a:rPr lang="en-US" dirty="0"/>
              <a:t>	Like many other popular programming languages, strings in Python are arrays of bytes representing </a:t>
            </a:r>
            <a:r>
              <a:rPr lang="en-US" dirty="0" err="1"/>
              <a:t>unicode</a:t>
            </a:r>
            <a:r>
              <a:rPr lang="en-US" dirty="0"/>
              <a:t> characters.</a:t>
            </a:r>
          </a:p>
          <a:p>
            <a:endParaRPr lang="en-US" dirty="0"/>
          </a:p>
          <a:p>
            <a:r>
              <a:rPr lang="en-US" dirty="0"/>
              <a:t>However, Python does not have a character data type, a single character is simply a string with a length of 1.</a:t>
            </a:r>
          </a:p>
          <a:p>
            <a:endParaRPr lang="en-US" dirty="0"/>
          </a:p>
          <a:p>
            <a:r>
              <a:rPr lang="en-US" dirty="0"/>
              <a:t>Square brackets can be used to access elements of the string.</a:t>
            </a:r>
            <a:endParaRPr lang="en-PH" dirty="0"/>
          </a:p>
        </p:txBody>
      </p:sp>
      <p:sp>
        <p:nvSpPr>
          <p:cNvPr id="7" name="TextBox 6">
            <a:extLst>
              <a:ext uri="{FF2B5EF4-FFF2-40B4-BE49-F238E27FC236}">
                <a16:creationId xmlns:a16="http://schemas.microsoft.com/office/drawing/2014/main" id="{AB2AD03C-EFA6-E71A-546E-D25ECA5B7993}"/>
              </a:ext>
            </a:extLst>
          </p:cNvPr>
          <p:cNvSpPr txBox="1"/>
          <p:nvPr/>
        </p:nvSpPr>
        <p:spPr>
          <a:xfrm>
            <a:off x="1925425" y="3984412"/>
            <a:ext cx="6094428" cy="369332"/>
          </a:xfrm>
          <a:prstGeom prst="rect">
            <a:avLst/>
          </a:prstGeom>
          <a:noFill/>
        </p:spPr>
        <p:txBody>
          <a:bodyPr wrap="square">
            <a:spAutoFit/>
          </a:bodyPr>
          <a:lstStyle/>
          <a:p>
            <a:r>
              <a:rPr lang="en-PH" sz="1800" b="1" dirty="0"/>
              <a:t>Example</a:t>
            </a:r>
            <a:endParaRPr lang="en-PH" b="1" dirty="0"/>
          </a:p>
        </p:txBody>
      </p:sp>
      <p:sp>
        <p:nvSpPr>
          <p:cNvPr id="9" name="TextBox 8">
            <a:extLst>
              <a:ext uri="{FF2B5EF4-FFF2-40B4-BE49-F238E27FC236}">
                <a16:creationId xmlns:a16="http://schemas.microsoft.com/office/drawing/2014/main" id="{4D19F3BF-917E-6123-4F26-D5312F16994B}"/>
              </a:ext>
            </a:extLst>
          </p:cNvPr>
          <p:cNvSpPr txBox="1"/>
          <p:nvPr/>
        </p:nvSpPr>
        <p:spPr>
          <a:xfrm>
            <a:off x="1365691" y="4369225"/>
            <a:ext cx="9460618" cy="369332"/>
          </a:xfrm>
          <a:prstGeom prst="rect">
            <a:avLst/>
          </a:prstGeom>
          <a:noFill/>
        </p:spPr>
        <p:txBody>
          <a:bodyPr wrap="square">
            <a:spAutoFit/>
          </a:bodyPr>
          <a:lstStyle/>
          <a:p>
            <a:r>
              <a:rPr lang="en-US" dirty="0"/>
              <a:t>	Get the character at position 1 (remember that the first character has the position 0):</a:t>
            </a:r>
            <a:endParaRPr lang="en-PH" dirty="0"/>
          </a:p>
        </p:txBody>
      </p:sp>
      <p:pic>
        <p:nvPicPr>
          <p:cNvPr id="10" name="Picture 9">
            <a:extLst>
              <a:ext uri="{FF2B5EF4-FFF2-40B4-BE49-F238E27FC236}">
                <a16:creationId xmlns:a16="http://schemas.microsoft.com/office/drawing/2014/main" id="{F96D5F12-8690-AA58-42DD-4A0F99E3D60C}"/>
              </a:ext>
            </a:extLst>
          </p:cNvPr>
          <p:cNvPicPr>
            <a:picLocks noChangeAspect="1"/>
          </p:cNvPicPr>
          <p:nvPr/>
        </p:nvPicPr>
        <p:blipFill>
          <a:blip r:embed="rId2"/>
          <a:stretch>
            <a:fillRect/>
          </a:stretch>
        </p:blipFill>
        <p:spPr>
          <a:xfrm>
            <a:off x="3959258" y="4923223"/>
            <a:ext cx="5400772" cy="1732868"/>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D9C9267C-09AE-D60C-F7D4-D90EB26B0117}"/>
              </a:ext>
            </a:extLst>
          </p:cNvPr>
          <p:cNvSpPr txBox="1"/>
          <p:nvPr/>
        </p:nvSpPr>
        <p:spPr>
          <a:xfrm>
            <a:off x="3780149" y="574971"/>
            <a:ext cx="6094428" cy="1446550"/>
          </a:xfrm>
          <a:prstGeom prst="rect">
            <a:avLst/>
          </a:prstGeom>
          <a:noFill/>
        </p:spPr>
        <p:txBody>
          <a:bodyPr wrap="square">
            <a:spAutoFit/>
          </a:bodyPr>
          <a:lstStyle/>
          <a:p>
            <a:r>
              <a:rPr lang="en-PH" sz="4400" b="1" dirty="0">
                <a:effectLst>
                  <a:outerShdw blurRad="38100" dist="38100" dir="2700000" algn="tl">
                    <a:srgbClr val="000000">
                      <a:alpha val="43137"/>
                    </a:srgbClr>
                  </a:outerShdw>
                </a:effectLst>
                <a:latin typeface="+mj-lt"/>
              </a:rPr>
              <a:t>Strings are Arrays</a:t>
            </a:r>
            <a:br>
              <a:rPr lang="en-PH" sz="4400" b="1" dirty="0">
                <a:effectLst>
                  <a:outerShdw blurRad="38100" dist="38100" dir="2700000" algn="tl">
                    <a:srgbClr val="000000">
                      <a:alpha val="43137"/>
                    </a:srgbClr>
                  </a:outerShdw>
                </a:effectLst>
                <a:latin typeface="+mj-lt"/>
              </a:rPr>
            </a:br>
            <a:endParaRPr lang="en-PH" sz="44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991648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7994497-C80D-AC60-2844-4A686CBB7ED1}"/>
              </a:ext>
            </a:extLst>
          </p:cNvPr>
          <p:cNvSpPr txBox="1"/>
          <p:nvPr/>
        </p:nvSpPr>
        <p:spPr>
          <a:xfrm>
            <a:off x="1859831" y="1330455"/>
            <a:ext cx="9396166" cy="369332"/>
          </a:xfrm>
          <a:prstGeom prst="rect">
            <a:avLst/>
          </a:prstGeom>
          <a:noFill/>
        </p:spPr>
        <p:txBody>
          <a:bodyPr wrap="square">
            <a:spAutoFit/>
          </a:bodyPr>
          <a:lstStyle/>
          <a:p>
            <a:r>
              <a:rPr lang="en-US" dirty="0"/>
              <a:t>Since strings are arrays, we can loop through the characters in a string, with a for loop.</a:t>
            </a:r>
            <a:endParaRPr lang="en-PH" dirty="0"/>
          </a:p>
        </p:txBody>
      </p:sp>
      <p:sp>
        <p:nvSpPr>
          <p:cNvPr id="10" name="TextBox 9">
            <a:extLst>
              <a:ext uri="{FF2B5EF4-FFF2-40B4-BE49-F238E27FC236}">
                <a16:creationId xmlns:a16="http://schemas.microsoft.com/office/drawing/2014/main" id="{0F33D678-1063-1EEA-7107-024F4F76ED19}"/>
              </a:ext>
            </a:extLst>
          </p:cNvPr>
          <p:cNvSpPr txBox="1"/>
          <p:nvPr/>
        </p:nvSpPr>
        <p:spPr>
          <a:xfrm>
            <a:off x="1293829" y="2099898"/>
            <a:ext cx="6094428" cy="400110"/>
          </a:xfrm>
          <a:prstGeom prst="rect">
            <a:avLst/>
          </a:prstGeom>
          <a:noFill/>
        </p:spPr>
        <p:txBody>
          <a:bodyPr wrap="square">
            <a:spAutoFit/>
          </a:bodyPr>
          <a:lstStyle/>
          <a:p>
            <a:r>
              <a:rPr lang="en-PH" sz="2000" b="1" dirty="0"/>
              <a:t>Example</a:t>
            </a:r>
            <a:endParaRPr lang="en-PH" b="1" dirty="0"/>
          </a:p>
        </p:txBody>
      </p:sp>
      <p:sp>
        <p:nvSpPr>
          <p:cNvPr id="12" name="TextBox 11">
            <a:extLst>
              <a:ext uri="{FF2B5EF4-FFF2-40B4-BE49-F238E27FC236}">
                <a16:creationId xmlns:a16="http://schemas.microsoft.com/office/drawing/2014/main" id="{CB487E43-C972-E5A0-6F8F-804108CFE148}"/>
              </a:ext>
            </a:extLst>
          </p:cNvPr>
          <p:cNvSpPr txBox="1"/>
          <p:nvPr/>
        </p:nvSpPr>
        <p:spPr>
          <a:xfrm>
            <a:off x="2575874" y="2825406"/>
            <a:ext cx="6094428" cy="369332"/>
          </a:xfrm>
          <a:prstGeom prst="rect">
            <a:avLst/>
          </a:prstGeom>
          <a:noFill/>
        </p:spPr>
        <p:txBody>
          <a:bodyPr wrap="square">
            <a:spAutoFit/>
          </a:bodyPr>
          <a:lstStyle/>
          <a:p>
            <a:r>
              <a:rPr lang="en-US" dirty="0"/>
              <a:t>Loop through the letters in the word “square":</a:t>
            </a:r>
          </a:p>
        </p:txBody>
      </p:sp>
      <p:pic>
        <p:nvPicPr>
          <p:cNvPr id="14" name="Picture 13">
            <a:extLst>
              <a:ext uri="{FF2B5EF4-FFF2-40B4-BE49-F238E27FC236}">
                <a16:creationId xmlns:a16="http://schemas.microsoft.com/office/drawing/2014/main" id="{85521886-35D4-735D-6ADE-3E31B0167BBD}"/>
              </a:ext>
            </a:extLst>
          </p:cNvPr>
          <p:cNvPicPr>
            <a:picLocks noChangeAspect="1"/>
          </p:cNvPicPr>
          <p:nvPr/>
        </p:nvPicPr>
        <p:blipFill>
          <a:blip r:embed="rId2"/>
          <a:stretch>
            <a:fillRect/>
          </a:stretch>
        </p:blipFill>
        <p:spPr>
          <a:xfrm>
            <a:off x="4109975" y="3845535"/>
            <a:ext cx="6000272" cy="268723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08B81943-61B2-ED2D-85E7-2CB13B785A4A}"/>
              </a:ext>
            </a:extLst>
          </p:cNvPr>
          <p:cNvSpPr txBox="1"/>
          <p:nvPr/>
        </p:nvSpPr>
        <p:spPr>
          <a:xfrm>
            <a:off x="3678811" y="499458"/>
            <a:ext cx="6094428" cy="1200329"/>
          </a:xfrm>
          <a:prstGeom prst="rect">
            <a:avLst/>
          </a:prstGeom>
          <a:noFill/>
        </p:spPr>
        <p:txBody>
          <a:bodyPr wrap="square">
            <a:spAutoFit/>
          </a:bodyPr>
          <a:lstStyle/>
          <a:p>
            <a:r>
              <a:rPr lang="en-PH" sz="3600" b="1" dirty="0">
                <a:effectLst>
                  <a:outerShdw blurRad="38100" dist="38100" dir="2700000" algn="tl">
                    <a:srgbClr val="000000">
                      <a:alpha val="43137"/>
                    </a:srgbClr>
                  </a:outerShdw>
                </a:effectLst>
                <a:latin typeface="+mj-lt"/>
              </a:rPr>
              <a:t>Looping Through a String</a:t>
            </a:r>
            <a:br>
              <a:rPr lang="en-PH" sz="3600" b="1" dirty="0">
                <a:effectLst>
                  <a:outerShdw blurRad="38100" dist="38100" dir="2700000" algn="tl">
                    <a:srgbClr val="000000">
                      <a:alpha val="43137"/>
                    </a:srgbClr>
                  </a:outerShdw>
                </a:effectLst>
                <a:latin typeface="+mj-lt"/>
              </a:rPr>
            </a:br>
            <a:endParaRPr lang="en-PH" sz="36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9196729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BC734-2194-CA87-BA7A-3332FBF55ECC}"/>
              </a:ext>
            </a:extLst>
          </p:cNvPr>
          <p:cNvSpPr txBox="1"/>
          <p:nvPr/>
        </p:nvSpPr>
        <p:spPr>
          <a:xfrm>
            <a:off x="2047972" y="1732297"/>
            <a:ext cx="6094428" cy="369332"/>
          </a:xfrm>
          <a:prstGeom prst="rect">
            <a:avLst/>
          </a:prstGeom>
          <a:noFill/>
        </p:spPr>
        <p:txBody>
          <a:bodyPr wrap="square">
            <a:spAutoFit/>
          </a:bodyPr>
          <a:lstStyle/>
          <a:p>
            <a:r>
              <a:rPr lang="en-US" dirty="0"/>
              <a:t>To get the length of a string, use the </a:t>
            </a:r>
            <a:r>
              <a:rPr lang="en-US" dirty="0" err="1"/>
              <a:t>len</a:t>
            </a:r>
            <a:r>
              <a:rPr lang="en-US" dirty="0"/>
              <a:t>() function.</a:t>
            </a:r>
            <a:endParaRPr lang="en-PH" dirty="0"/>
          </a:p>
        </p:txBody>
      </p:sp>
      <p:sp>
        <p:nvSpPr>
          <p:cNvPr id="12" name="TextBox 11">
            <a:extLst>
              <a:ext uri="{FF2B5EF4-FFF2-40B4-BE49-F238E27FC236}">
                <a16:creationId xmlns:a16="http://schemas.microsoft.com/office/drawing/2014/main" id="{9A223579-790A-842F-E908-488144FA988B}"/>
              </a:ext>
            </a:extLst>
          </p:cNvPr>
          <p:cNvSpPr txBox="1"/>
          <p:nvPr/>
        </p:nvSpPr>
        <p:spPr>
          <a:xfrm>
            <a:off x="1290238" y="2570081"/>
            <a:ext cx="6094428" cy="400110"/>
          </a:xfrm>
          <a:prstGeom prst="rect">
            <a:avLst/>
          </a:prstGeom>
          <a:noFill/>
        </p:spPr>
        <p:txBody>
          <a:bodyPr wrap="square">
            <a:spAutoFit/>
          </a:bodyPr>
          <a:lstStyle/>
          <a:p>
            <a:r>
              <a:rPr lang="en-PH" sz="2000" b="1" dirty="0"/>
              <a:t>Example</a:t>
            </a:r>
            <a:endParaRPr lang="en-PH" b="1" dirty="0"/>
          </a:p>
        </p:txBody>
      </p:sp>
      <p:sp>
        <p:nvSpPr>
          <p:cNvPr id="15" name="TextBox 14">
            <a:extLst>
              <a:ext uri="{FF2B5EF4-FFF2-40B4-BE49-F238E27FC236}">
                <a16:creationId xmlns:a16="http://schemas.microsoft.com/office/drawing/2014/main" id="{F8762EB8-337F-6AC8-8B30-3EEE07ECEC71}"/>
              </a:ext>
            </a:extLst>
          </p:cNvPr>
          <p:cNvSpPr txBox="1"/>
          <p:nvPr/>
        </p:nvSpPr>
        <p:spPr>
          <a:xfrm>
            <a:off x="2047972" y="3185635"/>
            <a:ext cx="6094428" cy="369332"/>
          </a:xfrm>
          <a:prstGeom prst="rect">
            <a:avLst/>
          </a:prstGeom>
          <a:noFill/>
        </p:spPr>
        <p:txBody>
          <a:bodyPr wrap="square">
            <a:spAutoFit/>
          </a:bodyPr>
          <a:lstStyle/>
          <a:p>
            <a:r>
              <a:rPr lang="en-US" dirty="0"/>
              <a:t>The </a:t>
            </a:r>
            <a:r>
              <a:rPr lang="en-US" dirty="0" err="1"/>
              <a:t>len</a:t>
            </a:r>
            <a:r>
              <a:rPr lang="en-US" dirty="0"/>
              <a:t>() function returns the length of a string:</a:t>
            </a:r>
            <a:endParaRPr lang="en-PH" dirty="0"/>
          </a:p>
        </p:txBody>
      </p:sp>
      <p:pic>
        <p:nvPicPr>
          <p:cNvPr id="17" name="Picture 16">
            <a:extLst>
              <a:ext uri="{FF2B5EF4-FFF2-40B4-BE49-F238E27FC236}">
                <a16:creationId xmlns:a16="http://schemas.microsoft.com/office/drawing/2014/main" id="{AE59ED04-F79B-549F-8CD9-8F778887955E}"/>
              </a:ext>
            </a:extLst>
          </p:cNvPr>
          <p:cNvPicPr>
            <a:picLocks noChangeAspect="1"/>
          </p:cNvPicPr>
          <p:nvPr/>
        </p:nvPicPr>
        <p:blipFill>
          <a:blip r:embed="rId2"/>
          <a:stretch>
            <a:fillRect/>
          </a:stretch>
        </p:blipFill>
        <p:spPr>
          <a:xfrm>
            <a:off x="3856796" y="4275309"/>
            <a:ext cx="6699991" cy="195550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1FE4B520-305F-8F76-B452-49F7AB2964EE}"/>
              </a:ext>
            </a:extLst>
          </p:cNvPr>
          <p:cNvSpPr txBox="1"/>
          <p:nvPr/>
        </p:nvSpPr>
        <p:spPr>
          <a:xfrm>
            <a:off x="4159578" y="627190"/>
            <a:ext cx="6094428" cy="1200329"/>
          </a:xfrm>
          <a:prstGeom prst="rect">
            <a:avLst/>
          </a:prstGeom>
          <a:noFill/>
        </p:spPr>
        <p:txBody>
          <a:bodyPr wrap="square">
            <a:spAutoFit/>
          </a:bodyPr>
          <a:lstStyle/>
          <a:p>
            <a:r>
              <a:rPr lang="en-PH" sz="3600" b="1" dirty="0">
                <a:effectLst>
                  <a:outerShdw blurRad="38100" dist="38100" dir="2700000" algn="tl">
                    <a:srgbClr val="000000">
                      <a:alpha val="43137"/>
                    </a:srgbClr>
                  </a:outerShdw>
                </a:effectLst>
              </a:rPr>
              <a:t>String Length</a:t>
            </a:r>
            <a:br>
              <a:rPr lang="en-PH" sz="3600" b="1" dirty="0">
                <a:effectLst>
                  <a:outerShdw blurRad="38100" dist="38100" dir="2700000" algn="tl">
                    <a:srgbClr val="000000">
                      <a:alpha val="43137"/>
                    </a:srgbClr>
                  </a:outerShdw>
                </a:effectLst>
              </a:rPr>
            </a:br>
            <a:endParaRPr lang="en-PH"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45751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A1D27E-6EB6-4124-F6AE-E39A6D0CA59F}"/>
              </a:ext>
            </a:extLst>
          </p:cNvPr>
          <p:cNvSpPr txBox="1"/>
          <p:nvPr/>
        </p:nvSpPr>
        <p:spPr>
          <a:xfrm>
            <a:off x="1680329" y="2413470"/>
            <a:ext cx="6094428" cy="400110"/>
          </a:xfrm>
          <a:prstGeom prst="rect">
            <a:avLst/>
          </a:prstGeom>
          <a:noFill/>
        </p:spPr>
        <p:txBody>
          <a:bodyPr wrap="square">
            <a:spAutoFit/>
          </a:bodyPr>
          <a:lstStyle/>
          <a:p>
            <a:r>
              <a:rPr lang="en-PH" sz="2000" b="1" dirty="0"/>
              <a:t>Example</a:t>
            </a:r>
            <a:endParaRPr lang="en-PH" b="1" dirty="0"/>
          </a:p>
        </p:txBody>
      </p:sp>
      <p:sp>
        <p:nvSpPr>
          <p:cNvPr id="14" name="TextBox 13">
            <a:extLst>
              <a:ext uri="{FF2B5EF4-FFF2-40B4-BE49-F238E27FC236}">
                <a16:creationId xmlns:a16="http://schemas.microsoft.com/office/drawing/2014/main" id="{B4A9ADE3-288C-1C2D-D6C3-3DCFDE634C8A}"/>
              </a:ext>
            </a:extLst>
          </p:cNvPr>
          <p:cNvSpPr txBox="1"/>
          <p:nvPr/>
        </p:nvSpPr>
        <p:spPr>
          <a:xfrm>
            <a:off x="2632436" y="3145662"/>
            <a:ext cx="6094428" cy="369332"/>
          </a:xfrm>
          <a:prstGeom prst="rect">
            <a:avLst/>
          </a:prstGeom>
          <a:noFill/>
        </p:spPr>
        <p:txBody>
          <a:bodyPr wrap="square">
            <a:spAutoFit/>
          </a:bodyPr>
          <a:lstStyle/>
          <a:p>
            <a:r>
              <a:rPr lang="en-US" dirty="0"/>
              <a:t>Check if “love" is present in the following text:</a:t>
            </a:r>
            <a:endParaRPr lang="en-PH" dirty="0"/>
          </a:p>
        </p:txBody>
      </p:sp>
      <p:pic>
        <p:nvPicPr>
          <p:cNvPr id="16" name="Picture 15">
            <a:extLst>
              <a:ext uri="{FF2B5EF4-FFF2-40B4-BE49-F238E27FC236}">
                <a16:creationId xmlns:a16="http://schemas.microsoft.com/office/drawing/2014/main" id="{AB677387-6FB7-BDBE-2657-7BEC9A1B1297}"/>
              </a:ext>
            </a:extLst>
          </p:cNvPr>
          <p:cNvPicPr>
            <a:picLocks noChangeAspect="1"/>
          </p:cNvPicPr>
          <p:nvPr/>
        </p:nvPicPr>
        <p:blipFill>
          <a:blip r:embed="rId2"/>
          <a:stretch>
            <a:fillRect/>
          </a:stretch>
        </p:blipFill>
        <p:spPr>
          <a:xfrm>
            <a:off x="2179949" y="3930037"/>
            <a:ext cx="9520156" cy="141377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39D504F-F520-7EB4-C18A-F7784085B69D}"/>
              </a:ext>
            </a:extLst>
          </p:cNvPr>
          <p:cNvSpPr txBox="1"/>
          <p:nvPr/>
        </p:nvSpPr>
        <p:spPr>
          <a:xfrm>
            <a:off x="4265629" y="374418"/>
            <a:ext cx="6094428" cy="1446550"/>
          </a:xfrm>
          <a:prstGeom prst="rect">
            <a:avLst/>
          </a:prstGeom>
          <a:noFill/>
        </p:spPr>
        <p:txBody>
          <a:bodyPr wrap="square">
            <a:spAutoFit/>
          </a:bodyPr>
          <a:lstStyle/>
          <a:p>
            <a:r>
              <a:rPr lang="en-PH" sz="4400" b="1" dirty="0">
                <a:effectLst>
                  <a:outerShdw blurRad="38100" dist="38100" dir="2700000" algn="tl">
                    <a:srgbClr val="000000">
                      <a:alpha val="43137"/>
                    </a:srgbClr>
                  </a:outerShdw>
                </a:effectLst>
                <a:latin typeface="+mj-lt"/>
              </a:rPr>
              <a:t>Check String</a:t>
            </a:r>
            <a:br>
              <a:rPr lang="en-PH" sz="4400" b="1" dirty="0">
                <a:effectLst>
                  <a:outerShdw blurRad="38100" dist="38100" dir="2700000" algn="tl">
                    <a:srgbClr val="000000">
                      <a:alpha val="43137"/>
                    </a:srgbClr>
                  </a:outerShdw>
                </a:effectLst>
                <a:latin typeface="+mj-lt"/>
              </a:rPr>
            </a:br>
            <a:endParaRPr lang="en-PH" sz="4400" b="1" dirty="0">
              <a:effectLst>
                <a:outerShdw blurRad="38100" dist="38100" dir="2700000" algn="tl">
                  <a:srgbClr val="000000">
                    <a:alpha val="43137"/>
                  </a:srgbClr>
                </a:outerShdw>
              </a:effectLst>
              <a:latin typeface="+mj-lt"/>
            </a:endParaRPr>
          </a:p>
        </p:txBody>
      </p:sp>
      <p:sp>
        <p:nvSpPr>
          <p:cNvPr id="5" name="TextBox 4">
            <a:extLst>
              <a:ext uri="{FF2B5EF4-FFF2-40B4-BE49-F238E27FC236}">
                <a16:creationId xmlns:a16="http://schemas.microsoft.com/office/drawing/2014/main" id="{D44A9F18-C263-1E30-2CAC-EF4358CC7C11}"/>
              </a:ext>
            </a:extLst>
          </p:cNvPr>
          <p:cNvSpPr txBox="1"/>
          <p:nvPr/>
        </p:nvSpPr>
        <p:spPr>
          <a:xfrm>
            <a:off x="1369244" y="1297748"/>
            <a:ext cx="7887878" cy="923330"/>
          </a:xfrm>
          <a:prstGeom prst="rect">
            <a:avLst/>
          </a:prstGeom>
          <a:noFill/>
        </p:spPr>
        <p:txBody>
          <a:bodyPr wrap="square">
            <a:spAutoFit/>
          </a:bodyPr>
          <a:lstStyle/>
          <a:p>
            <a:pPr algn="just"/>
            <a:r>
              <a:rPr lang="en-US" dirty="0"/>
              <a:t>	To check if a certain phrase or character is present in a string, we can use the keyword in.</a:t>
            </a:r>
          </a:p>
          <a:p>
            <a:pPr algn="just"/>
            <a:endParaRPr lang="en-US" dirty="0"/>
          </a:p>
        </p:txBody>
      </p:sp>
    </p:spTree>
    <p:extLst>
      <p:ext uri="{BB962C8B-B14F-4D97-AF65-F5344CB8AC3E}">
        <p14:creationId xmlns:p14="http://schemas.microsoft.com/office/powerpoint/2010/main" val="3092683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1B581B-F25E-F55C-5E00-F4B4CCEEC10A}"/>
              </a:ext>
            </a:extLst>
          </p:cNvPr>
          <p:cNvSpPr txBox="1"/>
          <p:nvPr/>
        </p:nvSpPr>
        <p:spPr>
          <a:xfrm>
            <a:off x="869623" y="1143441"/>
            <a:ext cx="6094428" cy="369332"/>
          </a:xfrm>
          <a:prstGeom prst="rect">
            <a:avLst/>
          </a:prstGeom>
          <a:noFill/>
        </p:spPr>
        <p:txBody>
          <a:bodyPr wrap="square">
            <a:spAutoFit/>
          </a:bodyPr>
          <a:lstStyle/>
          <a:p>
            <a:r>
              <a:rPr lang="en-US" dirty="0"/>
              <a:t>Use it in an if statement:</a:t>
            </a:r>
            <a:endParaRPr lang="en-PH" dirty="0"/>
          </a:p>
        </p:txBody>
      </p:sp>
      <p:sp>
        <p:nvSpPr>
          <p:cNvPr id="9" name="TextBox 8">
            <a:extLst>
              <a:ext uri="{FF2B5EF4-FFF2-40B4-BE49-F238E27FC236}">
                <a16:creationId xmlns:a16="http://schemas.microsoft.com/office/drawing/2014/main" id="{6CC9F108-A5F5-4A25-533E-F4074EB2A68F}"/>
              </a:ext>
            </a:extLst>
          </p:cNvPr>
          <p:cNvSpPr txBox="1"/>
          <p:nvPr/>
        </p:nvSpPr>
        <p:spPr>
          <a:xfrm>
            <a:off x="1744850" y="1707001"/>
            <a:ext cx="6094428" cy="400110"/>
          </a:xfrm>
          <a:prstGeom prst="rect">
            <a:avLst/>
          </a:prstGeom>
          <a:noFill/>
        </p:spPr>
        <p:txBody>
          <a:bodyPr wrap="square">
            <a:spAutoFit/>
          </a:bodyPr>
          <a:lstStyle/>
          <a:p>
            <a:r>
              <a:rPr lang="en-PH" sz="2000" b="1" dirty="0"/>
              <a:t>Example</a:t>
            </a:r>
            <a:endParaRPr lang="en-PH" b="1" dirty="0"/>
          </a:p>
        </p:txBody>
      </p:sp>
      <p:sp>
        <p:nvSpPr>
          <p:cNvPr id="11" name="TextBox 10">
            <a:extLst>
              <a:ext uri="{FF2B5EF4-FFF2-40B4-BE49-F238E27FC236}">
                <a16:creationId xmlns:a16="http://schemas.microsoft.com/office/drawing/2014/main" id="{F049E8CA-4C01-42D7-E3AB-6078C29333C9}"/>
              </a:ext>
            </a:extLst>
          </p:cNvPr>
          <p:cNvSpPr txBox="1"/>
          <p:nvPr/>
        </p:nvSpPr>
        <p:spPr>
          <a:xfrm>
            <a:off x="2245937" y="2646312"/>
            <a:ext cx="6094428" cy="369332"/>
          </a:xfrm>
          <a:prstGeom prst="rect">
            <a:avLst/>
          </a:prstGeom>
          <a:noFill/>
        </p:spPr>
        <p:txBody>
          <a:bodyPr wrap="square">
            <a:spAutoFit/>
          </a:bodyPr>
          <a:lstStyle/>
          <a:p>
            <a:r>
              <a:rPr lang="en-US" dirty="0"/>
              <a:t>Print only if “love" is present:</a:t>
            </a:r>
            <a:endParaRPr lang="en-PH" dirty="0"/>
          </a:p>
        </p:txBody>
      </p:sp>
      <p:pic>
        <p:nvPicPr>
          <p:cNvPr id="13" name="Picture 12">
            <a:extLst>
              <a:ext uri="{FF2B5EF4-FFF2-40B4-BE49-F238E27FC236}">
                <a16:creationId xmlns:a16="http://schemas.microsoft.com/office/drawing/2014/main" id="{8C455DE6-D43A-FAE7-9615-A998C643E34C}"/>
              </a:ext>
            </a:extLst>
          </p:cNvPr>
          <p:cNvPicPr>
            <a:picLocks noChangeAspect="1"/>
          </p:cNvPicPr>
          <p:nvPr/>
        </p:nvPicPr>
        <p:blipFill>
          <a:blip r:embed="rId2"/>
          <a:stretch>
            <a:fillRect/>
          </a:stretch>
        </p:blipFill>
        <p:spPr>
          <a:xfrm>
            <a:off x="1744850" y="3637342"/>
            <a:ext cx="9441086" cy="1678956"/>
          </a:xfrm>
          <a:prstGeom prst="rect">
            <a:avLst/>
          </a:prstGeom>
        </p:spPr>
      </p:pic>
    </p:spTree>
    <p:extLst>
      <p:ext uri="{BB962C8B-B14F-4D97-AF65-F5344CB8AC3E}">
        <p14:creationId xmlns:p14="http://schemas.microsoft.com/office/powerpoint/2010/main" val="24837599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1FE036-BBA5-854B-0D9D-B5A265ADF92F}"/>
              </a:ext>
            </a:extLst>
          </p:cNvPr>
          <p:cNvSpPr>
            <a:spLocks noGrp="1"/>
          </p:cNvSpPr>
          <p:nvPr>
            <p:ph type="body" idx="4294967295"/>
          </p:nvPr>
        </p:nvSpPr>
        <p:spPr>
          <a:xfrm>
            <a:off x="1781028" y="1654045"/>
            <a:ext cx="9053512" cy="1066800"/>
          </a:xfrm>
        </p:spPr>
        <p:txBody>
          <a:bodyPr/>
          <a:lstStyle/>
          <a:p>
            <a:pPr marL="274320" lvl="1" indent="0">
              <a:buNone/>
            </a:pPr>
            <a:r>
              <a:rPr lang="en-US" dirty="0"/>
              <a:t>	To check if a certain phrase or character is </a:t>
            </a:r>
            <a:r>
              <a:rPr lang="en-US" b="1" dirty="0"/>
              <a:t>NOT</a:t>
            </a:r>
            <a:r>
              <a:rPr lang="en-US" dirty="0"/>
              <a:t> present in a string, we can not in.</a:t>
            </a:r>
            <a:endParaRPr lang="en-PH" dirty="0"/>
          </a:p>
          <a:p>
            <a:endParaRPr lang="en-PH" dirty="0"/>
          </a:p>
        </p:txBody>
      </p:sp>
      <p:sp>
        <p:nvSpPr>
          <p:cNvPr id="4" name="Title 3">
            <a:extLst>
              <a:ext uri="{FF2B5EF4-FFF2-40B4-BE49-F238E27FC236}">
                <a16:creationId xmlns:a16="http://schemas.microsoft.com/office/drawing/2014/main" id="{7141215A-8370-7BFE-6193-442404622967}"/>
              </a:ext>
            </a:extLst>
          </p:cNvPr>
          <p:cNvSpPr txBox="1">
            <a:spLocks noGrp="1"/>
          </p:cNvSpPr>
          <p:nvPr>
            <p:ph type="title" idx="4294967295"/>
          </p:nvPr>
        </p:nvSpPr>
        <p:spPr>
          <a:xfrm>
            <a:off x="4072462" y="245268"/>
            <a:ext cx="6545262" cy="2062163"/>
          </a:xfrm>
          <a:prstGeom prst="rect">
            <a:avLst/>
          </a:prstGeom>
          <a:noFill/>
        </p:spPr>
        <p:txBody>
          <a:bodyPr wrap="square">
            <a:spAutoFit/>
          </a:bodyPr>
          <a:lstStyle/>
          <a:p>
            <a:r>
              <a:rPr lang="en-PH" b="1" dirty="0"/>
              <a:t>Check if NOT</a:t>
            </a:r>
            <a:br>
              <a:rPr lang="en-PH" b="1" dirty="0"/>
            </a:br>
            <a:endParaRPr lang="en-PH" dirty="0"/>
          </a:p>
        </p:txBody>
      </p:sp>
      <p:pic>
        <p:nvPicPr>
          <p:cNvPr id="2" name="Picture 1">
            <a:extLst>
              <a:ext uri="{FF2B5EF4-FFF2-40B4-BE49-F238E27FC236}">
                <a16:creationId xmlns:a16="http://schemas.microsoft.com/office/drawing/2014/main" id="{92CFBA1F-AE87-B0A8-5E56-999B3512D69E}"/>
              </a:ext>
            </a:extLst>
          </p:cNvPr>
          <p:cNvPicPr>
            <a:picLocks noChangeAspect="1"/>
          </p:cNvPicPr>
          <p:nvPr/>
        </p:nvPicPr>
        <p:blipFill>
          <a:blip r:embed="rId2"/>
          <a:stretch>
            <a:fillRect/>
          </a:stretch>
        </p:blipFill>
        <p:spPr>
          <a:xfrm>
            <a:off x="1100057" y="2427169"/>
            <a:ext cx="10614056" cy="3907875"/>
          </a:xfrm>
          <a:prstGeom prst="rect">
            <a:avLst/>
          </a:prstGeom>
        </p:spPr>
      </p:pic>
    </p:spTree>
    <p:extLst>
      <p:ext uri="{BB962C8B-B14F-4D97-AF65-F5344CB8AC3E}">
        <p14:creationId xmlns:p14="http://schemas.microsoft.com/office/powerpoint/2010/main" val="1995635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2702E1-9EE5-2055-A71A-CC1B81146019}"/>
              </a:ext>
            </a:extLst>
          </p:cNvPr>
          <p:cNvSpPr txBox="1"/>
          <p:nvPr/>
        </p:nvSpPr>
        <p:spPr>
          <a:xfrm>
            <a:off x="916757" y="1003991"/>
            <a:ext cx="6094428" cy="369332"/>
          </a:xfrm>
          <a:prstGeom prst="rect">
            <a:avLst/>
          </a:prstGeom>
          <a:noFill/>
        </p:spPr>
        <p:txBody>
          <a:bodyPr wrap="square">
            <a:spAutoFit/>
          </a:bodyPr>
          <a:lstStyle/>
          <a:p>
            <a:r>
              <a:rPr lang="en-US" dirty="0"/>
              <a:t>Use it in an </a:t>
            </a:r>
            <a:r>
              <a:rPr lang="en-US" b="1" dirty="0"/>
              <a:t>if</a:t>
            </a:r>
            <a:r>
              <a:rPr lang="en-US" dirty="0"/>
              <a:t> statement:</a:t>
            </a:r>
            <a:endParaRPr lang="en-PH" dirty="0"/>
          </a:p>
        </p:txBody>
      </p:sp>
      <p:sp>
        <p:nvSpPr>
          <p:cNvPr id="9" name="TextBox 8">
            <a:extLst>
              <a:ext uri="{FF2B5EF4-FFF2-40B4-BE49-F238E27FC236}">
                <a16:creationId xmlns:a16="http://schemas.microsoft.com/office/drawing/2014/main" id="{0C22B3B5-3642-B183-EC8C-F11AC2B06C20}"/>
              </a:ext>
            </a:extLst>
          </p:cNvPr>
          <p:cNvSpPr txBox="1"/>
          <p:nvPr/>
        </p:nvSpPr>
        <p:spPr>
          <a:xfrm>
            <a:off x="916757" y="1690669"/>
            <a:ext cx="6094428" cy="400110"/>
          </a:xfrm>
          <a:prstGeom prst="rect">
            <a:avLst/>
          </a:prstGeom>
          <a:noFill/>
        </p:spPr>
        <p:txBody>
          <a:bodyPr wrap="square">
            <a:spAutoFit/>
          </a:bodyPr>
          <a:lstStyle/>
          <a:p>
            <a:r>
              <a:rPr lang="en-PH" sz="2000" b="1" dirty="0"/>
              <a:t>Example</a:t>
            </a:r>
            <a:endParaRPr lang="en-PH" b="1" dirty="0"/>
          </a:p>
        </p:txBody>
      </p:sp>
      <p:sp>
        <p:nvSpPr>
          <p:cNvPr id="11" name="TextBox 10">
            <a:extLst>
              <a:ext uri="{FF2B5EF4-FFF2-40B4-BE49-F238E27FC236}">
                <a16:creationId xmlns:a16="http://schemas.microsoft.com/office/drawing/2014/main" id="{0C5240BC-0FF7-3E25-4482-5C9D0BBB5CAF}"/>
              </a:ext>
            </a:extLst>
          </p:cNvPr>
          <p:cNvSpPr txBox="1"/>
          <p:nvPr/>
        </p:nvSpPr>
        <p:spPr>
          <a:xfrm>
            <a:off x="1746317" y="2408125"/>
            <a:ext cx="6094428" cy="369332"/>
          </a:xfrm>
          <a:prstGeom prst="rect">
            <a:avLst/>
          </a:prstGeom>
          <a:noFill/>
        </p:spPr>
        <p:txBody>
          <a:bodyPr wrap="square">
            <a:spAutoFit/>
          </a:bodyPr>
          <a:lstStyle/>
          <a:p>
            <a:r>
              <a:rPr lang="en-US" dirty="0"/>
              <a:t>print only if “friendship" is NOT present:</a:t>
            </a:r>
          </a:p>
        </p:txBody>
      </p:sp>
      <p:pic>
        <p:nvPicPr>
          <p:cNvPr id="15" name="Picture 14">
            <a:extLst>
              <a:ext uri="{FF2B5EF4-FFF2-40B4-BE49-F238E27FC236}">
                <a16:creationId xmlns:a16="http://schemas.microsoft.com/office/drawing/2014/main" id="{4C304695-6806-079E-4C1B-0C4EF8D18CBC}"/>
              </a:ext>
            </a:extLst>
          </p:cNvPr>
          <p:cNvPicPr>
            <a:picLocks noChangeAspect="1"/>
          </p:cNvPicPr>
          <p:nvPr/>
        </p:nvPicPr>
        <p:blipFill>
          <a:blip r:embed="rId2"/>
          <a:stretch>
            <a:fillRect/>
          </a:stretch>
        </p:blipFill>
        <p:spPr>
          <a:xfrm>
            <a:off x="1822251" y="3329385"/>
            <a:ext cx="9207112" cy="1553700"/>
          </a:xfrm>
          <a:prstGeom prst="rect">
            <a:avLst/>
          </a:prstGeom>
        </p:spPr>
      </p:pic>
    </p:spTree>
    <p:extLst>
      <p:ext uri="{BB962C8B-B14F-4D97-AF65-F5344CB8AC3E}">
        <p14:creationId xmlns:p14="http://schemas.microsoft.com/office/powerpoint/2010/main" val="6687530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87D797-FFEA-C83F-6F32-60B53E4EE87D}"/>
              </a:ext>
            </a:extLst>
          </p:cNvPr>
          <p:cNvSpPr txBox="1"/>
          <p:nvPr/>
        </p:nvSpPr>
        <p:spPr>
          <a:xfrm>
            <a:off x="1680328" y="1914063"/>
            <a:ext cx="6094428" cy="400110"/>
          </a:xfrm>
          <a:prstGeom prst="rect">
            <a:avLst/>
          </a:prstGeom>
          <a:noFill/>
        </p:spPr>
        <p:txBody>
          <a:bodyPr wrap="square">
            <a:spAutoFit/>
          </a:bodyPr>
          <a:lstStyle/>
          <a:p>
            <a:r>
              <a:rPr lang="en-PH" sz="2000" b="1" dirty="0"/>
              <a:t>Example</a:t>
            </a:r>
            <a:endParaRPr lang="en-PH" b="1" dirty="0"/>
          </a:p>
        </p:txBody>
      </p:sp>
      <p:sp>
        <p:nvSpPr>
          <p:cNvPr id="9" name="TextBox 8">
            <a:extLst>
              <a:ext uri="{FF2B5EF4-FFF2-40B4-BE49-F238E27FC236}">
                <a16:creationId xmlns:a16="http://schemas.microsoft.com/office/drawing/2014/main" id="{F63E2886-B072-79DE-F47C-E8A31FE09283}"/>
              </a:ext>
            </a:extLst>
          </p:cNvPr>
          <p:cNvSpPr txBox="1"/>
          <p:nvPr/>
        </p:nvSpPr>
        <p:spPr>
          <a:xfrm>
            <a:off x="2585301" y="3023929"/>
            <a:ext cx="7435391" cy="369332"/>
          </a:xfrm>
          <a:prstGeom prst="rect">
            <a:avLst/>
          </a:prstGeom>
          <a:noFill/>
        </p:spPr>
        <p:txBody>
          <a:bodyPr wrap="square">
            <a:spAutoFit/>
          </a:bodyPr>
          <a:lstStyle/>
          <a:p>
            <a:r>
              <a:rPr lang="en-US" dirty="0"/>
              <a:t>Get the characters from position 2 to position 5 (not included):</a:t>
            </a:r>
          </a:p>
        </p:txBody>
      </p:sp>
      <p:pic>
        <p:nvPicPr>
          <p:cNvPr id="11" name="Picture 10">
            <a:extLst>
              <a:ext uri="{FF2B5EF4-FFF2-40B4-BE49-F238E27FC236}">
                <a16:creationId xmlns:a16="http://schemas.microsoft.com/office/drawing/2014/main" id="{0ADF3842-5364-5C3F-65A8-C6D87225C050}"/>
              </a:ext>
            </a:extLst>
          </p:cNvPr>
          <p:cNvPicPr>
            <a:picLocks noChangeAspect="1"/>
          </p:cNvPicPr>
          <p:nvPr/>
        </p:nvPicPr>
        <p:blipFill>
          <a:blip r:embed="rId2"/>
          <a:stretch>
            <a:fillRect/>
          </a:stretch>
        </p:blipFill>
        <p:spPr>
          <a:xfrm>
            <a:off x="3813142" y="3960772"/>
            <a:ext cx="5708314" cy="189199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D5DA40E2-9E84-4D4E-6040-B5FAE1A9ECD6}"/>
              </a:ext>
            </a:extLst>
          </p:cNvPr>
          <p:cNvSpPr txBox="1"/>
          <p:nvPr/>
        </p:nvSpPr>
        <p:spPr>
          <a:xfrm>
            <a:off x="3813142" y="586225"/>
            <a:ext cx="6094428" cy="1323439"/>
          </a:xfrm>
          <a:prstGeom prst="rect">
            <a:avLst/>
          </a:prstGeom>
          <a:noFill/>
        </p:spPr>
        <p:txBody>
          <a:bodyPr wrap="square">
            <a:spAutoFit/>
          </a:bodyPr>
          <a:lstStyle/>
          <a:p>
            <a:r>
              <a:rPr lang="en-PH" sz="4000" dirty="0">
                <a:effectLst>
                  <a:outerShdw blurRad="38100" dist="38100" dir="2700000" algn="tl">
                    <a:srgbClr val="000000">
                      <a:alpha val="43137"/>
                    </a:srgbClr>
                  </a:outerShdw>
                </a:effectLst>
                <a:latin typeface="+mj-lt"/>
              </a:rPr>
              <a:t>Python - Slicing Strings</a:t>
            </a:r>
            <a:br>
              <a:rPr lang="en-PH" sz="4000" dirty="0">
                <a:effectLst>
                  <a:outerShdw blurRad="38100" dist="38100" dir="2700000" algn="tl">
                    <a:srgbClr val="000000">
                      <a:alpha val="43137"/>
                    </a:srgbClr>
                  </a:outerShdw>
                </a:effectLst>
                <a:latin typeface="+mj-lt"/>
              </a:rPr>
            </a:br>
            <a:endParaRPr lang="en-PH" sz="40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27752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4FAC-AED6-5D6C-8A00-C374264B1BA2}"/>
              </a:ext>
            </a:extLst>
          </p:cNvPr>
          <p:cNvSpPr>
            <a:spLocks noGrp="1"/>
          </p:cNvSpPr>
          <p:nvPr>
            <p:ph type="ctrTitle"/>
          </p:nvPr>
        </p:nvSpPr>
        <p:spPr/>
        <p:txBody>
          <a:bodyPr/>
          <a:lstStyle/>
          <a:p>
            <a:pPr algn="ctr"/>
            <a:r>
              <a:rPr lang="en-US" altLang="zh-TW" dirty="0"/>
              <a:t>Python Syntax</a:t>
            </a:r>
            <a:endParaRPr lang="en-PH" dirty="0"/>
          </a:p>
        </p:txBody>
      </p:sp>
    </p:spTree>
    <p:extLst>
      <p:ext uri="{BB962C8B-B14F-4D97-AF65-F5344CB8AC3E}">
        <p14:creationId xmlns:p14="http://schemas.microsoft.com/office/powerpoint/2010/main" val="19360524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C5B7-928D-1067-29B2-A2BAD22C331F}"/>
              </a:ext>
            </a:extLst>
          </p:cNvPr>
          <p:cNvSpPr>
            <a:spLocks noGrp="1"/>
          </p:cNvSpPr>
          <p:nvPr>
            <p:ph type="title"/>
          </p:nvPr>
        </p:nvSpPr>
        <p:spPr>
          <a:xfrm>
            <a:off x="2203481" y="1668780"/>
            <a:ext cx="9281160" cy="3520440"/>
          </a:xfrm>
        </p:spPr>
        <p:txBody>
          <a:bodyPr/>
          <a:lstStyle/>
          <a:p>
            <a:r>
              <a:rPr lang="en-US" b="1" dirty="0"/>
              <a:t>Slicing</a:t>
            </a:r>
            <a:br>
              <a:rPr lang="en-US" b="1" dirty="0"/>
            </a:br>
            <a:endParaRPr lang="en-PH" dirty="0"/>
          </a:p>
        </p:txBody>
      </p:sp>
      <p:sp>
        <p:nvSpPr>
          <p:cNvPr id="3" name="Text Placeholder 2">
            <a:extLst>
              <a:ext uri="{FF2B5EF4-FFF2-40B4-BE49-F238E27FC236}">
                <a16:creationId xmlns:a16="http://schemas.microsoft.com/office/drawing/2014/main" id="{F613DEF7-F822-F5F9-AA1C-2E66A87B9A21}"/>
              </a:ext>
            </a:extLst>
          </p:cNvPr>
          <p:cNvSpPr>
            <a:spLocks noGrp="1"/>
          </p:cNvSpPr>
          <p:nvPr>
            <p:ph type="body" idx="1"/>
          </p:nvPr>
        </p:nvSpPr>
        <p:spPr>
          <a:xfrm>
            <a:off x="2203481" y="3789575"/>
            <a:ext cx="9052560" cy="2052184"/>
          </a:xfrm>
        </p:spPr>
        <p:txBody>
          <a:bodyPr/>
          <a:lstStyle/>
          <a:p>
            <a:r>
              <a:rPr lang="en-US" dirty="0"/>
              <a:t>You can return a range of characters by using the slice syntax.</a:t>
            </a:r>
          </a:p>
          <a:p>
            <a:r>
              <a:rPr lang="en-US" dirty="0"/>
              <a:t>Specify the start index and the end index, separated by a colon, to return a part of the string.</a:t>
            </a:r>
          </a:p>
          <a:p>
            <a:endParaRPr lang="en-PH" dirty="0"/>
          </a:p>
        </p:txBody>
      </p:sp>
    </p:spTree>
    <p:extLst>
      <p:ext uri="{BB962C8B-B14F-4D97-AF65-F5344CB8AC3E}">
        <p14:creationId xmlns:p14="http://schemas.microsoft.com/office/powerpoint/2010/main" val="1427030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A177-B258-90F7-E6FF-CF2E72C313BD}"/>
              </a:ext>
            </a:extLst>
          </p:cNvPr>
          <p:cNvSpPr>
            <a:spLocks noGrp="1"/>
          </p:cNvSpPr>
          <p:nvPr>
            <p:ph type="title"/>
          </p:nvPr>
        </p:nvSpPr>
        <p:spPr>
          <a:xfrm>
            <a:off x="2165774" y="1668780"/>
            <a:ext cx="10153705" cy="3520440"/>
          </a:xfrm>
        </p:spPr>
        <p:txBody>
          <a:bodyPr/>
          <a:lstStyle/>
          <a:p>
            <a:r>
              <a:rPr lang="en-PH" sz="8000" b="1" dirty="0"/>
              <a:t>Slice From the Start</a:t>
            </a:r>
            <a:br>
              <a:rPr lang="en-PH" sz="8000" b="1" dirty="0"/>
            </a:br>
            <a:endParaRPr lang="en-PH" dirty="0"/>
          </a:p>
        </p:txBody>
      </p:sp>
      <p:sp>
        <p:nvSpPr>
          <p:cNvPr id="3" name="Text Placeholder 2">
            <a:extLst>
              <a:ext uri="{FF2B5EF4-FFF2-40B4-BE49-F238E27FC236}">
                <a16:creationId xmlns:a16="http://schemas.microsoft.com/office/drawing/2014/main" id="{9B448918-6343-2133-9FDB-1A20690A2636}"/>
              </a:ext>
            </a:extLst>
          </p:cNvPr>
          <p:cNvSpPr>
            <a:spLocks noGrp="1"/>
          </p:cNvSpPr>
          <p:nvPr>
            <p:ph type="body" idx="1"/>
          </p:nvPr>
        </p:nvSpPr>
        <p:spPr>
          <a:xfrm>
            <a:off x="2326030" y="4020815"/>
            <a:ext cx="9052560" cy="1066800"/>
          </a:xfrm>
        </p:spPr>
        <p:txBody>
          <a:bodyPr/>
          <a:lstStyle/>
          <a:p>
            <a:r>
              <a:rPr lang="en-US" dirty="0"/>
              <a:t>By leaving out the start index, the range will start at the first character:</a:t>
            </a:r>
          </a:p>
          <a:p>
            <a:endParaRPr lang="en-PH" dirty="0"/>
          </a:p>
        </p:txBody>
      </p:sp>
    </p:spTree>
    <p:extLst>
      <p:ext uri="{BB962C8B-B14F-4D97-AF65-F5344CB8AC3E}">
        <p14:creationId xmlns:p14="http://schemas.microsoft.com/office/powerpoint/2010/main" val="27974569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CFADD17-D952-F0CF-3372-57890D5ABAFF}"/>
              </a:ext>
            </a:extLst>
          </p:cNvPr>
          <p:cNvSpPr txBox="1"/>
          <p:nvPr/>
        </p:nvSpPr>
        <p:spPr>
          <a:xfrm>
            <a:off x="772997" y="922466"/>
            <a:ext cx="6094428" cy="400110"/>
          </a:xfrm>
          <a:prstGeom prst="rect">
            <a:avLst/>
          </a:prstGeom>
          <a:noFill/>
        </p:spPr>
        <p:txBody>
          <a:bodyPr wrap="square">
            <a:spAutoFit/>
          </a:bodyPr>
          <a:lstStyle/>
          <a:p>
            <a:r>
              <a:rPr lang="en-PH" sz="2000" b="1" dirty="0"/>
              <a:t>Example</a:t>
            </a:r>
            <a:endParaRPr lang="en-PH" b="1" dirty="0"/>
          </a:p>
        </p:txBody>
      </p:sp>
      <p:sp>
        <p:nvSpPr>
          <p:cNvPr id="13" name="TextBox 12">
            <a:extLst>
              <a:ext uri="{FF2B5EF4-FFF2-40B4-BE49-F238E27FC236}">
                <a16:creationId xmlns:a16="http://schemas.microsoft.com/office/drawing/2014/main" id="{DB23ED2F-F189-F7D3-4FA4-23AE7ED54AB3}"/>
              </a:ext>
            </a:extLst>
          </p:cNvPr>
          <p:cNvSpPr txBox="1"/>
          <p:nvPr/>
        </p:nvSpPr>
        <p:spPr>
          <a:xfrm>
            <a:off x="1793449" y="1821789"/>
            <a:ext cx="7152587" cy="369332"/>
          </a:xfrm>
          <a:prstGeom prst="rect">
            <a:avLst/>
          </a:prstGeom>
          <a:noFill/>
        </p:spPr>
        <p:txBody>
          <a:bodyPr wrap="square">
            <a:spAutoFit/>
          </a:bodyPr>
          <a:lstStyle/>
          <a:p>
            <a:r>
              <a:rPr lang="en-US" dirty="0"/>
              <a:t>Get the characters from the start to position 5 (not included):</a:t>
            </a:r>
          </a:p>
        </p:txBody>
      </p:sp>
      <p:pic>
        <p:nvPicPr>
          <p:cNvPr id="15" name="Picture 14">
            <a:extLst>
              <a:ext uri="{FF2B5EF4-FFF2-40B4-BE49-F238E27FC236}">
                <a16:creationId xmlns:a16="http://schemas.microsoft.com/office/drawing/2014/main" id="{DFE3A61A-7FED-CB9A-842E-96197E2FDFC6}"/>
              </a:ext>
            </a:extLst>
          </p:cNvPr>
          <p:cNvPicPr>
            <a:picLocks noChangeAspect="1"/>
          </p:cNvPicPr>
          <p:nvPr/>
        </p:nvPicPr>
        <p:blipFill>
          <a:blip r:embed="rId2"/>
          <a:stretch>
            <a:fillRect/>
          </a:stretch>
        </p:blipFill>
        <p:spPr>
          <a:xfrm>
            <a:off x="3486780" y="2960016"/>
            <a:ext cx="6761290" cy="24132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10054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281D-F23E-B0BD-1D54-758D514477D3}"/>
              </a:ext>
            </a:extLst>
          </p:cNvPr>
          <p:cNvSpPr>
            <a:spLocks noGrp="1"/>
          </p:cNvSpPr>
          <p:nvPr>
            <p:ph type="title"/>
          </p:nvPr>
        </p:nvSpPr>
        <p:spPr>
          <a:xfrm>
            <a:off x="2317957" y="1668780"/>
            <a:ext cx="9281160" cy="3520440"/>
          </a:xfrm>
        </p:spPr>
        <p:txBody>
          <a:bodyPr/>
          <a:lstStyle/>
          <a:p>
            <a:r>
              <a:rPr lang="en-PH" sz="8000" b="1" dirty="0"/>
              <a:t>Slice To the End</a:t>
            </a:r>
            <a:br>
              <a:rPr lang="en-PH" sz="8000" b="1" dirty="0"/>
            </a:br>
            <a:endParaRPr lang="en-PH" dirty="0"/>
          </a:p>
        </p:txBody>
      </p:sp>
      <p:sp>
        <p:nvSpPr>
          <p:cNvPr id="3" name="Text Placeholder 2">
            <a:extLst>
              <a:ext uri="{FF2B5EF4-FFF2-40B4-BE49-F238E27FC236}">
                <a16:creationId xmlns:a16="http://schemas.microsoft.com/office/drawing/2014/main" id="{A3A9205E-B5C5-CC73-1237-0D829435188B}"/>
              </a:ext>
            </a:extLst>
          </p:cNvPr>
          <p:cNvSpPr>
            <a:spLocks noGrp="1"/>
          </p:cNvSpPr>
          <p:nvPr>
            <p:ph type="body" idx="1"/>
          </p:nvPr>
        </p:nvSpPr>
        <p:spPr>
          <a:xfrm>
            <a:off x="2432257" y="4030241"/>
            <a:ext cx="9052560" cy="1066800"/>
          </a:xfrm>
        </p:spPr>
        <p:txBody>
          <a:bodyPr/>
          <a:lstStyle/>
          <a:p>
            <a:r>
              <a:rPr lang="en-US" dirty="0"/>
              <a:t>By leaving out the </a:t>
            </a:r>
            <a:r>
              <a:rPr lang="en-US" i="1" dirty="0"/>
              <a:t>end </a:t>
            </a:r>
            <a:r>
              <a:rPr lang="en-US" dirty="0"/>
              <a:t>index, the range will go to the end:</a:t>
            </a:r>
          </a:p>
          <a:p>
            <a:endParaRPr lang="en-PH" dirty="0"/>
          </a:p>
        </p:txBody>
      </p:sp>
    </p:spTree>
    <p:extLst>
      <p:ext uri="{BB962C8B-B14F-4D97-AF65-F5344CB8AC3E}">
        <p14:creationId xmlns:p14="http://schemas.microsoft.com/office/powerpoint/2010/main" val="10007120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B4004E7-1D46-D2DB-D25F-5818B0457388}"/>
              </a:ext>
            </a:extLst>
          </p:cNvPr>
          <p:cNvSpPr txBox="1"/>
          <p:nvPr/>
        </p:nvSpPr>
        <p:spPr>
          <a:xfrm>
            <a:off x="1312683" y="882499"/>
            <a:ext cx="6094428" cy="400110"/>
          </a:xfrm>
          <a:prstGeom prst="rect">
            <a:avLst/>
          </a:prstGeom>
          <a:noFill/>
        </p:spPr>
        <p:txBody>
          <a:bodyPr wrap="square">
            <a:spAutoFit/>
          </a:bodyPr>
          <a:lstStyle/>
          <a:p>
            <a:r>
              <a:rPr lang="en-PH" sz="2000" b="1" dirty="0"/>
              <a:t>Example</a:t>
            </a:r>
            <a:endParaRPr lang="en-PH" b="1" dirty="0"/>
          </a:p>
        </p:txBody>
      </p:sp>
      <p:sp>
        <p:nvSpPr>
          <p:cNvPr id="12" name="TextBox 11">
            <a:extLst>
              <a:ext uri="{FF2B5EF4-FFF2-40B4-BE49-F238E27FC236}">
                <a16:creationId xmlns:a16="http://schemas.microsoft.com/office/drawing/2014/main" id="{199EB63C-C96F-4679-73C9-EBF9001DAF51}"/>
              </a:ext>
            </a:extLst>
          </p:cNvPr>
          <p:cNvSpPr txBox="1"/>
          <p:nvPr/>
        </p:nvSpPr>
        <p:spPr>
          <a:xfrm>
            <a:off x="2584490" y="1612033"/>
            <a:ext cx="7982147" cy="369332"/>
          </a:xfrm>
          <a:prstGeom prst="rect">
            <a:avLst/>
          </a:prstGeom>
          <a:noFill/>
        </p:spPr>
        <p:txBody>
          <a:bodyPr wrap="square">
            <a:spAutoFit/>
          </a:bodyPr>
          <a:lstStyle/>
          <a:p>
            <a:r>
              <a:rPr lang="en-US" dirty="0"/>
              <a:t>Get the characters from position 2, and all the way to the end:</a:t>
            </a:r>
          </a:p>
        </p:txBody>
      </p:sp>
      <p:pic>
        <p:nvPicPr>
          <p:cNvPr id="16" name="Picture 15">
            <a:extLst>
              <a:ext uri="{FF2B5EF4-FFF2-40B4-BE49-F238E27FC236}">
                <a16:creationId xmlns:a16="http://schemas.microsoft.com/office/drawing/2014/main" id="{BAEF91A6-06B3-0280-A9A0-3F3AC8FAD874}"/>
              </a:ext>
            </a:extLst>
          </p:cNvPr>
          <p:cNvPicPr>
            <a:picLocks noChangeAspect="1"/>
          </p:cNvPicPr>
          <p:nvPr/>
        </p:nvPicPr>
        <p:blipFill>
          <a:blip r:embed="rId2"/>
          <a:stretch>
            <a:fillRect/>
          </a:stretch>
        </p:blipFill>
        <p:spPr>
          <a:xfrm>
            <a:off x="3186997" y="2975570"/>
            <a:ext cx="6777134" cy="2400236"/>
          </a:xfrm>
          <a:prstGeom prst="rect">
            <a:avLst/>
          </a:prstGeom>
        </p:spPr>
      </p:pic>
    </p:spTree>
    <p:extLst>
      <p:ext uri="{BB962C8B-B14F-4D97-AF65-F5344CB8AC3E}">
        <p14:creationId xmlns:p14="http://schemas.microsoft.com/office/powerpoint/2010/main" val="1318669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A26-1F2B-F871-E00E-2301D8426AF0}"/>
              </a:ext>
            </a:extLst>
          </p:cNvPr>
          <p:cNvSpPr>
            <a:spLocks noGrp="1"/>
          </p:cNvSpPr>
          <p:nvPr>
            <p:ph type="title"/>
          </p:nvPr>
        </p:nvSpPr>
        <p:spPr>
          <a:xfrm>
            <a:off x="2261396" y="1499616"/>
            <a:ext cx="9281160" cy="3520440"/>
          </a:xfrm>
        </p:spPr>
        <p:txBody>
          <a:bodyPr/>
          <a:lstStyle/>
          <a:p>
            <a:r>
              <a:rPr lang="en-PH" sz="8000" b="1" dirty="0"/>
              <a:t>Negative Indexing</a:t>
            </a:r>
            <a:br>
              <a:rPr lang="en-PH" sz="8000" b="1" dirty="0"/>
            </a:br>
            <a:endParaRPr lang="en-PH" dirty="0"/>
          </a:p>
        </p:txBody>
      </p:sp>
      <p:sp>
        <p:nvSpPr>
          <p:cNvPr id="3" name="Text Placeholder 2">
            <a:extLst>
              <a:ext uri="{FF2B5EF4-FFF2-40B4-BE49-F238E27FC236}">
                <a16:creationId xmlns:a16="http://schemas.microsoft.com/office/drawing/2014/main" id="{6B330D36-2282-1A9E-48E9-DFEBD8FD0B1C}"/>
              </a:ext>
            </a:extLst>
          </p:cNvPr>
          <p:cNvSpPr>
            <a:spLocks noGrp="1"/>
          </p:cNvSpPr>
          <p:nvPr>
            <p:ph type="body" idx="1"/>
          </p:nvPr>
        </p:nvSpPr>
        <p:spPr>
          <a:xfrm>
            <a:off x="2261396" y="3948825"/>
            <a:ext cx="9052560" cy="1066800"/>
          </a:xfrm>
        </p:spPr>
        <p:txBody>
          <a:bodyPr/>
          <a:lstStyle/>
          <a:p>
            <a:r>
              <a:rPr lang="en-US" dirty="0"/>
              <a:t>Use negative indexes to start the slice from the end of the string: </a:t>
            </a:r>
            <a:endParaRPr lang="en-PH" dirty="0"/>
          </a:p>
        </p:txBody>
      </p:sp>
    </p:spTree>
    <p:extLst>
      <p:ext uri="{BB962C8B-B14F-4D97-AF65-F5344CB8AC3E}">
        <p14:creationId xmlns:p14="http://schemas.microsoft.com/office/powerpoint/2010/main" val="15456206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6409780-B282-EF71-F6DC-DEF41A9CB186}"/>
              </a:ext>
            </a:extLst>
          </p:cNvPr>
          <p:cNvSpPr txBox="1"/>
          <p:nvPr/>
        </p:nvSpPr>
        <p:spPr>
          <a:xfrm>
            <a:off x="2132814" y="1300525"/>
            <a:ext cx="8359217" cy="1754326"/>
          </a:xfrm>
          <a:prstGeom prst="rect">
            <a:avLst/>
          </a:prstGeom>
          <a:noFill/>
        </p:spPr>
        <p:txBody>
          <a:bodyPr wrap="square">
            <a:spAutoFit/>
          </a:bodyPr>
          <a:lstStyle/>
          <a:p>
            <a:endParaRPr lang="en-US" b="1" dirty="0"/>
          </a:p>
          <a:p>
            <a:r>
              <a:rPr lang="en-US" dirty="0"/>
              <a:t>Get the characters:</a:t>
            </a:r>
          </a:p>
          <a:p>
            <a:endParaRPr lang="en-US" dirty="0"/>
          </a:p>
          <a:p>
            <a:r>
              <a:rPr lang="en-US" dirty="0"/>
              <a:t>From: “g" in “Fighter!" (position -5)</a:t>
            </a:r>
          </a:p>
          <a:p>
            <a:endParaRPr lang="en-US" dirty="0"/>
          </a:p>
          <a:p>
            <a:r>
              <a:rPr lang="en-US" dirty="0"/>
              <a:t>To, but not included: “r" in “Fighter!" (position -2)</a:t>
            </a:r>
          </a:p>
        </p:txBody>
      </p:sp>
      <p:sp>
        <p:nvSpPr>
          <p:cNvPr id="13" name="TextBox 12">
            <a:extLst>
              <a:ext uri="{FF2B5EF4-FFF2-40B4-BE49-F238E27FC236}">
                <a16:creationId xmlns:a16="http://schemas.microsoft.com/office/drawing/2014/main" id="{3B5E9AF1-A29A-CAFA-956F-AE9F034F47B8}"/>
              </a:ext>
            </a:extLst>
          </p:cNvPr>
          <p:cNvSpPr txBox="1"/>
          <p:nvPr/>
        </p:nvSpPr>
        <p:spPr>
          <a:xfrm>
            <a:off x="1067585" y="837715"/>
            <a:ext cx="6094428" cy="400110"/>
          </a:xfrm>
          <a:prstGeom prst="rect">
            <a:avLst/>
          </a:prstGeom>
          <a:noFill/>
        </p:spPr>
        <p:txBody>
          <a:bodyPr wrap="square">
            <a:spAutoFit/>
          </a:bodyPr>
          <a:lstStyle/>
          <a:p>
            <a:r>
              <a:rPr lang="en-US" sz="2000" b="1" dirty="0"/>
              <a:t>Example</a:t>
            </a:r>
            <a:endParaRPr lang="en-US" b="1" dirty="0"/>
          </a:p>
        </p:txBody>
      </p:sp>
      <p:pic>
        <p:nvPicPr>
          <p:cNvPr id="15" name="Picture 14">
            <a:extLst>
              <a:ext uri="{FF2B5EF4-FFF2-40B4-BE49-F238E27FC236}">
                <a16:creationId xmlns:a16="http://schemas.microsoft.com/office/drawing/2014/main" id="{B233D164-D1FA-1306-759C-10D10163C4BF}"/>
              </a:ext>
            </a:extLst>
          </p:cNvPr>
          <p:cNvPicPr>
            <a:picLocks noChangeAspect="1"/>
          </p:cNvPicPr>
          <p:nvPr/>
        </p:nvPicPr>
        <p:blipFill>
          <a:blip r:embed="rId2"/>
          <a:stretch>
            <a:fillRect/>
          </a:stretch>
        </p:blipFill>
        <p:spPr>
          <a:xfrm>
            <a:off x="3243307" y="3601917"/>
            <a:ext cx="6924388" cy="24183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940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9802B-7F22-7C20-E616-233F0DAB9920}"/>
              </a:ext>
            </a:extLst>
          </p:cNvPr>
          <p:cNvSpPr>
            <a:spLocks noGrp="1"/>
          </p:cNvSpPr>
          <p:nvPr>
            <p:ph type="title"/>
          </p:nvPr>
        </p:nvSpPr>
        <p:spPr>
          <a:xfrm>
            <a:off x="2214261" y="1866318"/>
            <a:ext cx="10125425" cy="2743389"/>
          </a:xfrm>
        </p:spPr>
        <p:txBody>
          <a:bodyPr>
            <a:normAutofit/>
          </a:bodyPr>
          <a:lstStyle/>
          <a:p>
            <a:r>
              <a:rPr lang="en-PH" sz="6000" b="1" dirty="0"/>
              <a:t>Python - Modify Strings</a:t>
            </a:r>
            <a:br>
              <a:rPr lang="en-PH" sz="6000" b="1" dirty="0"/>
            </a:br>
            <a:endParaRPr lang="en-PH" sz="6000" dirty="0"/>
          </a:p>
        </p:txBody>
      </p:sp>
      <p:sp>
        <p:nvSpPr>
          <p:cNvPr id="7" name="TextBox 6">
            <a:extLst>
              <a:ext uri="{FF2B5EF4-FFF2-40B4-BE49-F238E27FC236}">
                <a16:creationId xmlns:a16="http://schemas.microsoft.com/office/drawing/2014/main" id="{8A833D6C-B393-F2E6-3A2E-A366CA0EF0CD}"/>
              </a:ext>
            </a:extLst>
          </p:cNvPr>
          <p:cNvSpPr txBox="1"/>
          <p:nvPr/>
        </p:nvSpPr>
        <p:spPr>
          <a:xfrm>
            <a:off x="2311138" y="3960772"/>
            <a:ext cx="7569724" cy="369332"/>
          </a:xfrm>
          <a:prstGeom prst="rect">
            <a:avLst/>
          </a:prstGeom>
          <a:noFill/>
        </p:spPr>
        <p:txBody>
          <a:bodyPr wrap="square">
            <a:spAutoFit/>
          </a:bodyPr>
          <a:lstStyle/>
          <a:p>
            <a:r>
              <a:rPr lang="en-US" dirty="0"/>
              <a:t>Python has a set of built-in methods that you can use on strings.</a:t>
            </a:r>
            <a:endParaRPr lang="en-PH" dirty="0"/>
          </a:p>
        </p:txBody>
      </p:sp>
    </p:spTree>
    <p:extLst>
      <p:ext uri="{BB962C8B-B14F-4D97-AF65-F5344CB8AC3E}">
        <p14:creationId xmlns:p14="http://schemas.microsoft.com/office/powerpoint/2010/main" val="25462540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8B4D-5785-1608-77BA-0727CFFB3E8C}"/>
              </a:ext>
            </a:extLst>
          </p:cNvPr>
          <p:cNvSpPr>
            <a:spLocks noGrp="1"/>
          </p:cNvSpPr>
          <p:nvPr>
            <p:ph type="title"/>
          </p:nvPr>
        </p:nvSpPr>
        <p:spPr>
          <a:xfrm>
            <a:off x="2167128" y="2064470"/>
            <a:ext cx="9281160" cy="2681266"/>
          </a:xfrm>
        </p:spPr>
        <p:txBody>
          <a:bodyPr/>
          <a:lstStyle/>
          <a:p>
            <a:r>
              <a:rPr lang="en-PH" b="1" dirty="0"/>
              <a:t>Upper Case</a:t>
            </a:r>
            <a:br>
              <a:rPr lang="en-PH" b="1" dirty="0"/>
            </a:br>
            <a:endParaRPr lang="en-PH" dirty="0"/>
          </a:p>
        </p:txBody>
      </p:sp>
      <p:sp>
        <p:nvSpPr>
          <p:cNvPr id="3" name="Text Placeholder 2">
            <a:extLst>
              <a:ext uri="{FF2B5EF4-FFF2-40B4-BE49-F238E27FC236}">
                <a16:creationId xmlns:a16="http://schemas.microsoft.com/office/drawing/2014/main" id="{F957FA52-A14E-281F-313D-E5190687F307}"/>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1126180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B4FA44-1D67-8662-02F6-AA6FAF4D0D65}"/>
              </a:ext>
            </a:extLst>
          </p:cNvPr>
          <p:cNvSpPr txBox="1"/>
          <p:nvPr/>
        </p:nvSpPr>
        <p:spPr>
          <a:xfrm>
            <a:off x="1784023" y="1232253"/>
            <a:ext cx="6094428" cy="400110"/>
          </a:xfrm>
          <a:prstGeom prst="rect">
            <a:avLst/>
          </a:prstGeom>
          <a:noFill/>
        </p:spPr>
        <p:txBody>
          <a:bodyPr wrap="square">
            <a:spAutoFit/>
          </a:bodyPr>
          <a:lstStyle/>
          <a:p>
            <a:r>
              <a:rPr lang="en-PH" sz="2000" b="1" dirty="0"/>
              <a:t>Example</a:t>
            </a:r>
          </a:p>
        </p:txBody>
      </p:sp>
      <p:sp>
        <p:nvSpPr>
          <p:cNvPr id="9" name="TextBox 8">
            <a:extLst>
              <a:ext uri="{FF2B5EF4-FFF2-40B4-BE49-F238E27FC236}">
                <a16:creationId xmlns:a16="http://schemas.microsoft.com/office/drawing/2014/main" id="{4BBB7D93-14FD-1BE3-5D5D-C1E10F353949}"/>
              </a:ext>
            </a:extLst>
          </p:cNvPr>
          <p:cNvSpPr txBox="1"/>
          <p:nvPr/>
        </p:nvSpPr>
        <p:spPr>
          <a:xfrm>
            <a:off x="2491033" y="2000165"/>
            <a:ext cx="6094428" cy="369332"/>
          </a:xfrm>
          <a:prstGeom prst="rect">
            <a:avLst/>
          </a:prstGeom>
          <a:noFill/>
        </p:spPr>
        <p:txBody>
          <a:bodyPr wrap="square">
            <a:spAutoFit/>
          </a:bodyPr>
          <a:lstStyle/>
          <a:p>
            <a:r>
              <a:rPr lang="en-US" dirty="0"/>
              <a:t>The upper() method returns the string in upper case:</a:t>
            </a:r>
            <a:endParaRPr lang="en-PH" dirty="0"/>
          </a:p>
        </p:txBody>
      </p:sp>
      <p:pic>
        <p:nvPicPr>
          <p:cNvPr id="13" name="Picture 12">
            <a:extLst>
              <a:ext uri="{FF2B5EF4-FFF2-40B4-BE49-F238E27FC236}">
                <a16:creationId xmlns:a16="http://schemas.microsoft.com/office/drawing/2014/main" id="{568BC18D-6756-3D37-E38B-F56773B0BC7B}"/>
              </a:ext>
            </a:extLst>
          </p:cNvPr>
          <p:cNvPicPr>
            <a:picLocks noChangeAspect="1"/>
          </p:cNvPicPr>
          <p:nvPr/>
        </p:nvPicPr>
        <p:blipFill>
          <a:blip r:embed="rId2"/>
          <a:stretch>
            <a:fillRect/>
          </a:stretch>
        </p:blipFill>
        <p:spPr>
          <a:xfrm>
            <a:off x="3901946" y="3137409"/>
            <a:ext cx="6770471" cy="14534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609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br>
              <a:rPr lang="en-US" altLang="zh-TW" sz="3600" dirty="0"/>
            </a:br>
            <a:endParaRPr lang="zh-TW" altLang="en-US" sz="3600" dirty="0"/>
          </a:p>
        </p:txBody>
      </p:sp>
      <p:sp>
        <p:nvSpPr>
          <p:cNvPr id="3" name="文字版面配置區 2"/>
          <p:cNvSpPr>
            <a:spLocks noGrp="1"/>
          </p:cNvSpPr>
          <p:nvPr>
            <p:ph type="body" sz="half" idx="4294967295"/>
          </p:nvPr>
        </p:nvSpPr>
        <p:spPr>
          <a:xfrm>
            <a:off x="893993" y="691589"/>
            <a:ext cx="9023023" cy="553034"/>
          </a:xfrm>
        </p:spPr>
        <p:txBody>
          <a:bodyPr>
            <a:normAutofit/>
          </a:bodyPr>
          <a:lstStyle/>
          <a:p>
            <a:r>
              <a:rPr lang="en-US" altLang="zh-TW" dirty="0"/>
              <a:t>Python syntax can be executed by writing directly in the Command Line:</a:t>
            </a:r>
          </a:p>
        </p:txBody>
      </p:sp>
      <p:pic>
        <p:nvPicPr>
          <p:cNvPr id="4" name="圖片 3"/>
          <p:cNvPicPr>
            <a:picLocks noChangeAspect="1"/>
          </p:cNvPicPr>
          <p:nvPr/>
        </p:nvPicPr>
        <p:blipFill>
          <a:blip r:embed="rId2"/>
          <a:stretch>
            <a:fillRect/>
          </a:stretch>
        </p:blipFill>
        <p:spPr>
          <a:xfrm>
            <a:off x="4467207" y="1245163"/>
            <a:ext cx="5320402" cy="1515784"/>
          </a:xfrm>
          <a:prstGeom prst="rect">
            <a:avLst/>
          </a:prstGeom>
        </p:spPr>
      </p:pic>
      <p:sp>
        <p:nvSpPr>
          <p:cNvPr id="5" name="矩形 4"/>
          <p:cNvSpPr/>
          <p:nvPr/>
        </p:nvSpPr>
        <p:spPr>
          <a:xfrm>
            <a:off x="1049518" y="3105834"/>
            <a:ext cx="8906779" cy="646331"/>
          </a:xfrm>
          <a:prstGeom prst="rect">
            <a:avLst/>
          </a:prstGeom>
        </p:spPr>
        <p:txBody>
          <a:bodyPr wrap="square">
            <a:spAutoFit/>
          </a:bodyPr>
          <a:lstStyle/>
          <a:p>
            <a:r>
              <a:rPr lang="en-US" altLang="zh-TW" dirty="0"/>
              <a:t>Or by creating a python file on the server, using the .</a:t>
            </a:r>
            <a:r>
              <a:rPr lang="en-US" altLang="zh-TW" dirty="0" err="1"/>
              <a:t>py</a:t>
            </a:r>
            <a:r>
              <a:rPr lang="en-US" altLang="zh-TW" dirty="0"/>
              <a:t> file extension, and running it in the Command Line:</a:t>
            </a:r>
            <a:endParaRPr lang="zh-TW" altLang="en-US" dirty="0"/>
          </a:p>
        </p:txBody>
      </p:sp>
      <p:pic>
        <p:nvPicPr>
          <p:cNvPr id="6" name="圖片 5"/>
          <p:cNvPicPr>
            <a:picLocks noChangeAspect="1"/>
          </p:cNvPicPr>
          <p:nvPr/>
        </p:nvPicPr>
        <p:blipFill>
          <a:blip r:embed="rId3"/>
          <a:stretch>
            <a:fillRect/>
          </a:stretch>
        </p:blipFill>
        <p:spPr>
          <a:xfrm>
            <a:off x="4363277" y="4305849"/>
            <a:ext cx="5848774" cy="1306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71338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4B67-4C23-ABD0-CF93-29575CEFA06A}"/>
              </a:ext>
            </a:extLst>
          </p:cNvPr>
          <p:cNvSpPr>
            <a:spLocks noGrp="1"/>
          </p:cNvSpPr>
          <p:nvPr>
            <p:ph type="title"/>
          </p:nvPr>
        </p:nvSpPr>
        <p:spPr>
          <a:xfrm>
            <a:off x="2167128" y="2055042"/>
            <a:ext cx="9281160" cy="2690693"/>
          </a:xfrm>
        </p:spPr>
        <p:txBody>
          <a:bodyPr/>
          <a:lstStyle/>
          <a:p>
            <a:r>
              <a:rPr lang="en-PH" b="1" dirty="0"/>
              <a:t>Lower Case</a:t>
            </a:r>
            <a:br>
              <a:rPr lang="en-PH" b="1" dirty="0"/>
            </a:br>
            <a:endParaRPr lang="en-PH" dirty="0"/>
          </a:p>
        </p:txBody>
      </p:sp>
    </p:spTree>
    <p:extLst>
      <p:ext uri="{BB962C8B-B14F-4D97-AF65-F5344CB8AC3E}">
        <p14:creationId xmlns:p14="http://schemas.microsoft.com/office/powerpoint/2010/main" val="13000208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F015A7-915A-14B6-AF76-7A27804B2A0F}"/>
              </a:ext>
            </a:extLst>
          </p:cNvPr>
          <p:cNvSpPr txBox="1"/>
          <p:nvPr/>
        </p:nvSpPr>
        <p:spPr>
          <a:xfrm>
            <a:off x="1699182" y="1031391"/>
            <a:ext cx="6094428" cy="400110"/>
          </a:xfrm>
          <a:prstGeom prst="rect">
            <a:avLst/>
          </a:prstGeom>
          <a:noFill/>
        </p:spPr>
        <p:txBody>
          <a:bodyPr wrap="square">
            <a:spAutoFit/>
          </a:bodyPr>
          <a:lstStyle/>
          <a:p>
            <a:r>
              <a:rPr lang="en-PH" sz="2000" b="1" dirty="0"/>
              <a:t>Example</a:t>
            </a:r>
          </a:p>
        </p:txBody>
      </p:sp>
      <p:sp>
        <p:nvSpPr>
          <p:cNvPr id="9" name="TextBox 8">
            <a:extLst>
              <a:ext uri="{FF2B5EF4-FFF2-40B4-BE49-F238E27FC236}">
                <a16:creationId xmlns:a16="http://schemas.microsoft.com/office/drawing/2014/main" id="{8266EEF3-CE3D-3881-E83E-1427D9588300}"/>
              </a:ext>
            </a:extLst>
          </p:cNvPr>
          <p:cNvSpPr txBox="1"/>
          <p:nvPr/>
        </p:nvSpPr>
        <p:spPr>
          <a:xfrm>
            <a:off x="2820972" y="1625280"/>
            <a:ext cx="6094428" cy="369332"/>
          </a:xfrm>
          <a:prstGeom prst="rect">
            <a:avLst/>
          </a:prstGeom>
          <a:noFill/>
        </p:spPr>
        <p:txBody>
          <a:bodyPr wrap="square">
            <a:spAutoFit/>
          </a:bodyPr>
          <a:lstStyle/>
          <a:p>
            <a:r>
              <a:rPr lang="en-US" dirty="0"/>
              <a:t>The lower() method returns the string in lower case:</a:t>
            </a:r>
            <a:endParaRPr lang="en-PH" dirty="0"/>
          </a:p>
        </p:txBody>
      </p:sp>
      <p:pic>
        <p:nvPicPr>
          <p:cNvPr id="11" name="Picture 10">
            <a:extLst>
              <a:ext uri="{FF2B5EF4-FFF2-40B4-BE49-F238E27FC236}">
                <a16:creationId xmlns:a16="http://schemas.microsoft.com/office/drawing/2014/main" id="{542245EE-7D86-82F3-971F-180DCBF85EE3}"/>
              </a:ext>
            </a:extLst>
          </p:cNvPr>
          <p:cNvPicPr>
            <a:picLocks noChangeAspect="1"/>
          </p:cNvPicPr>
          <p:nvPr/>
        </p:nvPicPr>
        <p:blipFill>
          <a:blip r:embed="rId2"/>
          <a:stretch>
            <a:fillRect/>
          </a:stretch>
        </p:blipFill>
        <p:spPr>
          <a:xfrm>
            <a:off x="3396736" y="2594728"/>
            <a:ext cx="7746814" cy="16685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59980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AEB4-FC7A-AAE3-C3F4-D755173393CC}"/>
              </a:ext>
            </a:extLst>
          </p:cNvPr>
          <p:cNvSpPr>
            <a:spLocks noGrp="1"/>
          </p:cNvSpPr>
          <p:nvPr>
            <p:ph type="title"/>
          </p:nvPr>
        </p:nvSpPr>
        <p:spPr>
          <a:xfrm>
            <a:off x="2167128" y="1837944"/>
            <a:ext cx="9281160" cy="2907792"/>
          </a:xfrm>
        </p:spPr>
        <p:txBody>
          <a:bodyPr/>
          <a:lstStyle/>
          <a:p>
            <a:r>
              <a:rPr lang="en-PH" b="1" dirty="0"/>
              <a:t>Remove Whitespace</a:t>
            </a:r>
            <a:br>
              <a:rPr lang="en-PH" b="1" dirty="0"/>
            </a:br>
            <a:endParaRPr lang="en-PH" dirty="0"/>
          </a:p>
        </p:txBody>
      </p:sp>
      <p:sp>
        <p:nvSpPr>
          <p:cNvPr id="5" name="TextBox 4">
            <a:extLst>
              <a:ext uri="{FF2B5EF4-FFF2-40B4-BE49-F238E27FC236}">
                <a16:creationId xmlns:a16="http://schemas.microsoft.com/office/drawing/2014/main" id="{0C279F64-CCA1-05E1-B8D5-BE2568726D57}"/>
              </a:ext>
            </a:extLst>
          </p:cNvPr>
          <p:cNvSpPr txBox="1"/>
          <p:nvPr/>
        </p:nvSpPr>
        <p:spPr>
          <a:xfrm>
            <a:off x="2849250" y="3815201"/>
            <a:ext cx="7298169" cy="646331"/>
          </a:xfrm>
          <a:prstGeom prst="rect">
            <a:avLst/>
          </a:prstGeom>
          <a:noFill/>
        </p:spPr>
        <p:txBody>
          <a:bodyPr wrap="square">
            <a:spAutoFit/>
          </a:bodyPr>
          <a:lstStyle/>
          <a:p>
            <a:r>
              <a:rPr lang="en-US" dirty="0"/>
              <a:t>Whitespace is the space before and/or after the actual text, and very often you want to remove this space.</a:t>
            </a:r>
          </a:p>
        </p:txBody>
      </p:sp>
    </p:spTree>
    <p:extLst>
      <p:ext uri="{BB962C8B-B14F-4D97-AF65-F5344CB8AC3E}">
        <p14:creationId xmlns:p14="http://schemas.microsoft.com/office/powerpoint/2010/main" val="28806783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F927A9-8799-8A88-A28F-6323CE445B1D}"/>
              </a:ext>
            </a:extLst>
          </p:cNvPr>
          <p:cNvSpPr txBox="1"/>
          <p:nvPr/>
        </p:nvSpPr>
        <p:spPr>
          <a:xfrm>
            <a:off x="1293830" y="852282"/>
            <a:ext cx="6094428" cy="400110"/>
          </a:xfrm>
          <a:prstGeom prst="rect">
            <a:avLst/>
          </a:prstGeom>
          <a:noFill/>
        </p:spPr>
        <p:txBody>
          <a:bodyPr wrap="square">
            <a:spAutoFit/>
          </a:bodyPr>
          <a:lstStyle/>
          <a:p>
            <a:r>
              <a:rPr lang="en-PH" sz="2000" b="1" dirty="0"/>
              <a:t>Example</a:t>
            </a:r>
            <a:endParaRPr lang="en-PH" b="1" dirty="0"/>
          </a:p>
        </p:txBody>
      </p:sp>
      <p:sp>
        <p:nvSpPr>
          <p:cNvPr id="9" name="TextBox 8">
            <a:extLst>
              <a:ext uri="{FF2B5EF4-FFF2-40B4-BE49-F238E27FC236}">
                <a16:creationId xmlns:a16="http://schemas.microsoft.com/office/drawing/2014/main" id="{AC7C323D-8363-DCAB-E56A-AD9681C32F94}"/>
              </a:ext>
            </a:extLst>
          </p:cNvPr>
          <p:cNvSpPr txBox="1"/>
          <p:nvPr/>
        </p:nvSpPr>
        <p:spPr>
          <a:xfrm>
            <a:off x="2198802" y="1628183"/>
            <a:ext cx="7944439" cy="646331"/>
          </a:xfrm>
          <a:prstGeom prst="rect">
            <a:avLst/>
          </a:prstGeom>
          <a:noFill/>
        </p:spPr>
        <p:txBody>
          <a:bodyPr wrap="square">
            <a:spAutoFit/>
          </a:bodyPr>
          <a:lstStyle/>
          <a:p>
            <a:r>
              <a:rPr lang="en-US" dirty="0"/>
              <a:t>The strip() method removes any whitespace from the beginning or the end:</a:t>
            </a:r>
            <a:endParaRPr lang="en-PH" dirty="0"/>
          </a:p>
        </p:txBody>
      </p:sp>
      <p:pic>
        <p:nvPicPr>
          <p:cNvPr id="11" name="Picture 10">
            <a:extLst>
              <a:ext uri="{FF2B5EF4-FFF2-40B4-BE49-F238E27FC236}">
                <a16:creationId xmlns:a16="http://schemas.microsoft.com/office/drawing/2014/main" id="{A4230E22-E0F6-2D40-62DC-8221373D3C84}"/>
              </a:ext>
            </a:extLst>
          </p:cNvPr>
          <p:cNvPicPr>
            <a:picLocks noChangeAspect="1"/>
          </p:cNvPicPr>
          <p:nvPr/>
        </p:nvPicPr>
        <p:blipFill>
          <a:blip r:embed="rId2"/>
          <a:stretch>
            <a:fillRect/>
          </a:stretch>
        </p:blipFill>
        <p:spPr>
          <a:xfrm>
            <a:off x="3431211" y="2857979"/>
            <a:ext cx="6712030" cy="15735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96693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0D70-E34C-28AF-2C53-E4FF49B986D9}"/>
              </a:ext>
            </a:extLst>
          </p:cNvPr>
          <p:cNvSpPr>
            <a:spLocks noGrp="1"/>
          </p:cNvSpPr>
          <p:nvPr>
            <p:ph type="title"/>
          </p:nvPr>
        </p:nvSpPr>
        <p:spPr>
          <a:xfrm>
            <a:off x="2167128" y="1951348"/>
            <a:ext cx="9281160" cy="2794387"/>
          </a:xfrm>
        </p:spPr>
        <p:txBody>
          <a:bodyPr/>
          <a:lstStyle/>
          <a:p>
            <a:r>
              <a:rPr lang="en-PH" b="1" dirty="0"/>
              <a:t>Replace String</a:t>
            </a:r>
            <a:br>
              <a:rPr lang="en-PH" b="1" dirty="0"/>
            </a:br>
            <a:endParaRPr lang="en-PH" dirty="0"/>
          </a:p>
        </p:txBody>
      </p:sp>
    </p:spTree>
    <p:extLst>
      <p:ext uri="{BB962C8B-B14F-4D97-AF65-F5344CB8AC3E}">
        <p14:creationId xmlns:p14="http://schemas.microsoft.com/office/powerpoint/2010/main" val="42572152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F64C47-A4F1-AE67-F22B-7CEE9A0E7E5A}"/>
              </a:ext>
            </a:extLst>
          </p:cNvPr>
          <p:cNvSpPr txBox="1"/>
          <p:nvPr/>
        </p:nvSpPr>
        <p:spPr>
          <a:xfrm>
            <a:off x="1520073" y="1069099"/>
            <a:ext cx="6094428" cy="400110"/>
          </a:xfrm>
          <a:prstGeom prst="rect">
            <a:avLst/>
          </a:prstGeom>
          <a:noFill/>
        </p:spPr>
        <p:txBody>
          <a:bodyPr wrap="square">
            <a:spAutoFit/>
          </a:bodyPr>
          <a:lstStyle/>
          <a:p>
            <a:r>
              <a:rPr lang="en-PH" sz="2000" b="1" dirty="0"/>
              <a:t>Example</a:t>
            </a:r>
            <a:endParaRPr lang="en-PH" b="1" dirty="0"/>
          </a:p>
        </p:txBody>
      </p:sp>
      <p:sp>
        <p:nvSpPr>
          <p:cNvPr id="9" name="TextBox 8">
            <a:extLst>
              <a:ext uri="{FF2B5EF4-FFF2-40B4-BE49-F238E27FC236}">
                <a16:creationId xmlns:a16="http://schemas.microsoft.com/office/drawing/2014/main" id="{D20F958C-549B-FD80-2146-A9BD564EDD14}"/>
              </a:ext>
            </a:extLst>
          </p:cNvPr>
          <p:cNvSpPr txBox="1"/>
          <p:nvPr/>
        </p:nvSpPr>
        <p:spPr>
          <a:xfrm>
            <a:off x="2962373" y="1713025"/>
            <a:ext cx="7152587" cy="369332"/>
          </a:xfrm>
          <a:prstGeom prst="rect">
            <a:avLst/>
          </a:prstGeom>
          <a:noFill/>
        </p:spPr>
        <p:txBody>
          <a:bodyPr wrap="square">
            <a:spAutoFit/>
          </a:bodyPr>
          <a:lstStyle/>
          <a:p>
            <a:r>
              <a:rPr lang="en-US" dirty="0"/>
              <a:t>The replace() method replaces a string with another string:</a:t>
            </a:r>
            <a:endParaRPr lang="en-PH" dirty="0"/>
          </a:p>
        </p:txBody>
      </p:sp>
      <p:pic>
        <p:nvPicPr>
          <p:cNvPr id="11" name="Picture 10">
            <a:extLst>
              <a:ext uri="{FF2B5EF4-FFF2-40B4-BE49-F238E27FC236}">
                <a16:creationId xmlns:a16="http://schemas.microsoft.com/office/drawing/2014/main" id="{714A037E-77B6-5D84-C4B7-510BDF808A1D}"/>
              </a:ext>
            </a:extLst>
          </p:cNvPr>
          <p:cNvPicPr>
            <a:picLocks noChangeAspect="1"/>
          </p:cNvPicPr>
          <p:nvPr/>
        </p:nvPicPr>
        <p:blipFill>
          <a:blip r:embed="rId2"/>
          <a:stretch>
            <a:fillRect/>
          </a:stretch>
        </p:blipFill>
        <p:spPr>
          <a:xfrm>
            <a:off x="3366425" y="2818927"/>
            <a:ext cx="6571700" cy="21846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58330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120E-ABAE-D7B3-2FF9-DED33D9AA8BC}"/>
              </a:ext>
            </a:extLst>
          </p:cNvPr>
          <p:cNvSpPr>
            <a:spLocks noGrp="1"/>
          </p:cNvSpPr>
          <p:nvPr>
            <p:ph type="title"/>
          </p:nvPr>
        </p:nvSpPr>
        <p:spPr>
          <a:xfrm>
            <a:off x="2167128" y="2092750"/>
            <a:ext cx="9281160" cy="2652985"/>
          </a:xfrm>
        </p:spPr>
        <p:txBody>
          <a:bodyPr/>
          <a:lstStyle/>
          <a:p>
            <a:r>
              <a:rPr lang="en-PH" b="1" dirty="0"/>
              <a:t>Split String</a:t>
            </a:r>
            <a:br>
              <a:rPr lang="en-PH" b="1" dirty="0"/>
            </a:br>
            <a:endParaRPr lang="en-PH" dirty="0"/>
          </a:p>
        </p:txBody>
      </p:sp>
      <p:sp>
        <p:nvSpPr>
          <p:cNvPr id="3" name="Text Placeholder 2">
            <a:extLst>
              <a:ext uri="{FF2B5EF4-FFF2-40B4-BE49-F238E27FC236}">
                <a16:creationId xmlns:a16="http://schemas.microsoft.com/office/drawing/2014/main" id="{5A3788EA-A705-9B66-9F04-B2AFA2F9CF98}"/>
              </a:ext>
            </a:extLst>
          </p:cNvPr>
          <p:cNvSpPr>
            <a:spLocks noGrp="1"/>
          </p:cNvSpPr>
          <p:nvPr>
            <p:ph type="body" idx="1"/>
          </p:nvPr>
        </p:nvSpPr>
        <p:spPr>
          <a:xfrm>
            <a:off x="2281428" y="4053526"/>
            <a:ext cx="9052560" cy="1241479"/>
          </a:xfrm>
        </p:spPr>
        <p:txBody>
          <a:bodyPr/>
          <a:lstStyle/>
          <a:p>
            <a:r>
              <a:rPr lang="en-US" dirty="0"/>
              <a:t>The split() method returns a list where the text between the specified separator becomes the list items.</a:t>
            </a:r>
            <a:endParaRPr lang="en-PH" dirty="0"/>
          </a:p>
        </p:txBody>
      </p:sp>
    </p:spTree>
    <p:extLst>
      <p:ext uri="{BB962C8B-B14F-4D97-AF65-F5344CB8AC3E}">
        <p14:creationId xmlns:p14="http://schemas.microsoft.com/office/powerpoint/2010/main" val="16321885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16A84E-90D1-7286-2EFB-8FB67E483CA7}"/>
              </a:ext>
            </a:extLst>
          </p:cNvPr>
          <p:cNvSpPr txBox="1"/>
          <p:nvPr/>
        </p:nvSpPr>
        <p:spPr>
          <a:xfrm>
            <a:off x="1143000" y="748587"/>
            <a:ext cx="6094428" cy="400110"/>
          </a:xfrm>
          <a:prstGeom prst="rect">
            <a:avLst/>
          </a:prstGeom>
          <a:noFill/>
        </p:spPr>
        <p:txBody>
          <a:bodyPr wrap="square">
            <a:spAutoFit/>
          </a:bodyPr>
          <a:lstStyle/>
          <a:p>
            <a:r>
              <a:rPr lang="en-PH" sz="2000" b="1" dirty="0"/>
              <a:t>Example</a:t>
            </a:r>
          </a:p>
        </p:txBody>
      </p:sp>
      <p:sp>
        <p:nvSpPr>
          <p:cNvPr id="10" name="TextBox 9">
            <a:extLst>
              <a:ext uri="{FF2B5EF4-FFF2-40B4-BE49-F238E27FC236}">
                <a16:creationId xmlns:a16="http://schemas.microsoft.com/office/drawing/2014/main" id="{EECE85AF-67D0-8F77-3306-AB00C01CE936}"/>
              </a:ext>
            </a:extLst>
          </p:cNvPr>
          <p:cNvSpPr txBox="1"/>
          <p:nvPr/>
        </p:nvSpPr>
        <p:spPr>
          <a:xfrm>
            <a:off x="2745557" y="1675317"/>
            <a:ext cx="6094428" cy="646331"/>
          </a:xfrm>
          <a:prstGeom prst="rect">
            <a:avLst/>
          </a:prstGeom>
          <a:noFill/>
        </p:spPr>
        <p:txBody>
          <a:bodyPr wrap="square">
            <a:spAutoFit/>
          </a:bodyPr>
          <a:lstStyle/>
          <a:p>
            <a:r>
              <a:rPr lang="en-US" dirty="0"/>
              <a:t>The split() method splits the string into substrings if it finds instances of the separator:</a:t>
            </a:r>
            <a:endParaRPr lang="en-PH" dirty="0"/>
          </a:p>
        </p:txBody>
      </p:sp>
      <p:pic>
        <p:nvPicPr>
          <p:cNvPr id="12" name="Picture 11">
            <a:extLst>
              <a:ext uri="{FF2B5EF4-FFF2-40B4-BE49-F238E27FC236}">
                <a16:creationId xmlns:a16="http://schemas.microsoft.com/office/drawing/2014/main" id="{802AF753-0F3E-D5C6-0303-75575826C4A2}"/>
              </a:ext>
            </a:extLst>
          </p:cNvPr>
          <p:cNvPicPr>
            <a:picLocks noChangeAspect="1"/>
          </p:cNvPicPr>
          <p:nvPr/>
        </p:nvPicPr>
        <p:blipFill>
          <a:blip r:embed="rId2"/>
          <a:stretch>
            <a:fillRect/>
          </a:stretch>
        </p:blipFill>
        <p:spPr>
          <a:xfrm>
            <a:off x="3572106" y="3132067"/>
            <a:ext cx="7330643" cy="16437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53649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841784-621E-C54C-8976-76AE150439FF}"/>
              </a:ext>
            </a:extLst>
          </p:cNvPr>
          <p:cNvSpPr>
            <a:spLocks noGrp="1"/>
          </p:cNvSpPr>
          <p:nvPr>
            <p:ph type="title"/>
          </p:nvPr>
        </p:nvSpPr>
        <p:spPr>
          <a:xfrm>
            <a:off x="2165774" y="2033016"/>
            <a:ext cx="9281160" cy="3520440"/>
          </a:xfrm>
        </p:spPr>
        <p:txBody>
          <a:bodyPr/>
          <a:lstStyle/>
          <a:p>
            <a:r>
              <a:rPr lang="en-PH" b="1" dirty="0"/>
              <a:t>Python - String Concatenation</a:t>
            </a:r>
            <a:br>
              <a:rPr lang="en-PH" b="1" dirty="0"/>
            </a:br>
            <a:endParaRPr lang="en-PH" dirty="0"/>
          </a:p>
        </p:txBody>
      </p:sp>
      <p:sp>
        <p:nvSpPr>
          <p:cNvPr id="6" name="Text Placeholder 5">
            <a:extLst>
              <a:ext uri="{FF2B5EF4-FFF2-40B4-BE49-F238E27FC236}">
                <a16:creationId xmlns:a16="http://schemas.microsoft.com/office/drawing/2014/main" id="{AE171D8F-FB8C-C51F-7247-182E9C8BE744}"/>
              </a:ext>
            </a:extLst>
          </p:cNvPr>
          <p:cNvSpPr>
            <a:spLocks noGrp="1"/>
          </p:cNvSpPr>
          <p:nvPr>
            <p:ph type="body" idx="1"/>
          </p:nvPr>
        </p:nvSpPr>
        <p:spPr>
          <a:xfrm>
            <a:off x="2165774" y="4534293"/>
            <a:ext cx="9052560" cy="1552563"/>
          </a:xfrm>
        </p:spPr>
        <p:txBody>
          <a:bodyPr/>
          <a:lstStyle/>
          <a:p>
            <a:r>
              <a:rPr lang="en-US" b="1" dirty="0"/>
              <a:t>String Concatenation</a:t>
            </a:r>
          </a:p>
          <a:p>
            <a:r>
              <a:rPr lang="en-US" dirty="0"/>
              <a:t>To concatenate, or combine, two strings you can use the + operator.</a:t>
            </a:r>
          </a:p>
          <a:p>
            <a:endParaRPr lang="en-PH" dirty="0"/>
          </a:p>
        </p:txBody>
      </p:sp>
    </p:spTree>
    <p:extLst>
      <p:ext uri="{BB962C8B-B14F-4D97-AF65-F5344CB8AC3E}">
        <p14:creationId xmlns:p14="http://schemas.microsoft.com/office/powerpoint/2010/main" val="41358738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1FA2A1-23F1-0BB0-AC55-BFEC10818833}"/>
              </a:ext>
            </a:extLst>
          </p:cNvPr>
          <p:cNvSpPr txBox="1"/>
          <p:nvPr/>
        </p:nvSpPr>
        <p:spPr>
          <a:xfrm>
            <a:off x="963892" y="692026"/>
            <a:ext cx="6094428" cy="400110"/>
          </a:xfrm>
          <a:prstGeom prst="rect">
            <a:avLst/>
          </a:prstGeom>
          <a:noFill/>
        </p:spPr>
        <p:txBody>
          <a:bodyPr wrap="square">
            <a:spAutoFit/>
          </a:bodyPr>
          <a:lstStyle/>
          <a:p>
            <a:r>
              <a:rPr lang="en-PH" sz="2000" b="1" dirty="0"/>
              <a:t>Example</a:t>
            </a:r>
          </a:p>
        </p:txBody>
      </p:sp>
      <p:sp>
        <p:nvSpPr>
          <p:cNvPr id="9" name="TextBox 8">
            <a:extLst>
              <a:ext uri="{FF2B5EF4-FFF2-40B4-BE49-F238E27FC236}">
                <a16:creationId xmlns:a16="http://schemas.microsoft.com/office/drawing/2014/main" id="{461E8E13-4F4C-E216-DC57-1D11D2560184}"/>
              </a:ext>
            </a:extLst>
          </p:cNvPr>
          <p:cNvSpPr txBox="1"/>
          <p:nvPr/>
        </p:nvSpPr>
        <p:spPr>
          <a:xfrm>
            <a:off x="2425045" y="1483877"/>
            <a:ext cx="6094428" cy="369332"/>
          </a:xfrm>
          <a:prstGeom prst="rect">
            <a:avLst/>
          </a:prstGeom>
          <a:noFill/>
        </p:spPr>
        <p:txBody>
          <a:bodyPr wrap="square">
            <a:spAutoFit/>
          </a:bodyPr>
          <a:lstStyle/>
          <a:p>
            <a:r>
              <a:rPr lang="en-US" dirty="0"/>
              <a:t>Merge variable a with variable b into variable c:</a:t>
            </a:r>
            <a:endParaRPr lang="en-PH" dirty="0"/>
          </a:p>
        </p:txBody>
      </p:sp>
      <p:pic>
        <p:nvPicPr>
          <p:cNvPr id="11" name="Picture 10">
            <a:extLst>
              <a:ext uri="{FF2B5EF4-FFF2-40B4-BE49-F238E27FC236}">
                <a16:creationId xmlns:a16="http://schemas.microsoft.com/office/drawing/2014/main" id="{2C5C38F0-27AD-9E37-EE01-5A1054536F10}"/>
              </a:ext>
            </a:extLst>
          </p:cNvPr>
          <p:cNvPicPr>
            <a:picLocks noChangeAspect="1"/>
          </p:cNvPicPr>
          <p:nvPr/>
        </p:nvPicPr>
        <p:blipFill>
          <a:blip r:embed="rId2"/>
          <a:stretch>
            <a:fillRect/>
          </a:stretch>
        </p:blipFill>
        <p:spPr>
          <a:xfrm>
            <a:off x="4124133" y="2446204"/>
            <a:ext cx="5868374" cy="24540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965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725392" y="131975"/>
            <a:ext cx="10681041" cy="952107"/>
          </a:xfrm>
        </p:spPr>
        <p:txBody>
          <a:bodyPr>
            <a:normAutofit/>
          </a:bodyPr>
          <a:lstStyle/>
          <a:p>
            <a:pPr algn="ctr"/>
            <a:r>
              <a:rPr lang="en-US" altLang="zh-TW" sz="5400" b="0" dirty="0"/>
              <a:t>Python Indentation</a:t>
            </a:r>
            <a:endParaRPr lang="zh-TW" altLang="en-US" sz="4400" dirty="0"/>
          </a:p>
        </p:txBody>
      </p:sp>
      <p:sp>
        <p:nvSpPr>
          <p:cNvPr id="15" name="TextBox 14">
            <a:extLst>
              <a:ext uri="{FF2B5EF4-FFF2-40B4-BE49-F238E27FC236}">
                <a16:creationId xmlns:a16="http://schemas.microsoft.com/office/drawing/2014/main" id="{E7AFB6DA-F335-1FCA-3FB5-73E383DE7254}"/>
              </a:ext>
            </a:extLst>
          </p:cNvPr>
          <p:cNvSpPr txBox="1"/>
          <p:nvPr/>
        </p:nvSpPr>
        <p:spPr>
          <a:xfrm>
            <a:off x="2146325" y="1084082"/>
            <a:ext cx="8178538" cy="1754326"/>
          </a:xfrm>
          <a:prstGeom prst="rect">
            <a:avLst/>
          </a:prstGeom>
          <a:noFill/>
        </p:spPr>
        <p:txBody>
          <a:bodyPr wrap="square">
            <a:spAutoFit/>
          </a:bodyPr>
          <a:lstStyle/>
          <a:p>
            <a:pPr algn="ctr"/>
            <a:r>
              <a:rPr lang="en-US" dirty="0"/>
              <a:t>Indentation refers to the spaces at the beginning of a code line.</a:t>
            </a:r>
          </a:p>
          <a:p>
            <a:pPr algn="ctr"/>
            <a:endParaRPr lang="en-US" dirty="0"/>
          </a:p>
          <a:p>
            <a:pPr algn="ctr"/>
            <a:r>
              <a:rPr lang="en-US" dirty="0"/>
              <a:t>Where in other programming languages the indentation in code is for readability only, the indentation in Python is very important.</a:t>
            </a:r>
          </a:p>
          <a:p>
            <a:pPr algn="ctr"/>
            <a:endParaRPr lang="en-US" dirty="0"/>
          </a:p>
          <a:p>
            <a:pPr algn="ctr"/>
            <a:r>
              <a:rPr lang="en-US" dirty="0"/>
              <a:t>Python uses indentation to indicate a block of code.</a:t>
            </a:r>
            <a:endParaRPr lang="en-PH" dirty="0"/>
          </a:p>
        </p:txBody>
      </p:sp>
      <p:sp>
        <p:nvSpPr>
          <p:cNvPr id="6" name="TextBox 5">
            <a:extLst>
              <a:ext uri="{FF2B5EF4-FFF2-40B4-BE49-F238E27FC236}">
                <a16:creationId xmlns:a16="http://schemas.microsoft.com/office/drawing/2014/main" id="{529321C3-7917-33C5-E5ED-FFEC626EABBD}"/>
              </a:ext>
            </a:extLst>
          </p:cNvPr>
          <p:cNvSpPr txBox="1"/>
          <p:nvPr/>
        </p:nvSpPr>
        <p:spPr>
          <a:xfrm>
            <a:off x="879050" y="3059668"/>
            <a:ext cx="6094428" cy="369332"/>
          </a:xfrm>
          <a:prstGeom prst="rect">
            <a:avLst/>
          </a:prstGeom>
          <a:noFill/>
        </p:spPr>
        <p:txBody>
          <a:bodyPr wrap="square">
            <a:spAutoFit/>
          </a:bodyPr>
          <a:lstStyle/>
          <a:p>
            <a:r>
              <a:rPr lang="en-US" dirty="0"/>
              <a:t>Python uses indentation to indicate a block of code.</a:t>
            </a:r>
          </a:p>
        </p:txBody>
      </p:sp>
      <p:sp>
        <p:nvSpPr>
          <p:cNvPr id="8" name="TextBox 7">
            <a:extLst>
              <a:ext uri="{FF2B5EF4-FFF2-40B4-BE49-F238E27FC236}">
                <a16:creationId xmlns:a16="http://schemas.microsoft.com/office/drawing/2014/main" id="{4E240F79-C7D1-EBCA-E077-8A36CCC81812}"/>
              </a:ext>
            </a:extLst>
          </p:cNvPr>
          <p:cNvSpPr txBox="1"/>
          <p:nvPr/>
        </p:nvSpPr>
        <p:spPr>
          <a:xfrm>
            <a:off x="879050" y="3465594"/>
            <a:ext cx="6094428" cy="369332"/>
          </a:xfrm>
          <a:prstGeom prst="rect">
            <a:avLst/>
          </a:prstGeom>
          <a:noFill/>
        </p:spPr>
        <p:txBody>
          <a:bodyPr wrap="square">
            <a:spAutoFit/>
          </a:bodyPr>
          <a:lstStyle/>
          <a:p>
            <a:r>
              <a:rPr lang="en-PH" b="1" dirty="0"/>
              <a:t>Example</a:t>
            </a:r>
          </a:p>
        </p:txBody>
      </p:sp>
      <p:pic>
        <p:nvPicPr>
          <p:cNvPr id="9" name="Picture 8">
            <a:extLst>
              <a:ext uri="{FF2B5EF4-FFF2-40B4-BE49-F238E27FC236}">
                <a16:creationId xmlns:a16="http://schemas.microsoft.com/office/drawing/2014/main" id="{7AA83F1F-F330-671D-9FCD-563E3EC9F4F2}"/>
              </a:ext>
            </a:extLst>
          </p:cNvPr>
          <p:cNvPicPr>
            <a:picLocks noChangeAspect="1"/>
          </p:cNvPicPr>
          <p:nvPr/>
        </p:nvPicPr>
        <p:blipFill>
          <a:blip r:embed="rId2"/>
          <a:stretch>
            <a:fillRect/>
          </a:stretch>
        </p:blipFill>
        <p:spPr>
          <a:xfrm>
            <a:off x="2954744" y="3650260"/>
            <a:ext cx="7809653" cy="2847079"/>
          </a:xfrm>
          <a:prstGeom prst="rect">
            <a:avLst/>
          </a:prstGeom>
        </p:spPr>
      </p:pic>
    </p:spTree>
    <p:extLst>
      <p:ext uri="{BB962C8B-B14F-4D97-AF65-F5344CB8AC3E}">
        <p14:creationId xmlns:p14="http://schemas.microsoft.com/office/powerpoint/2010/main" val="1306938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07E30B-DBD0-7ECF-BC66-3E01BD43AEEA}"/>
              </a:ext>
            </a:extLst>
          </p:cNvPr>
          <p:cNvSpPr txBox="1"/>
          <p:nvPr/>
        </p:nvSpPr>
        <p:spPr>
          <a:xfrm>
            <a:off x="1482365" y="993684"/>
            <a:ext cx="6094428" cy="400110"/>
          </a:xfrm>
          <a:prstGeom prst="rect">
            <a:avLst/>
          </a:prstGeom>
          <a:noFill/>
        </p:spPr>
        <p:txBody>
          <a:bodyPr wrap="square">
            <a:spAutoFit/>
          </a:bodyPr>
          <a:lstStyle/>
          <a:p>
            <a:r>
              <a:rPr lang="en-PH" sz="2000" b="1" dirty="0"/>
              <a:t>Example</a:t>
            </a:r>
            <a:endParaRPr lang="en-PH" b="1" dirty="0"/>
          </a:p>
        </p:txBody>
      </p:sp>
      <p:sp>
        <p:nvSpPr>
          <p:cNvPr id="10" name="TextBox 9">
            <a:extLst>
              <a:ext uri="{FF2B5EF4-FFF2-40B4-BE49-F238E27FC236}">
                <a16:creationId xmlns:a16="http://schemas.microsoft.com/office/drawing/2014/main" id="{28194DE6-98CD-4D22-18C6-93ED222D7A69}"/>
              </a:ext>
            </a:extLst>
          </p:cNvPr>
          <p:cNvSpPr txBox="1"/>
          <p:nvPr/>
        </p:nvSpPr>
        <p:spPr>
          <a:xfrm>
            <a:off x="2839826" y="1578145"/>
            <a:ext cx="6094428" cy="369332"/>
          </a:xfrm>
          <a:prstGeom prst="rect">
            <a:avLst/>
          </a:prstGeom>
          <a:noFill/>
        </p:spPr>
        <p:txBody>
          <a:bodyPr wrap="square">
            <a:spAutoFit/>
          </a:bodyPr>
          <a:lstStyle/>
          <a:p>
            <a:r>
              <a:rPr lang="en-US" dirty="0"/>
              <a:t>To add a space between them, add a " ":</a:t>
            </a:r>
            <a:endParaRPr lang="en-PH" dirty="0"/>
          </a:p>
        </p:txBody>
      </p:sp>
      <p:pic>
        <p:nvPicPr>
          <p:cNvPr id="14" name="Picture 13">
            <a:extLst>
              <a:ext uri="{FF2B5EF4-FFF2-40B4-BE49-F238E27FC236}">
                <a16:creationId xmlns:a16="http://schemas.microsoft.com/office/drawing/2014/main" id="{E93EB67D-D33C-2EFD-A5D9-39EAE547B2B7}"/>
              </a:ext>
            </a:extLst>
          </p:cNvPr>
          <p:cNvPicPr>
            <a:picLocks noChangeAspect="1"/>
          </p:cNvPicPr>
          <p:nvPr/>
        </p:nvPicPr>
        <p:blipFill>
          <a:blip r:embed="rId2"/>
          <a:stretch>
            <a:fillRect/>
          </a:stretch>
        </p:blipFill>
        <p:spPr>
          <a:xfrm>
            <a:off x="4468988" y="2781244"/>
            <a:ext cx="5348251" cy="21292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72415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D075-1285-DA73-7A86-08DF03C767BA}"/>
              </a:ext>
            </a:extLst>
          </p:cNvPr>
          <p:cNvSpPr>
            <a:spLocks noGrp="1"/>
          </p:cNvSpPr>
          <p:nvPr>
            <p:ph type="ctrTitle"/>
          </p:nvPr>
        </p:nvSpPr>
        <p:spPr>
          <a:xfrm>
            <a:off x="1051560" y="2309567"/>
            <a:ext cx="9966960" cy="2158464"/>
          </a:xfrm>
        </p:spPr>
        <p:txBody>
          <a:bodyPr/>
          <a:lstStyle/>
          <a:p>
            <a:r>
              <a:rPr lang="en-PH" b="1" dirty="0"/>
              <a:t>Python - Format - Strings</a:t>
            </a:r>
            <a:br>
              <a:rPr lang="en-PH" b="1" dirty="0"/>
            </a:br>
            <a:endParaRPr lang="en-PH" dirty="0"/>
          </a:p>
        </p:txBody>
      </p:sp>
    </p:spTree>
    <p:extLst>
      <p:ext uri="{BB962C8B-B14F-4D97-AF65-F5344CB8AC3E}">
        <p14:creationId xmlns:p14="http://schemas.microsoft.com/office/powerpoint/2010/main" val="10086934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5765-1D91-BFE3-DBBB-FBFADF8026A0}"/>
              </a:ext>
            </a:extLst>
          </p:cNvPr>
          <p:cNvSpPr>
            <a:spLocks noGrp="1"/>
          </p:cNvSpPr>
          <p:nvPr>
            <p:ph type="title"/>
          </p:nvPr>
        </p:nvSpPr>
        <p:spPr>
          <a:xfrm>
            <a:off x="2167128" y="2196444"/>
            <a:ext cx="9281160" cy="2549291"/>
          </a:xfrm>
        </p:spPr>
        <p:txBody>
          <a:bodyPr>
            <a:normAutofit/>
          </a:bodyPr>
          <a:lstStyle/>
          <a:p>
            <a:r>
              <a:rPr lang="en-PH" b="1" dirty="0"/>
              <a:t>String Format</a:t>
            </a:r>
          </a:p>
        </p:txBody>
      </p:sp>
    </p:spTree>
    <p:extLst>
      <p:ext uri="{BB962C8B-B14F-4D97-AF65-F5344CB8AC3E}">
        <p14:creationId xmlns:p14="http://schemas.microsoft.com/office/powerpoint/2010/main" val="16216840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8A85CA-4405-7523-86F1-57D1B7E1BC53}"/>
              </a:ext>
            </a:extLst>
          </p:cNvPr>
          <p:cNvSpPr txBox="1"/>
          <p:nvPr/>
        </p:nvSpPr>
        <p:spPr>
          <a:xfrm>
            <a:off x="1020452" y="515820"/>
            <a:ext cx="9594130" cy="646331"/>
          </a:xfrm>
          <a:prstGeom prst="rect">
            <a:avLst/>
          </a:prstGeom>
          <a:noFill/>
        </p:spPr>
        <p:txBody>
          <a:bodyPr wrap="square">
            <a:spAutoFit/>
          </a:bodyPr>
          <a:lstStyle/>
          <a:p>
            <a:r>
              <a:rPr lang="en-US" dirty="0"/>
              <a:t>As we learned in the Python Variables chapter, we cannot combine strings and numbers like this:</a:t>
            </a:r>
            <a:endParaRPr lang="en-PH" dirty="0"/>
          </a:p>
        </p:txBody>
      </p:sp>
      <p:sp>
        <p:nvSpPr>
          <p:cNvPr id="8" name="TextBox 7">
            <a:extLst>
              <a:ext uri="{FF2B5EF4-FFF2-40B4-BE49-F238E27FC236}">
                <a16:creationId xmlns:a16="http://schemas.microsoft.com/office/drawing/2014/main" id="{99E5144B-0D34-F7FC-8FE7-3FBB34EB5622}"/>
              </a:ext>
            </a:extLst>
          </p:cNvPr>
          <p:cNvSpPr txBox="1"/>
          <p:nvPr/>
        </p:nvSpPr>
        <p:spPr>
          <a:xfrm>
            <a:off x="1444658" y="1549865"/>
            <a:ext cx="6094428" cy="400110"/>
          </a:xfrm>
          <a:prstGeom prst="rect">
            <a:avLst/>
          </a:prstGeom>
          <a:noFill/>
        </p:spPr>
        <p:txBody>
          <a:bodyPr wrap="square">
            <a:spAutoFit/>
          </a:bodyPr>
          <a:lstStyle/>
          <a:p>
            <a:r>
              <a:rPr lang="en-PH" sz="2000" b="1" dirty="0"/>
              <a:t>Example</a:t>
            </a:r>
          </a:p>
        </p:txBody>
      </p:sp>
      <p:pic>
        <p:nvPicPr>
          <p:cNvPr id="10" name="Picture 9">
            <a:extLst>
              <a:ext uri="{FF2B5EF4-FFF2-40B4-BE49-F238E27FC236}">
                <a16:creationId xmlns:a16="http://schemas.microsoft.com/office/drawing/2014/main" id="{E2D5318A-135C-94B3-2C88-A2E391B018F0}"/>
              </a:ext>
            </a:extLst>
          </p:cNvPr>
          <p:cNvPicPr>
            <a:picLocks noChangeAspect="1"/>
          </p:cNvPicPr>
          <p:nvPr/>
        </p:nvPicPr>
        <p:blipFill>
          <a:blip r:embed="rId2"/>
          <a:stretch>
            <a:fillRect/>
          </a:stretch>
        </p:blipFill>
        <p:spPr>
          <a:xfrm>
            <a:off x="3264132" y="2586568"/>
            <a:ext cx="7095617" cy="30223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42134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C47C5BC-4336-7104-CA18-FC3E1BAC92E9}"/>
              </a:ext>
            </a:extLst>
          </p:cNvPr>
          <p:cNvSpPr txBox="1"/>
          <p:nvPr/>
        </p:nvSpPr>
        <p:spPr>
          <a:xfrm>
            <a:off x="1067585" y="781954"/>
            <a:ext cx="10640505" cy="1200329"/>
          </a:xfrm>
          <a:prstGeom prst="rect">
            <a:avLst/>
          </a:prstGeom>
          <a:noFill/>
        </p:spPr>
        <p:txBody>
          <a:bodyPr wrap="square">
            <a:spAutoFit/>
          </a:bodyPr>
          <a:lstStyle/>
          <a:p>
            <a:r>
              <a:rPr lang="en-US" dirty="0"/>
              <a:t>But we can combine strings and numbers by using the format() method!</a:t>
            </a:r>
          </a:p>
          <a:p>
            <a:endParaRPr lang="en-US" dirty="0"/>
          </a:p>
          <a:p>
            <a:r>
              <a:rPr lang="en-US" dirty="0"/>
              <a:t>The format() method takes the passed arguments, formats them, and places them in the string where the placeholders {} are:</a:t>
            </a:r>
            <a:endParaRPr lang="en-PH" dirty="0"/>
          </a:p>
        </p:txBody>
      </p:sp>
      <p:sp>
        <p:nvSpPr>
          <p:cNvPr id="9" name="TextBox 8">
            <a:extLst>
              <a:ext uri="{FF2B5EF4-FFF2-40B4-BE49-F238E27FC236}">
                <a16:creationId xmlns:a16="http://schemas.microsoft.com/office/drawing/2014/main" id="{F189EBCB-82BA-A78B-2788-BD9DB41C3348}"/>
              </a:ext>
            </a:extLst>
          </p:cNvPr>
          <p:cNvSpPr txBox="1"/>
          <p:nvPr/>
        </p:nvSpPr>
        <p:spPr>
          <a:xfrm>
            <a:off x="1133574" y="2046361"/>
            <a:ext cx="6094428" cy="400110"/>
          </a:xfrm>
          <a:prstGeom prst="rect">
            <a:avLst/>
          </a:prstGeom>
          <a:noFill/>
        </p:spPr>
        <p:txBody>
          <a:bodyPr wrap="square">
            <a:spAutoFit/>
          </a:bodyPr>
          <a:lstStyle/>
          <a:p>
            <a:r>
              <a:rPr lang="en-PH" sz="2000" b="1" dirty="0"/>
              <a:t>Example</a:t>
            </a:r>
            <a:endParaRPr lang="en-PH" b="1" dirty="0"/>
          </a:p>
        </p:txBody>
      </p:sp>
      <p:sp>
        <p:nvSpPr>
          <p:cNvPr id="11" name="TextBox 10">
            <a:extLst>
              <a:ext uri="{FF2B5EF4-FFF2-40B4-BE49-F238E27FC236}">
                <a16:creationId xmlns:a16="http://schemas.microsoft.com/office/drawing/2014/main" id="{943FA702-7C81-0632-3BED-C300A147BB64}"/>
              </a:ext>
            </a:extLst>
          </p:cNvPr>
          <p:cNvSpPr txBox="1"/>
          <p:nvPr/>
        </p:nvSpPr>
        <p:spPr>
          <a:xfrm>
            <a:off x="1831157" y="2446471"/>
            <a:ext cx="6094428" cy="369332"/>
          </a:xfrm>
          <a:prstGeom prst="rect">
            <a:avLst/>
          </a:prstGeom>
          <a:noFill/>
        </p:spPr>
        <p:txBody>
          <a:bodyPr wrap="square">
            <a:spAutoFit/>
          </a:bodyPr>
          <a:lstStyle/>
          <a:p>
            <a:r>
              <a:rPr lang="en-US" dirty="0"/>
              <a:t>Use the format() method to insert numbers into strings:</a:t>
            </a:r>
            <a:endParaRPr lang="en-PH" dirty="0"/>
          </a:p>
        </p:txBody>
      </p:sp>
      <p:pic>
        <p:nvPicPr>
          <p:cNvPr id="15" name="Picture 14">
            <a:extLst>
              <a:ext uri="{FF2B5EF4-FFF2-40B4-BE49-F238E27FC236}">
                <a16:creationId xmlns:a16="http://schemas.microsoft.com/office/drawing/2014/main" id="{0857FD13-1A43-DD3A-F516-DBCD30E4C015}"/>
              </a:ext>
            </a:extLst>
          </p:cNvPr>
          <p:cNvPicPr>
            <a:picLocks noChangeAspect="1"/>
          </p:cNvPicPr>
          <p:nvPr/>
        </p:nvPicPr>
        <p:blipFill>
          <a:blip r:embed="rId2"/>
          <a:stretch>
            <a:fillRect/>
          </a:stretch>
        </p:blipFill>
        <p:spPr>
          <a:xfrm>
            <a:off x="3388844" y="3215913"/>
            <a:ext cx="7098366" cy="22232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4330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95358C-3C1F-5871-5002-167F7DF07533}"/>
              </a:ext>
            </a:extLst>
          </p:cNvPr>
          <p:cNvSpPr txBox="1"/>
          <p:nvPr/>
        </p:nvSpPr>
        <p:spPr>
          <a:xfrm>
            <a:off x="1208988" y="848660"/>
            <a:ext cx="10046616" cy="646331"/>
          </a:xfrm>
          <a:prstGeom prst="rect">
            <a:avLst/>
          </a:prstGeom>
          <a:noFill/>
        </p:spPr>
        <p:txBody>
          <a:bodyPr wrap="square">
            <a:spAutoFit/>
          </a:bodyPr>
          <a:lstStyle/>
          <a:p>
            <a:r>
              <a:rPr lang="en-US" dirty="0"/>
              <a:t>The format() method takes unlimited number of arguments, and are placed into the respective placeholders:</a:t>
            </a:r>
            <a:endParaRPr lang="en-PH" dirty="0"/>
          </a:p>
        </p:txBody>
      </p:sp>
      <p:sp>
        <p:nvSpPr>
          <p:cNvPr id="8" name="TextBox 7">
            <a:extLst>
              <a:ext uri="{FF2B5EF4-FFF2-40B4-BE49-F238E27FC236}">
                <a16:creationId xmlns:a16="http://schemas.microsoft.com/office/drawing/2014/main" id="{10873E3F-6155-6523-6831-4CE1CF87BC17}"/>
              </a:ext>
            </a:extLst>
          </p:cNvPr>
          <p:cNvSpPr txBox="1"/>
          <p:nvPr/>
        </p:nvSpPr>
        <p:spPr>
          <a:xfrm>
            <a:off x="1802877" y="1700694"/>
            <a:ext cx="6094428" cy="400110"/>
          </a:xfrm>
          <a:prstGeom prst="rect">
            <a:avLst/>
          </a:prstGeom>
          <a:noFill/>
        </p:spPr>
        <p:txBody>
          <a:bodyPr wrap="square">
            <a:spAutoFit/>
          </a:bodyPr>
          <a:lstStyle/>
          <a:p>
            <a:r>
              <a:rPr lang="en-PH" sz="2000" b="1" dirty="0"/>
              <a:t>Example</a:t>
            </a:r>
          </a:p>
        </p:txBody>
      </p:sp>
      <p:pic>
        <p:nvPicPr>
          <p:cNvPr id="10" name="Picture 9">
            <a:extLst>
              <a:ext uri="{FF2B5EF4-FFF2-40B4-BE49-F238E27FC236}">
                <a16:creationId xmlns:a16="http://schemas.microsoft.com/office/drawing/2014/main" id="{120A0F59-03E5-0296-074D-C65888AEB9AF}"/>
              </a:ext>
            </a:extLst>
          </p:cNvPr>
          <p:cNvPicPr>
            <a:picLocks noChangeAspect="1"/>
          </p:cNvPicPr>
          <p:nvPr/>
        </p:nvPicPr>
        <p:blipFill>
          <a:blip r:embed="rId2"/>
          <a:stretch>
            <a:fillRect/>
          </a:stretch>
        </p:blipFill>
        <p:spPr>
          <a:xfrm>
            <a:off x="3131468" y="2569449"/>
            <a:ext cx="7309050" cy="23042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49113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485673-1C41-311A-23FC-1C67E0A6FFFB}"/>
              </a:ext>
            </a:extLst>
          </p:cNvPr>
          <p:cNvSpPr txBox="1"/>
          <p:nvPr/>
        </p:nvSpPr>
        <p:spPr>
          <a:xfrm>
            <a:off x="1256123" y="694929"/>
            <a:ext cx="9867506" cy="662531"/>
          </a:xfrm>
          <a:prstGeom prst="rect">
            <a:avLst/>
          </a:prstGeom>
          <a:noFill/>
        </p:spPr>
        <p:txBody>
          <a:bodyPr wrap="square">
            <a:spAutoFit/>
          </a:bodyPr>
          <a:lstStyle/>
          <a:p>
            <a:r>
              <a:rPr lang="en-US" dirty="0"/>
              <a:t>You can use index numbers {0} to be sure the arguments are placed in the correct placeholders:</a:t>
            </a:r>
            <a:endParaRPr lang="en-PH" dirty="0"/>
          </a:p>
        </p:txBody>
      </p:sp>
      <p:pic>
        <p:nvPicPr>
          <p:cNvPr id="8" name="Picture 7">
            <a:extLst>
              <a:ext uri="{FF2B5EF4-FFF2-40B4-BE49-F238E27FC236}">
                <a16:creationId xmlns:a16="http://schemas.microsoft.com/office/drawing/2014/main" id="{C676ECBD-6167-03FE-51EE-A6B062D5E096}"/>
              </a:ext>
            </a:extLst>
          </p:cNvPr>
          <p:cNvPicPr>
            <a:picLocks noChangeAspect="1"/>
          </p:cNvPicPr>
          <p:nvPr/>
        </p:nvPicPr>
        <p:blipFill>
          <a:blip r:embed="rId2"/>
          <a:stretch>
            <a:fillRect/>
          </a:stretch>
        </p:blipFill>
        <p:spPr>
          <a:xfrm>
            <a:off x="3497355" y="2697416"/>
            <a:ext cx="5197290" cy="1463167"/>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18FC9628-C5A0-F6D8-CC1A-32A10D002B4A}"/>
              </a:ext>
            </a:extLst>
          </p:cNvPr>
          <p:cNvSpPr txBox="1"/>
          <p:nvPr/>
        </p:nvSpPr>
        <p:spPr>
          <a:xfrm>
            <a:off x="1821731" y="1658106"/>
            <a:ext cx="6094428" cy="400110"/>
          </a:xfrm>
          <a:prstGeom prst="rect">
            <a:avLst/>
          </a:prstGeom>
          <a:noFill/>
        </p:spPr>
        <p:txBody>
          <a:bodyPr wrap="square">
            <a:spAutoFit/>
          </a:bodyPr>
          <a:lstStyle/>
          <a:p>
            <a:r>
              <a:rPr lang="en-PH" sz="2000" b="1" dirty="0"/>
              <a:t>Example</a:t>
            </a:r>
          </a:p>
        </p:txBody>
      </p:sp>
    </p:spTree>
    <p:extLst>
      <p:ext uri="{BB962C8B-B14F-4D97-AF65-F5344CB8AC3E}">
        <p14:creationId xmlns:p14="http://schemas.microsoft.com/office/powerpoint/2010/main" val="330989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B993-18AD-DE4B-4AA1-3836A4EEE4F4}"/>
              </a:ext>
            </a:extLst>
          </p:cNvPr>
          <p:cNvSpPr>
            <a:spLocks noGrp="1"/>
          </p:cNvSpPr>
          <p:nvPr>
            <p:ph type="ctrTitle"/>
          </p:nvPr>
        </p:nvSpPr>
        <p:spPr>
          <a:xfrm>
            <a:off x="1051560" y="2262433"/>
            <a:ext cx="9966960" cy="2205598"/>
          </a:xfrm>
        </p:spPr>
        <p:txBody>
          <a:bodyPr/>
          <a:lstStyle/>
          <a:p>
            <a:r>
              <a:rPr lang="en-PH" b="1" dirty="0"/>
              <a:t>Python - Escape Characters</a:t>
            </a:r>
            <a:br>
              <a:rPr lang="en-PH" b="1" dirty="0"/>
            </a:br>
            <a:endParaRPr lang="en-PH" dirty="0"/>
          </a:p>
        </p:txBody>
      </p:sp>
    </p:spTree>
    <p:extLst>
      <p:ext uri="{BB962C8B-B14F-4D97-AF65-F5344CB8AC3E}">
        <p14:creationId xmlns:p14="http://schemas.microsoft.com/office/powerpoint/2010/main" val="42362052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666D-F2E6-1144-EF8F-B94C0B344F7B}"/>
              </a:ext>
            </a:extLst>
          </p:cNvPr>
          <p:cNvSpPr>
            <a:spLocks noGrp="1"/>
          </p:cNvSpPr>
          <p:nvPr>
            <p:ph type="title"/>
          </p:nvPr>
        </p:nvSpPr>
        <p:spPr>
          <a:xfrm>
            <a:off x="2167128" y="1837944"/>
            <a:ext cx="9281160" cy="2907792"/>
          </a:xfrm>
        </p:spPr>
        <p:txBody>
          <a:bodyPr/>
          <a:lstStyle/>
          <a:p>
            <a:r>
              <a:rPr lang="en-PH" b="1" dirty="0"/>
              <a:t>Escape Character</a:t>
            </a:r>
            <a:br>
              <a:rPr lang="en-PH" b="1" dirty="0"/>
            </a:br>
            <a:endParaRPr lang="en-PH" dirty="0"/>
          </a:p>
        </p:txBody>
      </p:sp>
      <p:sp>
        <p:nvSpPr>
          <p:cNvPr id="5" name="TextBox 4">
            <a:extLst>
              <a:ext uri="{FF2B5EF4-FFF2-40B4-BE49-F238E27FC236}">
                <a16:creationId xmlns:a16="http://schemas.microsoft.com/office/drawing/2014/main" id="{78C032AC-E3C1-BFB8-42FF-8878B9E0F98B}"/>
              </a:ext>
            </a:extLst>
          </p:cNvPr>
          <p:cNvSpPr txBox="1"/>
          <p:nvPr/>
        </p:nvSpPr>
        <p:spPr>
          <a:xfrm>
            <a:off x="2368484" y="3654225"/>
            <a:ext cx="8401073" cy="1200329"/>
          </a:xfrm>
          <a:prstGeom prst="rect">
            <a:avLst/>
          </a:prstGeom>
          <a:noFill/>
        </p:spPr>
        <p:txBody>
          <a:bodyPr wrap="square">
            <a:spAutoFit/>
          </a:bodyPr>
          <a:lstStyle/>
          <a:p>
            <a:r>
              <a:rPr lang="en-US" dirty="0"/>
              <a:t>To insert characters that are illegal in a string, use an escape character.</a:t>
            </a:r>
          </a:p>
          <a:p>
            <a:endParaRPr lang="en-US" dirty="0"/>
          </a:p>
          <a:p>
            <a:r>
              <a:rPr lang="en-US" dirty="0"/>
              <a:t>An escape character is a backslash \ followed by the character you want to insert.</a:t>
            </a:r>
            <a:endParaRPr lang="en-PH" dirty="0"/>
          </a:p>
        </p:txBody>
      </p:sp>
    </p:spTree>
    <p:extLst>
      <p:ext uri="{BB962C8B-B14F-4D97-AF65-F5344CB8AC3E}">
        <p14:creationId xmlns:p14="http://schemas.microsoft.com/office/powerpoint/2010/main" val="42466611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F5E31D-C1DD-5D03-416B-F07E02D8B2FA}"/>
              </a:ext>
            </a:extLst>
          </p:cNvPr>
          <p:cNvSpPr txBox="1"/>
          <p:nvPr/>
        </p:nvSpPr>
        <p:spPr>
          <a:xfrm>
            <a:off x="784781" y="647795"/>
            <a:ext cx="10668785" cy="671958"/>
          </a:xfrm>
          <a:prstGeom prst="rect">
            <a:avLst/>
          </a:prstGeom>
          <a:noFill/>
        </p:spPr>
        <p:txBody>
          <a:bodyPr wrap="square">
            <a:spAutoFit/>
          </a:bodyPr>
          <a:lstStyle/>
          <a:p>
            <a:r>
              <a:rPr lang="en-US" dirty="0"/>
              <a:t>An example of an illegal character is a double quote inside a string that is surrounded by double quotes:</a:t>
            </a:r>
            <a:endParaRPr lang="en-PH" dirty="0"/>
          </a:p>
        </p:txBody>
      </p:sp>
      <p:sp>
        <p:nvSpPr>
          <p:cNvPr id="8" name="TextBox 7">
            <a:extLst>
              <a:ext uri="{FF2B5EF4-FFF2-40B4-BE49-F238E27FC236}">
                <a16:creationId xmlns:a16="http://schemas.microsoft.com/office/drawing/2014/main" id="{D4020327-10DA-73A0-3C62-BB89E4991043}"/>
              </a:ext>
            </a:extLst>
          </p:cNvPr>
          <p:cNvSpPr txBox="1"/>
          <p:nvPr/>
        </p:nvSpPr>
        <p:spPr>
          <a:xfrm>
            <a:off x="784781" y="1442096"/>
            <a:ext cx="6094428" cy="400110"/>
          </a:xfrm>
          <a:prstGeom prst="rect">
            <a:avLst/>
          </a:prstGeom>
          <a:noFill/>
        </p:spPr>
        <p:txBody>
          <a:bodyPr wrap="square">
            <a:spAutoFit/>
          </a:bodyPr>
          <a:lstStyle/>
          <a:p>
            <a:r>
              <a:rPr lang="en-PH" sz="2000" b="1" dirty="0"/>
              <a:t>Example</a:t>
            </a:r>
            <a:endParaRPr lang="en-PH" b="1" dirty="0"/>
          </a:p>
        </p:txBody>
      </p:sp>
      <p:sp>
        <p:nvSpPr>
          <p:cNvPr id="10" name="TextBox 9">
            <a:extLst>
              <a:ext uri="{FF2B5EF4-FFF2-40B4-BE49-F238E27FC236}">
                <a16:creationId xmlns:a16="http://schemas.microsoft.com/office/drawing/2014/main" id="{2F3F376B-8B8A-E567-32FA-52079B63F483}"/>
              </a:ext>
            </a:extLst>
          </p:cNvPr>
          <p:cNvSpPr txBox="1"/>
          <p:nvPr/>
        </p:nvSpPr>
        <p:spPr>
          <a:xfrm>
            <a:off x="784781" y="1871016"/>
            <a:ext cx="8915400" cy="646331"/>
          </a:xfrm>
          <a:prstGeom prst="rect">
            <a:avLst/>
          </a:prstGeom>
          <a:noFill/>
        </p:spPr>
        <p:txBody>
          <a:bodyPr wrap="square">
            <a:spAutoFit/>
          </a:bodyPr>
          <a:lstStyle/>
          <a:p>
            <a:r>
              <a:rPr lang="en-US" dirty="0"/>
              <a:t>	You will get an error if you use double quotes inside a string that is surrounded by double quotes:</a:t>
            </a:r>
            <a:endParaRPr lang="en-PH" dirty="0"/>
          </a:p>
        </p:txBody>
      </p:sp>
      <p:pic>
        <p:nvPicPr>
          <p:cNvPr id="12" name="Picture 11">
            <a:extLst>
              <a:ext uri="{FF2B5EF4-FFF2-40B4-BE49-F238E27FC236}">
                <a16:creationId xmlns:a16="http://schemas.microsoft.com/office/drawing/2014/main" id="{D85FE576-DB73-5E89-16E3-2F5EF512EDA7}"/>
              </a:ext>
            </a:extLst>
          </p:cNvPr>
          <p:cNvPicPr>
            <a:picLocks noChangeAspect="1"/>
          </p:cNvPicPr>
          <p:nvPr/>
        </p:nvPicPr>
        <p:blipFill>
          <a:blip r:embed="rId2"/>
          <a:stretch>
            <a:fillRect/>
          </a:stretch>
        </p:blipFill>
        <p:spPr>
          <a:xfrm>
            <a:off x="2953667" y="3039800"/>
            <a:ext cx="8499899" cy="26728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5937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TM03090434[[fn=木刻字型]]</Template>
  <TotalTime>1646</TotalTime>
  <Words>8176</Words>
  <Application>Microsoft Office PowerPoint</Application>
  <PresentationFormat>Widescreen</PresentationFormat>
  <Paragraphs>1170</Paragraphs>
  <Slides>218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218</vt:i4>
      </vt:variant>
    </vt:vector>
  </HeadingPairs>
  <TitlesOfParts>
    <vt:vector size="224" baseType="lpstr">
      <vt:lpstr>Arial</vt:lpstr>
      <vt:lpstr>Arial Unicode MS</vt:lpstr>
      <vt:lpstr>Rockwell</vt:lpstr>
      <vt:lpstr>Rockwell Condensed</vt:lpstr>
      <vt:lpstr>Wingdings</vt:lpstr>
      <vt:lpstr>木刻字型</vt:lpstr>
      <vt:lpstr>MY JOURNAL TO  PYTHON</vt:lpstr>
      <vt:lpstr>AGENDA</vt:lpstr>
      <vt:lpstr>What is Python? </vt:lpstr>
      <vt:lpstr>What can Python do? </vt:lpstr>
      <vt:lpstr>Why Python? </vt:lpstr>
      <vt:lpstr>PowerPoint Presentation</vt:lpstr>
      <vt:lpstr>Python Syntax</vt:lpstr>
      <vt:lpstr> </vt:lpstr>
      <vt:lpstr>Python Indentation</vt:lpstr>
      <vt:lpstr>PowerPoint Presentation</vt:lpstr>
      <vt:lpstr>PowerPoint Presentation</vt:lpstr>
      <vt:lpstr>PowerPoint Presentation</vt:lpstr>
      <vt:lpstr>PowerPoint Presentation</vt:lpstr>
      <vt:lpstr>PowerPoint Presentation</vt:lpstr>
      <vt:lpstr>Python Comments </vt:lpstr>
      <vt:lpstr>PowerPoint Presentation</vt:lpstr>
      <vt:lpstr>PowerPoint Presentation</vt:lpstr>
      <vt:lpstr>PowerPoint Presentation</vt:lpstr>
      <vt:lpstr>PowerPoint Presentation</vt:lpstr>
      <vt:lpstr>Python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Unpack a Collection </vt:lpstr>
      <vt:lpstr>Python - Output Variables </vt:lpstr>
      <vt:lpstr>PowerPoint Presentation</vt:lpstr>
      <vt:lpstr>PowerPoint Presentation</vt:lpstr>
      <vt:lpstr>PowerPoint Presentation</vt:lpstr>
      <vt:lpstr>PowerPoint Presentation</vt:lpstr>
      <vt:lpstr>PowerPoint Presentation</vt:lpstr>
      <vt:lpstr>PowerPoint Presentation</vt:lpstr>
      <vt:lpstr>Python Data Types</vt:lpstr>
      <vt:lpstr>Built-in Data Types  </vt:lpstr>
      <vt:lpstr>PowerPoint Presentation</vt:lpstr>
      <vt:lpstr>PowerPoint Presentation</vt:lpstr>
      <vt:lpstr>Setting the Data Type </vt:lpstr>
      <vt:lpstr>PowerPoint Presentation</vt:lpstr>
      <vt:lpstr>Setting the Specific Data Type </vt:lpstr>
      <vt:lpstr>PowerPoint Presentation</vt:lpstr>
      <vt:lpstr>Python Numbers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Casting </vt:lpstr>
      <vt:lpstr>PowerPoint Presentation</vt:lpstr>
      <vt:lpstr>PowerPoint Presentation</vt:lpstr>
      <vt:lpstr>Python Strings </vt:lpstr>
      <vt:lpstr>Strings </vt:lpstr>
      <vt:lpstr>Assign String to a Variable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if NOT </vt:lpstr>
      <vt:lpstr>PowerPoint Presentation</vt:lpstr>
      <vt:lpstr>PowerPoint Presentation</vt:lpstr>
      <vt:lpstr>Slicing </vt:lpstr>
      <vt:lpstr>Slice From the Start </vt:lpstr>
      <vt:lpstr>PowerPoint Presentation</vt:lpstr>
      <vt:lpstr>Slice To the End </vt:lpstr>
      <vt:lpstr>PowerPoint Presentation</vt:lpstr>
      <vt:lpstr>Negative Indexing </vt:lpstr>
      <vt:lpstr>PowerPoint Presentation</vt:lpstr>
      <vt:lpstr>Python - Modify Strings </vt:lpstr>
      <vt:lpstr>Upper Case </vt:lpstr>
      <vt:lpstr>PowerPoint Presentation</vt:lpstr>
      <vt:lpstr>Lower Case </vt:lpstr>
      <vt:lpstr>PowerPoint Presentation</vt:lpstr>
      <vt:lpstr>Remove Whitespace </vt:lpstr>
      <vt:lpstr>PowerPoint Presentation</vt:lpstr>
      <vt:lpstr>Replace String </vt:lpstr>
      <vt:lpstr>PowerPoint Presentation</vt:lpstr>
      <vt:lpstr>Split String </vt:lpstr>
      <vt:lpstr>PowerPoint Presentation</vt:lpstr>
      <vt:lpstr>Python - String Concatenation </vt:lpstr>
      <vt:lpstr>PowerPoint Presentation</vt:lpstr>
      <vt:lpstr>PowerPoint Presentation</vt:lpstr>
      <vt:lpstr>Python - Format - Strings </vt:lpstr>
      <vt:lpstr>String Format</vt:lpstr>
      <vt:lpstr>PowerPoint Presentation</vt:lpstr>
      <vt:lpstr>PowerPoint Presentation</vt:lpstr>
      <vt:lpstr>PowerPoint Presentation</vt:lpstr>
      <vt:lpstr>PowerPoint Presentation</vt:lpstr>
      <vt:lpstr>Python - Escape Characters </vt:lpstr>
      <vt:lpstr>Escape Character </vt:lpstr>
      <vt:lpstr>PowerPoint Presentation</vt:lpstr>
      <vt:lpstr>PowerPoint Presentation</vt:lpstr>
      <vt:lpstr>PowerPoint Presentation</vt:lpstr>
      <vt:lpstr>Python - String Methods </vt:lpstr>
      <vt:lpstr>String Methods </vt:lpstr>
      <vt:lpstr>PowerPoint Presentation</vt:lpstr>
      <vt:lpstr>PowerPoint Presentation</vt:lpstr>
      <vt:lpstr>Python Booleans</vt:lpstr>
      <vt:lpstr>Boolean Values</vt:lpstr>
      <vt:lpstr>PowerPoint Presentation</vt:lpstr>
      <vt:lpstr>PowerPoint Presentation</vt:lpstr>
      <vt:lpstr>Evaluate Values and Variables </vt:lpstr>
      <vt:lpstr>PowerPoint Presentation</vt:lpstr>
      <vt:lpstr>Most Values are True </vt:lpstr>
      <vt:lpstr>PowerPoint Presentation</vt:lpstr>
      <vt:lpstr>Some Values are False </vt:lpstr>
      <vt:lpstr>PowerPoint Presentation</vt:lpstr>
      <vt:lpstr>PowerPoint Presentation</vt:lpstr>
      <vt:lpstr>Functions can Return a Boolean </vt:lpstr>
      <vt:lpstr>PowerPoint Presentation</vt:lpstr>
      <vt:lpstr>PowerPoint Presentation</vt:lpstr>
      <vt:lpstr>PowerPoint Presentation</vt:lpstr>
      <vt:lpstr>Python Operators </vt:lpstr>
      <vt:lpstr>PowerPoint Presentation</vt:lpstr>
      <vt:lpstr>PowerPoint Presentation</vt:lpstr>
      <vt:lpstr>PowerPoint Presentation</vt:lpstr>
      <vt:lpstr>PowerPoint Presentation</vt:lpstr>
      <vt:lpstr>PowerPoint Presentation</vt:lpstr>
      <vt:lpstr>PowerPoint Presentation</vt:lpstr>
      <vt:lpstr>Python Lists </vt:lpstr>
      <vt:lpstr>PowerPoint Presentation</vt:lpstr>
      <vt:lpstr>PowerPoint Presentation</vt:lpstr>
      <vt:lpstr>PowerPoint Presentation</vt:lpstr>
      <vt:lpstr>Python - Access List Items </vt:lpstr>
      <vt:lpstr>PowerPoint Presentation</vt:lpstr>
      <vt:lpstr>PowerPoint Presentation</vt:lpstr>
      <vt:lpstr>PowerPoint Presentation</vt:lpstr>
      <vt:lpstr>PowerPoint Presentation</vt:lpstr>
      <vt:lpstr>PowerPoint Presentation</vt:lpstr>
      <vt:lpstr>PowerPoint Presentation</vt:lpstr>
      <vt:lpstr>Python - Change List Items </vt:lpstr>
      <vt:lpstr>PowerPoint Presentation</vt:lpstr>
      <vt:lpstr>PowerPoint Presentation</vt:lpstr>
      <vt:lpstr>PowerPoint Presentation</vt:lpstr>
      <vt:lpstr>PowerPoint Presentation</vt:lpstr>
      <vt:lpstr>Python - Add List Items </vt:lpstr>
      <vt:lpstr>PowerPoint Presentation</vt:lpstr>
      <vt:lpstr>PowerPoint Presentation</vt:lpstr>
      <vt:lpstr>PowerPoint Presentation</vt:lpstr>
      <vt:lpstr>PowerPoint Presentation</vt:lpstr>
      <vt:lpstr>Python - Remove List Items </vt:lpstr>
      <vt:lpstr>PowerPoint Presentation</vt:lpstr>
      <vt:lpstr>PowerPoint Presentation</vt:lpstr>
      <vt:lpstr>PowerPoint Presentation</vt:lpstr>
      <vt:lpstr>PowerPoint Presentation</vt:lpstr>
      <vt:lpstr>PowerPoint Presentation</vt:lpstr>
      <vt:lpstr>Python - Loop Lists </vt:lpstr>
      <vt:lpstr>PowerPoint Presentation</vt:lpstr>
      <vt:lpstr>PowerPoint Presentation</vt:lpstr>
      <vt:lpstr>PowerPoint Presentation</vt:lpstr>
      <vt:lpstr>PowerPoint Presentation</vt:lpstr>
      <vt:lpstr>Python - List Comprehension </vt:lpstr>
      <vt:lpstr>PowerPoint Presentation</vt:lpstr>
      <vt:lpstr>PowerPoint Presentation</vt:lpstr>
      <vt:lpstr>PowerPoint Presentation</vt:lpstr>
      <vt:lpstr>Python - Sort Lists </vt:lpstr>
      <vt:lpstr>PowerPoint Presentation</vt:lpstr>
      <vt:lpstr>PowerPoint Presentation</vt:lpstr>
      <vt:lpstr>PowerPoint Presentation</vt:lpstr>
      <vt:lpstr>PowerPoint Presentation</vt:lpstr>
      <vt:lpstr>PowerPoint Presentation</vt:lpstr>
      <vt:lpstr>Python - Copy Lists </vt:lpstr>
      <vt:lpstr>PowerPoint Presentation</vt:lpstr>
      <vt:lpstr>Python - Join Lists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Sets </vt:lpstr>
      <vt:lpstr>PowerPoint Presentation</vt:lpstr>
      <vt:lpstr>PowerPoint Presentation</vt:lpstr>
      <vt:lpstr>PowerPoint Presentation</vt:lpstr>
      <vt:lpstr>Python Dictionaries </vt:lpstr>
      <vt:lpstr>PowerPoint Presentation</vt:lpstr>
      <vt:lpstr>PowerPoint Presentation</vt:lpstr>
      <vt:lpstr>PowerPoint Presentation</vt:lpstr>
      <vt:lpstr>PowerPoint Presentation</vt:lpstr>
      <vt:lpstr>Python If ... Else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While Loops </vt:lpstr>
      <vt:lpstr>PowerPoint Presentation</vt:lpstr>
      <vt:lpstr>PowerPoint Presentation</vt:lpstr>
      <vt:lpstr>Python For Loops </vt:lpstr>
      <vt:lpstr>PowerPoint Presentation</vt:lpstr>
      <vt:lpstr>PowerPoint Presentation</vt:lpstr>
      <vt:lpstr>Python Functions </vt:lpstr>
      <vt:lpstr>PowerPoint Presentation</vt:lpstr>
      <vt:lpstr>PowerPoint Presentation</vt:lpstr>
      <vt:lpstr>PowerPoint Presentation</vt:lpstr>
      <vt:lpstr>Python Lambda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owner</dc:creator>
  <cp:lastModifiedBy>Juricka Dela Cuesta</cp:lastModifiedBy>
  <cp:revision>13</cp:revision>
  <dcterms:created xsi:type="dcterms:W3CDTF">2022-11-23T00:43:40Z</dcterms:created>
  <dcterms:modified xsi:type="dcterms:W3CDTF">2022-11-29T13:37:41Z</dcterms:modified>
</cp:coreProperties>
</file>