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11/23/2022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A16AA21-1863-4931-97CB-99D0A168701B}" type="datetimeFigureOut">
              <a:rPr lang="en-US" dirty="0"/>
              <a:t>11/23/2022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772C379-9A7C-4C87-A116-CBE9F58B04C5}" type="datetimeFigureOut">
              <a:rPr lang="en-US" dirty="0"/>
              <a:t>11/23/2022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11/23/2022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en-US" altLang="zh-TW" dirty="0"/>
              <a:t>MY JOURNAL TO </a:t>
            </a:r>
            <a:br>
              <a:rPr lang="en-US" altLang="zh-TW" dirty="0"/>
            </a:br>
            <a:r>
              <a:rPr lang="en-US" altLang="zh-TW" dirty="0"/>
              <a:t>PYTHON</a:t>
            </a:r>
            <a:endParaRPr lang="zh-TW" altLang="en-US" dirty="0"/>
          </a:p>
        </p:txBody>
      </p:sp>
      <p:sp>
        <p:nvSpPr>
          <p:cNvPr id="3" name="副標題 2"/>
          <p:cNvSpPr>
            <a:spLocks noGrp="1"/>
          </p:cNvSpPr>
          <p:nvPr>
            <p:ph type="subTitle" idx="1"/>
          </p:nvPr>
        </p:nvSpPr>
        <p:spPr/>
        <p:txBody>
          <a:bodyPr/>
          <a:lstStyle/>
          <a:p>
            <a:r>
              <a:rPr lang="en-US" altLang="zh-TW" dirty="0" smtClean="0"/>
              <a:t>4110E210</a:t>
            </a:r>
          </a:p>
          <a:p>
            <a:r>
              <a:rPr lang="en-US" altLang="zh-TW" dirty="0" smtClean="0"/>
              <a:t>MY DEAR GREAT TEACHER</a:t>
            </a:r>
            <a:endParaRPr lang="zh-TW" altLang="en-US" dirty="0"/>
          </a:p>
        </p:txBody>
      </p:sp>
    </p:spTree>
    <p:extLst>
      <p:ext uri="{BB962C8B-B14F-4D97-AF65-F5344CB8AC3E}">
        <p14:creationId xmlns:p14="http://schemas.microsoft.com/office/powerpoint/2010/main" val="3187952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6" name="矩形 5"/>
          <p:cNvSpPr/>
          <p:nvPr/>
        </p:nvSpPr>
        <p:spPr>
          <a:xfrm>
            <a:off x="1069848" y="1724643"/>
            <a:ext cx="6777367" cy="3416320"/>
          </a:xfrm>
          <a:prstGeom prst="rect">
            <a:avLst/>
          </a:prstGeom>
        </p:spPr>
        <p:txBody>
          <a:bodyPr wrap="square">
            <a:spAutoFit/>
          </a:bodyPr>
          <a:lstStyle/>
          <a:p>
            <a:pPr marL="285750" indent="-285750">
              <a:buFont typeface="Arial" panose="020B0604020202020204" pitchFamily="34" charset="0"/>
              <a:buChar char="•"/>
            </a:pPr>
            <a:r>
              <a:rPr lang="en-US" altLang="zh-TW" dirty="0" smtClean="0"/>
              <a:t>Python</a:t>
            </a:r>
          </a:p>
          <a:p>
            <a:pPr marL="285750" indent="-285750">
              <a:buFont typeface="Arial" panose="020B0604020202020204" pitchFamily="34" charset="0"/>
              <a:buChar char="•"/>
            </a:pPr>
            <a:r>
              <a:rPr lang="en-US" altLang="zh-TW" dirty="0" smtClean="0"/>
              <a:t>Input and Output : input() and print</a:t>
            </a:r>
          </a:p>
          <a:p>
            <a:pPr marL="285750" indent="-285750">
              <a:buFont typeface="Arial" panose="020B0604020202020204" pitchFamily="34" charset="0"/>
              <a:buChar char="•"/>
            </a:pPr>
            <a:r>
              <a:rPr lang="en-US" altLang="zh-TW" dirty="0" smtClean="0"/>
              <a:t>Data Types : numeric, string, list, dict.</a:t>
            </a:r>
          </a:p>
          <a:p>
            <a:pPr marL="285750" indent="-285750">
              <a:buFont typeface="Arial" panose="020B0604020202020204" pitchFamily="34" charset="0"/>
              <a:buChar char="•"/>
            </a:pPr>
            <a:r>
              <a:rPr lang="en-US" altLang="zh-TW" dirty="0" smtClean="0"/>
              <a:t>Operation ON data type:</a:t>
            </a:r>
          </a:p>
          <a:p>
            <a:pPr marL="285750" indent="-285750">
              <a:buFont typeface="Arial" panose="020B0604020202020204" pitchFamily="34" charset="0"/>
              <a:buChar char="•"/>
            </a:pPr>
            <a:r>
              <a:rPr lang="en-US" altLang="zh-TW" dirty="0" smtClean="0"/>
              <a:t>CONTROLS : IF- | IF –ELSE IF | -F-ELSE</a:t>
            </a:r>
          </a:p>
          <a:p>
            <a:pPr marL="285750" indent="-285750">
              <a:buFont typeface="Arial" panose="020B0604020202020204" pitchFamily="34" charset="0"/>
              <a:buChar char="•"/>
            </a:pPr>
            <a:r>
              <a:rPr lang="en-US" altLang="zh-TW" dirty="0" smtClean="0"/>
              <a:t>LOOP : FOR |WHILE | RANGE () |BREAK | CONTINUE</a:t>
            </a:r>
          </a:p>
          <a:p>
            <a:pPr marL="285750" indent="-285750">
              <a:buFont typeface="Arial" panose="020B0604020202020204" pitchFamily="34" charset="0"/>
              <a:buChar char="•"/>
            </a:pPr>
            <a:r>
              <a:rPr lang="en-US" altLang="zh-TW" dirty="0" smtClean="0"/>
              <a:t>FUNCTION</a:t>
            </a:r>
          </a:p>
          <a:p>
            <a:pPr marL="342900" indent="-342900">
              <a:buFont typeface="Wingdings" panose="05000000000000000000" pitchFamily="2" charset="2"/>
              <a:buAutoNum type="circleNumWdWhitePlain"/>
            </a:pPr>
            <a:r>
              <a:rPr lang="en-US" altLang="zh-TW" dirty="0" smtClean="0"/>
              <a:t>PARAMETERS (ARGUMENTS)</a:t>
            </a:r>
          </a:p>
          <a:p>
            <a:pPr marL="342900" indent="-342900">
              <a:buFont typeface="Wingdings" panose="05000000000000000000" pitchFamily="2" charset="2"/>
              <a:buAutoNum type="circleNumWdWhitePlain"/>
            </a:pPr>
            <a:r>
              <a:rPr lang="en-US" altLang="zh-TW" dirty="0" smtClean="0"/>
              <a:t>RECURSIVE FUNCTION</a:t>
            </a:r>
          </a:p>
          <a:p>
            <a:pPr marL="342900" indent="-342900">
              <a:buFont typeface="Wingdings" panose="05000000000000000000" pitchFamily="2" charset="2"/>
              <a:buAutoNum type="circleNumWdWhitePlain"/>
            </a:pPr>
            <a:r>
              <a:rPr lang="en-US" altLang="zh-TW" dirty="0" smtClean="0"/>
              <a:t>LAMBA FUNCTION</a:t>
            </a:r>
          </a:p>
          <a:p>
            <a:pPr marL="285750" indent="-285750">
              <a:buFont typeface="Arial" panose="020B0604020202020204" pitchFamily="34" charset="0"/>
              <a:buChar char="•"/>
            </a:pPr>
            <a:endParaRPr lang="en-US" altLang="zh-TW" dirty="0" smtClean="0"/>
          </a:p>
          <a:p>
            <a:endParaRPr lang="zh-TW" altLang="en-US" dirty="0"/>
          </a:p>
        </p:txBody>
      </p:sp>
    </p:spTree>
    <p:extLst>
      <p:ext uri="{BB962C8B-B14F-4D97-AF65-F5344CB8AC3E}">
        <p14:creationId xmlns:p14="http://schemas.microsoft.com/office/powerpoint/2010/main" val="1352507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1069847" y="484633"/>
            <a:ext cx="5256137" cy="1019972"/>
          </a:xfrm>
        </p:spPr>
        <p:txBody>
          <a:bodyPr>
            <a:normAutofit fontScale="90000"/>
          </a:bodyPr>
          <a:lstStyle/>
          <a:p>
            <a:r>
              <a:rPr lang="en-US" altLang="zh-TW" dirty="0"/>
              <a:t>What is Python?</a:t>
            </a:r>
            <a:br>
              <a:rPr lang="en-US" altLang="zh-TW" dirty="0"/>
            </a:br>
            <a:endParaRPr lang="zh-TW" altLang="en-US" dirty="0"/>
          </a:p>
        </p:txBody>
      </p:sp>
      <p:sp>
        <p:nvSpPr>
          <p:cNvPr id="3" name="直排文字版面配置區 2"/>
          <p:cNvSpPr>
            <a:spLocks noGrp="1"/>
          </p:cNvSpPr>
          <p:nvPr>
            <p:ph type="subTitle" idx="4294967295"/>
          </p:nvPr>
        </p:nvSpPr>
        <p:spPr>
          <a:xfrm>
            <a:off x="1069847" y="1272165"/>
            <a:ext cx="8946989" cy="4388802"/>
          </a:xfrm>
        </p:spPr>
        <p:txBody>
          <a:bodyPr>
            <a:normAutofit fontScale="40000" lnSpcReduction="20000"/>
          </a:bodyPr>
          <a:lstStyle/>
          <a:p>
            <a:r>
              <a:rPr lang="en-US" altLang="zh-TW" dirty="0"/>
              <a:t>Python is a popular programming language. It was created by Guido van Rossum, and released in 1991.</a:t>
            </a:r>
          </a:p>
          <a:p>
            <a:r>
              <a:rPr lang="en-US" altLang="zh-TW" dirty="0"/>
              <a:t>It is used for:</a:t>
            </a:r>
          </a:p>
          <a:p>
            <a:r>
              <a:rPr lang="en-US" altLang="zh-TW" dirty="0"/>
              <a:t>web development (server-side),</a:t>
            </a:r>
          </a:p>
          <a:p>
            <a:r>
              <a:rPr lang="en-US" altLang="zh-TW" dirty="0"/>
              <a:t>software development,</a:t>
            </a:r>
          </a:p>
          <a:p>
            <a:r>
              <a:rPr lang="en-US" altLang="zh-TW" dirty="0"/>
              <a:t>mathematics,</a:t>
            </a:r>
          </a:p>
          <a:p>
            <a:r>
              <a:rPr lang="en-US" altLang="zh-TW" dirty="0"/>
              <a:t>system scripting.</a:t>
            </a:r>
          </a:p>
          <a:p>
            <a:r>
              <a:rPr lang="en-US" altLang="zh-TW" dirty="0"/>
              <a:t>What can Python do?</a:t>
            </a:r>
          </a:p>
          <a:p>
            <a:r>
              <a:rPr lang="en-US" altLang="zh-TW" dirty="0"/>
              <a:t>Python can be used on a server to create web applications.</a:t>
            </a:r>
          </a:p>
          <a:p>
            <a:r>
              <a:rPr lang="en-US" altLang="zh-TW" dirty="0"/>
              <a:t>Python can be used alongside software to create workflows.</a:t>
            </a:r>
          </a:p>
          <a:p>
            <a:r>
              <a:rPr lang="en-US" altLang="zh-TW" dirty="0"/>
              <a:t>Python can connect to database systems. It can also read and modify files.</a:t>
            </a:r>
          </a:p>
          <a:p>
            <a:r>
              <a:rPr lang="en-US" altLang="zh-TW" dirty="0"/>
              <a:t>Python can be used to handle big data and perform complex mathematics.</a:t>
            </a:r>
          </a:p>
          <a:p>
            <a:r>
              <a:rPr lang="en-US" altLang="zh-TW" dirty="0"/>
              <a:t>Python can be used for rapid prototyping, or for production-ready software development.</a:t>
            </a:r>
          </a:p>
          <a:p>
            <a:r>
              <a:rPr lang="en-US" altLang="zh-TW" dirty="0"/>
              <a:t>Why Python?</a:t>
            </a:r>
          </a:p>
          <a:p>
            <a:r>
              <a:rPr lang="en-US" altLang="zh-TW" dirty="0"/>
              <a:t>Python works on different platforms (Windows, Mac, Linux, Raspberry Pi, </a:t>
            </a:r>
            <a:r>
              <a:rPr lang="en-US" altLang="zh-TW" dirty="0" err="1"/>
              <a:t>etc</a:t>
            </a:r>
            <a:r>
              <a:rPr lang="en-US" altLang="zh-TW" dirty="0"/>
              <a:t>).</a:t>
            </a:r>
          </a:p>
          <a:p>
            <a:r>
              <a:rPr lang="en-US" altLang="zh-TW" dirty="0"/>
              <a:t>Python has a simple syntax similar to the English language.</a:t>
            </a:r>
          </a:p>
          <a:p>
            <a:r>
              <a:rPr lang="en-US" altLang="zh-TW" dirty="0"/>
              <a:t>Python has syntax that allows developers to write programs with fewer lines than some other programming languages.</a:t>
            </a:r>
          </a:p>
          <a:p>
            <a:r>
              <a:rPr lang="en-US" altLang="zh-TW" dirty="0"/>
              <a:t>Python runs on an interpreter system, meaning that code can be executed as soon as it is written. This means that prototyping can be very quick.</a:t>
            </a:r>
          </a:p>
          <a:p>
            <a:r>
              <a:rPr lang="en-US" altLang="zh-TW" dirty="0"/>
              <a:t>Python can be treated in a procedural way, an object-oriented way or a functional way.</a:t>
            </a:r>
          </a:p>
          <a:p>
            <a:endParaRPr lang="zh-TW" altLang="en-US" dirty="0"/>
          </a:p>
        </p:txBody>
      </p:sp>
    </p:spTree>
    <p:extLst>
      <p:ext uri="{BB962C8B-B14F-4D97-AF65-F5344CB8AC3E}">
        <p14:creationId xmlns:p14="http://schemas.microsoft.com/office/powerpoint/2010/main" val="1113487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6805630" y="1275172"/>
            <a:ext cx="4956879" cy="686631"/>
          </a:xfrm>
        </p:spPr>
        <p:txBody>
          <a:bodyPr>
            <a:normAutofit fontScale="90000"/>
          </a:bodyPr>
          <a:lstStyle/>
          <a:p>
            <a:r>
              <a:rPr lang="en-US" altLang="zh-TW" dirty="0"/>
              <a:t>Example</a:t>
            </a:r>
            <a:br>
              <a:rPr lang="en-US" altLang="zh-TW" dirty="0"/>
            </a:br>
            <a:endParaRPr lang="zh-TW" altLang="en-US" dirty="0"/>
          </a:p>
        </p:txBody>
      </p:sp>
      <p:pic>
        <p:nvPicPr>
          <p:cNvPr id="6" name="圖片 5"/>
          <p:cNvPicPr>
            <a:picLocks noChangeAspect="1"/>
          </p:cNvPicPr>
          <p:nvPr/>
        </p:nvPicPr>
        <p:blipFill>
          <a:blip r:embed="rId2"/>
          <a:stretch>
            <a:fillRect/>
          </a:stretch>
        </p:blipFill>
        <p:spPr>
          <a:xfrm>
            <a:off x="6905383" y="1961803"/>
            <a:ext cx="4048203" cy="2269447"/>
          </a:xfrm>
          <a:prstGeom prst="rect">
            <a:avLst/>
          </a:prstGeom>
        </p:spPr>
        <p:style>
          <a:lnRef idx="1">
            <a:schemeClr val="dk1"/>
          </a:lnRef>
          <a:fillRef idx="2">
            <a:schemeClr val="dk1"/>
          </a:fillRef>
          <a:effectRef idx="1">
            <a:schemeClr val="dk1"/>
          </a:effectRef>
          <a:fontRef idx="minor">
            <a:schemeClr val="dk1"/>
          </a:fontRef>
        </p:style>
      </p:pic>
      <p:sp>
        <p:nvSpPr>
          <p:cNvPr id="7" name="矩形 6"/>
          <p:cNvSpPr/>
          <p:nvPr/>
        </p:nvSpPr>
        <p:spPr>
          <a:xfrm>
            <a:off x="1335578" y="967060"/>
            <a:ext cx="4450080" cy="3970318"/>
          </a:xfrm>
          <a:prstGeom prst="rect">
            <a:avLst/>
          </a:prstGeom>
        </p:spPr>
        <p:txBody>
          <a:bodyPr wrap="square">
            <a:spAutoFit/>
          </a:bodyPr>
          <a:lstStyle/>
          <a:p>
            <a:r>
              <a:rPr lang="en-US" altLang="zh-TW" b="1" dirty="0"/>
              <a:t>Good to </a:t>
            </a:r>
            <a:r>
              <a:rPr lang="en-US" altLang="zh-TW" b="1" dirty="0" smtClean="0"/>
              <a:t>know: </a:t>
            </a:r>
            <a:endParaRPr lang="en-US" altLang="zh-TW" b="1" dirty="0"/>
          </a:p>
          <a:p>
            <a:r>
              <a:rPr lang="en-US" altLang="zh-TW" dirty="0"/>
              <a:t>The most recent major version of Python is Python 3, which we shall be using in this tutorial. However, Python 2, although not being updated with anything other than security updates, is still quite popular.</a:t>
            </a:r>
          </a:p>
          <a:p>
            <a:r>
              <a:rPr lang="en-US" altLang="zh-TW" dirty="0"/>
              <a:t>In this tutorial Python will be written in a text editor. It is possible to write Python in an Integrated Development Environment, such as </a:t>
            </a:r>
            <a:r>
              <a:rPr lang="en-US" altLang="zh-TW" dirty="0" err="1"/>
              <a:t>Thonny</a:t>
            </a:r>
            <a:r>
              <a:rPr lang="en-US" altLang="zh-TW" dirty="0"/>
              <a:t>, </a:t>
            </a:r>
            <a:r>
              <a:rPr lang="en-US" altLang="zh-TW" dirty="0" err="1"/>
              <a:t>Pycharm</a:t>
            </a:r>
            <a:r>
              <a:rPr lang="en-US" altLang="zh-TW" dirty="0"/>
              <a:t>, </a:t>
            </a:r>
            <a:r>
              <a:rPr lang="en-US" altLang="zh-TW" dirty="0" err="1"/>
              <a:t>Netbeans</a:t>
            </a:r>
            <a:r>
              <a:rPr lang="en-US" altLang="zh-TW" dirty="0"/>
              <a:t> or Eclipse which are particularly useful when managing larger collections of Python files.</a:t>
            </a:r>
            <a:endParaRPr lang="zh-TW" altLang="en-US" dirty="0"/>
          </a:p>
        </p:txBody>
      </p:sp>
    </p:spTree>
    <p:extLst>
      <p:ext uri="{BB962C8B-B14F-4D97-AF65-F5344CB8AC3E}">
        <p14:creationId xmlns:p14="http://schemas.microsoft.com/office/powerpoint/2010/main" val="1721851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0589" y="493776"/>
            <a:ext cx="6054159" cy="1052391"/>
          </a:xfrm>
        </p:spPr>
        <p:txBody>
          <a:bodyPr>
            <a:noAutofit/>
          </a:bodyPr>
          <a:lstStyle/>
          <a:p>
            <a:r>
              <a:rPr lang="en-US" altLang="zh-TW" sz="3600" dirty="0"/>
              <a:t>Python Syntax</a:t>
            </a:r>
            <a:br>
              <a:rPr lang="en-US" altLang="zh-TW" sz="3600" dirty="0"/>
            </a:br>
            <a:endParaRPr lang="zh-TW" altLang="en-US" sz="3600" dirty="0"/>
          </a:p>
        </p:txBody>
      </p:sp>
      <p:sp>
        <p:nvSpPr>
          <p:cNvPr id="3" name="文字版面配置區 2"/>
          <p:cNvSpPr>
            <a:spLocks noGrp="1"/>
          </p:cNvSpPr>
          <p:nvPr>
            <p:ph type="body" idx="1"/>
          </p:nvPr>
        </p:nvSpPr>
        <p:spPr>
          <a:xfrm>
            <a:off x="952116" y="1237765"/>
            <a:ext cx="8906779" cy="524533"/>
          </a:xfrm>
        </p:spPr>
        <p:txBody>
          <a:bodyPr>
            <a:normAutofit/>
          </a:bodyPr>
          <a:lstStyle/>
          <a:p>
            <a:r>
              <a:rPr lang="en-US" altLang="zh-TW" dirty="0"/>
              <a:t>Python syntax can be executed by writing directly in the Command Line</a:t>
            </a:r>
            <a:r>
              <a:rPr lang="en-US" altLang="zh-TW" dirty="0" smtClean="0"/>
              <a:t>:</a:t>
            </a:r>
          </a:p>
        </p:txBody>
      </p:sp>
      <p:pic>
        <p:nvPicPr>
          <p:cNvPr id="4" name="圖片 3"/>
          <p:cNvPicPr>
            <a:picLocks noChangeAspect="1"/>
          </p:cNvPicPr>
          <p:nvPr/>
        </p:nvPicPr>
        <p:blipFill>
          <a:blip r:embed="rId2"/>
          <a:stretch>
            <a:fillRect/>
          </a:stretch>
        </p:blipFill>
        <p:spPr>
          <a:xfrm>
            <a:off x="3333404" y="1812653"/>
            <a:ext cx="4343027" cy="1237330"/>
          </a:xfrm>
          <a:prstGeom prst="rect">
            <a:avLst/>
          </a:prstGeom>
        </p:spPr>
      </p:pic>
      <p:sp>
        <p:nvSpPr>
          <p:cNvPr id="5" name="矩形 4"/>
          <p:cNvSpPr/>
          <p:nvPr/>
        </p:nvSpPr>
        <p:spPr>
          <a:xfrm>
            <a:off x="952115" y="3316470"/>
            <a:ext cx="8906779" cy="646331"/>
          </a:xfrm>
          <a:prstGeom prst="rect">
            <a:avLst/>
          </a:prstGeom>
        </p:spPr>
        <p:txBody>
          <a:bodyPr wrap="square">
            <a:spAutoFit/>
          </a:bodyPr>
          <a:lstStyle/>
          <a:p>
            <a:r>
              <a:rPr lang="en-US" altLang="zh-TW" dirty="0"/>
              <a:t>Or by creating a python file on the server, using the .</a:t>
            </a:r>
            <a:r>
              <a:rPr lang="en-US" altLang="zh-TW" dirty="0" err="1"/>
              <a:t>py</a:t>
            </a:r>
            <a:r>
              <a:rPr lang="en-US" altLang="zh-TW" dirty="0"/>
              <a:t> file extension, and running it in the Command Line:</a:t>
            </a:r>
            <a:endParaRPr lang="zh-TW" altLang="en-US" dirty="0"/>
          </a:p>
        </p:txBody>
      </p:sp>
      <p:pic>
        <p:nvPicPr>
          <p:cNvPr id="6" name="圖片 5"/>
          <p:cNvPicPr>
            <a:picLocks noChangeAspect="1"/>
          </p:cNvPicPr>
          <p:nvPr/>
        </p:nvPicPr>
        <p:blipFill>
          <a:blip r:embed="rId3"/>
          <a:stretch>
            <a:fillRect/>
          </a:stretch>
        </p:blipFill>
        <p:spPr>
          <a:xfrm>
            <a:off x="3333403" y="4439232"/>
            <a:ext cx="4822893" cy="1077741"/>
          </a:xfrm>
          <a:prstGeom prst="rect">
            <a:avLst/>
          </a:prstGeom>
        </p:spPr>
      </p:pic>
    </p:spTree>
    <p:extLst>
      <p:ext uri="{BB962C8B-B14F-4D97-AF65-F5344CB8AC3E}">
        <p14:creationId xmlns:p14="http://schemas.microsoft.com/office/powerpoint/2010/main" val="3337133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b="0" dirty="0"/>
              <a:t>Python Indentation</a:t>
            </a:r>
            <a:br>
              <a:rPr lang="en-US" altLang="zh-TW" b="0" dirty="0"/>
            </a:br>
            <a:r>
              <a:rPr lang="en-US" altLang="zh-TW" dirty="0"/>
              <a:t/>
            </a:r>
            <a:br>
              <a:rPr lang="en-US" altLang="zh-TW" dirty="0"/>
            </a:br>
            <a:endParaRPr lang="zh-TW" altLang="en-US" dirty="0"/>
          </a:p>
        </p:txBody>
      </p:sp>
      <p:sp>
        <p:nvSpPr>
          <p:cNvPr id="5" name="內容版面配置區 4"/>
          <p:cNvSpPr>
            <a:spLocks noGrp="1"/>
          </p:cNvSpPr>
          <p:nvPr>
            <p:ph idx="1"/>
          </p:nvPr>
        </p:nvSpPr>
        <p:spPr>
          <a:xfrm>
            <a:off x="804949" y="494608"/>
            <a:ext cx="5554287" cy="1591887"/>
          </a:xfrm>
        </p:spPr>
        <p:txBody>
          <a:bodyPr/>
          <a:lstStyle/>
          <a:p>
            <a:r>
              <a:rPr lang="en-US" altLang="zh-TW" dirty="0" smtClean="0"/>
              <a:t>Example</a:t>
            </a:r>
          </a:p>
          <a:p>
            <a:pPr marL="0" indent="0">
              <a:buNone/>
            </a:pPr>
            <a:r>
              <a:rPr lang="en-US" altLang="zh-TW" dirty="0" smtClean="0"/>
              <a:t/>
            </a:r>
            <a:br>
              <a:rPr lang="en-US" altLang="zh-TW" dirty="0" smtClean="0"/>
            </a:br>
            <a:endParaRPr lang="zh-TW" altLang="en-US" dirty="0"/>
          </a:p>
        </p:txBody>
      </p:sp>
      <p:sp>
        <p:nvSpPr>
          <p:cNvPr id="6" name="文字版面配置區 5"/>
          <p:cNvSpPr>
            <a:spLocks noGrp="1"/>
          </p:cNvSpPr>
          <p:nvPr>
            <p:ph type="body" sz="half" idx="2"/>
          </p:nvPr>
        </p:nvSpPr>
        <p:spPr/>
        <p:txBody>
          <a:bodyPr/>
          <a:lstStyle/>
          <a:p>
            <a:r>
              <a:rPr lang="en-US" altLang="zh-TW" dirty="0"/>
              <a:t>Indentation refers to the spaces at the beginning of a code line.</a:t>
            </a:r>
          </a:p>
          <a:p>
            <a:r>
              <a:rPr lang="en-US" altLang="zh-TW" dirty="0"/>
              <a:t>Where in other programming languages the indentation in code is for readability only, the indentation in Python is very </a:t>
            </a:r>
            <a:r>
              <a:rPr lang="en-US" altLang="zh-TW" dirty="0" smtClean="0"/>
              <a:t>important</a:t>
            </a:r>
            <a:r>
              <a:rPr lang="en-US" altLang="zh-TW" dirty="0"/>
              <a:t>.</a:t>
            </a:r>
          </a:p>
        </p:txBody>
      </p:sp>
      <p:pic>
        <p:nvPicPr>
          <p:cNvPr id="7" name="圖片 6"/>
          <p:cNvPicPr>
            <a:picLocks noChangeAspect="1"/>
          </p:cNvPicPr>
          <p:nvPr/>
        </p:nvPicPr>
        <p:blipFill>
          <a:blip r:embed="rId2"/>
          <a:stretch>
            <a:fillRect/>
          </a:stretch>
        </p:blipFill>
        <p:spPr>
          <a:xfrm>
            <a:off x="979320" y="920979"/>
            <a:ext cx="2911036" cy="910983"/>
          </a:xfrm>
          <a:prstGeom prst="rect">
            <a:avLst/>
          </a:prstGeom>
        </p:spPr>
      </p:pic>
      <p:sp>
        <p:nvSpPr>
          <p:cNvPr id="9" name="矩形 8"/>
          <p:cNvSpPr/>
          <p:nvPr/>
        </p:nvSpPr>
        <p:spPr>
          <a:xfrm>
            <a:off x="1307593" y="2258333"/>
            <a:ext cx="2465515" cy="954107"/>
          </a:xfrm>
          <a:prstGeom prst="rect">
            <a:avLst/>
          </a:prstGeom>
        </p:spPr>
        <p:txBody>
          <a:bodyPr wrap="square">
            <a:spAutoFit/>
          </a:bodyPr>
          <a:lstStyle/>
          <a:p>
            <a:r>
              <a:rPr lang="en-US" altLang="zh-TW" sz="1200" dirty="0"/>
              <a:t>Python will give you an error if you skip the indentation</a:t>
            </a:r>
            <a:r>
              <a:rPr lang="en-US" altLang="zh-TW" sz="1200" dirty="0" smtClean="0"/>
              <a:t>:</a:t>
            </a:r>
          </a:p>
          <a:p>
            <a:r>
              <a:rPr lang="en-US" altLang="zh-TW" sz="1600" dirty="0"/>
              <a:t/>
            </a:r>
            <a:br>
              <a:rPr lang="en-US" altLang="zh-TW" sz="1600" dirty="0"/>
            </a:br>
            <a:endParaRPr lang="en-US" altLang="zh-TW" sz="1600" dirty="0"/>
          </a:p>
        </p:txBody>
      </p:sp>
      <p:pic>
        <p:nvPicPr>
          <p:cNvPr id="10" name="圖片 9"/>
          <p:cNvPicPr>
            <a:picLocks noChangeAspect="1"/>
          </p:cNvPicPr>
          <p:nvPr/>
        </p:nvPicPr>
        <p:blipFill>
          <a:blip r:embed="rId3"/>
          <a:stretch>
            <a:fillRect/>
          </a:stretch>
        </p:blipFill>
        <p:spPr>
          <a:xfrm>
            <a:off x="4705856" y="1966540"/>
            <a:ext cx="2911036" cy="1245900"/>
          </a:xfrm>
          <a:prstGeom prst="rect">
            <a:avLst/>
          </a:prstGeom>
        </p:spPr>
      </p:pic>
      <p:sp>
        <p:nvSpPr>
          <p:cNvPr id="12" name="矩形 11"/>
          <p:cNvSpPr/>
          <p:nvPr/>
        </p:nvSpPr>
        <p:spPr>
          <a:xfrm>
            <a:off x="4887805" y="3610691"/>
            <a:ext cx="2464010" cy="1046440"/>
          </a:xfrm>
          <a:prstGeom prst="rect">
            <a:avLst/>
          </a:prstGeom>
        </p:spPr>
        <p:txBody>
          <a:bodyPr wrap="square">
            <a:spAutoFit/>
          </a:bodyPr>
          <a:lstStyle/>
          <a:p>
            <a:r>
              <a:rPr lang="en-US" altLang="zh-TW" sz="1200" dirty="0"/>
              <a:t>The number of spaces is up to you as a programmer, the most common use is four, but it has to be at least one</a:t>
            </a:r>
            <a:r>
              <a:rPr lang="en-US" altLang="zh-TW" sz="1200" dirty="0" smtClean="0"/>
              <a:t>.</a:t>
            </a:r>
            <a:r>
              <a:rPr lang="en-US" altLang="zh-TW" sz="1400" dirty="0"/>
              <a:t/>
            </a:r>
            <a:br>
              <a:rPr lang="en-US" altLang="zh-TW" sz="1400" dirty="0"/>
            </a:br>
            <a:endParaRPr lang="en-US" altLang="zh-TW" sz="1200" dirty="0"/>
          </a:p>
        </p:txBody>
      </p:sp>
      <p:pic>
        <p:nvPicPr>
          <p:cNvPr id="13" name="圖片 12"/>
          <p:cNvPicPr>
            <a:picLocks noChangeAspect="1"/>
          </p:cNvPicPr>
          <p:nvPr/>
        </p:nvPicPr>
        <p:blipFill>
          <a:blip r:embed="rId4"/>
          <a:stretch>
            <a:fillRect/>
          </a:stretch>
        </p:blipFill>
        <p:spPr>
          <a:xfrm>
            <a:off x="979320" y="3549581"/>
            <a:ext cx="3110542" cy="1038998"/>
          </a:xfrm>
          <a:prstGeom prst="rect">
            <a:avLst/>
          </a:prstGeom>
        </p:spPr>
      </p:pic>
      <p:pic>
        <p:nvPicPr>
          <p:cNvPr id="14" name="圖片 13"/>
          <p:cNvPicPr>
            <a:picLocks noChangeAspect="1"/>
          </p:cNvPicPr>
          <p:nvPr/>
        </p:nvPicPr>
        <p:blipFill>
          <a:blip r:embed="rId5"/>
          <a:stretch>
            <a:fillRect/>
          </a:stretch>
        </p:blipFill>
        <p:spPr>
          <a:xfrm>
            <a:off x="4743193" y="4797689"/>
            <a:ext cx="3232085" cy="1453482"/>
          </a:xfrm>
          <a:prstGeom prst="rect">
            <a:avLst/>
          </a:prstGeom>
        </p:spPr>
      </p:pic>
      <p:sp>
        <p:nvSpPr>
          <p:cNvPr id="16" name="矩形 15"/>
          <p:cNvSpPr/>
          <p:nvPr/>
        </p:nvSpPr>
        <p:spPr>
          <a:xfrm>
            <a:off x="860566" y="5197348"/>
            <a:ext cx="3578034" cy="1169551"/>
          </a:xfrm>
          <a:prstGeom prst="rect">
            <a:avLst/>
          </a:prstGeom>
        </p:spPr>
        <p:txBody>
          <a:bodyPr wrap="square">
            <a:spAutoFit/>
          </a:bodyPr>
          <a:lstStyle/>
          <a:p>
            <a:r>
              <a:rPr lang="en-US" altLang="zh-TW" sz="1200" dirty="0"/>
              <a:t>You have to use the same number of spaces in the same block of code, otherwise Python will give you an error:</a:t>
            </a:r>
          </a:p>
          <a:p>
            <a:r>
              <a:rPr lang="en-US" altLang="zh-TW" dirty="0"/>
              <a:t/>
            </a:r>
            <a:br>
              <a:rPr lang="en-US" altLang="zh-TW" dirty="0"/>
            </a:br>
            <a:endParaRPr lang="en-US" altLang="zh-TW" sz="1600" dirty="0"/>
          </a:p>
        </p:txBody>
      </p:sp>
      <p:sp>
        <p:nvSpPr>
          <p:cNvPr id="20" name="矩形 19"/>
          <p:cNvSpPr/>
          <p:nvPr/>
        </p:nvSpPr>
        <p:spPr>
          <a:xfrm>
            <a:off x="4731585" y="1034255"/>
            <a:ext cx="2987976" cy="461665"/>
          </a:xfrm>
          <a:prstGeom prst="rect">
            <a:avLst/>
          </a:prstGeom>
        </p:spPr>
        <p:txBody>
          <a:bodyPr wrap="square">
            <a:spAutoFit/>
          </a:bodyPr>
          <a:lstStyle/>
          <a:p>
            <a:r>
              <a:rPr lang="en-US" altLang="zh-TW" sz="1200" dirty="0"/>
              <a:t>Python uses indentation to indicate a block of code.</a:t>
            </a:r>
          </a:p>
        </p:txBody>
      </p:sp>
    </p:spTree>
    <p:extLst>
      <p:ext uri="{BB962C8B-B14F-4D97-AF65-F5344CB8AC3E}">
        <p14:creationId xmlns:p14="http://schemas.microsoft.com/office/powerpoint/2010/main" val="1306938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TM03090434[[fn=木刻字型]]</Template>
  <TotalTime>60</TotalTime>
  <Words>514</Words>
  <Application>Microsoft Office PowerPoint</Application>
  <PresentationFormat>寬螢幕</PresentationFormat>
  <Paragraphs>51</Paragraphs>
  <Slides>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微軟正黑體</vt:lpstr>
      <vt:lpstr>標楷體</vt:lpstr>
      <vt:lpstr>Arial</vt:lpstr>
      <vt:lpstr>Rockwell</vt:lpstr>
      <vt:lpstr>Rockwell Condensed</vt:lpstr>
      <vt:lpstr>Wingdings</vt:lpstr>
      <vt:lpstr>木刻字型</vt:lpstr>
      <vt:lpstr>MY JOURNAL TO  PYTHON</vt:lpstr>
      <vt:lpstr>AGENDA</vt:lpstr>
      <vt:lpstr>What is Python? </vt:lpstr>
      <vt:lpstr>Example </vt:lpstr>
      <vt:lpstr>Python Syntax </vt:lpstr>
      <vt:lpstr>Python Indentation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owner</dc:creator>
  <cp:lastModifiedBy>owner</cp:lastModifiedBy>
  <cp:revision>6</cp:revision>
  <dcterms:created xsi:type="dcterms:W3CDTF">2022-11-23T00:43:40Z</dcterms:created>
  <dcterms:modified xsi:type="dcterms:W3CDTF">2022-11-23T01:51:09Z</dcterms:modified>
</cp:coreProperties>
</file>