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TW" altLang="en-US" smtClean="0"/>
              <a:t>按一下以編輯母片標題樣式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spiceworks.com/security/network-security/articles/how-to-stop-network-switches-from-becoming-a-gateway-for-hackers/" TargetMode="External"/><Relationship Id="rId2" Type="http://schemas.openxmlformats.org/officeDocument/2006/relationships/hyperlink" Target="https://www.spiceworks.com/tech/networking/articles/what-is-local-area-network/"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078183" y="1238596"/>
            <a:ext cx="7760218" cy="2423928"/>
          </a:xfrm>
        </p:spPr>
        <p:txBody>
          <a:bodyPr>
            <a:noAutofit/>
          </a:bodyPr>
          <a:lstStyle/>
          <a:p>
            <a:pPr algn="ctr"/>
            <a:r>
              <a:rPr lang="en-US" altLang="zh-TW" sz="8000" dirty="0" smtClean="0">
                <a:latin typeface="Algerian" panose="04020705040A02060702" pitchFamily="82" charset="0"/>
              </a:rPr>
              <a:t>COMPUTER NETWORK</a:t>
            </a:r>
            <a:endParaRPr lang="zh-TW" altLang="en-US" sz="8000" dirty="0">
              <a:latin typeface="Algerian" panose="04020705040A02060702" pitchFamily="82" charset="0"/>
            </a:endParaRPr>
          </a:p>
        </p:txBody>
      </p:sp>
      <p:sp>
        <p:nvSpPr>
          <p:cNvPr id="3" name="副標題 2"/>
          <p:cNvSpPr>
            <a:spLocks noGrp="1"/>
          </p:cNvSpPr>
          <p:nvPr>
            <p:ph type="subTitle" idx="1"/>
          </p:nvPr>
        </p:nvSpPr>
        <p:spPr/>
        <p:txBody>
          <a:bodyPr/>
          <a:lstStyle/>
          <a:p>
            <a:r>
              <a:rPr lang="en-PH" altLang="zh-TW" dirty="0"/>
              <a:t>Name: </a:t>
            </a:r>
            <a:r>
              <a:rPr lang="ja-JP" altLang="en-US" dirty="0"/>
              <a:t>安吉琳   </a:t>
            </a:r>
            <a:r>
              <a:rPr lang="en-PH" altLang="zh-TW" dirty="0"/>
              <a:t>SID: 4110E210</a:t>
            </a:r>
          </a:p>
          <a:p>
            <a:r>
              <a:rPr lang="en-US" altLang="zh-TW" dirty="0"/>
              <a:t>MY DEAR GREAT TEACHER</a:t>
            </a:r>
            <a:endParaRPr lang="zh-TW" altLang="en-US" dirty="0"/>
          </a:p>
          <a:p>
            <a:endParaRPr lang="zh-TW" altLang="en-US" dirty="0"/>
          </a:p>
        </p:txBody>
      </p:sp>
    </p:spTree>
    <p:extLst>
      <p:ext uri="{BB962C8B-B14F-4D97-AF65-F5344CB8AC3E}">
        <p14:creationId xmlns:p14="http://schemas.microsoft.com/office/powerpoint/2010/main" val="67444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35825" y="1712113"/>
            <a:ext cx="6096000" cy="2031325"/>
          </a:xfrm>
          <a:prstGeom prst="rect">
            <a:avLst/>
          </a:prstGeom>
        </p:spPr>
        <p:txBody>
          <a:bodyPr>
            <a:spAutoFit/>
          </a:bodyPr>
          <a:lstStyle/>
          <a:p>
            <a:pPr marL="285750" indent="-285750">
              <a:buFont typeface="Arial" panose="020B0604020202020204" pitchFamily="34" charset="0"/>
              <a:buChar char="•"/>
            </a:pPr>
            <a:r>
              <a:rPr lang="en-US" altLang="zh-TW" dirty="0" smtClean="0"/>
              <a:t>Computer Network</a:t>
            </a:r>
          </a:p>
          <a:p>
            <a:pPr marL="285750" indent="-285750">
              <a:buFont typeface="Arial" panose="020B0604020202020204" pitchFamily="34" charset="0"/>
              <a:buChar char="•"/>
            </a:pPr>
            <a:r>
              <a:rPr lang="en-US" altLang="zh-TW" dirty="0" smtClean="0"/>
              <a:t>Hardware</a:t>
            </a:r>
          </a:p>
          <a:p>
            <a:pPr marL="742950" lvl="1" indent="-285750">
              <a:buFont typeface="Wingdings" panose="05000000000000000000" pitchFamily="2" charset="2"/>
              <a:buChar char="u"/>
            </a:pPr>
            <a:r>
              <a:rPr lang="en-US" altLang="zh-TW" dirty="0" smtClean="0"/>
              <a:t>Network Connecting Devices</a:t>
            </a:r>
          </a:p>
          <a:p>
            <a:pPr marL="742950" lvl="1" indent="-285750">
              <a:buFont typeface="Wingdings" panose="05000000000000000000" pitchFamily="2" charset="2"/>
              <a:buChar char="u"/>
            </a:pPr>
            <a:r>
              <a:rPr lang="en-US" altLang="zh-TW" dirty="0" smtClean="0"/>
              <a:t>Network Topology</a:t>
            </a:r>
          </a:p>
          <a:p>
            <a:pPr marL="742950" lvl="1" indent="-285750">
              <a:buFont typeface="Wingdings" panose="05000000000000000000" pitchFamily="2" charset="2"/>
              <a:buChar char="u"/>
            </a:pPr>
            <a:r>
              <a:rPr lang="en-US" altLang="zh-TW" dirty="0" smtClean="0"/>
              <a:t>WAN, MAN,LAN, PAN</a:t>
            </a:r>
            <a:endParaRPr lang="en-US"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en-US" altLang="zh-TW" dirty="0" smtClean="0"/>
              <a:t>Software</a:t>
            </a:r>
            <a:endParaRPr lang="zh-TW" altLang="en-US" dirty="0"/>
          </a:p>
        </p:txBody>
      </p:sp>
      <p:sp>
        <p:nvSpPr>
          <p:cNvPr id="5" name="矩形 4"/>
          <p:cNvSpPr/>
          <p:nvPr/>
        </p:nvSpPr>
        <p:spPr>
          <a:xfrm>
            <a:off x="4497185" y="509447"/>
            <a:ext cx="8030095" cy="1107996"/>
          </a:xfrm>
          <a:prstGeom prst="rect">
            <a:avLst/>
          </a:prstGeom>
        </p:spPr>
        <p:txBody>
          <a:bodyPr wrap="square">
            <a:spAutoFit/>
          </a:bodyPr>
          <a:lstStyle/>
          <a:p>
            <a:r>
              <a:rPr lang="en-US" altLang="zh-TW" sz="6600" dirty="0" smtClean="0">
                <a:latin typeface="Algerian" panose="04020705040A02060702" pitchFamily="82" charset="0"/>
              </a:rPr>
              <a:t>AGENDA</a:t>
            </a:r>
            <a:endParaRPr lang="zh-TW" altLang="en-US" sz="6600" dirty="0"/>
          </a:p>
        </p:txBody>
      </p:sp>
    </p:spTree>
    <p:extLst>
      <p:ext uri="{BB962C8B-B14F-4D97-AF65-F5344CB8AC3E}">
        <p14:creationId xmlns:p14="http://schemas.microsoft.com/office/powerpoint/2010/main" val="4830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7978" y="1030777"/>
            <a:ext cx="9908771" cy="4247317"/>
          </a:xfrm>
          <a:prstGeom prst="rect">
            <a:avLst/>
          </a:prstGeom>
        </p:spPr>
        <p:txBody>
          <a:bodyPr wrap="square">
            <a:spAutoFit/>
          </a:bodyPr>
          <a:lstStyle/>
          <a:p>
            <a:pPr fontAlgn="base"/>
            <a:r>
              <a:rPr lang="en-US" altLang="zh-TW" b="1" dirty="0" smtClean="0">
                <a:latin typeface="Roboto"/>
              </a:rPr>
              <a:t>	Network </a:t>
            </a:r>
            <a:r>
              <a:rPr lang="en-US" altLang="zh-TW" b="1" dirty="0">
                <a:latin typeface="Roboto"/>
              </a:rPr>
              <a:t>hardware is a set of physical or network devices that are essential for interaction and communication between hardware units operational on a computer network. These are dedicated hardware components that connect to each other and enable a network to function effectively and efficiently</a:t>
            </a:r>
            <a:r>
              <a:rPr lang="en-US" altLang="zh-TW" b="1" dirty="0" smtClean="0">
                <a:latin typeface="Roboto"/>
              </a:rPr>
              <a:t>.</a:t>
            </a:r>
          </a:p>
          <a:p>
            <a:pPr fontAlgn="base"/>
            <a:endParaRPr lang="en-US" altLang="zh-TW" dirty="0">
              <a:latin typeface="Roboto"/>
            </a:endParaRPr>
          </a:p>
          <a:p>
            <a:pPr fontAlgn="base"/>
            <a:r>
              <a:rPr lang="en-US" altLang="zh-TW" dirty="0" smtClean="0">
                <a:latin typeface="Roboto"/>
              </a:rPr>
              <a:t>	Today</a:t>
            </a:r>
            <a:r>
              <a:rPr lang="en-US" altLang="zh-TW" dirty="0">
                <a:latin typeface="Roboto"/>
              </a:rPr>
              <a:t>, technology has penetrated its tentacles into every nook and corner of our lives. It has gone from being just an industry add-on to an inevitable necessity. As tech enablement is driving the industrial transformation, it’s important for businesses to build a network that is secure, reliable and keeps the users in touch with their applications. The core of this very foundation is leveraged by the basic network hardware</a:t>
            </a:r>
            <a:r>
              <a:rPr lang="en-US" altLang="zh-TW" dirty="0" smtClean="0">
                <a:latin typeface="Roboto"/>
              </a:rPr>
              <a:t>.</a:t>
            </a:r>
          </a:p>
          <a:p>
            <a:pPr fontAlgn="base"/>
            <a:endParaRPr lang="en-US" altLang="zh-TW" dirty="0">
              <a:latin typeface="Roboto"/>
            </a:endParaRPr>
          </a:p>
          <a:p>
            <a:pPr fontAlgn="base"/>
            <a:r>
              <a:rPr lang="en-US" altLang="zh-TW" dirty="0" smtClean="0">
                <a:latin typeface="Roboto"/>
              </a:rPr>
              <a:t>	Network </a:t>
            </a:r>
            <a:r>
              <a:rPr lang="en-US" altLang="zh-TW" dirty="0">
                <a:latin typeface="Roboto"/>
              </a:rPr>
              <a:t>hardware plays a key role as industries grow as it supports scalability. It integrates any number of components depending on the enterprise’s needs. Network hardware helps establish an effective mode of communication, thereby improving the business standards. It also promotes multiprocessing and enables sharing of resources, information, and software with ease.</a:t>
            </a:r>
          </a:p>
          <a:p>
            <a:pPr fontAlgn="base"/>
            <a:r>
              <a:rPr lang="en-US" altLang="zh-TW" dirty="0">
                <a:latin typeface="Roboto"/>
              </a:rPr>
              <a:t>Network equipment is part of advancements of the Ethernet network protocol and utilizes a twisted pair or fiber cable as a connection medium. Routers, hubs, switches, and bridges are some examples of network hardware.</a:t>
            </a:r>
            <a:endParaRPr lang="en-US" altLang="zh-TW" b="0" i="0" dirty="0">
              <a:effectLst/>
              <a:latin typeface="Roboto"/>
            </a:endParaRPr>
          </a:p>
        </p:txBody>
      </p:sp>
    </p:spTree>
    <p:extLst>
      <p:ext uri="{BB962C8B-B14F-4D97-AF65-F5344CB8AC3E}">
        <p14:creationId xmlns:p14="http://schemas.microsoft.com/office/powerpoint/2010/main" val="340130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7141" y="748389"/>
            <a:ext cx="9313025" cy="2585323"/>
          </a:xfrm>
          <a:prstGeom prst="rect">
            <a:avLst/>
          </a:prstGeom>
        </p:spPr>
        <p:txBody>
          <a:bodyPr wrap="square">
            <a:spAutoFit/>
          </a:bodyPr>
          <a:lstStyle/>
          <a:p>
            <a:pPr fontAlgn="base">
              <a:buFont typeface="Arial" panose="020B0604020202020204" pitchFamily="34" charset="0"/>
              <a:buChar char="•"/>
            </a:pPr>
            <a:r>
              <a:rPr lang="en-US" altLang="zh-TW" b="1" dirty="0">
                <a:solidFill>
                  <a:srgbClr val="0D0D0D"/>
                </a:solidFill>
                <a:latin typeface="PT Serif"/>
              </a:rPr>
              <a:t>Modems: </a:t>
            </a:r>
            <a:r>
              <a:rPr lang="en-US" altLang="zh-TW" dirty="0">
                <a:solidFill>
                  <a:srgbClr val="0D0D0D"/>
                </a:solidFill>
                <a:latin typeface="PT Serif"/>
              </a:rPr>
              <a:t>A modem enables a computer to connect to the internet via a telephone line. The modem at one end converts the computer’s digital signals into analog signals and sends them through a telephone line. At the other end, it converts the analog signals to digital signals that are understandable for another computer.</a:t>
            </a:r>
          </a:p>
          <a:p>
            <a:pPr fontAlgn="base">
              <a:buFont typeface="Arial" panose="020B0604020202020204" pitchFamily="34" charset="0"/>
              <a:buChar char="•"/>
            </a:pPr>
            <a:r>
              <a:rPr lang="en-US" altLang="zh-TW" b="1" dirty="0">
                <a:solidFill>
                  <a:srgbClr val="0D0D0D"/>
                </a:solidFill>
                <a:latin typeface="PT Serif"/>
              </a:rPr>
              <a:t>Routers: </a:t>
            </a:r>
            <a:r>
              <a:rPr lang="en-US" altLang="zh-TW" dirty="0">
                <a:solidFill>
                  <a:srgbClr val="0D0D0D"/>
                </a:solidFill>
                <a:latin typeface="PT Serif"/>
              </a:rPr>
              <a:t>A router connects two or more networks. One common use of the router is to connect a home or office network (</a:t>
            </a:r>
            <a:r>
              <a:rPr lang="en-US" altLang="zh-TW" u="sng" dirty="0">
                <a:solidFill>
                  <a:srgbClr val="007FA2"/>
                </a:solidFill>
                <a:latin typeface="PT Serif"/>
                <a:hlinkClick r:id="rId2" tooltip="LAN"/>
              </a:rPr>
              <a:t>LAN</a:t>
            </a:r>
            <a:r>
              <a:rPr lang="en-US" altLang="zh-TW" dirty="0">
                <a:solidFill>
                  <a:srgbClr val="0D0D0D"/>
                </a:solidFill>
                <a:latin typeface="PT Serif"/>
              </a:rPr>
              <a:t>) to the internet (WAN). It generally has a plugged-in internet cable along with cables that connect computers on the LAN. Alternatively, a LAN connection can also be wireless (Wi-Fi-enabled), making the network device wireless. These are also referred to as wireless access points (WAPs).</a:t>
            </a:r>
            <a:endParaRPr lang="en-US" altLang="zh-TW" b="0" i="0" dirty="0">
              <a:solidFill>
                <a:srgbClr val="0D0D0D"/>
              </a:solidFill>
              <a:effectLst/>
              <a:latin typeface="PT Serif"/>
            </a:endParaRPr>
          </a:p>
        </p:txBody>
      </p:sp>
      <p:sp>
        <p:nvSpPr>
          <p:cNvPr id="3" name="矩形 2"/>
          <p:cNvSpPr/>
          <p:nvPr/>
        </p:nvSpPr>
        <p:spPr>
          <a:xfrm>
            <a:off x="1460268" y="3333712"/>
            <a:ext cx="9354589" cy="2893100"/>
          </a:xfrm>
          <a:prstGeom prst="rect">
            <a:avLst/>
          </a:prstGeom>
        </p:spPr>
        <p:txBody>
          <a:bodyPr wrap="square">
            <a:spAutoFit/>
          </a:bodyPr>
          <a:lstStyle/>
          <a:p>
            <a:pPr fontAlgn="base">
              <a:buFont typeface="Arial" panose="020B0604020202020204" pitchFamily="34" charset="0"/>
              <a:buChar char="•"/>
            </a:pPr>
            <a:r>
              <a:rPr lang="en-US" altLang="zh-TW" sz="1400" b="1" dirty="0">
                <a:solidFill>
                  <a:srgbClr val="0D0D0D"/>
                </a:solidFill>
                <a:latin typeface="PT Serif"/>
              </a:rPr>
              <a:t>Hubs, bridges, and switches: </a:t>
            </a:r>
            <a:r>
              <a:rPr lang="en-US" altLang="zh-TW" sz="1400" dirty="0">
                <a:solidFill>
                  <a:srgbClr val="0D0D0D"/>
                </a:solidFill>
                <a:latin typeface="PT Serif"/>
              </a:rPr>
              <a:t>Hubs, bridges, and switches are connecting units that allow multiple devices to connect to the router and enable data transfer to all devices on a network. A router is a complex device with the capabilities of hubs, bridges, and even switches.</a:t>
            </a:r>
            <a:br>
              <a:rPr lang="en-US" altLang="zh-TW" sz="1400" dirty="0">
                <a:solidFill>
                  <a:srgbClr val="0D0D0D"/>
                </a:solidFill>
                <a:latin typeface="PT Serif"/>
              </a:rPr>
            </a:br>
            <a:r>
              <a:rPr lang="en-US" altLang="zh-TW" sz="1400" b="1" dirty="0">
                <a:solidFill>
                  <a:srgbClr val="0D0D0D"/>
                </a:solidFill>
                <a:latin typeface="PT Serif"/>
              </a:rPr>
              <a:t>         Hubs: </a:t>
            </a:r>
            <a:r>
              <a:rPr lang="en-US" altLang="zh-TW" sz="1400" dirty="0">
                <a:solidFill>
                  <a:srgbClr val="0D0D0D"/>
                </a:solidFill>
                <a:latin typeface="PT Serif"/>
              </a:rPr>
              <a:t>A hub broadcasts data to all devices on a network. As a result, it consumes a lot of bandwidth as many computers might not need to receive the broadcasted data. The hub could be useful in linking a few gaming consoles in a local multiplayer game via a wired or wireless LAN.</a:t>
            </a:r>
            <a:br>
              <a:rPr lang="en-US" altLang="zh-TW" sz="1400" dirty="0">
                <a:solidFill>
                  <a:srgbClr val="0D0D0D"/>
                </a:solidFill>
                <a:latin typeface="PT Serif"/>
              </a:rPr>
            </a:br>
            <a:r>
              <a:rPr lang="en-US" altLang="zh-TW" sz="1400" b="1" dirty="0">
                <a:solidFill>
                  <a:srgbClr val="0D0D0D"/>
                </a:solidFill>
                <a:latin typeface="PT Serif"/>
              </a:rPr>
              <a:t>         Bridges:</a:t>
            </a:r>
            <a:r>
              <a:rPr lang="en-US" altLang="zh-TW" sz="1400" dirty="0">
                <a:solidFill>
                  <a:srgbClr val="0D0D0D"/>
                </a:solidFill>
                <a:latin typeface="PT Serif"/>
              </a:rPr>
              <a:t> A bridge connects two separate LAN networks. It scans for the receiving device before sending a message. This implies that it avoids unnecessary data transfers if the receiving device is not there. Moreover, it also checks to see whether the receiving device has already received the message. These practices improve the overall performance of the network.</a:t>
            </a:r>
            <a:br>
              <a:rPr lang="en-US" altLang="zh-TW" sz="1400" dirty="0">
                <a:solidFill>
                  <a:srgbClr val="0D0D0D"/>
                </a:solidFill>
                <a:latin typeface="PT Serif"/>
              </a:rPr>
            </a:br>
            <a:r>
              <a:rPr lang="en-US" altLang="zh-TW" sz="1400" b="1" dirty="0">
                <a:solidFill>
                  <a:srgbClr val="0D0D0D"/>
                </a:solidFill>
                <a:latin typeface="PT Serif"/>
              </a:rPr>
              <a:t>         Switches: </a:t>
            </a:r>
            <a:r>
              <a:rPr lang="en-US" altLang="zh-TW" sz="1400" dirty="0">
                <a:solidFill>
                  <a:srgbClr val="0D0D0D"/>
                </a:solidFill>
                <a:latin typeface="PT Serif"/>
              </a:rPr>
              <a:t>A </a:t>
            </a:r>
            <a:r>
              <a:rPr lang="en-US" altLang="zh-TW" sz="1400" u="sng" dirty="0">
                <a:solidFill>
                  <a:srgbClr val="007FA2"/>
                </a:solidFill>
                <a:latin typeface="PT Serif"/>
                <a:hlinkClick r:id="rId3" tooltip="switch"/>
              </a:rPr>
              <a:t>switch</a:t>
            </a:r>
            <a:r>
              <a:rPr lang="en-US" altLang="zh-TW" sz="1400" dirty="0">
                <a:solidFill>
                  <a:srgbClr val="0D0D0D"/>
                </a:solidFill>
                <a:latin typeface="PT Serif"/>
              </a:rPr>
              <a:t> is more powerful than a hub or a bridge but performs a similar role. It stores the MAC addresses of network devices and transfers data packets only to those devices that have requested Thus, when the demand is high, a switch becomes more efficient as it reduces the amount of latency.</a:t>
            </a:r>
            <a:endParaRPr lang="en-US" altLang="zh-TW" sz="1400" b="0" i="0" dirty="0">
              <a:solidFill>
                <a:srgbClr val="0D0D0D"/>
              </a:solidFill>
              <a:effectLst/>
              <a:latin typeface="PT Serif"/>
            </a:endParaRPr>
          </a:p>
        </p:txBody>
      </p:sp>
    </p:spTree>
    <p:extLst>
      <p:ext uri="{BB962C8B-B14F-4D97-AF65-F5344CB8AC3E}">
        <p14:creationId xmlns:p14="http://schemas.microsoft.com/office/powerpoint/2010/main" val="3434533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TM03457452[[fn=天體]]</Template>
  <TotalTime>8</TotalTime>
  <Words>38</Words>
  <Application>Microsoft Office PowerPoint</Application>
  <PresentationFormat>寬螢幕</PresentationFormat>
  <Paragraphs>20</Paragraphs>
  <Slides>4</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vt:i4>
      </vt:variant>
    </vt:vector>
  </HeadingPairs>
  <TitlesOfParts>
    <vt:vector size="14" baseType="lpstr">
      <vt:lpstr>ＭＳ Ｐゴシック</vt:lpstr>
      <vt:lpstr>PT Serif</vt:lpstr>
      <vt:lpstr>Roboto</vt:lpstr>
      <vt:lpstr>新細明體</vt:lpstr>
      <vt:lpstr>Algerian</vt:lpstr>
      <vt:lpstr>Arial</vt:lpstr>
      <vt:lpstr>Calibri</vt:lpstr>
      <vt:lpstr>Calibri Light</vt:lpstr>
      <vt:lpstr>Wingdings</vt:lpstr>
      <vt:lpstr>天體</vt:lpstr>
      <vt:lpstr>COMPUTER NETWORK</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owner</dc:creator>
  <cp:lastModifiedBy>owner</cp:lastModifiedBy>
  <cp:revision>1</cp:revision>
  <dcterms:created xsi:type="dcterms:W3CDTF">2022-12-07T01:53:38Z</dcterms:created>
  <dcterms:modified xsi:type="dcterms:W3CDTF">2022-12-07T02:01:46Z</dcterms:modified>
</cp:coreProperties>
</file>