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6" r:id="rId3"/>
    <p:sldId id="267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>
      <p:cViewPr varScale="1">
        <p:scale>
          <a:sx n="88" d="100"/>
          <a:sy n="88" d="100"/>
        </p:scale>
        <p:origin x="162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10/12/2022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10/12/2022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List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4110E219 </a:t>
            </a:r>
            <a:r>
              <a:rPr lang="ja-JP" altLang="en-US" dirty="0"/>
              <a:t>喬安蒂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E7C78D84-CFC4-DFC8-E202-9E5FDE5B2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095" y="253342"/>
            <a:ext cx="11125200" cy="1969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Insert Items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To insert a new list item, without replacing any of the existing values, we can use the insert() method.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 insert() method inserts an item at the specified index: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6BDEC2-38FF-A80F-AD5B-301B549E2C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778" r="22917" b="60000"/>
          <a:stretch/>
        </p:blipFill>
        <p:spPr>
          <a:xfrm>
            <a:off x="582704" y="2223063"/>
            <a:ext cx="10009096" cy="10535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8425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58AB408-7DA2-14B5-8086-E55DBA725E93}"/>
              </a:ext>
            </a:extLst>
          </p:cNvPr>
          <p:cNvSpPr txBox="1"/>
          <p:nvPr/>
        </p:nvSpPr>
        <p:spPr>
          <a:xfrm>
            <a:off x="762000" y="381000"/>
            <a:ext cx="60942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effectLst/>
                <a:latin typeface="Segoe UI" panose="020B0502040204020203" pitchFamily="34" charset="0"/>
              </a:rPr>
              <a:t>Python - Add List Items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2E7DE4-8855-995B-8EC5-DBCBA89844F9}"/>
              </a:ext>
            </a:extLst>
          </p:cNvPr>
          <p:cNvSpPr txBox="1"/>
          <p:nvPr/>
        </p:nvSpPr>
        <p:spPr>
          <a:xfrm>
            <a:off x="1066800" y="904220"/>
            <a:ext cx="81534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Append Items</a:t>
            </a:r>
          </a:p>
          <a:p>
            <a:pPr algn="l"/>
            <a:r>
              <a:rPr lang="en-US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To add an item to the end of the list, use the append() method:</a:t>
            </a:r>
          </a:p>
          <a:p>
            <a:pPr algn="l"/>
            <a:r>
              <a:rPr lang="en-US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Example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12C931-0E71-77F5-1362-CC20691517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778" r="18750" b="58889"/>
          <a:stretch/>
        </p:blipFill>
        <p:spPr>
          <a:xfrm>
            <a:off x="762000" y="2133600"/>
            <a:ext cx="10502876" cy="10772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772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39B83ED-865E-96A1-0C9C-0C747C0B11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778" r="41667" b="63333"/>
          <a:stretch/>
        </p:blipFill>
        <p:spPr>
          <a:xfrm>
            <a:off x="438288" y="2213946"/>
            <a:ext cx="10401300" cy="990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EDEC8C-F39F-E7E0-F578-9F31D2B173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778" r="16667" b="57778"/>
          <a:stretch/>
        </p:blipFill>
        <p:spPr>
          <a:xfrm>
            <a:off x="438288" y="4876800"/>
            <a:ext cx="10458311" cy="10927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BC3D60E-5424-81F8-0C8C-9423057BBF6E}"/>
              </a:ext>
            </a:extLst>
          </p:cNvPr>
          <p:cNvSpPr txBox="1"/>
          <p:nvPr/>
        </p:nvSpPr>
        <p:spPr>
          <a:xfrm>
            <a:off x="438288" y="304800"/>
            <a:ext cx="984871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i="0" dirty="0">
                <a:effectLst/>
                <a:latin typeface="Segoe UI" panose="020B0502040204020203" pitchFamily="34" charset="0"/>
              </a:rPr>
              <a:t>List</a:t>
            </a:r>
          </a:p>
          <a:p>
            <a:pPr algn="l"/>
            <a:r>
              <a:rPr lang="en-US" b="0" i="0" dirty="0">
                <a:effectLst/>
                <a:latin typeface="Verdana" panose="020B0604030504040204" pitchFamily="34" charset="0"/>
              </a:rPr>
              <a:t>Lists are used to store multiple items in a single variable.</a:t>
            </a:r>
          </a:p>
          <a:p>
            <a:endParaRPr lang="en-US" b="0" i="0" dirty="0">
              <a:effectLst/>
              <a:latin typeface="Verdana" panose="020B0604030504040204" pitchFamily="34" charset="0"/>
            </a:endParaRPr>
          </a:p>
          <a:p>
            <a:r>
              <a:rPr lang="en-US" b="0" i="0" dirty="0">
                <a:effectLst/>
                <a:latin typeface="Verdana" panose="020B0604030504040204" pitchFamily="34" charset="0"/>
              </a:rPr>
              <a:t>Lists are created using square brackets</a:t>
            </a:r>
          </a:p>
          <a:p>
            <a:r>
              <a:rPr lang="en-US" dirty="0">
                <a:latin typeface="Verdana" panose="020B0604030504040204" pitchFamily="34" charset="0"/>
              </a:rPr>
              <a:t>Example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46D02A-DB11-10FA-5860-043411E24D60}"/>
              </a:ext>
            </a:extLst>
          </p:cNvPr>
          <p:cNvSpPr txBox="1"/>
          <p:nvPr/>
        </p:nvSpPr>
        <p:spPr>
          <a:xfrm>
            <a:off x="485842" y="3316605"/>
            <a:ext cx="728655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i="0" dirty="0">
                <a:effectLst/>
                <a:latin typeface="Segoe UI" panose="020B0502040204020203" pitchFamily="34" charset="0"/>
              </a:rPr>
              <a:t>Allow Duplicates</a:t>
            </a:r>
          </a:p>
          <a:p>
            <a:pPr algn="l"/>
            <a:r>
              <a:rPr lang="en-US" b="0" i="0" dirty="0">
                <a:effectLst/>
                <a:latin typeface="Verdana" panose="020B0604030504040204" pitchFamily="34" charset="0"/>
              </a:rPr>
              <a:t>Since lists are indexed, lists can have items with the same value:</a:t>
            </a:r>
          </a:p>
          <a:p>
            <a:pPr algn="l"/>
            <a:r>
              <a:rPr lang="en-US" sz="2000" b="0" i="0" dirty="0">
                <a:effectLst/>
                <a:latin typeface="Segoe UI" panose="020B0502040204020203" pitchFamily="34" charset="0"/>
              </a:rPr>
              <a:t>Example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A72926A-8705-9DF7-BFF6-444EFC29BAB0}"/>
              </a:ext>
            </a:extLst>
          </p:cNvPr>
          <p:cNvSpPr txBox="1"/>
          <p:nvPr/>
        </p:nvSpPr>
        <p:spPr>
          <a:xfrm>
            <a:off x="762000" y="457200"/>
            <a:ext cx="984871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i="0" dirty="0">
                <a:effectLst/>
                <a:latin typeface="Segoe UI" panose="020B0502040204020203" pitchFamily="34" charset="0"/>
              </a:rPr>
              <a:t>Access Items</a:t>
            </a:r>
          </a:p>
          <a:p>
            <a:pPr algn="l"/>
            <a:r>
              <a:rPr lang="en-US" sz="2000" b="0" i="0" dirty="0">
                <a:effectLst/>
                <a:latin typeface="Verdana" panose="020B0604030504040204" pitchFamily="34" charset="0"/>
              </a:rPr>
              <a:t>List items are indexed and you can access them by referring to the index number:</a:t>
            </a:r>
          </a:p>
          <a:p>
            <a:pPr algn="l"/>
            <a:r>
              <a:rPr lang="en-US" sz="2000" dirty="0">
                <a:latin typeface="Verdana" panose="020B0604030504040204" pitchFamily="34" charset="0"/>
              </a:rPr>
              <a:t>Example</a:t>
            </a:r>
            <a:endParaRPr lang="en-US" sz="2000" b="0" i="0" dirty="0">
              <a:effectLst/>
              <a:latin typeface="Verdana" panose="020B0604030504040204" pitchFamily="34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572A761B-86C7-7DE0-88FE-85615DD2B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045" y="3420838"/>
            <a:ext cx="10187492" cy="16927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Negative Indexing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Negative indexing means starting from the 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-1 refers to the last item, -2 refers to the second last item, etc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24AA8BF-5D36-DABE-7C62-6BCEF0E7C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" t="26667" r="43038" b="65316"/>
          <a:stretch/>
        </p:blipFill>
        <p:spPr>
          <a:xfrm>
            <a:off x="647252" y="5486400"/>
            <a:ext cx="10371846" cy="914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95EA84D-36D8-56B1-8CE0-2ACE4B6C65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667" r="40972" b="65906"/>
          <a:stretch/>
        </p:blipFill>
        <p:spPr>
          <a:xfrm>
            <a:off x="730623" y="2338144"/>
            <a:ext cx="9995769" cy="786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9F9A8A92-097F-E999-BDBD-456ED38E9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609600"/>
            <a:ext cx="9372600" cy="147727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List Length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To determine how many items a list has, use the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() 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07A240A-816F-0760-6E6B-AC0B561512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27778" r="43056" b="65554"/>
          <a:stretch/>
        </p:blipFill>
        <p:spPr>
          <a:xfrm>
            <a:off x="685800" y="2075993"/>
            <a:ext cx="10134600" cy="8196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">
            <a:extLst>
              <a:ext uri="{FF2B5EF4-FFF2-40B4-BE49-F238E27FC236}">
                <a16:creationId xmlns:a16="http://schemas.microsoft.com/office/drawing/2014/main" id="{68364AB5-9BEE-14D5-280F-339D0755F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097584"/>
            <a:ext cx="9906000" cy="175427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3200" b="1" i="0" dirty="0">
                <a:effectLst/>
                <a:latin typeface="Segoe UI" panose="020B0502040204020203" pitchFamily="34" charset="0"/>
              </a:rPr>
              <a:t>List Items - Data Types</a:t>
            </a:r>
          </a:p>
          <a:p>
            <a:pPr algn="l"/>
            <a:r>
              <a:rPr lang="en-US" b="0" i="0" dirty="0">
                <a:effectLst/>
                <a:latin typeface="Verdana" panose="020B0604030504040204" pitchFamily="34" charset="0"/>
              </a:rPr>
              <a:t>List items can be of any data type:</a:t>
            </a:r>
          </a:p>
          <a:p>
            <a:pPr algn="l"/>
            <a:r>
              <a:rPr lang="en-US" b="0" i="0" dirty="0"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r>
              <a:rPr lang="en-US" b="0" i="0" dirty="0">
                <a:effectLst/>
                <a:latin typeface="Verdana" panose="020B0604030504040204" pitchFamily="34" charset="0"/>
              </a:rPr>
              <a:t>String, int, and </a:t>
            </a:r>
            <a:r>
              <a:rPr lang="en-US" b="0" i="0" dirty="0" err="1">
                <a:effectLst/>
                <a:latin typeface="Verdana" panose="020B0604030504040204" pitchFamily="34" charset="0"/>
              </a:rPr>
              <a:t>boolean</a:t>
            </a:r>
            <a:r>
              <a:rPr lang="en-US" b="0" i="0" dirty="0">
                <a:effectLst/>
                <a:latin typeface="Verdana" panose="020B0604030504040204" pitchFamily="34" charset="0"/>
              </a:rPr>
              <a:t> data types: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4401A84-25F1-E5A9-3FED-048C78CDB5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778" r="29861" b="54832"/>
          <a:stretch/>
        </p:blipFill>
        <p:spPr>
          <a:xfrm>
            <a:off x="685800" y="4894456"/>
            <a:ext cx="10134600" cy="16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70F4C10-040B-B8FA-9381-90C948444B14}"/>
              </a:ext>
            </a:extLst>
          </p:cNvPr>
          <p:cNvSpPr txBox="1"/>
          <p:nvPr/>
        </p:nvSpPr>
        <p:spPr>
          <a:xfrm>
            <a:off x="381000" y="228600"/>
            <a:ext cx="96774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type()</a:t>
            </a:r>
          </a:p>
          <a:p>
            <a:pPr algn="l"/>
            <a:r>
              <a:rPr lang="en-US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From Python's perspective, lists are defined as objects with the data type 'list':</a:t>
            </a:r>
          </a:p>
          <a:p>
            <a:pPr algn="l"/>
            <a:r>
              <a:rPr lang="en-US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&lt;class 'list’&gt;</a:t>
            </a:r>
          </a:p>
          <a:p>
            <a:r>
              <a:rPr lang="en-US" dirty="0"/>
              <a:t>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F73549-6303-2D80-77A4-BF663E9DA2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778" r="38889" b="62222"/>
          <a:stretch/>
        </p:blipFill>
        <p:spPr>
          <a:xfrm>
            <a:off x="609600" y="1981200"/>
            <a:ext cx="9685867" cy="990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7ADE83-4A31-9A38-D7C1-D84F6A2A14EF}"/>
              </a:ext>
            </a:extLst>
          </p:cNvPr>
          <p:cNvSpPr txBox="1"/>
          <p:nvPr/>
        </p:nvSpPr>
        <p:spPr>
          <a:xfrm>
            <a:off x="370114" y="3429000"/>
            <a:ext cx="93072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list() Constructor</a:t>
            </a:r>
          </a:p>
          <a:p>
            <a:pPr algn="l"/>
            <a:r>
              <a:rPr lang="en-US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It is also possible to use the list() constructor when creating a new list.</a:t>
            </a:r>
          </a:p>
          <a:p>
            <a:pPr algn="l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Example</a:t>
            </a:r>
            <a:endParaRPr lang="en-US" b="0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68DF36-EB5D-C98C-B604-F36DDA9409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667" r="29166" b="64444"/>
          <a:stretch/>
        </p:blipFill>
        <p:spPr>
          <a:xfrm>
            <a:off x="609600" y="4828869"/>
            <a:ext cx="10465417" cy="8208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73336"/>
            <a:ext cx="9144000" cy="685800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Python - Access List 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759F3D-DE95-90C8-B29A-ABE47E692874}"/>
              </a:ext>
            </a:extLst>
          </p:cNvPr>
          <p:cNvSpPr txBox="1"/>
          <p:nvPr/>
        </p:nvSpPr>
        <p:spPr>
          <a:xfrm>
            <a:off x="762000" y="1295400"/>
            <a:ext cx="92964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Access Items</a:t>
            </a:r>
          </a:p>
          <a:p>
            <a:pPr algn="l"/>
            <a:r>
              <a:rPr lang="en-US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List items are indexed and you can access them by referring to the index number:</a:t>
            </a:r>
          </a:p>
          <a:p>
            <a:pPr algn="l"/>
            <a:r>
              <a:rPr lang="en-US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Example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90EBA0-B94F-C77B-237F-67AEEEEA52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778" r="42361" b="65555"/>
          <a:stretch/>
        </p:blipFill>
        <p:spPr>
          <a:xfrm>
            <a:off x="838201" y="2895600"/>
            <a:ext cx="9982200" cy="7796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1DC30C9D-2D34-855B-09E3-FB28C8424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795" y="3742009"/>
            <a:ext cx="9906000" cy="16927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Negative Indexing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Negative indexing means starting from the 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-1 refers to the last item, -2 refers to the second last item, etc.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145939D-603F-BF4A-31B7-2389C30697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895" r="40972" b="65555"/>
          <a:stretch/>
        </p:blipFill>
        <p:spPr>
          <a:xfrm>
            <a:off x="762001" y="5337987"/>
            <a:ext cx="10134600" cy="850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223013-A032-5DCC-412D-1DC560D26B1C}"/>
              </a:ext>
            </a:extLst>
          </p:cNvPr>
          <p:cNvSpPr txBox="1"/>
          <p:nvPr/>
        </p:nvSpPr>
        <p:spPr>
          <a:xfrm>
            <a:off x="609600" y="152400"/>
            <a:ext cx="102870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Range of Indexes</a:t>
            </a:r>
          </a:p>
          <a:p>
            <a:pPr algn="l"/>
            <a:r>
              <a:rPr lang="en-US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You can specify a range of indexes by specifying where to start and where to end the range.</a:t>
            </a:r>
          </a:p>
          <a:p>
            <a:pPr algn="l"/>
            <a:r>
              <a:rPr lang="en-US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When specifying a range, the return value will be a new list with the specified items.</a:t>
            </a:r>
          </a:p>
          <a:p>
            <a:pPr algn="l"/>
            <a:r>
              <a:rPr lang="en-US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Example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E0CA0B-5814-C7FE-4B9F-A2CBF3374F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778" r="18750" b="55555"/>
          <a:stretch/>
        </p:blipFill>
        <p:spPr>
          <a:xfrm>
            <a:off x="609600" y="1905000"/>
            <a:ext cx="10698480" cy="1371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6379B1E-C0C3-8882-322E-08F6F2D9B498}"/>
              </a:ext>
            </a:extLst>
          </p:cNvPr>
          <p:cNvSpPr txBox="1"/>
          <p:nvPr/>
        </p:nvSpPr>
        <p:spPr>
          <a:xfrm>
            <a:off x="589878" y="3397984"/>
            <a:ext cx="1053532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Range of Negative Indexes</a:t>
            </a:r>
          </a:p>
          <a:p>
            <a:pPr algn="l"/>
            <a:r>
              <a:rPr lang="en-US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Specify negative indexes if you want to start the search from the end of the list:</a:t>
            </a:r>
          </a:p>
          <a:p>
            <a:r>
              <a:rPr lang="en-US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Example</a:t>
            </a: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1761A93-B265-28A8-9D30-62B8AE2EBC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778" r="28472" b="53333"/>
          <a:stretch/>
        </p:blipFill>
        <p:spPr>
          <a:xfrm>
            <a:off x="723900" y="4649828"/>
            <a:ext cx="10058400" cy="17590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0027FBB2-8CF0-02F0-B2C6-3503A0683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11339"/>
            <a:ext cx="9067800" cy="14157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Check if Item Exists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To determine if a specified item is present in a list use the in keyword: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BE3D03-0EA3-DD17-D88E-DC89CF1F16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100" r="24306" b="62222"/>
          <a:stretch/>
        </p:blipFill>
        <p:spPr>
          <a:xfrm>
            <a:off x="795169" y="1927063"/>
            <a:ext cx="9677401" cy="10447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43AE3D2-CA25-CCD9-6778-95B11768C7F9}"/>
              </a:ext>
            </a:extLst>
          </p:cNvPr>
          <p:cNvSpPr txBox="1"/>
          <p:nvPr/>
        </p:nvSpPr>
        <p:spPr>
          <a:xfrm>
            <a:off x="304800" y="211990"/>
            <a:ext cx="96774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Python - Change List Items</a:t>
            </a:r>
            <a:endParaRPr lang="en-US" sz="2400" b="1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      </a:t>
            </a:r>
            <a:r>
              <a:rPr lang="en-US" sz="2400" b="1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Change Item Value</a:t>
            </a:r>
          </a:p>
          <a:p>
            <a:pPr algn="l"/>
            <a:r>
              <a:rPr lang="en-US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      To change the value of a specific item, refer to the index number:</a:t>
            </a:r>
          </a:p>
          <a:p>
            <a:pPr algn="l"/>
            <a:r>
              <a:rPr lang="en-US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Example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13155F4-011C-3A0C-9DD2-4BBD71EC78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778" r="25000" b="62376"/>
          <a:stretch/>
        </p:blipFill>
        <p:spPr>
          <a:xfrm>
            <a:off x="712694" y="1828800"/>
            <a:ext cx="10668000" cy="14512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9FF782-4459-8F28-C41C-D0B1A27D2C5F}"/>
              </a:ext>
            </a:extLst>
          </p:cNvPr>
          <p:cNvSpPr txBox="1"/>
          <p:nvPr/>
        </p:nvSpPr>
        <p:spPr>
          <a:xfrm>
            <a:off x="620358" y="3484111"/>
            <a:ext cx="10439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Change a Range of Item Values</a:t>
            </a:r>
          </a:p>
          <a:p>
            <a:pPr algn="l"/>
            <a:r>
              <a:rPr lang="en-US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To change the value of items within a specific range, define a list with the new values, and refer to the range of index numbers where you want to insert the new values:</a:t>
            </a:r>
          </a:p>
          <a:p>
            <a:pPr algn="l"/>
            <a:r>
              <a:rPr lang="en-US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Example</a:t>
            </a:r>
          </a:p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367EFD8-0D86-F50C-E65D-5D3CE5E0A5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778" r="1388" b="58364"/>
          <a:stretch/>
        </p:blipFill>
        <p:spPr>
          <a:xfrm>
            <a:off x="560294" y="5232698"/>
            <a:ext cx="10820400" cy="12192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89</TotalTime>
  <Words>446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Candara</vt:lpstr>
      <vt:lpstr>Consolas</vt:lpstr>
      <vt:lpstr>Segoe UI</vt:lpstr>
      <vt:lpstr>Verdana</vt:lpstr>
      <vt:lpstr>Tech Computer 16x9</vt:lpstr>
      <vt:lpstr>Python List </vt:lpstr>
      <vt:lpstr>PowerPoint Presentation</vt:lpstr>
      <vt:lpstr>PowerPoint Presentation</vt:lpstr>
      <vt:lpstr>PowerPoint Presentation</vt:lpstr>
      <vt:lpstr>PowerPoint Presentation</vt:lpstr>
      <vt:lpstr>Python - Access List Items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List </dc:title>
  <dc:creator>Joana Marie  T. Garcia</dc:creator>
  <cp:lastModifiedBy>Joana Marie  T. Garcia</cp:lastModifiedBy>
  <cp:revision>1</cp:revision>
  <dcterms:created xsi:type="dcterms:W3CDTF">2022-10-12T15:27:32Z</dcterms:created>
  <dcterms:modified xsi:type="dcterms:W3CDTF">2022-10-12T16:57:25Z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