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5" d="100"/>
          <a:sy n="75" d="100"/>
        </p:scale>
        <p:origin x="64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18108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91206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619748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63496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3108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71842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908257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5836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4439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96879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69681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E1D8B-4A74-49BF-B32F-7444BC98EA0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77301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E1D8B-4A74-49BF-B32F-7444BC98EA05}"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85212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E1D8B-4A74-49BF-B32F-7444BC98EA05}"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807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E1D8B-4A74-49BF-B32F-7444BC98EA05}"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42948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76224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9024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AE1D8B-4A74-49BF-B32F-7444BC98EA05}" type="datetimeFigureOut">
              <a:rPr lang="en-US" smtClean="0"/>
              <a:t>9/28/2022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12E31-98DB-47EE-86F0-A500687B9B43}" type="slidenum">
              <a:rPr lang="en-US" smtClean="0"/>
              <a:t>‹#›</a:t>
            </a:fld>
            <a:endParaRPr lang="en-US"/>
          </a:p>
        </p:txBody>
      </p:sp>
    </p:spTree>
    <p:extLst>
      <p:ext uri="{BB962C8B-B14F-4D97-AF65-F5344CB8AC3E}">
        <p14:creationId xmlns:p14="http://schemas.microsoft.com/office/powerpoint/2010/main" val="16087036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673C-F50C-8645-F7B4-656B04EDDC14}"/>
              </a:ext>
            </a:extLst>
          </p:cNvPr>
          <p:cNvSpPr>
            <a:spLocks noGrp="1"/>
          </p:cNvSpPr>
          <p:nvPr>
            <p:ph type="ctrTitle"/>
          </p:nvPr>
        </p:nvSpPr>
        <p:spPr>
          <a:xfrm>
            <a:off x="2337998" y="1879600"/>
            <a:ext cx="8791575" cy="2451100"/>
          </a:xfrm>
        </p:spPr>
        <p:txBody>
          <a:bodyPr>
            <a:normAutofit/>
          </a:bodyPr>
          <a:lstStyle/>
          <a:p>
            <a:pPr algn="ctr"/>
            <a:r>
              <a:rPr lang="en-US" sz="4800" b="1" i="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LEARNING PYTHON</a:t>
            </a:r>
            <a:br>
              <a:rPr lang="en-US" sz="4800" b="1" i="0" cap="none" dirty="0">
                <a:ln w="9525">
                  <a:solidFill>
                    <a:schemeClr val="bg1"/>
                  </a:solidFill>
                  <a:prstDash val="solid"/>
                </a:ln>
                <a:effectLst>
                  <a:outerShdw blurRad="12700" dist="38100" dir="2700000" algn="tl" rotWithShape="0">
                    <a:schemeClr val="bg1">
                      <a:lumMod val="50000"/>
                    </a:schemeClr>
                  </a:outerShdw>
                </a:effectLst>
                <a:latin typeface="-apple-system"/>
              </a:rPr>
            </a:br>
            <a:r>
              <a:rPr lang="en-US" sz="1800"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P</a:t>
            </a:r>
            <a:r>
              <a:rPr lang="en-US" sz="1800" i="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repared by: </a:t>
            </a:r>
            <a:r>
              <a:rPr lang="ja-JP" altLang="en-US" sz="1400" dirty="0">
                <a:latin typeface="Arial Black" panose="020B0A04020102020204" pitchFamily="34" charset="0"/>
              </a:rPr>
              <a:t>喬安蒂</a:t>
            </a:r>
            <a:endParaRPr lang="en-US" sz="480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Tree>
    <p:extLst>
      <p:ext uri="{BB962C8B-B14F-4D97-AF65-F5344CB8AC3E}">
        <p14:creationId xmlns:p14="http://schemas.microsoft.com/office/powerpoint/2010/main" val="76412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67BE14-6DE0-ACEB-0719-B4996EAFEC4F}"/>
              </a:ext>
            </a:extLst>
          </p:cNvPr>
          <p:cNvPicPr>
            <a:picLocks noGrp="1" noChangeAspect="1"/>
          </p:cNvPicPr>
          <p:nvPr>
            <p:ph idx="1"/>
          </p:nvPr>
        </p:nvPicPr>
        <p:blipFill rotWithShape="1">
          <a:blip r:embed="rId2"/>
          <a:srcRect l="3925" t="23155" r="61512" b="53333"/>
          <a:stretch/>
        </p:blipFill>
        <p:spPr>
          <a:xfrm>
            <a:off x="1727200" y="920750"/>
            <a:ext cx="10096500" cy="5016500"/>
          </a:xfrm>
        </p:spPr>
      </p:pic>
    </p:spTree>
    <p:extLst>
      <p:ext uri="{BB962C8B-B14F-4D97-AF65-F5344CB8AC3E}">
        <p14:creationId xmlns:p14="http://schemas.microsoft.com/office/powerpoint/2010/main" val="277143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04F317-FB6E-6993-62E2-E6E2D6723F3C}"/>
              </a:ext>
            </a:extLst>
          </p:cNvPr>
          <p:cNvPicPr>
            <a:picLocks noGrp="1" noChangeAspect="1"/>
          </p:cNvPicPr>
          <p:nvPr>
            <p:ph idx="1"/>
          </p:nvPr>
        </p:nvPicPr>
        <p:blipFill rotWithShape="1">
          <a:blip r:embed="rId2"/>
          <a:srcRect l="3124" t="24739" r="61222" b="51563"/>
          <a:stretch/>
        </p:blipFill>
        <p:spPr>
          <a:xfrm>
            <a:off x="1676400" y="917575"/>
            <a:ext cx="9867900" cy="5022850"/>
          </a:xfrm>
        </p:spPr>
      </p:pic>
    </p:spTree>
    <p:extLst>
      <p:ext uri="{BB962C8B-B14F-4D97-AF65-F5344CB8AC3E}">
        <p14:creationId xmlns:p14="http://schemas.microsoft.com/office/powerpoint/2010/main" val="116524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C07A-11C7-8F8B-2388-FF83B4EC4F04}"/>
              </a:ext>
            </a:extLst>
          </p:cNvPr>
          <p:cNvSpPr>
            <a:spLocks noGrp="1"/>
          </p:cNvSpPr>
          <p:nvPr>
            <p:ph type="title"/>
          </p:nvPr>
        </p:nvSpPr>
        <p:spPr>
          <a:xfrm>
            <a:off x="1141412" y="785855"/>
            <a:ext cx="9905998" cy="894398"/>
          </a:xfrm>
        </p:spPr>
        <p:txBody>
          <a:bodyPr>
            <a:normAutofit fontScale="90000"/>
          </a:bodyPr>
          <a:lstStyle/>
          <a:p>
            <a:r>
              <a:rPr lang="en-US" sz="4400" b="1" i="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What is Python?</a:t>
            </a:r>
            <a:br>
              <a:rPr lang="en-US" sz="4400" b="1" i="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sz="44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8A63214F-F16F-9D9B-B4A0-07B3C3327C1D}"/>
              </a:ext>
            </a:extLst>
          </p:cNvPr>
          <p:cNvSpPr>
            <a:spLocks noGrp="1"/>
          </p:cNvSpPr>
          <p:nvPr>
            <p:ph idx="1"/>
          </p:nvPr>
        </p:nvSpPr>
        <p:spPr>
          <a:xfrm>
            <a:off x="656216" y="1828800"/>
            <a:ext cx="10830934" cy="4243345"/>
          </a:xfrm>
        </p:spPr>
        <p:txBody>
          <a:bodyPr>
            <a:normAutofit lnSpcReduction="10000"/>
          </a:bodyPr>
          <a:lstStyle/>
          <a:p>
            <a:pPr algn="just"/>
            <a:r>
              <a:rPr lang="en-US" sz="2800" b="1" i="0" dirty="0">
                <a:solidFill>
                  <a:srgbClr val="000000"/>
                </a:solidFill>
                <a:effectLst/>
                <a:latin typeface="+mj-lt"/>
              </a:rPr>
              <a:t>Python</a:t>
            </a:r>
            <a:r>
              <a:rPr lang="en-US" sz="2800" b="0" i="0" dirty="0">
                <a:solidFill>
                  <a:srgbClr val="000000"/>
                </a:solidFill>
                <a:effectLst/>
                <a:latin typeface="+mj-lt"/>
              </a:rPr>
              <a:t> is a very popular general-purpose interpreted, interactive, object-oriented, and high-level programming language. Python is a dynamically-typed and garbage-collected programming language. It was created by Guido van Rossum during 1985- 1990. Like Perl, Python source code is also available under the GNU General Public License (GPL).  </a:t>
            </a:r>
          </a:p>
          <a:p>
            <a:pPr algn="just"/>
            <a:r>
              <a:rPr lang="en-US" sz="2800" b="0" i="0" dirty="0">
                <a:solidFill>
                  <a:srgbClr val="000000"/>
                </a:solidFill>
                <a:effectLst/>
                <a:latin typeface="+mj-lt"/>
              </a:rPr>
              <a:t>Python supports multiple programming paradigms, including Procedural, Object Oriented, and Functional programming languages. Python’s design philosophy emphasizes code readability with the use of significant indentation.</a:t>
            </a:r>
            <a:endParaRPr lang="en-US" sz="2800" dirty="0">
              <a:latin typeface="+mj-lt"/>
            </a:endParaRPr>
          </a:p>
        </p:txBody>
      </p:sp>
    </p:spTree>
    <p:extLst>
      <p:ext uri="{BB962C8B-B14F-4D97-AF65-F5344CB8AC3E}">
        <p14:creationId xmlns:p14="http://schemas.microsoft.com/office/powerpoint/2010/main" val="103150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774DB-C50B-8BF4-D219-37DCD81E7256}"/>
              </a:ext>
            </a:extLst>
          </p:cNvPr>
          <p:cNvSpPr>
            <a:spLocks noGrp="1"/>
          </p:cNvSpPr>
          <p:nvPr>
            <p:ph idx="1"/>
          </p:nvPr>
        </p:nvSpPr>
        <p:spPr>
          <a:xfrm>
            <a:off x="1143000" y="957103"/>
            <a:ext cx="10344150" cy="4943793"/>
          </a:xfrm>
        </p:spPr>
        <p:txBody>
          <a:bodyPr>
            <a:normAutofit/>
          </a:bodyPr>
          <a:lstStyle/>
          <a:p>
            <a:pPr marL="0" indent="0" algn="ctr">
              <a:buNone/>
            </a:pPr>
            <a:r>
              <a:rPr lang="en-US" sz="4000"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Heebo" panose="020B0604020202020204" pitchFamily="2" charset="-79"/>
              </a:rPr>
              <a:t>Python Jobs</a:t>
            </a:r>
          </a:p>
          <a:p>
            <a:pPr marL="0" indent="0" algn="just">
              <a:buNone/>
            </a:pPr>
            <a:r>
              <a:rPr lang="en-US" sz="2800" b="0" i="0" dirty="0">
                <a:solidFill>
                  <a:srgbClr val="000000"/>
                </a:solidFill>
                <a:effectLst/>
              </a:rPr>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whereas the market demands more Python Programmers due to its application in Machine Learning, Artificial Intelligence, etc.</a:t>
            </a:r>
            <a:endParaRPr lang="en-US" sz="2800" dirty="0"/>
          </a:p>
        </p:txBody>
      </p:sp>
    </p:spTree>
    <p:extLst>
      <p:ext uri="{BB962C8B-B14F-4D97-AF65-F5344CB8AC3E}">
        <p14:creationId xmlns:p14="http://schemas.microsoft.com/office/powerpoint/2010/main" val="352170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7637-DAC2-D20C-A639-F459D0F2B217}"/>
              </a:ext>
            </a:extLst>
          </p:cNvPr>
          <p:cNvSpPr>
            <a:spLocks noGrp="1"/>
          </p:cNvSpPr>
          <p:nvPr>
            <p:ph type="title"/>
          </p:nvPr>
        </p:nvSpPr>
        <p:spPr>
          <a:xfrm>
            <a:off x="1484310" y="1202168"/>
            <a:ext cx="10018713" cy="519055"/>
          </a:xfrm>
        </p:spPr>
        <p:txBody>
          <a:bodyPr>
            <a:normAutofit fontScale="90000"/>
          </a:bodyPr>
          <a:lstStyle/>
          <a:p>
            <a: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Why to Learn Python?</a:t>
            </a:r>
            <a:b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7F81DF24-87B3-C301-B655-116759B10744}"/>
              </a:ext>
            </a:extLst>
          </p:cNvPr>
          <p:cNvSpPr>
            <a:spLocks noGrp="1"/>
          </p:cNvSpPr>
          <p:nvPr>
            <p:ph idx="1"/>
          </p:nvPr>
        </p:nvSpPr>
        <p:spPr>
          <a:xfrm>
            <a:off x="1484310" y="1866898"/>
            <a:ext cx="10316829" cy="4351021"/>
          </a:xfrm>
        </p:spPr>
        <p:txBody>
          <a:bodyPr>
            <a:normAutofit fontScale="92500"/>
          </a:bodyPr>
          <a:lstStyle/>
          <a:p>
            <a:pPr marL="0" indent="0" algn="just">
              <a:buNone/>
            </a:pPr>
            <a:r>
              <a:rPr lang="en-US" b="0" i="0" dirty="0">
                <a:solidFill>
                  <a:srgbClr val="000000"/>
                </a:solidFill>
                <a:effectLst/>
              </a:rPr>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 Python the top choice of any programmer:</a:t>
            </a:r>
          </a:p>
          <a:p>
            <a:pPr algn="l">
              <a:buFont typeface="Arial" panose="020B0604020202020204" pitchFamily="34" charset="0"/>
              <a:buChar char="•"/>
            </a:pPr>
            <a:r>
              <a:rPr lang="en-US" b="0" i="0" dirty="0">
                <a:solidFill>
                  <a:srgbClr val="000000"/>
                </a:solidFill>
                <a:effectLst/>
              </a:rPr>
              <a:t>Python is Open Source which means it’s available free of cost.</a:t>
            </a:r>
          </a:p>
          <a:p>
            <a:pPr algn="l">
              <a:buFont typeface="Arial" panose="020B0604020202020204" pitchFamily="34" charset="0"/>
              <a:buChar char="•"/>
            </a:pPr>
            <a:r>
              <a:rPr lang="en-US" b="0" i="0" dirty="0">
                <a:solidFill>
                  <a:srgbClr val="000000"/>
                </a:solidFill>
                <a:effectLst/>
              </a:rPr>
              <a:t>Python is simple and so easy to learn</a:t>
            </a:r>
          </a:p>
          <a:p>
            <a:pPr algn="l">
              <a:buFont typeface="Arial" panose="020B0604020202020204" pitchFamily="34" charset="0"/>
              <a:buChar char="•"/>
            </a:pPr>
            <a:r>
              <a:rPr lang="en-US" b="0" i="0" dirty="0">
                <a:solidFill>
                  <a:srgbClr val="000000"/>
                </a:solidFill>
                <a:effectLst/>
              </a:rPr>
              <a:t>Python is versatile and can be used to create many different things.</a:t>
            </a:r>
          </a:p>
          <a:p>
            <a:pPr algn="l">
              <a:buFont typeface="Arial" panose="020B0604020202020204" pitchFamily="34" charset="0"/>
              <a:buChar char="•"/>
            </a:pPr>
            <a:r>
              <a:rPr lang="en-US" b="0" i="0" dirty="0">
                <a:solidFill>
                  <a:srgbClr val="000000"/>
                </a:solidFill>
                <a:effectLst/>
              </a:rPr>
              <a:t>Python has powerful development libraries including AI, ML, etc.</a:t>
            </a:r>
          </a:p>
          <a:p>
            <a:pPr algn="l">
              <a:buFont typeface="Arial" panose="020B0604020202020204" pitchFamily="34" charset="0"/>
              <a:buChar char="•"/>
            </a:pPr>
            <a:r>
              <a:rPr lang="en-US" b="0" i="0" dirty="0">
                <a:solidFill>
                  <a:srgbClr val="000000"/>
                </a:solidFill>
                <a:effectLst/>
              </a:rPr>
              <a:t>Python is much in demand and ensures a high salary</a:t>
            </a:r>
          </a:p>
          <a:p>
            <a:pPr marL="0" indent="0">
              <a:buNone/>
            </a:pPr>
            <a:endParaRPr lang="en-US" dirty="0"/>
          </a:p>
        </p:txBody>
      </p:sp>
    </p:spTree>
    <p:extLst>
      <p:ext uri="{BB962C8B-B14F-4D97-AF65-F5344CB8AC3E}">
        <p14:creationId xmlns:p14="http://schemas.microsoft.com/office/powerpoint/2010/main" val="289030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014B934-9DB8-9EC6-BAAB-E79479E3A6B9}"/>
              </a:ext>
            </a:extLst>
          </p:cNvPr>
          <p:cNvSpPr>
            <a:spLocks noGrp="1"/>
          </p:cNvSpPr>
          <p:nvPr>
            <p:ph idx="1"/>
          </p:nvPr>
        </p:nvSpPr>
        <p:spPr>
          <a:xfrm>
            <a:off x="1484313" y="947738"/>
            <a:ext cx="10018712" cy="5367748"/>
          </a:xfrm>
        </p:spPr>
        <p:txBody>
          <a:bodyPr>
            <a:normAutofit lnSpcReduction="10000"/>
          </a:bodyPr>
          <a:lstStyle/>
          <a:p>
            <a:pPr marL="0" indent="0" algn="just">
              <a:buNone/>
            </a:pPr>
            <a:r>
              <a:rPr lang="en-US" b="1" i="0" dirty="0">
                <a:solidFill>
                  <a:srgbClr val="000000"/>
                </a:solidFill>
                <a:effectLst/>
              </a:rPr>
              <a:t>Python</a:t>
            </a:r>
            <a:r>
              <a:rPr lang="en-US" b="0" i="0" dirty="0">
                <a:solidFill>
                  <a:srgbClr val="000000"/>
                </a:solidFill>
                <a:effectLst/>
              </a:rPr>
              <a:t> is a MUST for students and working professionals to become great Software Engineers especially when they are working in Web Development Domain. I will list down some of the key advantages of learning Python:</a:t>
            </a:r>
          </a:p>
          <a:p>
            <a:pPr algn="l">
              <a:buFont typeface="Arial" panose="020B0604020202020204" pitchFamily="34" charset="0"/>
              <a:buChar char="•"/>
            </a:pPr>
            <a:r>
              <a:rPr lang="en-US" b="1" i="0" dirty="0">
                <a:solidFill>
                  <a:srgbClr val="000000"/>
                </a:solidFill>
                <a:effectLst/>
              </a:rPr>
              <a:t>Python is Interpreted</a:t>
            </a:r>
            <a:r>
              <a:rPr lang="en-US" b="0" i="0" dirty="0">
                <a:solidFill>
                  <a:srgbClr val="000000"/>
                </a:solidFill>
                <a:effectLst/>
              </a:rPr>
              <a:t> − Python is processed at runtime by the interpreter. You do not need to compile your program before executing it. This is similar to PERL and PHP.</a:t>
            </a:r>
          </a:p>
          <a:p>
            <a:pPr algn="l">
              <a:buFont typeface="Arial" panose="020B0604020202020204" pitchFamily="34" charset="0"/>
              <a:buChar char="•"/>
            </a:pPr>
            <a:r>
              <a:rPr lang="en-US" b="1" i="0" dirty="0">
                <a:solidFill>
                  <a:srgbClr val="000000"/>
                </a:solidFill>
                <a:effectLst/>
              </a:rPr>
              <a:t>Python is Interactive</a:t>
            </a:r>
            <a:r>
              <a:rPr lang="en-US" b="0" i="0" dirty="0">
                <a:solidFill>
                  <a:srgbClr val="000000"/>
                </a:solidFill>
                <a:effectLst/>
              </a:rPr>
              <a:t> − You can actually sit at a Python prompt and interact with the interpreter directly to write your programs.</a:t>
            </a:r>
          </a:p>
          <a:p>
            <a:pPr algn="l">
              <a:buFont typeface="Arial" panose="020B0604020202020204" pitchFamily="34" charset="0"/>
              <a:buChar char="•"/>
            </a:pPr>
            <a:r>
              <a:rPr lang="en-US" b="1" i="0" dirty="0">
                <a:solidFill>
                  <a:srgbClr val="000000"/>
                </a:solidFill>
                <a:effectLst/>
              </a:rPr>
              <a:t>Python is Object-Oriented</a:t>
            </a:r>
            <a:r>
              <a:rPr lang="en-US" b="0" i="0" dirty="0">
                <a:solidFill>
                  <a:srgbClr val="000000"/>
                </a:solidFill>
                <a:effectLst/>
              </a:rPr>
              <a:t> − Python supports an Object-Oriented style or technique of programming that encapsulates code within objects.</a:t>
            </a:r>
          </a:p>
          <a:p>
            <a:pPr algn="l">
              <a:buFont typeface="Arial" panose="020B0604020202020204" pitchFamily="34" charset="0"/>
              <a:buChar char="•"/>
            </a:pPr>
            <a:r>
              <a:rPr lang="en-US" b="1" i="0" dirty="0">
                <a:solidFill>
                  <a:srgbClr val="000000"/>
                </a:solidFill>
                <a:effectLst/>
              </a:rPr>
              <a:t>Python is a Beginner's Language</a:t>
            </a:r>
            <a:r>
              <a:rPr lang="en-US" b="0" i="0" dirty="0">
                <a:solidFill>
                  <a:srgbClr val="000000"/>
                </a:solidFill>
                <a:effectLst/>
              </a:rPr>
              <a:t> − Python is a great language for beginner-level programmers and supports the development of a wide range of applications from simple text processing to WWW browsers to games.</a:t>
            </a:r>
          </a:p>
          <a:p>
            <a:endParaRPr lang="en-US" dirty="0"/>
          </a:p>
        </p:txBody>
      </p:sp>
    </p:spTree>
    <p:extLst>
      <p:ext uri="{BB962C8B-B14F-4D97-AF65-F5344CB8AC3E}">
        <p14:creationId xmlns:p14="http://schemas.microsoft.com/office/powerpoint/2010/main" val="217405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293D28-D94A-013B-D560-3714E2645BF7}"/>
              </a:ext>
            </a:extLst>
          </p:cNvPr>
          <p:cNvPicPr>
            <a:picLocks noGrp="1" noChangeAspect="1"/>
          </p:cNvPicPr>
          <p:nvPr>
            <p:ph idx="1"/>
          </p:nvPr>
        </p:nvPicPr>
        <p:blipFill rotWithShape="1">
          <a:blip r:embed="rId2"/>
          <a:srcRect l="-659" t="11929" r="35785" b="49397"/>
          <a:stretch/>
        </p:blipFill>
        <p:spPr>
          <a:xfrm>
            <a:off x="1284129" y="2057400"/>
            <a:ext cx="10603071" cy="4064000"/>
          </a:xfrm>
        </p:spPr>
      </p:pic>
      <p:sp>
        <p:nvSpPr>
          <p:cNvPr id="4" name="Rectangle 1">
            <a:extLst>
              <a:ext uri="{FF2B5EF4-FFF2-40B4-BE49-F238E27FC236}">
                <a16:creationId xmlns:a16="http://schemas.microsoft.com/office/drawing/2014/main" id="{B681AE86-B576-5C3C-E27A-065B992CCA80}"/>
              </a:ext>
            </a:extLst>
          </p:cNvPr>
          <p:cNvSpPr>
            <a:spLocks noGrp="1" noChangeArrowheads="1"/>
          </p:cNvSpPr>
          <p:nvPr>
            <p:ph type="title"/>
          </p:nvPr>
        </p:nvSpPr>
        <p:spPr bwMode="auto">
          <a:xfrm>
            <a:off x="1649411" y="1066800"/>
            <a:ext cx="804233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Python Online Interpreter: 1</a:t>
            </a:r>
            <a:r>
              <a:rPr kumimoji="0" lang="en-US" altLang="en-US" sz="4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a:t>
            </a:r>
            <a:endParaRPr kumimoji="0" lang="en-US" altLang="en-US" sz="5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7" name="Rectangle: Rounded Corners 6">
            <a:extLst>
              <a:ext uri="{FF2B5EF4-FFF2-40B4-BE49-F238E27FC236}">
                <a16:creationId xmlns:a16="http://schemas.microsoft.com/office/drawing/2014/main" id="{109A6134-47FB-8845-C78C-ECF90E0DA237}"/>
              </a:ext>
            </a:extLst>
          </p:cNvPr>
          <p:cNvSpPr/>
          <p:nvPr/>
        </p:nvSpPr>
        <p:spPr>
          <a:xfrm>
            <a:off x="9677400" y="3975100"/>
            <a:ext cx="1549400" cy="101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3A16F6-DA0D-A153-A2EF-5F4C4E9643F9}"/>
              </a:ext>
            </a:extLst>
          </p:cNvPr>
          <p:cNvSpPr txBox="1"/>
          <p:nvPr/>
        </p:nvSpPr>
        <p:spPr>
          <a:xfrm>
            <a:off x="9331557" y="5186918"/>
            <a:ext cx="2241085" cy="400110"/>
          </a:xfrm>
          <a:prstGeom prst="rect">
            <a:avLst/>
          </a:prstGeom>
          <a:noFill/>
        </p:spPr>
        <p:txBody>
          <a:bodyPr wrap="square" rtlCol="0">
            <a:spAutoFit/>
          </a:bodyPr>
          <a:lstStyle/>
          <a:p>
            <a:pPr algn="ctr"/>
            <a:r>
              <a:rPr lang="en-US" sz="2000" b="1" dirty="0">
                <a:solidFill>
                  <a:srgbClr val="FF0000"/>
                </a:solidFill>
              </a:rPr>
              <a:t>INTERACTIVE</a:t>
            </a:r>
            <a:endParaRPr lang="en-US" b="1" dirty="0">
              <a:solidFill>
                <a:srgbClr val="FF0000"/>
              </a:solidFill>
            </a:endParaRPr>
          </a:p>
        </p:txBody>
      </p:sp>
    </p:spTree>
    <p:extLst>
      <p:ext uri="{BB962C8B-B14F-4D97-AF65-F5344CB8AC3E}">
        <p14:creationId xmlns:p14="http://schemas.microsoft.com/office/powerpoint/2010/main" val="59352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4BCC-1E4F-781D-769C-F29B0DF97E67}"/>
              </a:ext>
            </a:extLst>
          </p:cNvPr>
          <p:cNvSpPr>
            <a:spLocks noGrp="1"/>
          </p:cNvSpPr>
          <p:nvPr>
            <p:ph type="title"/>
          </p:nvPr>
        </p:nvSpPr>
        <p:spPr>
          <a:xfrm>
            <a:off x="1484311" y="685801"/>
            <a:ext cx="8180389" cy="901699"/>
          </a:xfrm>
        </p:spPr>
        <p:txBody>
          <a:bodyPr>
            <a:normAutofit/>
          </a:bodyPr>
          <a:lstStyle/>
          <a:p>
            <a:r>
              <a:rPr kumimoji="0" lang="en-US" altLang="en-US"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Python Online Interpreter: 2</a:t>
            </a:r>
            <a:r>
              <a:rPr kumimoji="0" lang="en-US" altLang="en-US" sz="4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a:t>
            </a:r>
            <a:endParaRPr lang="en-US" dirty="0"/>
          </a:p>
        </p:txBody>
      </p:sp>
      <p:pic>
        <p:nvPicPr>
          <p:cNvPr id="5" name="Content Placeholder 4">
            <a:extLst>
              <a:ext uri="{FF2B5EF4-FFF2-40B4-BE49-F238E27FC236}">
                <a16:creationId xmlns:a16="http://schemas.microsoft.com/office/drawing/2014/main" id="{B1629D18-F7AF-1F6E-7BD8-6F1364332D12}"/>
              </a:ext>
            </a:extLst>
          </p:cNvPr>
          <p:cNvPicPr>
            <a:picLocks noGrp="1" noChangeAspect="1"/>
          </p:cNvPicPr>
          <p:nvPr>
            <p:ph idx="1"/>
          </p:nvPr>
        </p:nvPicPr>
        <p:blipFill rotWithShape="1">
          <a:blip r:embed="rId2"/>
          <a:srcRect l="14535" t="11393" r="50458" b="4430"/>
          <a:stretch/>
        </p:blipFill>
        <p:spPr>
          <a:xfrm>
            <a:off x="3746499" y="1587500"/>
            <a:ext cx="4508501" cy="5118100"/>
          </a:xfrm>
        </p:spPr>
      </p:pic>
      <p:sp>
        <p:nvSpPr>
          <p:cNvPr id="6" name="Rectangle: Rounded Corners 5">
            <a:extLst>
              <a:ext uri="{FF2B5EF4-FFF2-40B4-BE49-F238E27FC236}">
                <a16:creationId xmlns:a16="http://schemas.microsoft.com/office/drawing/2014/main" id="{11042D5B-E497-8839-00AB-342C440B7B4D}"/>
              </a:ext>
            </a:extLst>
          </p:cNvPr>
          <p:cNvSpPr/>
          <p:nvPr/>
        </p:nvSpPr>
        <p:spPr>
          <a:xfrm>
            <a:off x="4305300" y="2768600"/>
            <a:ext cx="14478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18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C93D-DD97-67C0-BC2E-DC22EE333EF7}"/>
              </a:ext>
            </a:extLst>
          </p:cNvPr>
          <p:cNvSpPr>
            <a:spLocks noGrp="1"/>
          </p:cNvSpPr>
          <p:nvPr>
            <p:ph type="title"/>
          </p:nvPr>
        </p:nvSpPr>
        <p:spPr>
          <a:xfrm>
            <a:off x="1484311" y="685801"/>
            <a:ext cx="4916489" cy="660399"/>
          </a:xfrm>
        </p:spPr>
        <p:txBody>
          <a:bodyPr>
            <a:noAutofit/>
          </a:bodyPr>
          <a:lstStyle/>
          <a:p>
            <a: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GOOGLE COLAB</a:t>
            </a:r>
            <a:b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pic>
        <p:nvPicPr>
          <p:cNvPr id="9" name="Content Placeholder 8">
            <a:extLst>
              <a:ext uri="{FF2B5EF4-FFF2-40B4-BE49-F238E27FC236}">
                <a16:creationId xmlns:a16="http://schemas.microsoft.com/office/drawing/2014/main" id="{A1A50F9F-2D55-402A-19C2-BCCC593BDEC0}"/>
              </a:ext>
            </a:extLst>
          </p:cNvPr>
          <p:cNvPicPr>
            <a:picLocks noGrp="1" noChangeAspect="1"/>
          </p:cNvPicPr>
          <p:nvPr>
            <p:ph idx="1"/>
          </p:nvPr>
        </p:nvPicPr>
        <p:blipFill rotWithShape="1">
          <a:blip r:embed="rId2"/>
          <a:srcRect l="3531" t="25000" r="31056" b="31842"/>
          <a:stretch/>
        </p:blipFill>
        <p:spPr>
          <a:xfrm>
            <a:off x="1911350" y="1267799"/>
            <a:ext cx="9277350" cy="4322402"/>
          </a:xfrm>
        </p:spPr>
      </p:pic>
      <p:sp>
        <p:nvSpPr>
          <p:cNvPr id="10" name="Rectangle: Rounded Corners 9">
            <a:extLst>
              <a:ext uri="{FF2B5EF4-FFF2-40B4-BE49-F238E27FC236}">
                <a16:creationId xmlns:a16="http://schemas.microsoft.com/office/drawing/2014/main" id="{F3BE6975-7A37-A926-144F-1F5055F9CD52}"/>
              </a:ext>
            </a:extLst>
          </p:cNvPr>
          <p:cNvSpPr/>
          <p:nvPr/>
        </p:nvSpPr>
        <p:spPr>
          <a:xfrm>
            <a:off x="2362200" y="4483100"/>
            <a:ext cx="876300" cy="4191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390E9D-E72A-C1D3-DA54-4583286AA6DE}"/>
              </a:ext>
            </a:extLst>
          </p:cNvPr>
          <p:cNvSpPr txBox="1"/>
          <p:nvPr/>
        </p:nvSpPr>
        <p:spPr>
          <a:xfrm>
            <a:off x="1612570" y="5772089"/>
            <a:ext cx="2553030" cy="523220"/>
          </a:xfrm>
          <a:prstGeom prst="rect">
            <a:avLst/>
          </a:prstGeom>
          <a:noFill/>
        </p:spPr>
        <p:txBody>
          <a:bodyPr wrap="square" rtlCol="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DATA TYPE </a:t>
            </a:r>
          </a:p>
        </p:txBody>
      </p:sp>
    </p:spTree>
    <p:extLst>
      <p:ext uri="{BB962C8B-B14F-4D97-AF65-F5344CB8AC3E}">
        <p14:creationId xmlns:p14="http://schemas.microsoft.com/office/powerpoint/2010/main" val="40031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25E3D-5D7D-641F-7E5E-40658350BC17}"/>
              </a:ext>
            </a:extLst>
          </p:cNvPr>
          <p:cNvPicPr>
            <a:picLocks noGrp="1" noChangeAspect="1"/>
          </p:cNvPicPr>
          <p:nvPr>
            <p:ph idx="1"/>
          </p:nvPr>
        </p:nvPicPr>
        <p:blipFill rotWithShape="1">
          <a:blip r:embed="rId2"/>
          <a:srcRect l="3886" t="25064" r="60089" b="53924"/>
          <a:stretch/>
        </p:blipFill>
        <p:spPr>
          <a:xfrm>
            <a:off x="2044700" y="1031874"/>
            <a:ext cx="9499600" cy="4987925"/>
          </a:xfrm>
        </p:spPr>
      </p:pic>
    </p:spTree>
    <p:extLst>
      <p:ext uri="{BB962C8B-B14F-4D97-AF65-F5344CB8AC3E}">
        <p14:creationId xmlns:p14="http://schemas.microsoft.com/office/powerpoint/2010/main" val="2055916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95</TotalTime>
  <Words>474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Corbel</vt:lpstr>
      <vt:lpstr>Parallax</vt:lpstr>
      <vt:lpstr>LEARNING PYTHON Prepared by: 喬安蒂</vt:lpstr>
      <vt:lpstr>What is Python? </vt:lpstr>
      <vt:lpstr>PowerPoint Presentation</vt:lpstr>
      <vt:lpstr>Why to Learn Python? </vt:lpstr>
      <vt:lpstr>PowerPoint Presentation</vt:lpstr>
      <vt:lpstr>Python Online Interpreter: 1 </vt:lpstr>
      <vt:lpstr>Python Online Interpreter: 2 </vt:lpstr>
      <vt:lpstr>GOOGLE COLAB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Prepared by: 喬安蒂</dc:title>
  <dc:creator>Joana Marie  T. Garcia</dc:creator>
  <cp:lastModifiedBy>Joana Marie  T. Garcia</cp:lastModifiedBy>
  <cp:revision>1</cp:revision>
  <dcterms:created xsi:type="dcterms:W3CDTF">2022-09-28T15:27:01Z</dcterms:created>
  <dcterms:modified xsi:type="dcterms:W3CDTF">2022-09-28T17:02:39Z</dcterms:modified>
</cp:coreProperties>
</file>