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640-9878-C5C5-B34D-3E2A05ADE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922" y="0"/>
            <a:ext cx="8983266" cy="1066801"/>
          </a:xfrm>
        </p:spPr>
        <p:txBody>
          <a:bodyPr anchor="ctr"/>
          <a:lstStyle/>
          <a:p>
            <a:pPr algn="ctr"/>
            <a:r>
              <a:rPr lang="en-GB" b="1" dirty="0"/>
              <a:t>Python list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C26F-4F7C-8549-3B1E-0B16235E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8786" y="852490"/>
            <a:ext cx="6967538" cy="897730"/>
          </a:xfrm>
        </p:spPr>
        <p:txBody>
          <a:bodyPr anchor="ctr">
            <a:normAutofit/>
          </a:bodyPr>
          <a:lstStyle/>
          <a:p>
            <a:pPr algn="l"/>
            <a:r>
              <a:rPr lang="en-GB" sz="2800" dirty="0"/>
              <a:t>Example :</a:t>
            </a:r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05D660-19D7-78E8-61A1-B49A919C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324099"/>
            <a:ext cx="6848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22AC-4455-4CDC-3FBE-B4DE6C1E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994230" cy="1066800"/>
          </a:xfrm>
        </p:spPr>
        <p:txBody>
          <a:bodyPr/>
          <a:lstStyle/>
          <a:p>
            <a:pPr algn="ctr"/>
            <a:r>
              <a:rPr lang="en-GB" b="1" dirty="0"/>
              <a:t>The list () constructor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AEA6-21DF-D485-809A-658FF034C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066802"/>
            <a:ext cx="10292557" cy="164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It is also possible to use the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list()</a:t>
            </a:r>
            <a:r>
              <a:rPr lang="en-GB" sz="2800" dirty="0"/>
              <a:t> constructor when creating a new list.</a:t>
            </a:r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B14303-ACB8-550B-C870-A7D42721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91252"/>
            <a:ext cx="8128000" cy="2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2E67-A2DB-416E-F57C-8AC12DEA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976371" cy="1357313"/>
          </a:xfrm>
        </p:spPr>
        <p:txBody>
          <a:bodyPr/>
          <a:lstStyle/>
          <a:p>
            <a:pPr algn="ctr"/>
            <a:r>
              <a:rPr lang="en-GB" b="1" dirty="0"/>
              <a:t>PYTHON – access list items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464-1B03-7216-1EF9-EE9CB878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0126"/>
            <a:ext cx="10976371" cy="2607468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Access Items</a:t>
            </a:r>
            <a:r>
              <a:rPr lang="en-GB" dirty="0"/>
              <a:t>:</a:t>
            </a:r>
          </a:p>
          <a:p>
            <a:pPr marL="0" indent="0" algn="ctr">
              <a:buNone/>
            </a:pPr>
            <a:r>
              <a:rPr lang="en-GB" dirty="0"/>
              <a:t>List items are indexed and you can access them by referring to the index number:</a:t>
            </a:r>
          </a:p>
          <a:p>
            <a:pPr marL="0" indent="0" algn="ctr">
              <a:buNone/>
            </a:pPr>
            <a:r>
              <a:rPr lang="en-GB" sz="2800" b="0" i="0" dirty="0">
                <a:effectLst/>
                <a:latin typeface="Segoe UI" panose="02000000000000000000" pitchFamily="2" charset="0"/>
              </a:rPr>
              <a:t>Example</a:t>
            </a:r>
          </a:p>
          <a:p>
            <a:pPr marL="0" indent="0" algn="ctr">
              <a:buNone/>
            </a:pPr>
            <a:r>
              <a:rPr lang="en-GB" b="0" i="0" dirty="0">
                <a:effectLst/>
                <a:latin typeface="Verdana" panose="020B0604030504040204" pitchFamily="34" charset="0"/>
              </a:rPr>
              <a:t>Print the second item of the list: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298B78-4509-5C7D-79FE-C2587F08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339704"/>
            <a:ext cx="7381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38BE-D43F-9206-DBA5-5E212F43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762058" cy="1196578"/>
          </a:xfrm>
        </p:spPr>
        <p:txBody>
          <a:bodyPr/>
          <a:lstStyle/>
          <a:p>
            <a:pPr algn="ctr"/>
            <a:r>
              <a:rPr lang="en-GB" b="1" dirty="0">
                <a:latin typeface="+mn-lt"/>
              </a:rPr>
              <a:t>NEGATIVE INDEXING</a:t>
            </a:r>
            <a:endParaRPr lang="en-US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062A-06B8-8D2C-C250-C736E7D2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82267"/>
            <a:ext cx="10762058" cy="141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0" i="0" dirty="0">
                <a:effectLst/>
                <a:latin typeface="Verdana" panose="020B0604030504040204" pitchFamily="34" charset="0"/>
              </a:rPr>
              <a:t>Negative indexing means start from the end</a:t>
            </a:r>
          </a:p>
          <a:p>
            <a:pPr marL="0" indent="0" algn="ctr">
              <a:buNone/>
            </a:pPr>
            <a:r>
              <a:rPr lang="en-GB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-1 </a:t>
            </a:r>
            <a:r>
              <a:rPr lang="en-GB" sz="2000" b="0" i="0" dirty="0">
                <a:effectLst/>
                <a:latin typeface="Verdana" panose="020B0604030504040204" pitchFamily="34" charset="0"/>
              </a:rPr>
              <a:t>refers to the last item, </a:t>
            </a:r>
            <a:r>
              <a:rPr lang="en-GB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-2</a:t>
            </a:r>
            <a:r>
              <a:rPr lang="en-GB" sz="2000" b="0" i="0" dirty="0">
                <a:effectLst/>
                <a:latin typeface="Verdana" panose="020B0604030504040204" pitchFamily="34" charset="0"/>
              </a:rPr>
              <a:t> refers to the second last item etc.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9E9F50-D968-EEEB-7B8A-C0C52472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62" y="2053829"/>
            <a:ext cx="10762058" cy="1803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Example</a:t>
            </a:r>
            <a:r>
              <a:rPr lang="en-GB" sz="2800" dirty="0"/>
              <a:t>
Print the last item of the list:</a:t>
            </a:r>
            <a:endParaRPr lang="en-US" sz="2800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B823605-D9A2-44CA-B455-62CE37E2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16" y="3638549"/>
            <a:ext cx="7448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0034-1DA4-29C1-C44F-3EA31021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60734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RANGE OF INDEXES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FEAF-6AA2-2AB6-0953-19B0D8B1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999067"/>
            <a:ext cx="10131425" cy="2429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0" i="0" dirty="0">
                <a:effectLst/>
                <a:latin typeface="Verdana" panose="020B0604030504040204" pitchFamily="34" charset="0"/>
              </a:rPr>
              <a:t>You can specify a range of indexes by specifying where to start and where to end the range.</a:t>
            </a:r>
          </a:p>
          <a:p>
            <a:pPr marL="0" indent="0" algn="ctr">
              <a:buNone/>
            </a:pPr>
            <a:r>
              <a:rPr lang="en-GB" sz="2000" b="0" i="0" dirty="0">
                <a:effectLst/>
                <a:latin typeface="Verdana" panose="020B0604030504040204" pitchFamily="34" charset="0"/>
              </a:rPr>
              <a:t>When specifying a range, the return value will be a new list with the specified items.</a:t>
            </a:r>
          </a:p>
          <a:p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169F63-A94D-2532-B5F4-21AFDB5F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702" y="28491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effectLst/>
              </a:rPr>
              <a:t>Example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GB" sz="2200" b="0" i="0" dirty="0">
                <a:effectLst/>
                <a:latin typeface="Verdana" panose="020B0604030504040204" pitchFamily="34" charset="0"/>
              </a:rPr>
              <a:t>Return the third, fourth, and fifth item:</a:t>
            </a:r>
            <a:br>
              <a:rPr lang="en-GB" sz="2200" b="0" i="0" dirty="0">
                <a:effectLst/>
                <a:latin typeface="Verdana" panose="020B0604030504040204" pitchFamily="34" charset="0"/>
              </a:rPr>
            </a:br>
            <a:endParaRPr lang="en-US" sz="2200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49A0850-ECBC-1163-513D-D77ADB11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4036648"/>
            <a:ext cx="8128000" cy="18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1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2F67-1E33-32E1-9AA5-7BA2D662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GB" sz="3200" b="1" dirty="0"/>
              <a:t>By leaving out the start value, the range will start at the first item: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B6E9-D3F2-46E9-84C7-D30E0B69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604433"/>
            <a:ext cx="10131425" cy="2574661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 i="0" dirty="0">
                <a:effectLst/>
              </a:rPr>
              <a:t>Example</a:t>
            </a:r>
          </a:p>
          <a:p>
            <a:pPr marL="0" indent="0" algn="ctr">
              <a:buNone/>
            </a:pPr>
            <a:r>
              <a:rPr lang="en-GB" sz="2400" b="0" i="0" dirty="0">
                <a:effectLst/>
              </a:rPr>
              <a:t>This example returns the items from the beginning to, but NOT including, “</a:t>
            </a:r>
            <a:r>
              <a:rPr lang="en-GB" sz="2400" b="0" i="0" dirty="0" err="1">
                <a:effectLst/>
              </a:rPr>
              <a:t>marjun</a:t>
            </a:r>
            <a:r>
              <a:rPr lang="en-GB" sz="2400" b="0" i="0" dirty="0">
                <a:effectLst/>
              </a:rPr>
              <a:t>":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3955B9-2A56-FCB5-8384-794D828B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572213"/>
            <a:ext cx="8128000" cy="1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7DD8-6F81-08B7-7BA1-B4A6CBF4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By leaving out the end value, the range will go on to the end of the list: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A58D-93C5-E80A-2B2D-1551A569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45800"/>
            <a:ext cx="10131425" cy="2026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Example</a:t>
            </a:r>
            <a:r>
              <a:rPr lang="en-GB" sz="2800" dirty="0"/>
              <a:t>
This example returns the items from “</a:t>
            </a:r>
            <a:r>
              <a:rPr lang="en-GB" sz="2800" dirty="0" err="1"/>
              <a:t>requina</a:t>
            </a:r>
            <a:r>
              <a:rPr lang="en-GB" sz="2800" dirty="0"/>
              <a:t>” to the end:</a:t>
            </a:r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115C86-7AC1-92B7-3DF9-2FBF34EA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72111"/>
            <a:ext cx="8128000" cy="20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812E-08C4-32F0-CE11-511426E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214313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Range of Negative Indexes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1122-1763-4CE7-0D54-677DEDF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938346"/>
            <a:ext cx="10131425" cy="195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+mj-lt"/>
              </a:rPr>
              <a:t>Specify negative indexes if you want to start the search from the end of the list:</a:t>
            </a:r>
            <a:endParaRPr lang="en-US" sz="2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2C59F2-8A97-4D24-7B3D-066D18AA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394613"/>
            <a:ext cx="10131425" cy="1954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+mj-lt"/>
              </a:rPr>
              <a:t>Example</a:t>
            </a:r>
            <a:r>
              <a:rPr lang="en-GB" sz="2400" dirty="0">
                <a:latin typeface="+mj-lt"/>
              </a:rPr>
              <a:t>
This example returns the items from “</a:t>
            </a:r>
            <a:r>
              <a:rPr lang="en-GB" sz="2400" dirty="0" err="1">
                <a:latin typeface="+mj-lt"/>
              </a:rPr>
              <a:t>almonia</a:t>
            </a:r>
            <a:r>
              <a:rPr lang="en-GB" sz="2400" dirty="0">
                <a:latin typeface="+mj-lt"/>
              </a:rPr>
              <a:t>” (-4) to, but NOT including “</a:t>
            </a:r>
            <a:r>
              <a:rPr lang="en-GB" sz="2400" dirty="0" err="1">
                <a:latin typeface="+mj-lt"/>
              </a:rPr>
              <a:t>erquita</a:t>
            </a:r>
            <a:r>
              <a:rPr lang="en-GB" sz="2400" dirty="0">
                <a:latin typeface="+mj-lt"/>
              </a:rPr>
              <a:t>” (-1):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93270D3-0E3A-6876-6F37-CA0D8F52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8" y="4260190"/>
            <a:ext cx="8128000" cy="18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CEF-A204-B4E4-A5FC-B6F0230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22527"/>
            <a:ext cx="10131425" cy="744273"/>
          </a:xfrm>
        </p:spPr>
        <p:txBody>
          <a:bodyPr/>
          <a:lstStyle/>
          <a:p>
            <a:pPr algn="ctr"/>
            <a:r>
              <a:rPr lang="en-GB" b="1" dirty="0"/>
              <a:t>Check if Item Exists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2184-4DC3-DC21-4AE0-F45704B5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192" y="694663"/>
            <a:ext cx="10131425" cy="1665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To determine if a specified item is present in a list use the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GB" sz="2400" dirty="0"/>
              <a:t> keyword: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EA639D-3C42-44E2-BDAD-86EAC657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360347"/>
            <a:ext cx="10131425" cy="1665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i="0" dirty="0">
                <a:effectLst/>
                <a:latin typeface="+mj-lt"/>
              </a:rPr>
              <a:t>Example</a:t>
            </a:r>
          </a:p>
          <a:p>
            <a:pPr marL="0" indent="0" algn="ctr">
              <a:buNone/>
            </a:pPr>
            <a:r>
              <a:rPr lang="en-GB" sz="2000" b="0" i="0" dirty="0">
                <a:effectLst/>
                <a:latin typeface="Verdana" panose="020B0604030504040204" pitchFamily="34" charset="0"/>
              </a:rPr>
              <a:t>Check if “</a:t>
            </a:r>
            <a:r>
              <a:rPr lang="en-GB" sz="2000" dirty="0">
                <a:latin typeface="Verdana" panose="020B0604030504040204" pitchFamily="34" charset="0"/>
              </a:rPr>
              <a:t>guava</a:t>
            </a:r>
            <a:r>
              <a:rPr lang="en-GB" sz="2000" b="0" i="0" dirty="0">
                <a:effectLst/>
                <a:latin typeface="Verdana" panose="020B0604030504040204" pitchFamily="34" charset="0"/>
              </a:rPr>
              <a:t>" is present in the list:</a:t>
            </a:r>
          </a:p>
          <a:p>
            <a:pPr algn="ctr"/>
            <a:endParaRPr lang="en-US" sz="2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3B03F99-DA51-A43C-F915-D32D430A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3653894"/>
            <a:ext cx="6858000" cy="1295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71EE89-2379-B444-FE73-978769EF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5077487"/>
            <a:ext cx="6858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2B8-4FF9-BBB8-A2B5-3E36EF12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34" y="-250032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Python – change list names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33EF-EB8B-F7CB-A581-E63DE07D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945489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i="0" dirty="0">
                <a:effectLst/>
                <a:latin typeface="+mj-lt"/>
              </a:rPr>
              <a:t>Change Item Value</a:t>
            </a:r>
          </a:p>
          <a:p>
            <a:pPr marL="0" indent="0" algn="ctr">
              <a:buNone/>
            </a:pPr>
            <a:r>
              <a:rPr lang="en-GB" sz="2000" b="0" i="0" dirty="0">
                <a:effectLst/>
                <a:latin typeface="Verdana" panose="020B0604030504040204" pitchFamily="34" charset="0"/>
              </a:rPr>
              <a:t>To change the value of a specific item, refer to the index number:</a:t>
            </a:r>
          </a:p>
          <a:p>
            <a:pPr marL="0" indent="0" algn="ctr">
              <a:buNone/>
            </a:pPr>
            <a:r>
              <a:rPr lang="en-GB" sz="3200" b="1" i="0" dirty="0">
                <a:effectLst/>
                <a:latin typeface="+mj-lt"/>
              </a:rPr>
              <a:t>Example:</a:t>
            </a:r>
          </a:p>
          <a:p>
            <a:pPr marL="0" indent="0" algn="ctr">
              <a:buNone/>
            </a:pPr>
            <a:r>
              <a:rPr lang="en-GB" sz="2400" b="1" i="0" dirty="0">
                <a:effectLst/>
                <a:latin typeface="+mj-lt"/>
              </a:rPr>
              <a:t>Change the second item: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EB654D-D7B9-7C04-A4E9-347589E4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6" y="3633787"/>
            <a:ext cx="74009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33B-18E3-2CAF-9241-FA708295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40494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Change a Range of Item Values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0F22-719E-4AF1-C6DC-EE6D2DA0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980547"/>
            <a:ext cx="10131425" cy="182337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To change the value of items within a specific range, define a list with the new values, and refer to the range of index numbers where you want to insert the new values: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54E5A4-9969-C7B2-8153-2E3CE4A3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2230702"/>
            <a:ext cx="10131425" cy="1823376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 dirty="0">
                <a:latin typeface="+mj-lt"/>
              </a:rPr>
              <a:t>Example</a:t>
            </a:r>
            <a:r>
              <a:rPr lang="en-GB" dirty="0"/>
              <a:t>
Change the values “</a:t>
            </a:r>
            <a:r>
              <a:rPr lang="en-GB" dirty="0" err="1"/>
              <a:t>philip</a:t>
            </a:r>
            <a:r>
              <a:rPr lang="en-GB" dirty="0"/>
              <a:t>” and “</a:t>
            </a:r>
            <a:r>
              <a:rPr lang="en-GB" dirty="0" err="1"/>
              <a:t>requina</a:t>
            </a:r>
            <a:r>
              <a:rPr lang="en-GB" dirty="0"/>
              <a:t>” with the values “</a:t>
            </a:r>
            <a:r>
              <a:rPr lang="en-GB" dirty="0" err="1"/>
              <a:t>erquita</a:t>
            </a:r>
            <a:r>
              <a:rPr lang="en-GB" dirty="0"/>
              <a:t>” and “</a:t>
            </a:r>
            <a:r>
              <a:rPr lang="en-GB" dirty="0" err="1"/>
              <a:t>calimpong</a:t>
            </a:r>
            <a:r>
              <a:rPr lang="en-GB" dirty="0"/>
              <a:t>”: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018C9FD-74A2-7DDE-DB9F-CF374C28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7" y="4013401"/>
            <a:ext cx="8128000" cy="21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850-9ECE-FA11-6773-118356F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933" y="0"/>
            <a:ext cx="3996133" cy="1066800"/>
          </a:xfrm>
        </p:spPr>
        <p:txBody>
          <a:bodyPr/>
          <a:lstStyle/>
          <a:p>
            <a:pPr algn="ctr"/>
            <a:r>
              <a:rPr lang="en-GB" b="1" dirty="0"/>
              <a:t>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A53E-F546-EE78-1AA8-2383EE13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91" y="838333"/>
            <a:ext cx="10310417" cy="259066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Lists are used to store multiple items in a single variable.
Lists are one of 4 built-in data types in Python used to store collections of data, the other 3 are Tuple, Set, and Dictionary, all with different qualities and usage.
Lists are created using square brackets: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2C68C3-FA03-6FFF-6BF3-42966CBC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3742134"/>
            <a:ext cx="6696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CCE-B496-FF7E-B924-47B6F47C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05" y="187523"/>
            <a:ext cx="9866907" cy="1456267"/>
          </a:xfrm>
        </p:spPr>
        <p:txBody>
          <a:bodyPr>
            <a:noAutofit/>
          </a:bodyPr>
          <a:lstStyle/>
          <a:p>
            <a:r>
              <a:rPr lang="en-GB" sz="2400" b="1" i="0" dirty="0">
                <a:effectLst/>
              </a:rPr>
              <a:t>If you insert </a:t>
            </a:r>
            <a:r>
              <a:rPr lang="en-GB" sz="2400" b="1" i="1" dirty="0">
                <a:effectLst/>
              </a:rPr>
              <a:t>more</a:t>
            </a:r>
            <a:r>
              <a:rPr lang="en-GB" sz="2400" b="1" i="0" dirty="0">
                <a:effectLst/>
              </a:rPr>
              <a:t> items than you replace, the new items will be inserted where you specified, and the remaining items will move accordingly: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259A-D819-99A2-0020-D61CCCA9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05" y="1643790"/>
            <a:ext cx="10131425" cy="182456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i="0" dirty="0">
                <a:effectLst/>
                <a:latin typeface="+mj-lt"/>
              </a:rPr>
              <a:t>Example</a:t>
            </a:r>
          </a:p>
          <a:p>
            <a:pPr marL="0" indent="0" algn="ctr">
              <a:buNone/>
            </a:pPr>
            <a:r>
              <a:rPr lang="en-GB" sz="2000" b="0" i="0" dirty="0">
                <a:effectLst/>
                <a:latin typeface="+mj-lt"/>
              </a:rPr>
              <a:t>Change the second value by replacing it with </a:t>
            </a:r>
            <a:r>
              <a:rPr lang="en-GB" sz="2000" b="0" i="1" dirty="0">
                <a:effectLst/>
                <a:latin typeface="+mj-lt"/>
              </a:rPr>
              <a:t>two</a:t>
            </a:r>
            <a:r>
              <a:rPr lang="en-GB" sz="2000" b="0" i="0" dirty="0">
                <a:effectLst/>
                <a:latin typeface="+mj-lt"/>
              </a:rPr>
              <a:t> new values: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6D22A5-B000-D1E4-9698-432CDFA1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17" y="3100057"/>
            <a:ext cx="8128000" cy="29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2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E8D1-51B1-E64C-9A80-F9F2FD6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"/>
            <a:ext cx="10131425" cy="1250156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If you insert less items than you replace, the new items will be inserted where you specified, and the remaining items will move accordingly: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0E75-27A3-6DD8-46A4-4428F3D3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80" y="1642004"/>
            <a:ext cx="10815637" cy="1786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Example</a:t>
            </a:r>
            <a:r>
              <a:rPr lang="en-GB" sz="2000" dirty="0"/>
              <a:t>
Change the second and third value by replacing it with one value: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C20D33-97F7-869C-2CFD-E646FC9A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8" y="3277789"/>
            <a:ext cx="7391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1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25D3-8BC0-283D-67D5-55F1712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94059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Insert items: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0735-8FAD-63EB-EC40-364C6FC6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106223"/>
            <a:ext cx="10131425" cy="1912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To insert a new list item, without replacing any of the existing values, we can use 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insert() </a:t>
            </a:r>
            <a:r>
              <a:rPr lang="en-GB" sz="2000" dirty="0"/>
              <a:t>method.
The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insert()</a:t>
            </a:r>
            <a:r>
              <a:rPr lang="en-GB" sz="2000" dirty="0"/>
              <a:t> method inserts an item at the specified index: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A281DF-98B0-2FC4-C3DF-8D3B591D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762249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effectLst/>
                <a:latin typeface="+mn-lt"/>
              </a:rPr>
              <a:t>Example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</a:br>
            <a:r>
              <a:rPr lang="en-GB" sz="2200" b="0" i="0" dirty="0">
                <a:effectLst/>
                <a:latin typeface="Verdana" panose="020B0604030504040204" pitchFamily="34" charset="0"/>
              </a:rPr>
              <a:t>Insert “</a:t>
            </a:r>
            <a:r>
              <a:rPr lang="en-GB" sz="2200" b="0" i="0" dirty="0" err="1">
                <a:effectLst/>
                <a:latin typeface="Verdana" panose="020B0604030504040204" pitchFamily="34" charset="0"/>
              </a:rPr>
              <a:t>requina</a:t>
            </a:r>
            <a:r>
              <a:rPr lang="en-GB" sz="2200" b="0" i="0" dirty="0">
                <a:effectLst/>
                <a:latin typeface="Verdana" panose="020B0604030504040204" pitchFamily="34" charset="0"/>
              </a:rPr>
              <a:t>" as the third item: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38953A2-D0C1-F8DB-A528-7385400B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8" y="3793993"/>
            <a:ext cx="8128000" cy="28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8C4F-50FC-A1FA-E698-4FBC9EB8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229790"/>
            <a:ext cx="10131425" cy="1456267"/>
          </a:xfrm>
        </p:spPr>
        <p:txBody>
          <a:bodyPr anchor="t"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b="1" i="0" dirty="0">
                <a:effectLst/>
                <a:latin typeface="+mn-lt"/>
              </a:rPr>
              <a:t>Python - Add List Items</a:t>
            </a:r>
            <a:br>
              <a:rPr lang="en-GB" b="1" i="0" dirty="0">
                <a:effectLst/>
                <a:latin typeface="+mn-lt"/>
              </a:rPr>
            </a:b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4689-2485-6EEE-2B5D-DE575A60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034787"/>
            <a:ext cx="10131425" cy="145626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 dirty="0"/>
              <a:t>Append Items</a:t>
            </a:r>
            <a:r>
              <a:rPr lang="en-GB" dirty="0"/>
              <a:t>
To add an item to the end of the list, use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append()</a:t>
            </a:r>
            <a:r>
              <a:rPr lang="en-GB" dirty="0"/>
              <a:t> method: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10FFFF-94EC-8A96-BCEC-204C778F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987682"/>
            <a:ext cx="10131425" cy="145626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 dirty="0"/>
              <a:t>Example</a:t>
            </a:r>
            <a:r>
              <a:rPr lang="en-GB" dirty="0"/>
              <a:t>
Using the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append() </a:t>
            </a:r>
            <a:r>
              <a:rPr lang="en-GB" dirty="0"/>
              <a:t>method to append an item: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C076A1C-50A8-E751-9AAA-FFBB54C3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09" y="3443950"/>
            <a:ext cx="7877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CEF1-ACD2-79C2-76D0-D20ABA3F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177" y="0"/>
            <a:ext cx="10131425" cy="15716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100" b="1" dirty="0">
                <a:latin typeface="+mn-lt"/>
              </a:rPr>
              <a:t>Insert Items</a:t>
            </a:r>
            <a:r>
              <a:rPr lang="en-GB" dirty="0"/>
              <a:t>
</a:t>
            </a:r>
            <a:r>
              <a:rPr lang="en-GB" sz="2200" dirty="0"/>
              <a:t>To insert a list item at a specified index, use the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insert()</a:t>
            </a:r>
            <a:r>
              <a:rPr lang="en-GB" sz="2200" dirty="0"/>
              <a:t> method.
The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insert() </a:t>
            </a:r>
            <a:r>
              <a:rPr lang="en-GB" sz="2200" dirty="0"/>
              <a:t>method inserts an item at the specified index: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9813-951D-629D-417F-0094211A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74018"/>
            <a:ext cx="10131425" cy="1754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Example</a:t>
            </a:r>
            <a:r>
              <a:rPr lang="en-GB" sz="2800" dirty="0"/>
              <a:t>
</a:t>
            </a:r>
            <a:r>
              <a:rPr lang="en-GB" sz="2000" dirty="0"/>
              <a:t>Insert an item as the second position: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E4223B-069D-AC29-12CF-49A05EF8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89" y="3190106"/>
            <a:ext cx="8128000" cy="28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32D2-3034-9031-4D96-5F3B009F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58353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EXTEND 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FEAA-4DF2-B84D-EAA9-8CA0D415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594" y="2053962"/>
            <a:ext cx="9904808" cy="1612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Example</a:t>
            </a:r>
            <a:r>
              <a:rPr lang="en-GB" sz="3200" dirty="0"/>
              <a:t>
</a:t>
            </a:r>
            <a:r>
              <a:rPr lang="en-GB" sz="2000" dirty="0"/>
              <a:t>Add the elements of tropical to </a:t>
            </a:r>
            <a:r>
              <a:rPr lang="en-GB" sz="2000" dirty="0" err="1"/>
              <a:t>thislist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99B513-49C3-3B90-30BE-6B269CB8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98954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GB" sz="2400" b="0" i="0" dirty="0">
                <a:effectLst/>
                <a:latin typeface="+mn-lt"/>
              </a:rPr>
              <a:t>To append elements from </a:t>
            </a:r>
            <a:r>
              <a:rPr lang="en-GB" sz="2400" b="0" i="1" dirty="0">
                <a:effectLst/>
                <a:latin typeface="+mn-lt"/>
              </a:rPr>
              <a:t>another list</a:t>
            </a:r>
            <a:r>
              <a:rPr lang="en-GB" sz="2400" b="0" i="0" dirty="0">
                <a:effectLst/>
                <a:latin typeface="+mn-lt"/>
              </a:rPr>
              <a:t> to the current list, use the 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extend()</a:t>
            </a:r>
            <a:r>
              <a:rPr lang="en-GB" sz="2400" b="0" i="0" dirty="0">
                <a:effectLst/>
                <a:latin typeface="+mn-lt"/>
              </a:rPr>
              <a:t> method.</a:t>
            </a:r>
            <a:endParaRPr lang="en-US" sz="2400" b="1" dirty="0">
              <a:latin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3D925CE-6DF3-D525-24BE-929D00D8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8" y="3593704"/>
            <a:ext cx="8128000" cy="2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2A7D-B10F-A7CE-8F6D-0B995D54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pPr algn="ctr"/>
            <a:r>
              <a:rPr lang="en-GB" b="1" dirty="0"/>
              <a:t>Add Any </a:t>
            </a:r>
            <a:r>
              <a:rPr lang="en-GB" b="1" dirty="0" err="1"/>
              <a:t>Iterable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E7E0-CEB4-18BB-8CDA-57371BCC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052646"/>
            <a:ext cx="10131425" cy="1661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extend()</a:t>
            </a:r>
            <a:r>
              <a:rPr lang="en-GB" sz="2400" dirty="0"/>
              <a:t> method does not have to append lists, you can add any </a:t>
            </a:r>
            <a:r>
              <a:rPr lang="en-GB" sz="2400" dirty="0" err="1"/>
              <a:t>iterable</a:t>
            </a:r>
            <a:r>
              <a:rPr lang="en-GB" sz="2400" dirty="0"/>
              <a:t> object (tuples, sets, dictionaries etc.).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4B7CE-348D-DBEB-8427-39C1C064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8913"/>
            <a:ext cx="10131425" cy="1661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i="0" dirty="0">
                <a:effectLst/>
              </a:rPr>
              <a:t>Example</a:t>
            </a:r>
          </a:p>
          <a:p>
            <a:pPr marL="0" indent="0" algn="ctr">
              <a:buNone/>
            </a:pPr>
            <a:r>
              <a:rPr lang="en-GB" sz="2400" b="0" i="0" dirty="0">
                <a:effectLst/>
              </a:rPr>
              <a:t>Add elements of a tuple to a list: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8F8ACF-22D2-B8B3-7358-F0DE8385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767272"/>
            <a:ext cx="8128000" cy="23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5B7C-3ED4-59B1-4CC8-44A39977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57CE-E4D0-B994-060C-73D5738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2265-7D02-4E30-15F4-4459B4DA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5" y="0"/>
            <a:ext cx="10214967" cy="875109"/>
          </a:xfrm>
        </p:spPr>
        <p:txBody>
          <a:bodyPr/>
          <a:lstStyle/>
          <a:p>
            <a:pPr algn="ctr"/>
            <a:r>
              <a:rPr lang="en-GB" b="1" dirty="0"/>
              <a:t>List items: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273A-9482-1D23-95B9-2B972EE9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80" y="875109"/>
            <a:ext cx="9726215" cy="23038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List items are ordered, changeable, and allow duplicate values.
List items are indexed, the first item has index [0], the second item has index [1] etc.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3F85BD-3217-4E31-C889-FF96082E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80" y="4554141"/>
            <a:ext cx="9726215" cy="23038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we say that lists are ordered, it means that the items have a defined order, and that order will not change.
If you add new items to a list, the new items will be placed at the end of the list.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F73004-4465-6662-FC78-47C44EC1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5" y="3679032"/>
            <a:ext cx="10214967" cy="875109"/>
          </a:xfrm>
        </p:spPr>
        <p:txBody>
          <a:bodyPr/>
          <a:lstStyle/>
          <a:p>
            <a:pPr algn="ctr"/>
            <a:r>
              <a:rPr lang="en-GB" b="1" dirty="0"/>
              <a:t>ORDERED: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5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D9CF-40D8-D8B6-DE1C-DC93E2B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78" y="946547"/>
            <a:ext cx="10230248" cy="732234"/>
          </a:xfrm>
        </p:spPr>
        <p:txBody>
          <a:bodyPr anchor="t">
            <a:noAutofit/>
          </a:bodyPr>
          <a:lstStyle/>
          <a:p>
            <a:pPr algn="ctr"/>
            <a:r>
              <a:rPr lang="en-GB" sz="4800" dirty="0"/>
              <a:t>Changeable:</a:t>
            </a:r>
            <a:br>
              <a:rPr lang="en-GB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83976-48EC-410F-3780-B25E2AEA0D50}"/>
              </a:ext>
            </a:extLst>
          </p:cNvPr>
          <p:cNvSpPr txBox="1"/>
          <p:nvPr/>
        </p:nvSpPr>
        <p:spPr>
          <a:xfrm>
            <a:off x="1056878" y="2890391"/>
            <a:ext cx="9815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/>
              <a:t>The list is changeable, meaning that we can change, add, and remove items in a list after it has been created.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96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6723-8BE1-5312-547A-82E19B2E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2" y="214313"/>
            <a:ext cx="10131425" cy="1066800"/>
          </a:xfrm>
        </p:spPr>
        <p:txBody>
          <a:bodyPr anchor="t"/>
          <a:lstStyle/>
          <a:p>
            <a:pPr algn="ctr"/>
            <a:r>
              <a:rPr lang="en-GB" b="1" dirty="0"/>
              <a:t>ALLOW DUPLICATE: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9BD8-196D-E648-A550-0AF31196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22" y="951308"/>
            <a:ext cx="10851355" cy="247769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Since lists are indexed, lists can have items with the same value:
</a:t>
            </a:r>
            <a:r>
              <a:rPr lang="en-GB" sz="3200" dirty="0"/>
              <a:t>EXAMPLE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dirty="0"/>
              <a:t>Lists allow duplicate values: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198882-2F2E-B0BB-DC0C-4F9B38EA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545081"/>
            <a:ext cx="8128000" cy="23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2BDA-4CBA-DC98-D646-B47D9E66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0" y="0"/>
            <a:ext cx="9922668" cy="1066800"/>
          </a:xfrm>
        </p:spPr>
        <p:txBody>
          <a:bodyPr/>
          <a:lstStyle/>
          <a:p>
            <a:pPr algn="ctr"/>
            <a:r>
              <a:rPr lang="en-GB" b="1" dirty="0"/>
              <a:t>LIST LENGTH: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011AB-448C-C066-9029-2F948B8AF10E}"/>
              </a:ext>
            </a:extLst>
          </p:cNvPr>
          <p:cNvSpPr txBox="1"/>
          <p:nvPr/>
        </p:nvSpPr>
        <p:spPr>
          <a:xfrm>
            <a:off x="1134666" y="1066800"/>
            <a:ext cx="10239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effectLst/>
                <a:latin typeface="Verdana" panose="020B0604030504040204" pitchFamily="34" charset="0"/>
              </a:rPr>
              <a:t>To determine how many items a list has, use the 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GB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sz="2800" b="0" i="0" dirty="0">
                <a:effectLst/>
                <a:latin typeface="Verdana" panose="020B0604030504040204" pitchFamily="34" charset="0"/>
              </a:rPr>
              <a:t>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CACF8-62F7-4F5E-8376-277A8937DDAD}"/>
              </a:ext>
            </a:extLst>
          </p:cNvPr>
          <p:cNvSpPr txBox="1"/>
          <p:nvPr/>
        </p:nvSpPr>
        <p:spPr>
          <a:xfrm>
            <a:off x="5184576" y="2514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/>
              <a:t>EXAMPLE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795D6-33E9-625A-7DD8-A4DF774AE812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73A9D-823E-5504-429A-6CB26456418E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74BB9-B731-2CDF-967D-58FDDFBE21ED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C06EA-EA2D-4308-28C8-45E20E319C5B}"/>
              </a:ext>
            </a:extLst>
          </p:cNvPr>
          <p:cNvSpPr txBox="1"/>
          <p:nvPr/>
        </p:nvSpPr>
        <p:spPr>
          <a:xfrm>
            <a:off x="3046512" y="3105834"/>
            <a:ext cx="609897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2800" dirty="0"/>
              <a:t>Print the number of items in the list: </a:t>
            </a:r>
            <a:endParaRPr lang="en-US" sz="2800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E880E701-FDC1-4638-B4E9-35DA8057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747788"/>
            <a:ext cx="71723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9D2-3BEA-2789-1B2C-67DD6B63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41" y="0"/>
            <a:ext cx="10423128" cy="1446609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LIST ITEMS – data types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C075-1244-5D91-A925-65F3A472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8" y="723304"/>
            <a:ext cx="11262121" cy="1134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0" i="0" dirty="0">
                <a:effectLst/>
                <a:latin typeface="Verdana" panose="020B0604030504040204" pitchFamily="34" charset="0"/>
              </a:rPr>
              <a:t>List items can be of any data 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03D0A-4E94-0E50-14F0-559AA154BA98}"/>
              </a:ext>
            </a:extLst>
          </p:cNvPr>
          <p:cNvSpPr txBox="1"/>
          <p:nvPr/>
        </p:nvSpPr>
        <p:spPr>
          <a:xfrm>
            <a:off x="2307432" y="2169913"/>
            <a:ext cx="78938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b="1" dirty="0"/>
              <a:t>EXAMPLE: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D5E18-87DA-0000-FD85-A3A00D62A7EB}"/>
              </a:ext>
            </a:extLst>
          </p:cNvPr>
          <p:cNvSpPr txBox="1"/>
          <p:nvPr/>
        </p:nvSpPr>
        <p:spPr>
          <a:xfrm>
            <a:off x="3182541" y="2905780"/>
            <a:ext cx="701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effectLst/>
                <a:latin typeface="Verdana" panose="020B0604030504040204" pitchFamily="34" charset="0"/>
              </a:rPr>
              <a:t>String, </a:t>
            </a:r>
            <a:r>
              <a:rPr lang="en-GB" sz="2800" b="0" i="0" dirty="0" err="1">
                <a:effectLst/>
                <a:latin typeface="Verdana" panose="020B0604030504040204" pitchFamily="34" charset="0"/>
              </a:rPr>
              <a:t>int</a:t>
            </a:r>
            <a:r>
              <a:rPr lang="en-GB" sz="2800" b="0" i="0" dirty="0">
                <a:effectLst/>
                <a:latin typeface="Verdana" panose="020B0604030504040204" pitchFamily="34" charset="0"/>
              </a:rPr>
              <a:t> and </a:t>
            </a:r>
            <a:r>
              <a:rPr lang="en-GB" sz="2800" b="0" i="0" dirty="0" err="1">
                <a:effectLst/>
                <a:latin typeface="Verdana" panose="020B0604030504040204" pitchFamily="34" charset="0"/>
              </a:rPr>
              <a:t>boolean</a:t>
            </a:r>
            <a:r>
              <a:rPr lang="en-GB" sz="2800" b="0" i="0" dirty="0">
                <a:effectLst/>
                <a:latin typeface="Verdana" panose="020B0604030504040204" pitchFamily="34" charset="0"/>
              </a:rPr>
              <a:t> data types:</a:t>
            </a:r>
            <a:endParaRPr lang="en-US" sz="28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99CCD2-A381-DFEB-BCAA-0DE2805E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9" y="3580092"/>
            <a:ext cx="5248275" cy="28956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C39633-21A2-66E6-4A46-C04E7CBB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34" y="4146829"/>
            <a:ext cx="6153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8A45-2281-FA4E-627B-41C04AC0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62" y="-45178"/>
            <a:ext cx="10131425" cy="1456267"/>
          </a:xfrm>
        </p:spPr>
        <p:txBody>
          <a:bodyPr>
            <a:normAutofit/>
          </a:bodyPr>
          <a:lstStyle/>
          <a:p>
            <a:r>
              <a:rPr lang="en-GB" sz="2800" b="1" dirty="0"/>
              <a:t>A list can contain can contain different data types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627F-97D5-2A74-B5C0-2C87128C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42" y="1411089"/>
            <a:ext cx="10297716" cy="9286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EXAMPLE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263DE-ADF3-9BCC-9DE3-6C292713D4C9}"/>
              </a:ext>
            </a:extLst>
          </p:cNvPr>
          <p:cNvSpPr txBox="1"/>
          <p:nvPr/>
        </p:nvSpPr>
        <p:spPr>
          <a:xfrm>
            <a:off x="1262757" y="2078166"/>
            <a:ext cx="102977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 list with strings, integers and </a:t>
            </a:r>
            <a:r>
              <a:rPr lang="en-GB" sz="2800" dirty="0" err="1"/>
              <a:t>boolean</a:t>
            </a:r>
            <a:r>
              <a:rPr lang="en-GB" sz="2800" dirty="0"/>
              <a:t> values:</a:t>
            </a:r>
            <a:endParaRPr lang="en-US" sz="28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D8E2D43-4C7C-E357-7466-86537EED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006853"/>
            <a:ext cx="8128000" cy="30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182C-ABD7-D184-B925-0E450AA9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"/>
            <a:ext cx="10381854" cy="1066800"/>
          </a:xfrm>
        </p:spPr>
        <p:txBody>
          <a:bodyPr/>
          <a:lstStyle/>
          <a:p>
            <a:pPr algn="ctr"/>
            <a:r>
              <a:rPr lang="en-GB" b="1" dirty="0"/>
              <a:t>Type 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E35D-2279-CB9A-B609-383FFB68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3" y="1066801"/>
            <a:ext cx="10381854" cy="120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From Python's perspective, lists are defined as objects with the data type 'list':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AB7A7-F000-B5A6-7FEC-963A46E3C3EA}"/>
              </a:ext>
            </a:extLst>
          </p:cNvPr>
          <p:cNvSpPr txBox="1"/>
          <p:nvPr/>
        </p:nvSpPr>
        <p:spPr>
          <a:xfrm>
            <a:off x="1" y="3343276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dirty="0"/>
              <a:t>EXAMPLE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58432-00FB-AFF9-F71C-4EFD70DCF57C}"/>
              </a:ext>
            </a:extLst>
          </p:cNvPr>
          <p:cNvSpPr txBox="1"/>
          <p:nvPr/>
        </p:nvSpPr>
        <p:spPr>
          <a:xfrm>
            <a:off x="3424237" y="4084322"/>
            <a:ext cx="534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What is the data type of a list?</a:t>
            </a:r>
            <a:endParaRPr lang="en-US" sz="28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FFDCED-45B7-2901-4D4D-AFD6216B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14" y="4819241"/>
            <a:ext cx="8128000" cy="97195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A3C1FF4-6ABA-B40D-B6C3-5576AD26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28" y="2187533"/>
            <a:ext cx="3124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Celestial</vt:lpstr>
      <vt:lpstr>Python list</vt:lpstr>
      <vt:lpstr>LIST</vt:lpstr>
      <vt:lpstr>List items:</vt:lpstr>
      <vt:lpstr>Changeable: </vt:lpstr>
      <vt:lpstr>ALLOW DUPLICATE:</vt:lpstr>
      <vt:lpstr>LIST LENGTH: </vt:lpstr>
      <vt:lpstr>LIST ITEMS – data types </vt:lpstr>
      <vt:lpstr>A list can contain can contain different data types</vt:lpstr>
      <vt:lpstr>Type ()</vt:lpstr>
      <vt:lpstr>The list () constructor</vt:lpstr>
      <vt:lpstr>PYTHON – access list items </vt:lpstr>
      <vt:lpstr>NEGATIVE INDEXING</vt:lpstr>
      <vt:lpstr>RANGE OF INDEXES</vt:lpstr>
      <vt:lpstr>By leaving out the start value, the range will start at the first item:</vt:lpstr>
      <vt:lpstr>By leaving out the end value, the range will go on to the end of the list:</vt:lpstr>
      <vt:lpstr>Range of Negative Indexes</vt:lpstr>
      <vt:lpstr>Check if Item Exists</vt:lpstr>
      <vt:lpstr>Python – change list names</vt:lpstr>
      <vt:lpstr>Change a Range of Item Values</vt:lpstr>
      <vt:lpstr>If you insert more items than you replace, the new items will be inserted where you specified, and the remaining items will move accordingly:</vt:lpstr>
      <vt:lpstr>If you insert less items than you replace, the new items will be inserted where you specified, and the remaining items will move accordingly:</vt:lpstr>
      <vt:lpstr>Insert items:</vt:lpstr>
      <vt:lpstr> Python - Add List Items   </vt:lpstr>
      <vt:lpstr>Insert Items
To insert a list item at a specified index, use the insert() method.
The insert() method inserts an item at the specified index:</vt:lpstr>
      <vt:lpstr>EXTEND LIST</vt:lpstr>
      <vt:lpstr>Add Any Iterable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</dc:title>
  <dc:creator>jpalmonia41600@gmail.com</dc:creator>
  <cp:lastModifiedBy>jpalmonia41600@gmail.com</cp:lastModifiedBy>
  <cp:revision>3</cp:revision>
  <dcterms:created xsi:type="dcterms:W3CDTF">2022-10-15T09:15:52Z</dcterms:created>
  <dcterms:modified xsi:type="dcterms:W3CDTF">2022-10-16T08:44:04Z</dcterms:modified>
</cp:coreProperties>
</file>