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3" r:id="rId2"/>
    <p:sldId id="384" r:id="rId3"/>
    <p:sldId id="385" r:id="rId4"/>
    <p:sldId id="401" r:id="rId5"/>
    <p:sldId id="386" r:id="rId6"/>
    <p:sldId id="389" r:id="rId7"/>
    <p:sldId id="391" r:id="rId8"/>
    <p:sldId id="390" r:id="rId9"/>
    <p:sldId id="392" r:id="rId10"/>
    <p:sldId id="395" r:id="rId11"/>
    <p:sldId id="396" r:id="rId12"/>
    <p:sldId id="397" r:id="rId13"/>
    <p:sldId id="39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EEBE-4E5C-423A-8105-D7E5E30741F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4386-210D-41FC-9B32-16BC04FEB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9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1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1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84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8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4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4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2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7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3D535-AB13-49B2-8DB6-9DBD7D277F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CA2D-00F3-4CED-9CBB-0B26556C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EB75B-55D1-48E5-BE86-581FD4B99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9016E-A95D-49E6-A7FF-0BC07133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3D03F-D22B-42E2-8D29-69B0EDC1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0F018-A149-438E-8228-8D205A9F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09C5D-1D3F-41F6-921C-F63D399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305BB-9BB1-440A-BDC2-7FD8203E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A337F-5A13-41F2-8A5B-18623912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9261B-780A-4EEF-B156-04ED02A6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4DA5D-9A62-4ED9-A599-3C3225F5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0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CE67B-3462-4273-A6A8-A48ECE7A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7DA37-9BF7-420C-B473-0E9949D6C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AE3BD-876B-43E2-A1ED-D476821B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A8E88-72CC-43FC-8CFD-4FE545B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997C9-42AD-47AC-9747-236C245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4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717452" y="1294228"/>
            <a:ext cx="10958733" cy="4566822"/>
          </a:xfrm>
        </p:spPr>
        <p:txBody>
          <a:bodyPr/>
          <a:lstStyle>
            <a:lvl1pPr marL="228600" indent="-22860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그룹 3"/>
          <p:cNvGrpSpPr/>
          <p:nvPr userDrawn="1"/>
        </p:nvGrpSpPr>
        <p:grpSpPr>
          <a:xfrm>
            <a:off x="0" y="926452"/>
            <a:ext cx="12192000" cy="45719"/>
            <a:chOff x="-140841" y="1028228"/>
            <a:chExt cx="9285984" cy="45719"/>
          </a:xfrm>
        </p:grpSpPr>
        <p:sp>
          <p:nvSpPr>
            <p:cNvPr id="21" name="직사각형 4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7C9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직사각형 5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직사각형 6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직사각형 7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8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7093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직사각형 9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8" name="矩形 27"/>
          <p:cNvSpPr/>
          <p:nvPr userDrawn="1"/>
        </p:nvSpPr>
        <p:spPr>
          <a:xfrm>
            <a:off x="1737734" y="467380"/>
            <a:ext cx="9263201" cy="441340"/>
          </a:xfrm>
          <a:prstGeom prst="rect">
            <a:avLst/>
          </a:prstGeom>
          <a:solidFill>
            <a:srgbClr val="0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矩形 28"/>
          <p:cNvSpPr/>
          <p:nvPr userDrawn="1"/>
        </p:nvSpPr>
        <p:spPr>
          <a:xfrm>
            <a:off x="11160392" y="467380"/>
            <a:ext cx="863968" cy="4413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矩形 29"/>
          <p:cNvSpPr/>
          <p:nvPr userDrawn="1"/>
        </p:nvSpPr>
        <p:spPr>
          <a:xfrm>
            <a:off x="0" y="0"/>
            <a:ext cx="1711175" cy="908720"/>
          </a:xfrm>
          <a:prstGeom prst="rect">
            <a:avLst/>
          </a:prstGeom>
          <a:solidFill>
            <a:srgbClr val="0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737734" y="454360"/>
            <a:ext cx="10079492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39072" y="174992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第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章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751802" y="832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itchFamily="49" charset="-122"/>
              </a:rPr>
              <a:t>Node.js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itchFamily="49" charset="-122"/>
              </a:rPr>
              <a:t>入门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15"/>
          <p:cNvSpPr txBox="1"/>
          <p:nvPr userDrawn="1"/>
        </p:nvSpPr>
        <p:spPr>
          <a:xfrm>
            <a:off x="11160392" y="511153"/>
            <a:ext cx="863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—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en-US" altLang="zh-CN" sz="1200" dirty="0">
                <a:solidFill>
                  <a:schemeClr val="bg1"/>
                </a:solidFill>
              </a:rPr>
              <a:t> —</a:t>
            </a:r>
            <a:r>
              <a:rPr lang="zh-CN" altLang="en-US" sz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2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45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69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9C5C2-1E7D-4284-BD00-E680160C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D83E8-E95C-409A-8E16-4A237BCE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3B3DE-75C5-405D-80BC-A3E6F811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2A763-CA9C-49B1-A66A-964621EA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0389F-F472-48F0-BF28-3C087F65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F8173-BBCB-4017-8BEF-7605EB9D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85B8D-C11C-4379-B3FE-862DA6FB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B9202-337E-49B3-837C-3E247009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A0D81-05E2-41FA-A374-ABC31CB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D5D6B-2085-4A24-89F0-A77BEE69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16A6-768F-451D-BEB6-93BC6949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A6BD4-9305-42C6-9077-DCCC6978F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08AAA-6E6E-4FE3-A7CA-87A8B6A1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FC635-C53E-48D6-8D1C-06D6356A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545D0-A264-4385-B8B6-844FCA13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525BE-FB26-4C47-AED9-3C6C1E1E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3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AAA6F-DB21-49CF-850E-71676F21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2BD68-BB9B-42E2-B417-90868B76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6B934-DBF6-450D-93A2-9BD1CD2C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0751FD-0063-49A7-ABFF-E4ADE5ABB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8700FB-037B-4893-9E7D-1F364178F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FBC048-244A-4670-82AD-30F76C77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6918E-EAAF-47AF-8195-9D6549B5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3DF763-DDEE-49A7-A877-28BCFFE0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F9519-1E3C-4EA4-95CC-7F783EC5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35307-F8C6-4F2C-B67B-7F15004F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8C733C-3FD5-4EA9-9CB9-BD948D36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F5AA6E-8338-4C97-8606-C0653FBC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F1BB4A-2318-4D17-A5B6-EF3E282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B2C0A-00C9-48C8-96BD-1A65C889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AD58D-7DF3-4E74-8385-268CDCDD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1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51E90-19A6-4F1B-AD49-99654758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B9784-F310-475A-95D2-D05B9AAD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E0646-6894-4894-B4AE-D60AC6FEA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90358-CFC9-43D9-832E-4EC16CE9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1F47F-39E4-4FDB-852E-07C8FA15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AD856-1B83-4DE3-8E6C-C29CEAE9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4CD65-F515-4A05-B8A4-622330F9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A8C9BD-A97A-484B-80E7-8A5F1E224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3E35E-4FC2-4183-8940-56E27375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C80F4-C206-4494-AB20-9C96033E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66BFC-7580-48DC-A7E4-1AB8893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F38D3-53E9-4031-BB5C-7DDB6771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8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3E1122-F5E8-4B80-BCE1-DBD35E5E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93B8B-462D-4AE1-8706-64FDD920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8B05E-B17A-458B-A56C-975EB647E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ABCF-9545-45F5-9748-AD55FC8170B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5910B-80B1-4F91-9F3B-9C9F61CD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481E6-FDED-410F-9DDB-9B0D4477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00AA-D4F9-4C89-B812-2559B9D0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8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/>
              <a:t>Node.js</a:t>
            </a:r>
            <a:r>
              <a:rPr lang="zh-CN" altLang="en-US" dirty="0"/>
              <a:t>开发环境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3477794" y="4100547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244214"/>
            <a:ext cx="5144531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62797" y="2068180"/>
            <a:ext cx="4825412" cy="20679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zh-CN" altLang="en-US" sz="1800" dirty="0"/>
              <a:t>功能</a:t>
            </a:r>
            <a:r>
              <a:rPr lang="en-US" altLang="zh-CN" sz="1800" dirty="0"/>
              <a:t>——JavaScript</a:t>
            </a:r>
            <a:r>
              <a:rPr lang="zh-CN" altLang="en-US" sz="1800" dirty="0"/>
              <a:t>脚本的简单调试</a:t>
            </a:r>
            <a:endParaRPr lang="en-US" altLang="zh-CN" sz="1800" dirty="0"/>
          </a:p>
          <a:p>
            <a:pPr algn="just">
              <a:buFont typeface="Wingdings" pitchFamily="2" charset="2"/>
              <a:buChar char="Ø"/>
            </a:pPr>
            <a:r>
              <a:rPr lang="zh-CN" altLang="en-US" sz="1800" dirty="0"/>
              <a:t>主要执行的操作</a:t>
            </a:r>
          </a:p>
          <a:p>
            <a:pPr lvl="1" algn="just"/>
            <a:r>
              <a:rPr lang="zh-CN" altLang="en-US" sz="1800" dirty="0"/>
              <a:t>读取用户输入，解析输入的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数据结构并将其存储在内存中。</a:t>
            </a:r>
          </a:p>
          <a:p>
            <a:pPr lvl="1" algn="just"/>
            <a:r>
              <a:rPr lang="zh-CN" altLang="en-US" sz="1800" dirty="0"/>
              <a:t>执行输入的数据结构，打印（输出）结果。</a:t>
            </a:r>
          </a:p>
          <a:p>
            <a:pPr lvl="1" algn="just"/>
            <a:r>
              <a:rPr lang="zh-CN" altLang="en-US" sz="1800" dirty="0"/>
              <a:t>循环操作以上步骤直到用户按下两次</a:t>
            </a:r>
            <a:r>
              <a:rPr lang="en-US" altLang="zh-CN" sz="1800" dirty="0"/>
              <a:t>&lt;Ctrl&gt;+&lt;C&gt;</a:t>
            </a:r>
            <a:r>
              <a:rPr lang="zh-CN" altLang="en-US" sz="1800" dirty="0"/>
              <a:t>组合键。</a:t>
            </a:r>
            <a:endParaRPr lang="en-US" altLang="zh-CN" sz="1800" dirty="0"/>
          </a:p>
          <a:p>
            <a:pPr algn="just">
              <a:buFont typeface="Wingdings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进入命令行界面，执行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命令即可启动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终端，出现“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&gt;”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提示符表示进入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命令行交互界面。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33" y="6317653"/>
            <a:ext cx="1118100" cy="4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839179" y="1303011"/>
            <a:ext cx="4414017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交互式运行环境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——REPL】</a:t>
            </a:r>
          </a:p>
        </p:txBody>
      </p:sp>
      <p:grpSp>
        <p:nvGrpSpPr>
          <p:cNvPr id="24" name="그룹 458"/>
          <p:cNvGrpSpPr/>
          <p:nvPr/>
        </p:nvGrpSpPr>
        <p:grpSpPr>
          <a:xfrm>
            <a:off x="426651" y="1133206"/>
            <a:ext cx="692336" cy="596843"/>
            <a:chOff x="6008203" y="2488051"/>
            <a:chExt cx="864733" cy="745462"/>
          </a:xfrm>
        </p:grpSpPr>
        <p:sp>
          <p:nvSpPr>
            <p:cNvPr id="25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3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04</a:t>
              </a:r>
            </a:p>
          </p:txBody>
        </p:sp>
        <p:sp>
          <p:nvSpPr>
            <p:cNvPr id="44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76" y="2332734"/>
            <a:ext cx="5133344" cy="336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63636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9332408" y="3633552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244214"/>
            <a:ext cx="10446336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76574" y="2221532"/>
            <a:ext cx="10446336" cy="20679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zh-CN" altLang="en-US" sz="1800" dirty="0"/>
              <a:t>安装该模块</a:t>
            </a:r>
          </a:p>
          <a:p>
            <a:pPr marL="457200" lvl="1" indent="0" algn="just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npm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nodemon</a:t>
            </a:r>
            <a:r>
              <a:rPr lang="en-US" altLang="zh-CN" sz="1800" dirty="0"/>
              <a:t> -g</a:t>
            </a:r>
          </a:p>
          <a:p>
            <a:pPr lvl="1" algn="just"/>
            <a:r>
              <a:rPr lang="zh-CN" altLang="en-US" sz="1800" dirty="0"/>
              <a:t>监控并运行</a:t>
            </a:r>
            <a:r>
              <a:rPr lang="en-US" altLang="zh-CN" sz="1800" dirty="0"/>
              <a:t>Node.js</a:t>
            </a:r>
            <a:r>
              <a:rPr lang="zh-CN" altLang="en-US" sz="1800" dirty="0"/>
              <a:t>程序</a:t>
            </a:r>
          </a:p>
          <a:p>
            <a:pPr marL="457200" lvl="1" indent="0" algn="just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nodemon</a:t>
            </a:r>
            <a:r>
              <a:rPr lang="en-US" altLang="zh-CN" sz="1800" dirty="0"/>
              <a:t> </a:t>
            </a:r>
            <a:r>
              <a:rPr lang="zh-CN" altLang="en-US" sz="1800" dirty="0"/>
              <a:t>文件路径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6377" y="1960950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1055213" y="1821422"/>
            <a:ext cx="6157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使用</a:t>
            </a:r>
            <a:r>
              <a:rPr lang="en-US" altLang="zh-CN" sz="2000" dirty="0" err="1">
                <a:solidFill>
                  <a:srgbClr val="0070C0"/>
                </a:solidFill>
                <a:latin typeface="+mn-ea"/>
              </a:rPr>
              <a:t>nodemon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监视文件改动并自动重启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程序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33" y="6317653"/>
            <a:ext cx="1118100" cy="4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53048" y="1321422"/>
            <a:ext cx="4635161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运行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程序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】</a:t>
            </a:r>
          </a:p>
        </p:txBody>
      </p:sp>
      <p:grpSp>
        <p:nvGrpSpPr>
          <p:cNvPr id="37" name="그룹 458"/>
          <p:cNvGrpSpPr/>
          <p:nvPr/>
        </p:nvGrpSpPr>
        <p:grpSpPr>
          <a:xfrm>
            <a:off x="456706" y="1113252"/>
            <a:ext cx="692336" cy="596843"/>
            <a:chOff x="6008203" y="2488051"/>
            <a:chExt cx="864733" cy="745462"/>
          </a:xfrm>
        </p:grpSpPr>
        <p:sp>
          <p:nvSpPr>
            <p:cNvPr id="38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02</a:t>
              </a:r>
            </a:p>
          </p:txBody>
        </p:sp>
        <p:sp>
          <p:nvSpPr>
            <p:cNvPr id="40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sp>
        <p:nvSpPr>
          <p:cNvPr id="23" name="Rectangle 8"/>
          <p:cNvSpPr txBox="1">
            <a:spLocks noChangeArrowheads="1"/>
          </p:cNvSpPr>
          <p:nvPr/>
        </p:nvSpPr>
        <p:spPr>
          <a:xfrm>
            <a:off x="576574" y="4059131"/>
            <a:ext cx="10446336" cy="20679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zh-CN" altLang="en-US" sz="1800" dirty="0"/>
              <a:t>新开一个终端窗口，在其中执行</a:t>
            </a:r>
            <a:r>
              <a:rPr lang="en-US" altLang="zh-CN" sz="1800" dirty="0"/>
              <a:t>node</a:t>
            </a:r>
            <a:r>
              <a:rPr lang="zh-CN" altLang="en-US" sz="1800" dirty="0"/>
              <a:t>命令</a:t>
            </a:r>
            <a:endParaRPr lang="en-US" altLang="zh-CN" sz="1800" dirty="0"/>
          </a:p>
          <a:p>
            <a:pPr lvl="1" algn="just"/>
            <a:r>
              <a:rPr lang="zh-CN" altLang="en-US" sz="1800" dirty="0"/>
              <a:t>以非调试方式启动当前的</a:t>
            </a:r>
            <a:r>
              <a:rPr lang="en-US" altLang="zh-CN" sz="1800" dirty="0"/>
              <a:t>Node.js</a:t>
            </a:r>
            <a:r>
              <a:rPr lang="zh-CN" altLang="en-US" sz="1800" dirty="0"/>
              <a:t>脚本文件</a:t>
            </a:r>
          </a:p>
        </p:txBody>
      </p:sp>
      <p:pic>
        <p:nvPicPr>
          <p:cNvPr id="25" name="图片 4"/>
          <p:cNvPicPr>
            <a:picLocks noChangeAspect="1" noChangeArrowheads="1"/>
          </p:cNvPicPr>
          <p:nvPr/>
        </p:nvPicPr>
        <p:blipFill>
          <a:blip r:embed="rId4">
            <a:lum brigh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28" y="4839580"/>
            <a:ext cx="5048018" cy="164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2"/>
          <p:cNvSpPr/>
          <p:nvPr/>
        </p:nvSpPr>
        <p:spPr>
          <a:xfrm>
            <a:off x="899426" y="2546587"/>
            <a:ext cx="5298857" cy="326147"/>
          </a:xfrm>
          <a:prstGeom prst="rect">
            <a:avLst/>
          </a:prstGeom>
          <a:solidFill>
            <a:srgbClr val="797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99426" y="3155771"/>
            <a:ext cx="5298857" cy="340903"/>
          </a:xfrm>
          <a:prstGeom prst="rect">
            <a:avLst/>
          </a:prstGeom>
          <a:solidFill>
            <a:srgbClr val="797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26377" y="3783614"/>
            <a:ext cx="374198" cy="98663"/>
            <a:chOff x="612600" y="3722509"/>
            <a:chExt cx="374198" cy="98663"/>
          </a:xfrm>
        </p:grpSpPr>
        <p:sp>
          <p:nvSpPr>
            <p:cNvPr id="46" name="等腰三角形 45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8" name="等腰三角形 47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9" name="等腰三角形 48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50" name="矩形 49"/>
          <p:cNvSpPr/>
          <p:nvPr/>
        </p:nvSpPr>
        <p:spPr>
          <a:xfrm>
            <a:off x="1055213" y="3644086"/>
            <a:ext cx="4968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Visual Studio Code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中运行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59691916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9332408" y="3633552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133748"/>
            <a:ext cx="10446336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76574" y="2111066"/>
            <a:ext cx="10446336" cy="144737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zh-CN" altLang="en-US" sz="1800" dirty="0"/>
              <a:t>使用</a:t>
            </a:r>
            <a:r>
              <a:rPr lang="en-US" altLang="zh-CN" sz="1800" dirty="0"/>
              <a:t>console.log()</a:t>
            </a:r>
            <a:r>
              <a:rPr lang="zh-CN" altLang="en-US" sz="1800" dirty="0"/>
              <a:t>方法检查变量或字符串的值，记录脚本调用的函数，或记录来自第三方服务的响应。</a:t>
            </a:r>
            <a:endParaRPr lang="en-US" altLang="zh-CN" sz="1800" dirty="0"/>
          </a:p>
          <a:p>
            <a:pPr lvl="1" algn="just"/>
            <a:r>
              <a:rPr lang="zh-CN" altLang="en-US" sz="1800" dirty="0"/>
              <a:t>使用</a:t>
            </a:r>
            <a:r>
              <a:rPr lang="en-US" altLang="zh-CN" sz="1800" dirty="0" err="1"/>
              <a:t>console.warn</a:t>
            </a:r>
            <a:r>
              <a:rPr lang="en-US" altLang="zh-CN" sz="1800" dirty="0"/>
              <a:t>()</a:t>
            </a:r>
            <a:r>
              <a:rPr lang="zh-CN" altLang="en-US" sz="1800" dirty="0"/>
              <a:t>或</a:t>
            </a:r>
            <a:r>
              <a:rPr lang="en-US" altLang="zh-CN" sz="1800" dirty="0" err="1"/>
              <a:t>console.error</a:t>
            </a:r>
            <a:r>
              <a:rPr lang="en-US" altLang="zh-CN" sz="1800" dirty="0"/>
              <a:t>()</a:t>
            </a:r>
            <a:r>
              <a:rPr lang="zh-CN" altLang="en-US" sz="1800" dirty="0"/>
              <a:t>方法记录警告或错误信息。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6377" y="1850484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1055213" y="171095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使用日志工具进行调试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33" y="6317653"/>
            <a:ext cx="1118100" cy="4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53048" y="1210956"/>
            <a:ext cx="4463328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调试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程序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】</a:t>
            </a:r>
          </a:p>
        </p:txBody>
      </p:sp>
      <p:grpSp>
        <p:nvGrpSpPr>
          <p:cNvPr id="37" name="그룹 458"/>
          <p:cNvGrpSpPr/>
          <p:nvPr/>
        </p:nvGrpSpPr>
        <p:grpSpPr>
          <a:xfrm>
            <a:off x="456706" y="1002786"/>
            <a:ext cx="692336" cy="596843"/>
            <a:chOff x="6008203" y="2488051"/>
            <a:chExt cx="864733" cy="745462"/>
          </a:xfrm>
        </p:grpSpPr>
        <p:sp>
          <p:nvSpPr>
            <p:cNvPr id="38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03</a:t>
              </a:r>
            </a:p>
          </p:txBody>
        </p:sp>
        <p:sp>
          <p:nvSpPr>
            <p:cNvPr id="40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sp>
        <p:nvSpPr>
          <p:cNvPr id="45" name="Rectangle 8"/>
          <p:cNvSpPr txBox="1">
            <a:spLocks noChangeArrowheads="1"/>
          </p:cNvSpPr>
          <p:nvPr/>
        </p:nvSpPr>
        <p:spPr>
          <a:xfrm>
            <a:off x="521455" y="3531443"/>
            <a:ext cx="10446336" cy="144737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zh-CN" sz="1800" dirty="0"/>
              <a:t>Node.js</a:t>
            </a:r>
            <a:r>
              <a:rPr lang="zh-CN" altLang="en-US" sz="1800" dirty="0"/>
              <a:t>内置一个进程外的调试实用程序，可通过</a:t>
            </a:r>
            <a:r>
              <a:rPr lang="en-US" altLang="zh-CN" sz="1800" dirty="0"/>
              <a:t>V8</a:t>
            </a:r>
            <a:r>
              <a:rPr lang="zh-CN" altLang="en-US" sz="1800" dirty="0"/>
              <a:t>检查器和内置调试客户端访问。</a:t>
            </a:r>
            <a:endParaRPr lang="en-US" altLang="zh-CN" sz="1800" dirty="0"/>
          </a:p>
          <a:p>
            <a:pPr lvl="1" algn="just"/>
            <a:r>
              <a:rPr lang="zh-CN" altLang="en-US" sz="1800" dirty="0"/>
              <a:t>执行</a:t>
            </a:r>
            <a:r>
              <a:rPr lang="en-US" altLang="zh-CN" sz="1800" dirty="0"/>
              <a:t>node</a:t>
            </a:r>
            <a:r>
              <a:rPr lang="zh-CN" altLang="en-US" sz="1800" dirty="0"/>
              <a:t>命令时加上</a:t>
            </a:r>
            <a:r>
              <a:rPr lang="en-US" altLang="zh-CN" sz="1800" dirty="0"/>
              <a:t>inspect</a:t>
            </a:r>
            <a:r>
              <a:rPr lang="zh-CN" altLang="en-US" sz="1800" dirty="0"/>
              <a:t>参数，指定要调试的脚本的路径。</a:t>
            </a:r>
            <a:endParaRPr lang="en-US" altLang="zh-CN" sz="1800" dirty="0"/>
          </a:p>
          <a:p>
            <a:pPr lvl="1" algn="just"/>
            <a:r>
              <a:rPr lang="en-US" altLang="zh-CN" sz="1800" dirty="0"/>
              <a:t>Node.js</a:t>
            </a:r>
            <a:r>
              <a:rPr lang="zh-CN" altLang="en-US" sz="1800" dirty="0"/>
              <a:t>调试脚本示例</a:t>
            </a:r>
            <a:endParaRPr lang="fr-FR" altLang="zh-CN" sz="1800" dirty="0"/>
          </a:p>
          <a:p>
            <a:pPr marL="457200" lvl="1" indent="0" algn="just">
              <a:buNone/>
            </a:pPr>
            <a:r>
              <a:rPr lang="fr-FR" altLang="zh-CN" sz="1800" dirty="0"/>
              <a:t>global.x = 5;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setTimeout(() =&gt; {   //</a:t>
            </a:r>
            <a:r>
              <a:rPr lang="zh-CN" altLang="en-US" sz="1800" dirty="0"/>
              <a:t>此处用到的回调函数的形式是箭头函数，</a:t>
            </a:r>
            <a:r>
              <a:rPr lang="en-US" altLang="zh-CN" sz="1800" dirty="0"/>
              <a:t>() =&gt;</a:t>
            </a:r>
            <a:r>
              <a:rPr lang="zh-CN" altLang="en-US" sz="1800" dirty="0"/>
              <a:t>相当于</a:t>
            </a:r>
            <a:r>
              <a:rPr lang="fr-FR" altLang="zh-CN" sz="1800" dirty="0"/>
              <a:t>function()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  debugger;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  console.log('world');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}, 1000);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console.log('hello');</a:t>
            </a:r>
          </a:p>
        </p:txBody>
      </p:sp>
      <p:sp>
        <p:nvSpPr>
          <p:cNvPr id="46" name="矩形 45"/>
          <p:cNvSpPr/>
          <p:nvPr/>
        </p:nvSpPr>
        <p:spPr>
          <a:xfrm>
            <a:off x="802873" y="4449356"/>
            <a:ext cx="9213770" cy="1906933"/>
          </a:xfrm>
          <a:prstGeom prst="rect">
            <a:avLst/>
          </a:prstGeom>
          <a:solidFill>
            <a:srgbClr val="797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26377" y="3270861"/>
            <a:ext cx="374198" cy="98663"/>
            <a:chOff x="612600" y="3722509"/>
            <a:chExt cx="374198" cy="98663"/>
          </a:xfrm>
        </p:grpSpPr>
        <p:sp>
          <p:nvSpPr>
            <p:cNvPr id="43" name="等腰三角形 4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4" name="等腰三角形 43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8" name="等腰三角形 47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49" name="矩形 48"/>
          <p:cNvSpPr/>
          <p:nvPr/>
        </p:nvSpPr>
        <p:spPr>
          <a:xfrm>
            <a:off x="1055213" y="3131333"/>
            <a:ext cx="2911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内置调试器</a:t>
            </a:r>
          </a:p>
        </p:txBody>
      </p:sp>
    </p:spTree>
    <p:extLst>
      <p:ext uri="{BB962C8B-B14F-4D97-AF65-F5344CB8AC3E}">
        <p14:creationId xmlns:p14="http://schemas.microsoft.com/office/powerpoint/2010/main" val="429336096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3315421" y="3947836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9" y="1133748"/>
            <a:ext cx="4978834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626376" y="2454248"/>
            <a:ext cx="4508608" cy="144737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7093D2"/>
                </a:solidFill>
              </a:rPr>
              <a:t> 调试步骤</a:t>
            </a:r>
            <a:endParaRPr lang="en-US" altLang="zh-CN" sz="1800" dirty="0">
              <a:solidFill>
                <a:srgbClr val="7093D2"/>
              </a:solidFill>
            </a:endParaRPr>
          </a:p>
          <a:p>
            <a:pPr marL="457200" lvl="1" indent="0" algn="just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）设置调试配置文件。关键是设置</a:t>
            </a:r>
            <a:r>
              <a:rPr lang="en-US" altLang="zh-CN" sz="1800" dirty="0"/>
              <a:t>program</a:t>
            </a:r>
            <a:r>
              <a:rPr lang="zh-CN" altLang="en-US" sz="1800" dirty="0"/>
              <a:t>属性，使其指向要运行的脚本文件。</a:t>
            </a:r>
          </a:p>
          <a:p>
            <a:pPr marL="457200" lvl="1" indent="0" algn="just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）设置断点。</a:t>
            </a:r>
          </a:p>
          <a:p>
            <a:pPr marL="457200" lvl="1" indent="0" algn="just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）根据需要设置监视器。</a:t>
            </a:r>
          </a:p>
          <a:p>
            <a:pPr marL="457200" lvl="1" indent="0" algn="just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）启动该脚本的调试。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6377" y="1850484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1055213" y="1710956"/>
            <a:ext cx="35244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Visual Studio Code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中调试</a:t>
            </a:r>
            <a:br>
              <a:rPr lang="en-US" altLang="zh-CN" sz="2000" dirty="0">
                <a:solidFill>
                  <a:srgbClr val="0070C0"/>
                </a:solidFill>
                <a:latin typeface="+mn-ea"/>
              </a:rPr>
            </a:b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程序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" y="6394662"/>
            <a:ext cx="935274" cy="35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53048" y="1210956"/>
            <a:ext cx="4230125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调试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程序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】</a:t>
            </a:r>
          </a:p>
        </p:txBody>
      </p:sp>
      <p:grpSp>
        <p:nvGrpSpPr>
          <p:cNvPr id="37" name="그룹 458"/>
          <p:cNvGrpSpPr/>
          <p:nvPr/>
        </p:nvGrpSpPr>
        <p:grpSpPr>
          <a:xfrm>
            <a:off x="456706" y="1002786"/>
            <a:ext cx="692336" cy="596843"/>
            <a:chOff x="6008203" y="2488051"/>
            <a:chExt cx="864733" cy="745462"/>
          </a:xfrm>
        </p:grpSpPr>
        <p:sp>
          <p:nvSpPr>
            <p:cNvPr id="38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03</a:t>
              </a:r>
            </a:p>
          </p:txBody>
        </p:sp>
        <p:sp>
          <p:nvSpPr>
            <p:cNvPr id="40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pic>
        <p:nvPicPr>
          <p:cNvPr id="16386" name="图片 8"/>
          <p:cNvPicPr>
            <a:picLocks noChangeAspect="1" noChangeArrowheads="1"/>
          </p:cNvPicPr>
          <p:nvPr/>
        </p:nvPicPr>
        <p:blipFill>
          <a:blip r:embed="rId4">
            <a:lum brigh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12" y="2060759"/>
            <a:ext cx="5780578" cy="433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2"/>
          <p:cNvSpPr/>
          <p:nvPr/>
        </p:nvSpPr>
        <p:spPr>
          <a:xfrm>
            <a:off x="7955342" y="1541679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Node.js</a:t>
            </a:r>
            <a:r>
              <a:rPr lang="zh-CN" altLang="en-US" dirty="0">
                <a:latin typeface="+mn-ea"/>
              </a:rPr>
              <a:t>脚本的调试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52866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3376668" y="3956497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9" y="1133748"/>
            <a:ext cx="5034065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676950" y="2487715"/>
            <a:ext cx="4641353" cy="144737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7093D2"/>
                </a:solidFill>
              </a:rPr>
              <a:t>调试器</a:t>
            </a:r>
            <a:r>
              <a:rPr lang="en-US" altLang="zh-CN" sz="1800" dirty="0">
                <a:solidFill>
                  <a:srgbClr val="7093D2"/>
                </a:solidFill>
              </a:rPr>
              <a:t>3</a:t>
            </a:r>
            <a:r>
              <a:rPr lang="zh-CN" altLang="en-US" sz="1800" dirty="0">
                <a:solidFill>
                  <a:srgbClr val="7093D2"/>
                </a:solidFill>
              </a:rPr>
              <a:t>种单步执行方式</a:t>
            </a:r>
            <a:endParaRPr lang="en-US" altLang="zh-CN" sz="1800" dirty="0">
              <a:solidFill>
                <a:srgbClr val="7093D2"/>
              </a:solidFill>
            </a:endParaRPr>
          </a:p>
          <a:p>
            <a:pPr lvl="1" algn="just"/>
            <a:r>
              <a:rPr lang="en-US" altLang="zh-CN" sz="1800" dirty="0"/>
              <a:t>Step Into</a:t>
            </a:r>
            <a:r>
              <a:rPr lang="zh-CN" altLang="en-US" sz="1800" dirty="0"/>
              <a:t>（</a:t>
            </a:r>
            <a:r>
              <a:rPr lang="en-US" altLang="zh-CN" sz="1800" dirty="0"/>
              <a:t>&lt;F11&gt;</a:t>
            </a:r>
            <a:r>
              <a:rPr lang="zh-CN" altLang="en-US" sz="1800" dirty="0"/>
              <a:t>键）：单步执行，遇到子函数就进入该函数并且继续单步执行。</a:t>
            </a:r>
          </a:p>
          <a:p>
            <a:pPr lvl="1" algn="just"/>
            <a:r>
              <a:rPr lang="en-US" altLang="zh-CN" sz="1800" dirty="0"/>
              <a:t>Step Out</a:t>
            </a:r>
            <a:r>
              <a:rPr lang="zh-CN" altLang="en-US" sz="1800" dirty="0"/>
              <a:t>（</a:t>
            </a:r>
            <a:r>
              <a:rPr lang="en-US" altLang="zh-CN" sz="1800" dirty="0"/>
              <a:t>&lt;Shift&gt;+&lt;F11&gt;</a:t>
            </a:r>
            <a:r>
              <a:rPr lang="zh-CN" altLang="en-US" sz="1800" dirty="0"/>
              <a:t>组合键）：当单步执行到子函数内时，使用它执行完子函数余下部分，并返回上一层函数。</a:t>
            </a:r>
          </a:p>
          <a:p>
            <a:pPr lvl="1" algn="just"/>
            <a:r>
              <a:rPr lang="en-US" altLang="zh-CN" sz="1800" dirty="0"/>
              <a:t>Step Over</a:t>
            </a:r>
            <a:r>
              <a:rPr lang="zh-CN" altLang="en-US" sz="1800" dirty="0"/>
              <a:t>（</a:t>
            </a:r>
            <a:r>
              <a:rPr lang="en-US" altLang="zh-CN" sz="1800" dirty="0"/>
              <a:t>&lt;F10&gt;</a:t>
            </a:r>
            <a:r>
              <a:rPr lang="zh-CN" altLang="en-US" sz="1800" dirty="0"/>
              <a:t>键）：在单步执行时，在函数内遇到子函数时不会进入子函数内单步执行，而是将子函数整个执行完毕并返回下一条语句。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6377" y="1850484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5" y="6363437"/>
            <a:ext cx="886738" cy="34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458"/>
          <p:cNvGrpSpPr/>
          <p:nvPr/>
        </p:nvGrpSpPr>
        <p:grpSpPr>
          <a:xfrm>
            <a:off x="456706" y="1002786"/>
            <a:ext cx="692336" cy="596843"/>
            <a:chOff x="6008203" y="2488051"/>
            <a:chExt cx="864733" cy="745462"/>
          </a:xfrm>
        </p:grpSpPr>
        <p:sp>
          <p:nvSpPr>
            <p:cNvPr id="38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03</a:t>
              </a:r>
            </a:p>
          </p:txBody>
        </p:sp>
        <p:sp>
          <p:nvSpPr>
            <p:cNvPr id="40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pic>
        <p:nvPicPr>
          <p:cNvPr id="17410" name="Picture 2" descr="1-11"/>
          <p:cNvPicPr>
            <a:picLocks noChangeAspect="1" noChangeArrowheads="1"/>
          </p:cNvPicPr>
          <p:nvPr/>
        </p:nvPicPr>
        <p:blipFill>
          <a:blip r:embed="rId4">
            <a:lum brigh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726" y="2435197"/>
            <a:ext cx="5877022" cy="368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8206955" y="18784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单步执行</a:t>
            </a:r>
            <a:endParaRPr lang="zh-CN" altLang="zh-CN" dirty="0">
              <a:latin typeface="+mn-ea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53048" y="1210956"/>
            <a:ext cx="4230125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调试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程序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】</a:t>
            </a:r>
          </a:p>
        </p:txBody>
      </p:sp>
      <p:sp>
        <p:nvSpPr>
          <p:cNvPr id="44" name="矩形 43"/>
          <p:cNvSpPr/>
          <p:nvPr/>
        </p:nvSpPr>
        <p:spPr>
          <a:xfrm>
            <a:off x="1055213" y="1710956"/>
            <a:ext cx="35244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Visual Studio Code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中调试</a:t>
            </a:r>
            <a:br>
              <a:rPr lang="en-US" altLang="zh-CN" sz="2000" dirty="0">
                <a:solidFill>
                  <a:srgbClr val="0070C0"/>
                </a:solidFill>
                <a:latin typeface="+mn-ea"/>
              </a:rPr>
            </a:b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57642456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/>
              <a:t>Node.js</a:t>
            </a:r>
            <a:r>
              <a:rPr lang="zh-CN" altLang="en-US" dirty="0"/>
              <a:t>开发环境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3477794" y="4100547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244214"/>
            <a:ext cx="5144531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62797" y="2270867"/>
            <a:ext cx="4825412" cy="20679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1800" dirty="0"/>
              <a:t>Visual Studio Code</a:t>
            </a:r>
            <a:r>
              <a:rPr lang="zh-CN" altLang="en-US" sz="1800" dirty="0"/>
              <a:t>用于集中进行编码、运行和调试。</a:t>
            </a:r>
            <a:endParaRPr lang="en-US" altLang="zh-CN" sz="1800" dirty="0"/>
          </a:p>
          <a:p>
            <a:pPr algn="just">
              <a:buFont typeface="Wingdings" pitchFamily="2" charset="2"/>
              <a:buChar char="Ø"/>
            </a:pPr>
            <a:r>
              <a:rPr lang="zh-CN" altLang="en-US" sz="1800" dirty="0"/>
              <a:t>以在</a:t>
            </a:r>
            <a:r>
              <a:rPr lang="en-US" altLang="zh-CN" sz="1800" dirty="0"/>
              <a:t>Windows 7 64</a:t>
            </a:r>
            <a:r>
              <a:rPr lang="zh-CN" altLang="en-US" sz="1800" dirty="0"/>
              <a:t>位系统上安装</a:t>
            </a:r>
            <a:r>
              <a:rPr lang="en-US" altLang="zh-CN" sz="1800" dirty="0"/>
              <a:t>Visual Studio Code</a:t>
            </a:r>
            <a:r>
              <a:rPr lang="zh-CN" altLang="en-US" sz="1800" dirty="0"/>
              <a:t>为例。</a:t>
            </a:r>
            <a:endParaRPr lang="en-US" altLang="zh-CN" sz="1800" dirty="0"/>
          </a:p>
          <a:p>
            <a:pPr algn="just">
              <a:buFont typeface="Wingdings" pitchFamily="2" charset="2"/>
              <a:buChar char="Ø"/>
            </a:pPr>
            <a:r>
              <a:rPr lang="zh-CN" altLang="en-US" sz="1800" dirty="0"/>
              <a:t>从微软官网上下载</a:t>
            </a:r>
            <a:r>
              <a:rPr lang="en-US" altLang="zh-CN" sz="1800" dirty="0"/>
              <a:t>Visual Studio Code 64</a:t>
            </a:r>
            <a:r>
              <a:rPr lang="zh-CN" altLang="en-US" sz="1800" dirty="0"/>
              <a:t>位</a:t>
            </a:r>
            <a:r>
              <a:rPr lang="en-US" altLang="zh-CN" sz="1800" dirty="0"/>
              <a:t>Windows</a:t>
            </a:r>
            <a:r>
              <a:rPr lang="zh-CN" altLang="en-US" sz="1800" dirty="0"/>
              <a:t>版本的安装包进行安装。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3" y="6262819"/>
            <a:ext cx="1118100" cy="4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839179" y="1303011"/>
            <a:ext cx="4898833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安装开发工具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Visual Studio Code】</a:t>
            </a:r>
          </a:p>
        </p:txBody>
      </p:sp>
      <p:grpSp>
        <p:nvGrpSpPr>
          <p:cNvPr id="24" name="그룹 458"/>
          <p:cNvGrpSpPr/>
          <p:nvPr/>
        </p:nvGrpSpPr>
        <p:grpSpPr>
          <a:xfrm>
            <a:off x="426651" y="1133206"/>
            <a:ext cx="692336" cy="596843"/>
            <a:chOff x="6008203" y="2488051"/>
            <a:chExt cx="864733" cy="745462"/>
          </a:xfrm>
        </p:grpSpPr>
        <p:sp>
          <p:nvSpPr>
            <p:cNvPr id="25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3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05</a:t>
              </a:r>
            </a:p>
          </p:txBody>
        </p:sp>
        <p:sp>
          <p:nvSpPr>
            <p:cNvPr id="44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47" y="1864621"/>
            <a:ext cx="5483683" cy="411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1647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49018" y="2461634"/>
            <a:ext cx="6400801" cy="2117522"/>
            <a:chOff x="4749018" y="1196357"/>
            <a:chExt cx="6400801" cy="2117522"/>
          </a:xfrm>
        </p:grpSpPr>
        <p:sp>
          <p:nvSpPr>
            <p:cNvPr id="47" name="직사각형 17"/>
            <p:cNvSpPr/>
            <p:nvPr/>
          </p:nvSpPr>
          <p:spPr>
            <a:xfrm>
              <a:off x="4763275" y="1932897"/>
              <a:ext cx="6386543" cy="1380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749018" y="1196357"/>
              <a:ext cx="6400801" cy="727608"/>
            </a:xfrm>
            <a:prstGeom prst="rect">
              <a:avLst/>
            </a:prstGeom>
            <a:solidFill>
              <a:srgbClr val="0379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 flipV="1">
              <a:off x="10793225" y="1400755"/>
              <a:ext cx="390507" cy="29028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그룹 6"/>
            <p:cNvGrpSpPr/>
            <p:nvPr/>
          </p:nvGrpSpPr>
          <p:grpSpPr>
            <a:xfrm>
              <a:off x="4749018" y="1924970"/>
              <a:ext cx="6384603" cy="70709"/>
              <a:chOff x="-140841" y="1028228"/>
              <a:chExt cx="9285984" cy="45719"/>
            </a:xfrm>
          </p:grpSpPr>
          <p:sp>
            <p:nvSpPr>
              <p:cNvPr id="40" name="직사각형 9"/>
              <p:cNvSpPr/>
              <p:nvPr/>
            </p:nvSpPr>
            <p:spPr>
              <a:xfrm>
                <a:off x="1406823" y="1028228"/>
                <a:ext cx="1547664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10"/>
              <p:cNvSpPr/>
              <p:nvPr/>
            </p:nvSpPr>
            <p:spPr>
              <a:xfrm>
                <a:off x="2954487" y="1028228"/>
                <a:ext cx="154766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11"/>
              <p:cNvSpPr/>
              <p:nvPr/>
            </p:nvSpPr>
            <p:spPr>
              <a:xfrm>
                <a:off x="4502151" y="1028228"/>
                <a:ext cx="154766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12"/>
              <p:cNvSpPr/>
              <p:nvPr/>
            </p:nvSpPr>
            <p:spPr>
              <a:xfrm>
                <a:off x="6049815" y="1028228"/>
                <a:ext cx="154766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13"/>
              <p:cNvSpPr/>
              <p:nvPr/>
            </p:nvSpPr>
            <p:spPr>
              <a:xfrm>
                <a:off x="7597479" y="1028228"/>
                <a:ext cx="154766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14"/>
              <p:cNvSpPr/>
              <p:nvPr/>
            </p:nvSpPr>
            <p:spPr>
              <a:xfrm>
                <a:off x="-140841" y="1028228"/>
                <a:ext cx="1547664" cy="457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3"/>
          <p:cNvSpPr txBox="1">
            <a:spLocks/>
          </p:cNvSpPr>
          <p:nvPr/>
        </p:nvSpPr>
        <p:spPr>
          <a:xfrm>
            <a:off x="109668" y="1712656"/>
            <a:ext cx="2564055" cy="44048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109668" y="976714"/>
            <a:ext cx="3532939" cy="70833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0" dirty="0"/>
              <a:t>内容导航</a:t>
            </a:r>
            <a:endParaRPr lang="ko-KR" altLang="en-US" sz="4400" b="0" dirty="0"/>
          </a:p>
        </p:txBody>
      </p:sp>
      <p:grpSp>
        <p:nvGrpSpPr>
          <p:cNvPr id="12" name="그룹 17"/>
          <p:cNvGrpSpPr/>
          <p:nvPr/>
        </p:nvGrpSpPr>
        <p:grpSpPr>
          <a:xfrm>
            <a:off x="-25815" y="2167404"/>
            <a:ext cx="3746006" cy="2687697"/>
            <a:chOff x="0" y="1460417"/>
            <a:chExt cx="3675122" cy="2636838"/>
          </a:xfrm>
        </p:grpSpPr>
        <p:sp>
          <p:nvSpPr>
            <p:cNvPr id="13" name="Freeform 113"/>
            <p:cNvSpPr>
              <a:spLocks/>
            </p:cNvSpPr>
            <p:nvPr userDrawn="1"/>
          </p:nvSpPr>
          <p:spPr bwMode="auto">
            <a:xfrm>
              <a:off x="1044635" y="146200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5"/>
            <p:cNvSpPr>
              <a:spLocks/>
            </p:cNvSpPr>
            <p:nvPr userDrawn="1"/>
          </p:nvSpPr>
          <p:spPr bwMode="auto">
            <a:xfrm>
              <a:off x="2395597" y="146200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7"/>
            <p:cNvSpPr>
              <a:spLocks/>
            </p:cNvSpPr>
            <p:nvPr userDrawn="1"/>
          </p:nvSpPr>
          <p:spPr bwMode="auto">
            <a:xfrm>
              <a:off x="2395597" y="2814555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9"/>
            <p:cNvSpPr>
              <a:spLocks/>
            </p:cNvSpPr>
            <p:nvPr userDrawn="1"/>
          </p:nvSpPr>
          <p:spPr bwMode="auto">
            <a:xfrm>
              <a:off x="1044635" y="2816142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92D05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" name="그림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2527799"/>
              <a:ext cx="395560" cy="1096463"/>
            </a:xfrm>
            <a:prstGeom prst="rect">
              <a:avLst/>
            </a:prstGeom>
          </p:spPr>
        </p:pic>
        <p:sp>
          <p:nvSpPr>
            <p:cNvPr id="18" name="Freeform 118"/>
            <p:cNvSpPr>
              <a:spLocks/>
            </p:cNvSpPr>
            <p:nvPr userDrawn="1"/>
          </p:nvSpPr>
          <p:spPr bwMode="auto">
            <a:xfrm>
              <a:off x="2395597" y="2814555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9" name="그림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027937"/>
              <a:ext cx="449020" cy="1096463"/>
            </a:xfrm>
            <a:prstGeom prst="rect">
              <a:avLst/>
            </a:prstGeom>
          </p:spPr>
        </p:pic>
        <p:sp>
          <p:nvSpPr>
            <p:cNvPr id="20" name="Freeform 116"/>
            <p:cNvSpPr>
              <a:spLocks/>
            </p:cNvSpPr>
            <p:nvPr userDrawn="1"/>
          </p:nvSpPr>
          <p:spPr bwMode="auto">
            <a:xfrm>
              <a:off x="2395597" y="146200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0" y="1460417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0" y="2816142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92D050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23" name="Freeform 120"/>
            <p:cNvSpPr>
              <a:spLocks/>
            </p:cNvSpPr>
            <p:nvPr userDrawn="1"/>
          </p:nvSpPr>
          <p:spPr bwMode="auto">
            <a:xfrm>
              <a:off x="1043047" y="2814555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4" name="그림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201652"/>
              <a:ext cx="449020" cy="1096463"/>
            </a:xfrm>
            <a:prstGeom prst="rect">
              <a:avLst/>
            </a:prstGeom>
          </p:spPr>
        </p:pic>
        <p:sp>
          <p:nvSpPr>
            <p:cNvPr id="25" name="Freeform 114"/>
            <p:cNvSpPr>
              <a:spLocks/>
            </p:cNvSpPr>
            <p:nvPr userDrawn="1"/>
          </p:nvSpPr>
          <p:spPr bwMode="auto">
            <a:xfrm>
              <a:off x="1044635" y="146200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4944774" y="2675675"/>
            <a:ext cx="4196662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1.3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开始开发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Node.js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应用程序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44774" y="1413596"/>
            <a:ext cx="2441374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1.1  Node.js </a:t>
            </a: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简介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083861" y="3360670"/>
            <a:ext cx="6005059" cy="935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构建第一个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0070C0"/>
              </a:buClr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运行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0070C0"/>
              </a:buClr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调试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</a:p>
        </p:txBody>
      </p:sp>
      <p:pic>
        <p:nvPicPr>
          <p:cNvPr id="48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798086" y="1660209"/>
            <a:ext cx="248175" cy="6386545"/>
          </a:xfrm>
          <a:prstGeom prst="rect">
            <a:avLst/>
          </a:prstGeom>
        </p:spPr>
      </p:pic>
      <p:sp>
        <p:nvSpPr>
          <p:cNvPr id="35" name="TextBox 1"/>
          <p:cNvSpPr txBox="1"/>
          <p:nvPr/>
        </p:nvSpPr>
        <p:spPr>
          <a:xfrm>
            <a:off x="4944774" y="1972084"/>
            <a:ext cx="3581109" cy="369330"/>
          </a:xfrm>
          <a:prstGeom prst="rect">
            <a:avLst/>
          </a:prstGeom>
          <a:noFill/>
        </p:spPr>
        <p:txBody>
          <a:bodyPr wrap="none" lIns="0" tIns="0" rIns="0" bIns="60958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1.2  </a:t>
            </a: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部署</a:t>
            </a:r>
            <a:r>
              <a:rPr lang="en-US" altLang="zh-CN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Node.js</a:t>
            </a:r>
            <a:r>
              <a:rPr lang="zh-CN" altLang="en-US" sz="2400" dirty="0">
                <a:solidFill>
                  <a:srgbClr val="8087A4"/>
                </a:solidFill>
                <a:latin typeface="微软雅黑" pitchFamily="34" charset="-122"/>
                <a:ea typeface="微软雅黑" pitchFamily="34" charset="-122"/>
                <a:cs typeface="Microsoft YaHei UI" pitchFamily="18" charset="0"/>
              </a:rPr>
              <a:t>开发环境</a:t>
            </a:r>
          </a:p>
        </p:txBody>
      </p:sp>
    </p:spTree>
    <p:extLst>
      <p:ext uri="{BB962C8B-B14F-4D97-AF65-F5344CB8AC3E}">
        <p14:creationId xmlns:p14="http://schemas.microsoft.com/office/powerpoint/2010/main" val="30534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40"/>
          <p:cNvSpPr/>
          <p:nvPr/>
        </p:nvSpPr>
        <p:spPr>
          <a:xfrm>
            <a:off x="296315" y="1161144"/>
            <a:ext cx="4968445" cy="558800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40"/>
          <p:cNvSpPr/>
          <p:nvPr/>
        </p:nvSpPr>
        <p:spPr>
          <a:xfrm>
            <a:off x="642577" y="1381611"/>
            <a:ext cx="4321310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2578" y="1989138"/>
            <a:ext cx="4064433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）熟悉开发工具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Visual Studio Code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的基本使用；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）掌握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Node.js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应用程序的编写、运行和调试的基本方法。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118987" y="1432344"/>
            <a:ext cx="1870075" cy="4270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kumimoji="0" lang="en-US" altLang="zh-CN" sz="2200" dirty="0">
                <a:solidFill>
                  <a:srgbClr val="0070C0"/>
                </a:solidFill>
                <a:latin typeface="+mn-ea"/>
              </a:rPr>
              <a:t>【</a:t>
            </a:r>
            <a:r>
              <a:rPr kumimoji="0" lang="zh-CN" altLang="en-US" sz="2200" dirty="0">
                <a:solidFill>
                  <a:srgbClr val="0070C0"/>
                </a:solidFill>
                <a:latin typeface="+mn-ea"/>
              </a:rPr>
              <a:t>学习目标</a:t>
            </a:r>
            <a:r>
              <a:rPr kumimoji="0" lang="en-US" altLang="zh-CN" sz="2200" dirty="0">
                <a:solidFill>
                  <a:srgbClr val="0070C0"/>
                </a:solidFill>
                <a:latin typeface="+mn-ea"/>
              </a:rPr>
              <a:t>】</a:t>
            </a:r>
          </a:p>
        </p:txBody>
      </p:sp>
      <p:grpSp>
        <p:nvGrpSpPr>
          <p:cNvPr id="25" name="그룹 458"/>
          <p:cNvGrpSpPr/>
          <p:nvPr/>
        </p:nvGrpSpPr>
        <p:grpSpPr>
          <a:xfrm>
            <a:off x="426651" y="1272824"/>
            <a:ext cx="692336" cy="596843"/>
            <a:chOff x="6008203" y="2488051"/>
            <a:chExt cx="864733" cy="745462"/>
          </a:xfrm>
        </p:grpSpPr>
        <p:sp>
          <p:nvSpPr>
            <p:cNvPr id="26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8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00</a:t>
              </a:r>
            </a:p>
          </p:txBody>
        </p:sp>
        <p:sp>
          <p:nvSpPr>
            <p:cNvPr id="29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grpSp>
        <p:nvGrpSpPr>
          <p:cNvPr id="65" name="그룹 6"/>
          <p:cNvGrpSpPr/>
          <p:nvPr/>
        </p:nvGrpSpPr>
        <p:grpSpPr>
          <a:xfrm rot="16200000">
            <a:off x="2975151" y="4029465"/>
            <a:ext cx="4682696" cy="70709"/>
            <a:chOff x="-140841" y="1028228"/>
            <a:chExt cx="9285984" cy="45719"/>
          </a:xfrm>
        </p:grpSpPr>
        <p:sp>
          <p:nvSpPr>
            <p:cNvPr id="66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17" y="2160428"/>
            <a:ext cx="5161130" cy="385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710607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9332408" y="3633552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244214"/>
            <a:ext cx="10446336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76574" y="2227668"/>
            <a:ext cx="10446336" cy="20679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导入</a:t>
            </a:r>
            <a:r>
              <a:rPr lang="en-US" altLang="zh-CN" sz="1800" dirty="0"/>
              <a:t>http</a:t>
            </a:r>
            <a:r>
              <a:rPr lang="zh-CN" altLang="en-US" sz="1800" dirty="0"/>
              <a:t>模块</a:t>
            </a:r>
          </a:p>
          <a:p>
            <a:pPr marL="457200" lvl="1" indent="0" algn="just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http = require('http');</a:t>
            </a:r>
          </a:p>
          <a:p>
            <a:pPr marL="457200" lvl="1" indent="0" algn="just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httpServer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http.createServer</a:t>
            </a:r>
            <a:r>
              <a:rPr lang="en-US" altLang="zh-CN" sz="1800" dirty="0"/>
              <a:t>(function (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, res) {</a:t>
            </a:r>
          </a:p>
          <a:p>
            <a:pPr marL="457200" lvl="1" indent="0" algn="just"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设置响应头信息</a:t>
            </a:r>
          </a:p>
          <a:p>
            <a:pPr marL="457200" lvl="1" indent="0" algn="just">
              <a:buNone/>
            </a:pPr>
            <a:r>
              <a:rPr lang="zh-CN" altLang="en-US" sz="1800" dirty="0"/>
              <a:t>    </a:t>
            </a:r>
            <a:r>
              <a:rPr lang="en-US" altLang="zh-CN" sz="1800" dirty="0" err="1"/>
              <a:t>res.writeHead</a:t>
            </a:r>
            <a:r>
              <a:rPr lang="en-US" altLang="zh-CN" sz="1800" dirty="0"/>
              <a:t>(200, {'Content-Type': 'text/plain'});</a:t>
            </a:r>
          </a:p>
          <a:p>
            <a:pPr marL="457200" lvl="1" indent="0" algn="just">
              <a:buNone/>
            </a:pPr>
            <a:r>
              <a:rPr lang="en-US" altLang="zh-CN" sz="1800" dirty="0"/>
              <a:t>    // </a:t>
            </a:r>
            <a:r>
              <a:rPr lang="zh-CN" altLang="en-US" sz="1800" dirty="0"/>
              <a:t>发送响应数据 </a:t>
            </a:r>
            <a:r>
              <a:rPr lang="en-US" altLang="zh-CN" sz="1800" dirty="0"/>
              <a:t>"Hello World!"</a:t>
            </a:r>
          </a:p>
          <a:p>
            <a:pPr marL="457200" lvl="1" indent="0" algn="just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res.end</a:t>
            </a:r>
            <a:r>
              <a:rPr lang="en-US" altLang="zh-CN" sz="1800" dirty="0"/>
              <a:t>('Hello World!\n');</a:t>
            </a:r>
          </a:p>
          <a:p>
            <a:pPr marL="457200" lvl="1" indent="0" algn="just">
              <a:buNone/>
            </a:pPr>
            <a:r>
              <a:rPr lang="en-US" altLang="zh-CN" sz="1800" dirty="0"/>
              <a:t>});</a:t>
            </a:r>
          </a:p>
          <a:p>
            <a:pPr marL="457200" lvl="1" indent="0" algn="just">
              <a:buNone/>
            </a:pPr>
            <a:r>
              <a:rPr lang="en-US" altLang="zh-CN" sz="1800" dirty="0" err="1"/>
              <a:t>httpServer.listen</a:t>
            </a:r>
            <a:r>
              <a:rPr lang="en-US" altLang="zh-CN" sz="1800" dirty="0"/>
              <a:t>(8080,function(){</a:t>
            </a:r>
          </a:p>
          <a:p>
            <a:pPr marL="457200" lvl="1" indent="0" algn="just"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向终端输出如下信息</a:t>
            </a:r>
          </a:p>
          <a:p>
            <a:pPr marL="457200" lvl="1" indent="0" algn="just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console.log('</a:t>
            </a:r>
            <a:r>
              <a:rPr lang="zh-CN" altLang="en-US" sz="1800" dirty="0"/>
              <a:t>服务器正在</a:t>
            </a:r>
            <a:r>
              <a:rPr lang="en-US" altLang="zh-CN" sz="1800" dirty="0"/>
              <a:t>8080</a:t>
            </a:r>
            <a:r>
              <a:rPr lang="zh-CN" altLang="en-US" sz="1800" dirty="0"/>
              <a:t>端口上监听！</a:t>
            </a:r>
            <a:r>
              <a:rPr lang="en-US" altLang="zh-CN" sz="1800" dirty="0"/>
              <a:t>');</a:t>
            </a:r>
          </a:p>
          <a:p>
            <a:pPr marL="457200" lvl="1" indent="0" algn="just">
              <a:buNone/>
            </a:pPr>
            <a:r>
              <a:rPr lang="en-US" altLang="zh-CN" sz="1800" dirty="0"/>
              <a:t>});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6377" y="1960950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1055213" y="18214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编写程序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33" y="6317653"/>
            <a:ext cx="1118100" cy="4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846820" y="1259812"/>
            <a:ext cx="9696396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实战演练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——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构建第一个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应用程序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】</a:t>
            </a:r>
          </a:p>
        </p:txBody>
      </p:sp>
      <p:grpSp>
        <p:nvGrpSpPr>
          <p:cNvPr id="24" name="그룹 458"/>
          <p:cNvGrpSpPr/>
          <p:nvPr/>
        </p:nvGrpSpPr>
        <p:grpSpPr>
          <a:xfrm>
            <a:off x="434291" y="1090007"/>
            <a:ext cx="692336" cy="596843"/>
            <a:chOff x="6008203" y="2488051"/>
            <a:chExt cx="864733" cy="745462"/>
          </a:xfrm>
        </p:grpSpPr>
        <p:sp>
          <p:nvSpPr>
            <p:cNvPr id="25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3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01</a:t>
              </a:r>
            </a:p>
          </p:txBody>
        </p:sp>
        <p:sp>
          <p:nvSpPr>
            <p:cNvPr id="44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482890" y="2492728"/>
            <a:ext cx="7529991" cy="3571416"/>
          </a:xfrm>
          <a:prstGeom prst="rect">
            <a:avLst/>
          </a:prstGeom>
          <a:solidFill>
            <a:srgbClr val="797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9334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9332408" y="3633552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244214"/>
            <a:ext cx="10446336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76574" y="2227668"/>
            <a:ext cx="10446336" cy="20679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zh-CN" altLang="en-US" sz="1800" dirty="0"/>
              <a:t>在终端窗口中运行程序进行测试</a:t>
            </a:r>
            <a:endParaRPr lang="en-US" altLang="zh-CN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26377" y="1960950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1055213" y="18214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测试程序</a:t>
            </a:r>
            <a:endParaRPr lang="en-US" altLang="zh-CN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33" y="6317653"/>
            <a:ext cx="1118100" cy="4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图片 5"/>
          <p:cNvPicPr>
            <a:picLocks noChangeAspect="1" noChangeArrowheads="1"/>
          </p:cNvPicPr>
          <p:nvPr/>
        </p:nvPicPr>
        <p:blipFill>
          <a:blip r:embed="rId4">
            <a:lum brigh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2858928"/>
            <a:ext cx="6177466" cy="355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46820" y="1259812"/>
            <a:ext cx="9696396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实战演练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——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构建第一个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应用程序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】</a:t>
            </a:r>
          </a:p>
        </p:txBody>
      </p:sp>
      <p:grpSp>
        <p:nvGrpSpPr>
          <p:cNvPr id="37" name="그룹 458"/>
          <p:cNvGrpSpPr/>
          <p:nvPr/>
        </p:nvGrpSpPr>
        <p:grpSpPr>
          <a:xfrm>
            <a:off x="434291" y="1090007"/>
            <a:ext cx="692336" cy="596843"/>
            <a:chOff x="6008203" y="2488051"/>
            <a:chExt cx="864733" cy="745462"/>
          </a:xfrm>
        </p:grpSpPr>
        <p:sp>
          <p:nvSpPr>
            <p:cNvPr id="38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01</a:t>
              </a:r>
            </a:p>
          </p:txBody>
        </p:sp>
        <p:sp>
          <p:nvSpPr>
            <p:cNvPr id="40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85367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9332408" y="3633552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244214"/>
            <a:ext cx="10446336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76574" y="2319722"/>
            <a:ext cx="10446336" cy="20679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zh-CN" altLang="en-US" sz="1800" dirty="0"/>
              <a:t>通过浏览器访问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应用程序进行测试</a:t>
            </a:r>
            <a:endParaRPr lang="en-US" altLang="zh-CN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26377" y="1960950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1055213" y="18214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测试程序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33" y="6317653"/>
            <a:ext cx="1118100" cy="4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458"/>
          <p:cNvGrpSpPr/>
          <p:nvPr/>
        </p:nvGrpSpPr>
        <p:grpSpPr>
          <a:xfrm>
            <a:off x="440428" y="1090007"/>
            <a:ext cx="692336" cy="596843"/>
            <a:chOff x="6008203" y="2488051"/>
            <a:chExt cx="864733" cy="745462"/>
          </a:xfrm>
        </p:grpSpPr>
        <p:sp>
          <p:nvSpPr>
            <p:cNvPr id="25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3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02</a:t>
              </a:r>
            </a:p>
          </p:txBody>
        </p:sp>
        <p:sp>
          <p:nvSpPr>
            <p:cNvPr id="44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pic>
        <p:nvPicPr>
          <p:cNvPr id="14338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18" y="3099816"/>
            <a:ext cx="8209080" cy="1918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852957" y="1259812"/>
            <a:ext cx="9696396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实战演练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——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构建第一个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应用程序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90837442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9332408" y="3633552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244214"/>
            <a:ext cx="10446336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76574" y="2227668"/>
            <a:ext cx="10446336" cy="20679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altLang="zh-CN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26377" y="1960950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1055213" y="182142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程序结构分析</a:t>
            </a:r>
          </a:p>
        </p:txBody>
      </p:sp>
      <p:grpSp>
        <p:nvGrpSpPr>
          <p:cNvPr id="24" name="그룹 458"/>
          <p:cNvGrpSpPr/>
          <p:nvPr/>
        </p:nvGrpSpPr>
        <p:grpSpPr>
          <a:xfrm>
            <a:off x="440428" y="1090007"/>
            <a:ext cx="692336" cy="596843"/>
            <a:chOff x="6008203" y="2488051"/>
            <a:chExt cx="864733" cy="745462"/>
          </a:xfrm>
        </p:grpSpPr>
        <p:sp>
          <p:nvSpPr>
            <p:cNvPr id="25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3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01</a:t>
              </a:r>
            </a:p>
          </p:txBody>
        </p:sp>
        <p:sp>
          <p:nvSpPr>
            <p:cNvPr id="44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76574" y="2498232"/>
          <a:ext cx="10792909" cy="37979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{FABFCF23-3B69-468F-B69F-88F6DE6A72F2}</a:tableStyleId>
              </a:tblPr>
              <a:tblGrid>
                <a:gridCol w="62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265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altLang="en-US" sz="1600" kern="100" spc="10" dirty="0">
                          <a:effectLst/>
                          <a:latin typeface="方正宋一简体"/>
                          <a:cs typeface="宋体"/>
                        </a:rPr>
                        <a:t>部分</a:t>
                      </a:r>
                      <a:endParaRPr lang="zh-CN" sz="1600" kern="100" spc="10" dirty="0"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altLang="en-US" sz="1600" kern="100" spc="10" dirty="0">
                          <a:effectLst/>
                          <a:latin typeface="方正宋一简体"/>
                          <a:cs typeface="宋体"/>
                        </a:rPr>
                        <a:t>源代码</a:t>
                      </a:r>
                      <a:endParaRPr lang="zh-CN" sz="1600" kern="100" spc="10" dirty="0"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zh-CN" sz="1600" kern="100" spc="10" dirty="0"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altLang="en-US" sz="1600" kern="100" spc="10" dirty="0">
                          <a:effectLst/>
                          <a:latin typeface="方正宋一简体"/>
                          <a:cs typeface="宋体"/>
                        </a:rPr>
                        <a:t>说明</a:t>
                      </a:r>
                      <a:endParaRPr lang="zh-CN" sz="1600" kern="100" spc="10" dirty="0"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691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= require('http');</a:t>
                      </a: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导入模块。导入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Node.js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自带的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模块，并将实例化的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组件赋值给变量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。模块是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Node.js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程序组织可重用代码的方式，可使用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require()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方法来载入模块</a:t>
                      </a: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494"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600" b="0" kern="100" spc="1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httpServer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http.createServer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(function (</a:t>
                      </a: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res) {</a:t>
                      </a:r>
                    </a:p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res.writeHead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(200, {'Content-Type': 'text/plain'});</a:t>
                      </a:r>
                    </a:p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res.end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('Hello World!\n');</a:t>
                      </a:r>
                    </a:p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创建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服务器。调用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模块提供的</a:t>
                      </a: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http.createServer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()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方法创建服务器，使用一个回调函数作为参数，该回调函数又接受两个参数，分别是代表客户端的请求对象和向客户端发送的响应对象，所有请求和响应都由此回调函数处理</a:t>
                      </a: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9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0" algn="ctr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httpServer.listen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(8080,function(){</a:t>
                      </a:r>
                    </a:p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console.log('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服务器正在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端口上监听！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</a:p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60"/>
                        </a:lnSpc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启动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服务器，并设置监听器的端口号。</a:t>
                      </a:r>
                      <a:r>
                        <a:rPr lang="en-US" altLang="zh-CN" sz="1600" b="0" kern="100" spc="1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http.createServer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()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方法返回一个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服务器对象，它使用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listen()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方法启动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服务器以监听连接、指定端口号。该方法包含一个回调函数参数，用于设置启动</a:t>
                      </a:r>
                      <a:r>
                        <a:rPr lang="en-US" altLang="zh-CN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HTTP</a:t>
                      </a:r>
                      <a:r>
                        <a:rPr lang="zh-CN" altLang="en-US" sz="1600" b="0" kern="100" spc="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方正宋一简体"/>
                          <a:cs typeface="宋体"/>
                        </a:rPr>
                        <a:t>服务器之后的操作</a:t>
                      </a:r>
                      <a:endParaRPr lang="zh-CN" sz="1600" b="0" kern="100" spc="1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方正宋一简体"/>
                        <a:cs typeface="宋体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852957" y="1259812"/>
            <a:ext cx="9696396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实战演练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——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构建第一个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DF570C"/>
                </a:solidFill>
                <a:latin typeface="+mn-ea"/>
              </a:rPr>
              <a:t>应用程序</a:t>
            </a:r>
            <a:r>
              <a:rPr lang="en-US" altLang="zh-CN" sz="2200" dirty="0">
                <a:solidFill>
                  <a:srgbClr val="DF570C"/>
                </a:solidFill>
                <a:latin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91245706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开始开发</a:t>
            </a:r>
            <a:r>
              <a:rPr lang="en-US" altLang="zh-CN" dirty="0"/>
              <a:t>Node.js</a:t>
            </a:r>
            <a:r>
              <a:rPr lang="zh-CN" altLang="en-US" dirty="0"/>
              <a:t>应用程序</a:t>
            </a:r>
          </a:p>
        </p:txBody>
      </p:sp>
      <p:grpSp>
        <p:nvGrpSpPr>
          <p:cNvPr id="26" name="그룹 6"/>
          <p:cNvGrpSpPr/>
          <p:nvPr/>
        </p:nvGrpSpPr>
        <p:grpSpPr>
          <a:xfrm rot="16200000">
            <a:off x="9332408" y="3633552"/>
            <a:ext cx="4682696" cy="70709"/>
            <a:chOff x="-140841" y="1028228"/>
            <a:chExt cx="9285984" cy="45719"/>
          </a:xfrm>
        </p:grpSpPr>
        <p:sp>
          <p:nvSpPr>
            <p:cNvPr id="27" name="직사각형 9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4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40"/>
          <p:cNvSpPr/>
          <p:nvPr/>
        </p:nvSpPr>
        <p:spPr>
          <a:xfrm>
            <a:off x="642578" y="1133748"/>
            <a:ext cx="10446336" cy="5503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>
          <a:xfrm>
            <a:off x="576574" y="2111066"/>
            <a:ext cx="10446336" cy="144737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altLang="zh-CN" sz="1800" dirty="0"/>
              <a:t>node</a:t>
            </a:r>
            <a:r>
              <a:rPr lang="zh-CN" altLang="en-US" sz="1800" dirty="0"/>
              <a:t>命令语法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   node [Sections] [ -e script | script.js | - ] [arguments]</a:t>
            </a:r>
          </a:p>
          <a:p>
            <a:pPr lvl="1" algn="just"/>
            <a:r>
              <a:rPr lang="zh-CN" altLang="en-US" sz="1800" dirty="0"/>
              <a:t>运行当前目录下的</a:t>
            </a:r>
            <a:r>
              <a:rPr lang="fr-FR" altLang="zh-CN" sz="1800" dirty="0"/>
              <a:t>index.js</a:t>
            </a:r>
            <a:r>
              <a:rPr lang="zh-CN" altLang="en-US" sz="1800" dirty="0"/>
              <a:t>脚本文件，可以使用点号代替：</a:t>
            </a:r>
            <a:r>
              <a:rPr lang="fr-FR" altLang="zh-CN" sz="1800" dirty="0"/>
              <a:t> node .</a:t>
            </a:r>
          </a:p>
          <a:p>
            <a:pPr lvl="1" algn="just"/>
            <a:r>
              <a:rPr lang="zh-CN" altLang="en-US" sz="1800" dirty="0"/>
              <a:t>按下</a:t>
            </a:r>
            <a:r>
              <a:rPr lang="en-US" altLang="zh-CN" sz="1800" dirty="0"/>
              <a:t>&lt;</a:t>
            </a:r>
            <a:r>
              <a:rPr lang="fr-FR" altLang="zh-CN" sz="1800" dirty="0"/>
              <a:t>Ctrl&gt;+&lt;C&gt;</a:t>
            </a:r>
            <a:r>
              <a:rPr lang="zh-CN" altLang="en-US" sz="1800" dirty="0"/>
              <a:t>组合键终止正在运行的</a:t>
            </a:r>
            <a:r>
              <a:rPr lang="fr-FR" altLang="zh-CN" sz="1800" dirty="0"/>
              <a:t>Node.js</a:t>
            </a:r>
            <a:r>
              <a:rPr lang="zh-CN" altLang="en-US" sz="1800" dirty="0"/>
              <a:t>程序。</a:t>
            </a:r>
          </a:p>
          <a:p>
            <a:pPr lvl="1" algn="just"/>
            <a:r>
              <a:rPr lang="zh-CN" altLang="en-US" sz="1800" dirty="0"/>
              <a:t>选项</a:t>
            </a:r>
            <a:r>
              <a:rPr lang="en-US" altLang="zh-CN" sz="1800" dirty="0"/>
              <a:t>-</a:t>
            </a:r>
            <a:r>
              <a:rPr lang="fr-FR" altLang="zh-CN" sz="1800" dirty="0"/>
              <a:t>e</a:t>
            </a:r>
            <a:r>
              <a:rPr lang="zh-CN" altLang="fr-FR" sz="1800" dirty="0"/>
              <a:t>（</a:t>
            </a:r>
            <a:r>
              <a:rPr lang="fr-FR" altLang="zh-CN" sz="1800" dirty="0"/>
              <a:t>--eval</a:t>
            </a:r>
            <a:r>
              <a:rPr lang="zh-CN" altLang="fr-FR" sz="1800" dirty="0"/>
              <a:t>）</a:t>
            </a:r>
            <a:r>
              <a:rPr lang="zh-CN" altLang="en-US" sz="1800" dirty="0"/>
              <a:t>表示直接执行某语句：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   node -e "console.log('Hello World!);"</a:t>
            </a:r>
            <a:endParaRPr lang="zh-CN" altLang="en-US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26377" y="1850484"/>
            <a:ext cx="374198" cy="98663"/>
            <a:chOff x="612600" y="3722509"/>
            <a:chExt cx="374198" cy="98663"/>
          </a:xfrm>
        </p:grpSpPr>
        <p:sp>
          <p:nvSpPr>
            <p:cNvPr id="33" name="等腰三角形 32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1" name="等腰三角形 40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42" name="等腰三角形 41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1055213" y="1710956"/>
            <a:ext cx="3799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命令运行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程序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33" y="6317653"/>
            <a:ext cx="1118100" cy="4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53048" y="1210956"/>
            <a:ext cx="4309905" cy="43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200" dirty="0">
                <a:latin typeface="+mn-ea"/>
              </a:rPr>
              <a:t>  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【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运行</a:t>
            </a:r>
            <a:r>
              <a:rPr lang="en-US" altLang="zh-CN" sz="2200" dirty="0">
                <a:solidFill>
                  <a:srgbClr val="00B050"/>
                </a:solidFill>
                <a:latin typeface="+mn-ea"/>
              </a:rPr>
              <a:t>Node.js</a:t>
            </a:r>
            <a:r>
              <a:rPr lang="zh-CN" altLang="en-US" sz="2200" dirty="0">
                <a:solidFill>
                  <a:srgbClr val="00B050"/>
                </a:solidFill>
                <a:latin typeface="+mn-ea"/>
              </a:rPr>
              <a:t>程序</a:t>
            </a:r>
            <a:r>
              <a:rPr kumimoji="0" lang="en-US" altLang="zh-CN" sz="2200" dirty="0">
                <a:solidFill>
                  <a:srgbClr val="00B050"/>
                </a:solidFill>
                <a:latin typeface="+mn-ea"/>
              </a:rPr>
              <a:t>】</a:t>
            </a:r>
          </a:p>
        </p:txBody>
      </p:sp>
      <p:grpSp>
        <p:nvGrpSpPr>
          <p:cNvPr id="37" name="그룹 458"/>
          <p:cNvGrpSpPr/>
          <p:nvPr/>
        </p:nvGrpSpPr>
        <p:grpSpPr>
          <a:xfrm>
            <a:off x="456706" y="1002786"/>
            <a:ext cx="692336" cy="596843"/>
            <a:chOff x="6008203" y="2488051"/>
            <a:chExt cx="864733" cy="745462"/>
          </a:xfrm>
        </p:grpSpPr>
        <p:sp>
          <p:nvSpPr>
            <p:cNvPr id="38" name="이등변 삼각형 5"/>
            <p:cNvSpPr/>
            <p:nvPr/>
          </p:nvSpPr>
          <p:spPr>
            <a:xfrm rot="10800000">
              <a:off x="6008203" y="2488051"/>
              <a:ext cx="864733" cy="745462"/>
            </a:xfrm>
            <a:prstGeom prst="triangle">
              <a:avLst>
                <a:gd name="adj" fmla="val 100000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speed"/>
            <p:cNvSpPr txBox="1">
              <a:spLocks noChangeArrowheads="1"/>
            </p:cNvSpPr>
            <p:nvPr/>
          </p:nvSpPr>
          <p:spPr bwMode="auto">
            <a:xfrm>
              <a:off x="6025411" y="2685949"/>
              <a:ext cx="750664" cy="34597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02</a:t>
              </a:r>
            </a:p>
          </p:txBody>
        </p:sp>
        <p:sp>
          <p:nvSpPr>
            <p:cNvPr id="40" name="speed"/>
            <p:cNvSpPr txBox="1">
              <a:spLocks noChangeArrowheads="1"/>
            </p:cNvSpPr>
            <p:nvPr/>
          </p:nvSpPr>
          <p:spPr bwMode="auto">
            <a:xfrm>
              <a:off x="6025411" y="2561089"/>
              <a:ext cx="750664" cy="17298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Section</a:t>
              </a:r>
            </a:p>
          </p:txBody>
        </p:sp>
      </p:grpSp>
      <p:sp>
        <p:nvSpPr>
          <p:cNvPr id="45" name="Rectangle 8"/>
          <p:cNvSpPr txBox="1">
            <a:spLocks noChangeArrowheads="1"/>
          </p:cNvSpPr>
          <p:nvPr/>
        </p:nvSpPr>
        <p:spPr>
          <a:xfrm>
            <a:off x="593960" y="4459086"/>
            <a:ext cx="10446336" cy="144737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altLang="zh-CN" sz="1800" dirty="0"/>
              <a:t>{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  "scripts":{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    "start": "node demo.js",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    "test": "node test.js"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  }</a:t>
            </a:r>
          </a:p>
          <a:p>
            <a:pPr marL="457200" lvl="1" indent="0" algn="just">
              <a:buNone/>
            </a:pPr>
            <a:r>
              <a:rPr lang="fr-FR" altLang="zh-CN" sz="1800" dirty="0"/>
              <a:t>}</a:t>
            </a:r>
          </a:p>
        </p:txBody>
      </p:sp>
      <p:sp>
        <p:nvSpPr>
          <p:cNvPr id="46" name="矩形 45"/>
          <p:cNvSpPr/>
          <p:nvPr/>
        </p:nvSpPr>
        <p:spPr>
          <a:xfrm>
            <a:off x="713771" y="4498324"/>
            <a:ext cx="7374681" cy="1906933"/>
          </a:xfrm>
          <a:prstGeom prst="rect">
            <a:avLst/>
          </a:prstGeom>
          <a:solidFill>
            <a:srgbClr val="797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27525" y="3641821"/>
            <a:ext cx="7374681" cy="346034"/>
          </a:xfrm>
          <a:prstGeom prst="rect">
            <a:avLst/>
          </a:prstGeom>
          <a:solidFill>
            <a:srgbClr val="797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27525" y="2371480"/>
            <a:ext cx="7374681" cy="346034"/>
          </a:xfrm>
          <a:prstGeom prst="rect">
            <a:avLst/>
          </a:prstGeom>
          <a:solidFill>
            <a:srgbClr val="797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626377" y="4237742"/>
            <a:ext cx="374198" cy="98663"/>
            <a:chOff x="612600" y="3722509"/>
            <a:chExt cx="374198" cy="98663"/>
          </a:xfrm>
        </p:grpSpPr>
        <p:sp>
          <p:nvSpPr>
            <p:cNvPr id="44" name="等腰三角形 43">
              <a:hlinkClick r:id="" action="ppaction://hlinkshowjump?jump=previousslide"/>
            </p:cNvPr>
            <p:cNvSpPr/>
            <p:nvPr/>
          </p:nvSpPr>
          <p:spPr>
            <a:xfrm rot="5400000" flipH="1">
              <a:off x="6138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50" name="等腰三角形 49">
              <a:hlinkClick r:id="" action="ppaction://hlinkshowjump?jump=previousslide"/>
            </p:cNvPr>
            <p:cNvSpPr/>
            <p:nvPr/>
          </p:nvSpPr>
          <p:spPr>
            <a:xfrm rot="5400000" flipH="1">
              <a:off x="75354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51" name="等腰三角形 50">
              <a:hlinkClick r:id="" action="ppaction://hlinkshowjump?jump=previousslide"/>
            </p:cNvPr>
            <p:cNvSpPr/>
            <p:nvPr/>
          </p:nvSpPr>
          <p:spPr>
            <a:xfrm rot="5400000" flipH="1">
              <a:off x="886892" y="3721267"/>
              <a:ext cx="98663" cy="10114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sp>
        <p:nvSpPr>
          <p:cNvPr id="52" name="矩形 51"/>
          <p:cNvSpPr/>
          <p:nvPr/>
        </p:nvSpPr>
        <p:spPr>
          <a:xfrm>
            <a:off x="1055213" y="4098214"/>
            <a:ext cx="3799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使用</a:t>
            </a:r>
            <a:r>
              <a:rPr lang="en-US" altLang="zh-CN" sz="2000" dirty="0" err="1">
                <a:solidFill>
                  <a:srgbClr val="0070C0"/>
                </a:solidFill>
                <a:latin typeface="+mn-ea"/>
              </a:rPr>
              <a:t>npm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命令运行</a:t>
            </a:r>
            <a:r>
              <a:rPr lang="en-US" altLang="zh-CN" sz="2000" dirty="0">
                <a:solidFill>
                  <a:srgbClr val="0070C0"/>
                </a:solidFill>
                <a:latin typeface="+mn-ea"/>
              </a:rPr>
              <a:t>Node.js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265505368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Microsoft Office PowerPoint</Application>
  <PresentationFormat>宽屏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 Unicode MS</vt:lpstr>
      <vt:lpstr>맑은 고딕</vt:lpstr>
      <vt:lpstr>等线</vt:lpstr>
      <vt:lpstr>等线 Light</vt:lpstr>
      <vt:lpstr>方正宋一简体</vt:lpstr>
      <vt:lpstr>黑体</vt:lpstr>
      <vt:lpstr>微软雅黑</vt:lpstr>
      <vt:lpstr>Arial</vt:lpstr>
      <vt:lpstr>Tahoma</vt:lpstr>
      <vt:lpstr>Wingdings</vt:lpstr>
      <vt:lpstr>Office 主题​​</vt:lpstr>
      <vt:lpstr>部署Node.js开发环境</vt:lpstr>
      <vt:lpstr>部署Node.js开发环境</vt:lpstr>
      <vt:lpstr>PowerPoint 演示文稿</vt:lpstr>
      <vt:lpstr>开始开发Node.js应用程序</vt:lpstr>
      <vt:lpstr>开始开发Node.js应用程序</vt:lpstr>
      <vt:lpstr>开始开发Node.js应用程序</vt:lpstr>
      <vt:lpstr>开始开发Node.js应用程序</vt:lpstr>
      <vt:lpstr>开始开发Node.js应用程序</vt:lpstr>
      <vt:lpstr>开始开发Node.js应用程序</vt:lpstr>
      <vt:lpstr>开始开发Node.js应用程序</vt:lpstr>
      <vt:lpstr>开始开发Node.js应用程序</vt:lpstr>
      <vt:lpstr>开始开发Node.js应用程序</vt:lpstr>
      <vt:lpstr>开始开发Node.js应用程序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部署Node.js开发环境</dc:title>
  <dc:creator>Cyndi</dc:creator>
  <cp:lastModifiedBy>Cyndi</cp:lastModifiedBy>
  <cp:revision>1</cp:revision>
  <dcterms:created xsi:type="dcterms:W3CDTF">2020-09-28T07:56:04Z</dcterms:created>
  <dcterms:modified xsi:type="dcterms:W3CDTF">2020-09-28T07:56:17Z</dcterms:modified>
</cp:coreProperties>
</file>