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0080625" cy="567055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9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AR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AR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s-AR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4D1AA924-41AA-4654-B58A-6C7D4F8B7331}" type="slidenum">
              <a:rPr lang="es-AR" sz="1400" b="0" strike="noStrike" spc="-1">
                <a:latin typeface="Times New Roman"/>
              </a:rPr>
              <a:t>‹Nº›</a:t>
            </a:fld>
            <a:endParaRPr lang="es-A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AR" sz="4400" b="0" strike="noStrike" spc="-1">
                <a:solidFill>
                  <a:srgbClr val="FF4000"/>
                </a:solidFill>
                <a:latin typeface="Arial"/>
              </a:rPr>
              <a:t>TUP Laboratorio II</a:t>
            </a:r>
            <a:endParaRPr lang="es-AR" sz="4400" b="0" strike="noStrike" spc="-1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 dirty="0">
              <a:latin typeface="Arial"/>
            </a:endParaRPr>
          </a:p>
          <a:p>
            <a:pPr algn="ctr"/>
            <a:endParaRPr lang="es-AR" sz="3200" b="0" strike="noStrike" spc="-1" dirty="0">
              <a:latin typeface="Arial"/>
            </a:endParaRPr>
          </a:p>
          <a:p>
            <a:pPr algn="ctr"/>
            <a:endParaRPr lang="es-AR" sz="3200" b="0" strike="noStrike" spc="-1" dirty="0">
              <a:latin typeface="Arial"/>
            </a:endParaRPr>
          </a:p>
          <a:p>
            <a:pPr algn="ctr"/>
            <a:endParaRPr lang="es-AR" sz="3200" b="0" strike="noStrike" spc="-1" dirty="0">
              <a:latin typeface="Arial"/>
            </a:endParaRPr>
          </a:p>
          <a:p>
            <a:pPr algn="ctr"/>
            <a:endParaRPr lang="es-AR" sz="3200" b="0" strike="noStrike" spc="-1" dirty="0">
              <a:latin typeface="Arial"/>
            </a:endParaRPr>
          </a:p>
          <a:p>
            <a:pPr algn="ctr"/>
            <a:r>
              <a:rPr lang="es-AR" sz="1400" b="0" strike="noStrike" spc="-1" dirty="0">
                <a:latin typeface="Arial"/>
              </a:rPr>
              <a:t>Ing. </a:t>
            </a:r>
            <a:r>
              <a:rPr lang="es-AR" sz="1400" b="0" strike="noStrike" spc="-1" dirty="0" err="1">
                <a:latin typeface="Arial"/>
              </a:rPr>
              <a:t>Damian</a:t>
            </a:r>
            <a:r>
              <a:rPr lang="es-AR" sz="1400" b="0" strike="noStrike" spc="-1" dirty="0">
                <a:latin typeface="Arial"/>
              </a:rPr>
              <a:t> Cánovas</a:t>
            </a:r>
          </a:p>
          <a:p>
            <a:pPr algn="ctr"/>
            <a:r>
              <a:rPr lang="es-AR" sz="1400" b="0" strike="noStrike" spc="-1" dirty="0">
                <a:latin typeface="Arial"/>
              </a:rPr>
              <a:t>Gastón </a:t>
            </a:r>
            <a:r>
              <a:rPr lang="es-AR" sz="1400" b="0" strike="noStrike" spc="-1" dirty="0" err="1">
                <a:latin typeface="Arial"/>
              </a:rPr>
              <a:t>Demaría</a:t>
            </a:r>
            <a:endParaRPr lang="es-AR" sz="1400" b="0" strike="noStrike" spc="-1" dirty="0">
              <a:latin typeface="Arial"/>
            </a:endParaRPr>
          </a:p>
          <a:p>
            <a:pPr algn="ctr"/>
            <a:r>
              <a:rPr lang="es-AR" sz="1400" b="0" strike="noStrike" spc="-1" dirty="0">
                <a:latin typeface="Arial"/>
              </a:rPr>
              <a:t>27-Oct-2023</a:t>
            </a:r>
          </a:p>
        </p:txBody>
      </p:sp>
      <p:pic>
        <p:nvPicPr>
          <p:cNvPr id="43" name="Imagen 42"/>
          <p:cNvPicPr/>
          <p:nvPr/>
        </p:nvPicPr>
        <p:blipFill>
          <a:blip r:embed="rId2"/>
          <a:stretch/>
        </p:blipFill>
        <p:spPr>
          <a:xfrm>
            <a:off x="648000" y="2017080"/>
            <a:ext cx="3533400" cy="1294920"/>
          </a:xfrm>
          <a:prstGeom prst="rect">
            <a:avLst/>
          </a:prstGeom>
          <a:ln>
            <a:noFill/>
          </a:ln>
        </p:spPr>
      </p:pic>
      <p:pic>
        <p:nvPicPr>
          <p:cNvPr id="44" name="Imagen 43"/>
          <p:cNvPicPr/>
          <p:nvPr/>
        </p:nvPicPr>
        <p:blipFill>
          <a:blip r:embed="rId3"/>
          <a:stretch/>
        </p:blipFill>
        <p:spPr>
          <a:xfrm>
            <a:off x="5884200" y="2232000"/>
            <a:ext cx="4123800" cy="1104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AR" sz="4400" b="0" strike="noStrike" spc="-1">
                <a:latin typeface="Arial"/>
              </a:rPr>
              <a:t>Ventajas</a:t>
            </a:r>
          </a:p>
        </p:txBody>
      </p:sp>
      <p:sp>
        <p:nvSpPr>
          <p:cNvPr id="6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47500" lnSpcReduction="20000"/>
          </a:bodyPr>
          <a:lstStyle/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 Comparten la lógica de la app con las otras apps, con lo cual el acceso y las modificaciones de los datos se hacen en un solo sitio.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 Permiten realizar todas las operaciones que los usuarios necesitan evitando que tengan acceso directo a las tablas.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 Reducen el tráfico de red; en vez de enviar muchas instrucciones, los usuarios realizan operaciones enviando una única instrucción.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 Pueden encapsular la funcionalidad del negocio. Las reglas o directivas empresariales encapsuladas en los procedimientos almacenados se pueden cambiar en una sola ubicación.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 Apartar a los usuarios de la exposición de los detalles de las tablas de la base de datos.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 Proporcionar mecanismos de seguridad: los usuarios pueden obtener permiso para ejecutar un procedimiento almacenado incluso si no tienen permiso de acceso a las tablas o vistas a las que hace referencia.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4400" b="0" strike="noStrike" spc="-1" dirty="0">
                <a:latin typeface="Arial"/>
              </a:rPr>
              <a:t>Creación y ejecución de Procedimientos Almacenados</a:t>
            </a:r>
          </a:p>
        </p:txBody>
      </p:sp>
      <p:sp>
        <p:nvSpPr>
          <p:cNvPr id="6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61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CREATE PROC </a:t>
            </a:r>
            <a:r>
              <a:rPr lang="es-AR" sz="3200" b="0" strike="noStrike" spc="-1" dirty="0" err="1">
                <a:latin typeface="Arial"/>
              </a:rPr>
              <a:t>pa</a:t>
            </a:r>
            <a:r>
              <a:rPr lang="es-AR" sz="3200" b="0" strike="noStrike" spc="-1" dirty="0">
                <a:latin typeface="Arial"/>
              </a:rPr>
              <a:t>_ articulos_precios_mas100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AS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SELECT *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FROM </a:t>
            </a:r>
            <a:r>
              <a:rPr lang="es-AR" sz="3200" b="0" strike="noStrike" spc="-1" dirty="0" err="1">
                <a:latin typeface="Arial"/>
              </a:rPr>
              <a:t>articulos</a:t>
            </a:r>
            <a:endParaRPr lang="es-A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WHERE </a:t>
            </a:r>
            <a:r>
              <a:rPr lang="es-AR" sz="3200" b="0" strike="noStrike" spc="-1" dirty="0" err="1">
                <a:latin typeface="Arial"/>
              </a:rPr>
              <a:t>pre_unitario</a:t>
            </a:r>
            <a:r>
              <a:rPr lang="es-AR" sz="3200" b="0" strike="noStrike" spc="-1" dirty="0">
                <a:latin typeface="Arial"/>
              </a:rPr>
              <a:t> &gt;100;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EXEC pa_articulos_precios_mas100;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4400" b="0" strike="noStrike" spc="-1" dirty="0">
                <a:latin typeface="Arial"/>
              </a:rPr>
              <a:t>PA con parámetros de salida</a:t>
            </a:r>
          </a:p>
        </p:txBody>
      </p:sp>
      <p:sp>
        <p:nvSpPr>
          <p:cNvPr id="67" name="TextShape 2"/>
          <p:cNvSpPr txBox="1"/>
          <p:nvPr/>
        </p:nvSpPr>
        <p:spPr>
          <a:xfrm>
            <a:off x="504000" y="1326600"/>
            <a:ext cx="9071640" cy="41178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47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Use una variable con la palabra clave "output" al crear el procedimiento: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solidFill>
                  <a:srgbClr val="55308D"/>
                </a:solidFill>
                <a:latin typeface="Arial"/>
              </a:rPr>
              <a:t>CREATE PROCEDURE </a:t>
            </a:r>
            <a:r>
              <a:rPr lang="es-AR" sz="3200" b="0" strike="noStrike" spc="-1" dirty="0" err="1">
                <a:solidFill>
                  <a:srgbClr val="55308D"/>
                </a:solidFill>
                <a:latin typeface="Arial"/>
              </a:rPr>
              <a:t>nombreprocedimiento</a:t>
            </a:r>
            <a:endParaRPr lang="es-A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solidFill>
                  <a:srgbClr val="55308D"/>
                </a:solidFill>
                <a:latin typeface="Arial"/>
              </a:rPr>
              <a:t>@parametroentrada tipo =</a:t>
            </a:r>
            <a:r>
              <a:rPr lang="es-AR" sz="3200" b="0" strike="noStrike" spc="-1" dirty="0" err="1">
                <a:solidFill>
                  <a:srgbClr val="55308D"/>
                </a:solidFill>
                <a:latin typeface="Arial"/>
              </a:rPr>
              <a:t>valorpordefecto</a:t>
            </a:r>
            <a:r>
              <a:rPr lang="es-AR" sz="3200" b="0" strike="noStrike" spc="-1" dirty="0">
                <a:solidFill>
                  <a:srgbClr val="55308D"/>
                </a:solidFill>
                <a:latin typeface="Arial"/>
              </a:rPr>
              <a:t>,</a:t>
            </a:r>
            <a:endParaRPr lang="es-A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solidFill>
                  <a:srgbClr val="55308D"/>
                </a:solidFill>
                <a:latin typeface="Arial"/>
              </a:rPr>
              <a:t>@parametrosalida tipo=</a:t>
            </a:r>
            <a:r>
              <a:rPr lang="es-AR" sz="3200" b="0" strike="noStrike" spc="-1" dirty="0" err="1">
                <a:solidFill>
                  <a:srgbClr val="55308D"/>
                </a:solidFill>
                <a:latin typeface="Arial"/>
              </a:rPr>
              <a:t>valorpordefecto</a:t>
            </a:r>
            <a:r>
              <a:rPr lang="es-AR" sz="3200" b="0" strike="noStrike" spc="-1" dirty="0">
                <a:solidFill>
                  <a:srgbClr val="55308D"/>
                </a:solidFill>
                <a:latin typeface="Arial"/>
              </a:rPr>
              <a:t> output</a:t>
            </a:r>
            <a:endParaRPr lang="es-A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solidFill>
                  <a:srgbClr val="55308D"/>
                </a:solidFill>
                <a:latin typeface="Arial"/>
              </a:rPr>
              <a:t>AS</a:t>
            </a:r>
            <a:endParaRPr lang="es-A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solidFill>
                  <a:srgbClr val="55308D"/>
                </a:solidFill>
                <a:latin typeface="Arial"/>
              </a:rPr>
              <a:t>sentencias</a:t>
            </a:r>
            <a:endParaRPr lang="es-A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 err="1">
                <a:solidFill>
                  <a:srgbClr val="55308D"/>
                </a:solidFill>
                <a:latin typeface="Arial"/>
              </a:rPr>
              <a:t>select</a:t>
            </a:r>
            <a:r>
              <a:rPr lang="es-AR" sz="3200" b="0" strike="noStrike" spc="-1" dirty="0">
                <a:solidFill>
                  <a:srgbClr val="55308D"/>
                </a:solidFill>
                <a:latin typeface="Arial"/>
              </a:rPr>
              <a:t> @parametrosalida=sentencias;</a:t>
            </a:r>
            <a:endParaRPr lang="es-AR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Los parámetros de salida pueden ser de cualquier tipo de datos, excepto </a:t>
            </a:r>
            <a:r>
              <a:rPr lang="es-AR" sz="3200" b="0" strike="noStrike" spc="-1" dirty="0" err="1">
                <a:latin typeface="Arial"/>
              </a:rPr>
              <a:t>text</a:t>
            </a:r>
            <a:r>
              <a:rPr lang="es-AR" sz="3200" b="0" strike="noStrike" spc="-1" dirty="0">
                <a:latin typeface="Arial"/>
              </a:rPr>
              <a:t>, </a:t>
            </a:r>
            <a:r>
              <a:rPr lang="es-AR" sz="3200" b="0" strike="noStrike" spc="-1" dirty="0" err="1">
                <a:latin typeface="Arial"/>
              </a:rPr>
              <a:t>ntext</a:t>
            </a:r>
            <a:r>
              <a:rPr lang="es-AR" sz="3200" b="0" strike="noStrike" spc="-1" dirty="0">
                <a:latin typeface="Arial"/>
              </a:rPr>
              <a:t> e </a:t>
            </a:r>
            <a:r>
              <a:rPr lang="es-AR" sz="3200" b="0" strike="noStrike" spc="-1" dirty="0" err="1">
                <a:latin typeface="Arial"/>
              </a:rPr>
              <a:t>image</a:t>
            </a:r>
            <a:r>
              <a:rPr lang="es-AR" sz="3200" b="0" strike="noStrike" spc="-1" dirty="0">
                <a:latin typeface="Arial"/>
              </a:rPr>
              <a:t>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4400" b="0" strike="noStrike" spc="-1" dirty="0">
                <a:latin typeface="Arial"/>
              </a:rPr>
              <a:t>Funciones definidas por el usuario</a:t>
            </a:r>
          </a:p>
        </p:txBody>
      </p:sp>
      <p:sp>
        <p:nvSpPr>
          <p:cNvPr id="69" name="TextShape 2"/>
          <p:cNvSpPr txBox="1"/>
          <p:nvPr/>
        </p:nvSpPr>
        <p:spPr>
          <a:xfrm>
            <a:off x="504000" y="2204640"/>
            <a:ext cx="9071640" cy="146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2600" b="0" strike="noStrike" spc="-1" dirty="0">
                <a:latin typeface="Arial"/>
                <a:ea typeface="Noto Sans CJK SC"/>
              </a:rPr>
              <a:t> Funciones escalares.</a:t>
            </a:r>
            <a:endParaRPr lang="es-AR" sz="26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2600" b="0" strike="noStrike" spc="-1" dirty="0">
                <a:latin typeface="Arial"/>
                <a:ea typeface="Noto Sans CJK SC"/>
              </a:rPr>
              <a:t> Funciones con valores de tabla de varias instrucciones.</a:t>
            </a:r>
            <a:endParaRPr lang="es-AR" sz="26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2600" b="0" strike="noStrike" spc="-1" dirty="0">
                <a:latin typeface="Arial"/>
                <a:ea typeface="Noto Sans CJK SC"/>
              </a:rPr>
              <a:t> Funciones con valores de tabla en línea.</a:t>
            </a:r>
            <a:endParaRPr lang="es-AR" sz="2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4400" b="0" strike="noStrike" spc="-1" dirty="0">
                <a:latin typeface="Arial"/>
              </a:rPr>
              <a:t>Funciones Escalares</a:t>
            </a:r>
          </a:p>
        </p:txBody>
      </p:sp>
      <p:sp>
        <p:nvSpPr>
          <p:cNvPr id="71" name="TextShape 2"/>
          <p:cNvSpPr txBox="1"/>
          <p:nvPr/>
        </p:nvSpPr>
        <p:spPr>
          <a:xfrm>
            <a:off x="504000" y="1326599"/>
            <a:ext cx="9071640" cy="39446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6000" lnSpcReduction="2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Retorna un único valor.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CREATE FUNCTION nombre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(@parametro tipo=</a:t>
            </a:r>
            <a:r>
              <a:rPr lang="es-AR" sz="3200" b="0" strike="noStrike" spc="-1" dirty="0" err="1">
                <a:latin typeface="Arial"/>
              </a:rPr>
              <a:t>valorpordefecto</a:t>
            </a:r>
            <a:r>
              <a:rPr lang="es-AR" sz="3200" b="0" strike="noStrike" spc="-1" dirty="0">
                <a:latin typeface="Arial"/>
              </a:rPr>
              <a:t>)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RETURNS tipo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BEGIN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 dirty="0">
                <a:latin typeface="Arial"/>
              </a:rPr>
              <a:t>instrucciones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 dirty="0">
                <a:latin typeface="Arial"/>
              </a:rPr>
              <a:t>RETURN valor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END;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Pueden usarse en cualquier consulta donde se coloca un campo.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772000" y="1745647"/>
            <a:ext cx="3887640" cy="172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2800" b="0" strike="noStrike" spc="-1" dirty="0">
                <a:latin typeface="Arial"/>
              </a:rPr>
              <a:t>Función de tabla de varias instrucciones</a:t>
            </a:r>
          </a:p>
        </p:txBody>
      </p:sp>
      <p:sp>
        <p:nvSpPr>
          <p:cNvPr id="73" name="TextShape 2"/>
          <p:cNvSpPr txBox="1"/>
          <p:nvPr/>
        </p:nvSpPr>
        <p:spPr>
          <a:xfrm>
            <a:off x="143999" y="72000"/>
            <a:ext cx="4670047" cy="554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7000" lnSpcReduction="1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1000" b="0" strike="noStrike" spc="-1" dirty="0">
                <a:latin typeface="Arial"/>
              </a:rPr>
              <a:t>Pueden usarse en lugar de un "</a:t>
            </a:r>
            <a:r>
              <a:rPr lang="es-AR" sz="1000" b="0" strike="noStrike" spc="-1" dirty="0" err="1">
                <a:latin typeface="Arial"/>
              </a:rPr>
              <a:t>from</a:t>
            </a:r>
            <a:r>
              <a:rPr lang="es-AR" sz="1000" b="0" strike="noStrike" spc="-1" dirty="0">
                <a:latin typeface="Arial"/>
              </a:rPr>
              <a:t>" de una consulta.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1000" b="0" strike="noStrike" spc="-1" dirty="0" err="1">
                <a:latin typeface="Arial"/>
              </a:rPr>
              <a:t>create</a:t>
            </a:r>
            <a:r>
              <a:rPr lang="es-AR" sz="1000" b="0" strike="noStrike" spc="-1" dirty="0">
                <a:latin typeface="Arial"/>
              </a:rPr>
              <a:t> </a:t>
            </a:r>
            <a:r>
              <a:rPr lang="es-AR" sz="1000" b="0" strike="noStrike" spc="-1" dirty="0" err="1">
                <a:latin typeface="Arial"/>
              </a:rPr>
              <a:t>function</a:t>
            </a:r>
            <a:r>
              <a:rPr lang="es-AR" sz="1000" b="0" strike="noStrike" spc="-1" dirty="0">
                <a:latin typeface="Arial"/>
              </a:rPr>
              <a:t> </a:t>
            </a:r>
            <a:r>
              <a:rPr lang="es-AR" sz="1000" b="0" strike="noStrike" spc="-1" dirty="0" err="1">
                <a:latin typeface="Arial"/>
              </a:rPr>
              <a:t>f_ofertas</a:t>
            </a:r>
            <a:endParaRPr lang="es-AR" sz="10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1000" b="0" strike="noStrike" spc="-1" dirty="0">
                <a:latin typeface="Arial"/>
              </a:rPr>
              <a:t>  (@minimo decimal(8,2))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1000" b="0" strike="noStrike" spc="-1" dirty="0">
                <a:latin typeface="Arial"/>
              </a:rPr>
              <a:t>  </a:t>
            </a:r>
            <a:r>
              <a:rPr lang="es-AR" sz="1000" b="0" strike="noStrike" spc="-1" dirty="0" err="1">
                <a:latin typeface="Arial"/>
              </a:rPr>
              <a:t>returns</a:t>
            </a:r>
            <a:r>
              <a:rPr lang="es-AR" sz="1000" b="0" strike="noStrike" spc="-1" dirty="0">
                <a:latin typeface="Arial"/>
              </a:rPr>
              <a:t> @ofertas table-- nombre de la tabla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1000" b="0" strike="noStrike" spc="-1" dirty="0">
                <a:latin typeface="Arial"/>
              </a:rPr>
              <a:t>  --formato de la tabla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1000" b="0" strike="noStrike" spc="-1" dirty="0">
                <a:latin typeface="Arial"/>
              </a:rPr>
              <a:t>  (</a:t>
            </a:r>
            <a:r>
              <a:rPr lang="es-AR" sz="1000" b="0" strike="noStrike" spc="-1" dirty="0" err="1">
                <a:latin typeface="Arial"/>
              </a:rPr>
              <a:t>cod_articulo</a:t>
            </a:r>
            <a:r>
              <a:rPr lang="es-AR" sz="1000" b="0" strike="noStrike" spc="-1" dirty="0">
                <a:latin typeface="Arial"/>
              </a:rPr>
              <a:t> </a:t>
            </a:r>
            <a:r>
              <a:rPr lang="es-AR" sz="1000" b="0" strike="noStrike" spc="-1" dirty="0" err="1">
                <a:latin typeface="Arial"/>
              </a:rPr>
              <a:t>int</a:t>
            </a:r>
            <a:r>
              <a:rPr lang="es-AR" sz="1000" b="0" strike="noStrike" spc="-1" dirty="0">
                <a:latin typeface="Arial"/>
              </a:rPr>
              <a:t>,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1000" b="0" strike="noStrike" spc="-1" dirty="0">
                <a:latin typeface="Arial"/>
              </a:rPr>
              <a:t>   </a:t>
            </a:r>
            <a:r>
              <a:rPr lang="es-AR" sz="1000" b="0" strike="noStrike" spc="-1" dirty="0" err="1">
                <a:latin typeface="Arial"/>
              </a:rPr>
              <a:t>descripcion</a:t>
            </a:r>
            <a:r>
              <a:rPr lang="es-AR" sz="1000" b="0" strike="noStrike" spc="-1" dirty="0">
                <a:latin typeface="Arial"/>
              </a:rPr>
              <a:t> </a:t>
            </a:r>
            <a:r>
              <a:rPr lang="es-AR" sz="1000" b="0" strike="noStrike" spc="-1" dirty="0" err="1">
                <a:latin typeface="Arial"/>
              </a:rPr>
              <a:t>varchar</a:t>
            </a:r>
            <a:r>
              <a:rPr lang="es-AR" sz="1000" b="0" strike="noStrike" spc="-1" dirty="0">
                <a:latin typeface="Arial"/>
              </a:rPr>
              <a:t>(100),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1000" b="0" strike="noStrike" spc="-1" dirty="0">
                <a:latin typeface="Arial"/>
              </a:rPr>
              <a:t>   </a:t>
            </a:r>
            <a:r>
              <a:rPr lang="es-AR" sz="1000" b="0" strike="noStrike" spc="-1" dirty="0" err="1">
                <a:latin typeface="Arial"/>
              </a:rPr>
              <a:t>pre_unitario</a:t>
            </a:r>
            <a:r>
              <a:rPr lang="es-AR" sz="1000" b="0" strike="noStrike" spc="-1" dirty="0">
                <a:latin typeface="Arial"/>
              </a:rPr>
              <a:t> </a:t>
            </a:r>
            <a:r>
              <a:rPr lang="es-AR" sz="1000" b="0" strike="noStrike" spc="-1" dirty="0" err="1">
                <a:latin typeface="Arial"/>
              </a:rPr>
              <a:t>money</a:t>
            </a:r>
            <a:r>
              <a:rPr lang="es-AR" sz="1000" b="0" strike="noStrike" spc="-1" dirty="0">
                <a:latin typeface="Arial"/>
              </a:rPr>
              <a:t>,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1000" b="0" strike="noStrike" spc="-1" dirty="0">
                <a:latin typeface="Arial"/>
              </a:rPr>
              <a:t>   observaciones </a:t>
            </a:r>
            <a:r>
              <a:rPr lang="es-AR" sz="1000" b="0" strike="noStrike" spc="-1" dirty="0" err="1">
                <a:latin typeface="Arial"/>
              </a:rPr>
              <a:t>varchar</a:t>
            </a:r>
            <a:r>
              <a:rPr lang="es-AR" sz="1000" b="0" strike="noStrike" spc="-1" dirty="0">
                <a:latin typeface="Arial"/>
              </a:rPr>
              <a:t>(100)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1000" b="0" strike="noStrike" spc="-1" dirty="0">
                <a:latin typeface="Arial"/>
              </a:rPr>
              <a:t>  )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1000" b="0" strike="noStrike" spc="-1" dirty="0">
                <a:latin typeface="Arial"/>
              </a:rPr>
              <a:t>as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1000" b="0" strike="noStrike" spc="-1" dirty="0">
                <a:latin typeface="Arial"/>
              </a:rPr>
              <a:t>  </a:t>
            </a:r>
            <a:r>
              <a:rPr lang="es-AR" sz="1000" b="0" strike="noStrike" spc="-1" dirty="0" err="1">
                <a:latin typeface="Arial"/>
              </a:rPr>
              <a:t>begin</a:t>
            </a:r>
            <a:endParaRPr lang="es-AR" sz="10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1000" b="0" strike="noStrike" spc="-1" dirty="0">
                <a:latin typeface="Arial"/>
              </a:rPr>
              <a:t>    </a:t>
            </a:r>
            <a:r>
              <a:rPr lang="es-AR" sz="1000" b="0" strike="noStrike" spc="-1" dirty="0" err="1">
                <a:latin typeface="Arial"/>
              </a:rPr>
              <a:t>insert</a:t>
            </a:r>
            <a:r>
              <a:rPr lang="es-AR" sz="1000" b="0" strike="noStrike" spc="-1" dirty="0">
                <a:latin typeface="Arial"/>
              </a:rPr>
              <a:t> @ofertas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1000" b="0" strike="noStrike" spc="-1" dirty="0">
                <a:latin typeface="Arial"/>
              </a:rPr>
              <a:t>    </a:t>
            </a:r>
            <a:r>
              <a:rPr lang="es-AR" sz="1000" b="0" strike="noStrike" spc="-1" dirty="0" err="1">
                <a:latin typeface="Arial"/>
              </a:rPr>
              <a:t>select</a:t>
            </a:r>
            <a:r>
              <a:rPr lang="es-AR" sz="1000" b="0" strike="noStrike" spc="-1" dirty="0">
                <a:latin typeface="Arial"/>
              </a:rPr>
              <a:t> </a:t>
            </a:r>
            <a:r>
              <a:rPr lang="es-AR" sz="1000" b="0" strike="noStrike" spc="-1" dirty="0" err="1">
                <a:latin typeface="Arial"/>
              </a:rPr>
              <a:t>cod_articulo,descripcion,pre_unitario,observaciones</a:t>
            </a:r>
            <a:endParaRPr lang="es-AR" sz="10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1000" b="0" strike="noStrike" spc="-1" dirty="0">
                <a:latin typeface="Arial"/>
              </a:rPr>
              <a:t>    </a:t>
            </a:r>
            <a:r>
              <a:rPr lang="es-AR" sz="1000" b="0" strike="noStrike" spc="-1" dirty="0" err="1">
                <a:latin typeface="Arial"/>
              </a:rPr>
              <a:t>from</a:t>
            </a:r>
            <a:r>
              <a:rPr lang="es-AR" sz="1000" b="0" strike="noStrike" spc="-1" dirty="0">
                <a:latin typeface="Arial"/>
              </a:rPr>
              <a:t> </a:t>
            </a:r>
            <a:r>
              <a:rPr lang="es-AR" sz="1000" b="0" strike="noStrike" spc="-1" dirty="0" err="1">
                <a:latin typeface="Arial"/>
              </a:rPr>
              <a:t>articulos</a:t>
            </a:r>
            <a:endParaRPr lang="es-AR" sz="10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1000" b="0" strike="noStrike" spc="-1" dirty="0">
                <a:latin typeface="Arial"/>
              </a:rPr>
              <a:t>    </a:t>
            </a:r>
            <a:r>
              <a:rPr lang="es-AR" sz="1000" b="0" strike="noStrike" spc="-1" dirty="0" err="1">
                <a:latin typeface="Arial"/>
              </a:rPr>
              <a:t>where</a:t>
            </a:r>
            <a:r>
              <a:rPr lang="es-AR" sz="1000" b="0" strike="noStrike" spc="-1" dirty="0">
                <a:latin typeface="Arial"/>
              </a:rPr>
              <a:t> </a:t>
            </a:r>
            <a:r>
              <a:rPr lang="es-AR" sz="1000" b="0" strike="noStrike" spc="-1" dirty="0" err="1">
                <a:latin typeface="Arial"/>
              </a:rPr>
              <a:t>pre_unitario</a:t>
            </a:r>
            <a:r>
              <a:rPr lang="es-AR" sz="1000" b="0" strike="noStrike" spc="-1" dirty="0">
                <a:latin typeface="Arial"/>
              </a:rPr>
              <a:t> &lt; @minimo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1000" b="0" strike="noStrike" spc="-1" dirty="0">
                <a:latin typeface="Arial"/>
              </a:rPr>
              <a:t>    </a:t>
            </a:r>
            <a:r>
              <a:rPr lang="es-AR" sz="1000" b="0" strike="noStrike" spc="-1" dirty="0" err="1">
                <a:latin typeface="Arial"/>
              </a:rPr>
              <a:t>return</a:t>
            </a:r>
            <a:endParaRPr lang="es-AR" sz="10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1000" b="0" strike="noStrike" spc="-1" dirty="0">
                <a:latin typeface="Arial"/>
              </a:rPr>
              <a:t>  </a:t>
            </a:r>
            <a:r>
              <a:rPr lang="es-AR" sz="1000" b="0" strike="noStrike" spc="-1" dirty="0" err="1">
                <a:latin typeface="Arial"/>
              </a:rPr>
              <a:t>end</a:t>
            </a:r>
            <a:r>
              <a:rPr lang="es-AR" sz="1000" b="0" strike="noStrike" spc="-1" dirty="0">
                <a:latin typeface="Arial"/>
              </a:rPr>
              <a:t>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2800" b="0" strike="noStrike" spc="-1" dirty="0">
                <a:latin typeface="Arial"/>
              </a:rPr>
              <a:t>Función con valores de tabla en línea</a:t>
            </a:r>
          </a:p>
        </p:txBody>
      </p:sp>
      <p:sp>
        <p:nvSpPr>
          <p:cNvPr id="75" name="TextShape 2"/>
          <p:cNvSpPr txBox="1"/>
          <p:nvPr/>
        </p:nvSpPr>
        <p:spPr>
          <a:xfrm>
            <a:off x="504000" y="1326600"/>
            <a:ext cx="9071640" cy="4186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54500" lnSpcReduction="2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 err="1">
                <a:latin typeface="Arial"/>
              </a:rPr>
              <a:t>create</a:t>
            </a:r>
            <a:r>
              <a:rPr lang="es-AR" sz="3200" b="0" strike="noStrike" spc="-1" dirty="0">
                <a:latin typeface="Arial"/>
              </a:rPr>
              <a:t> </a:t>
            </a:r>
            <a:r>
              <a:rPr lang="es-AR" sz="3200" b="0" strike="noStrike" spc="-1" dirty="0" err="1">
                <a:latin typeface="Arial"/>
              </a:rPr>
              <a:t>function</a:t>
            </a:r>
            <a:r>
              <a:rPr lang="es-AR" sz="3200" b="0" strike="noStrike" spc="-1" dirty="0">
                <a:latin typeface="Arial"/>
              </a:rPr>
              <a:t> </a:t>
            </a:r>
            <a:r>
              <a:rPr lang="es-AR" sz="3200" b="0" strike="noStrike" spc="-1" dirty="0" err="1">
                <a:latin typeface="Arial"/>
              </a:rPr>
              <a:t>f_articulos</a:t>
            </a:r>
            <a:endParaRPr lang="es-A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(@descrip </a:t>
            </a:r>
            <a:r>
              <a:rPr lang="es-AR" sz="3200" b="0" strike="noStrike" spc="-1" dirty="0" err="1">
                <a:latin typeface="Arial"/>
              </a:rPr>
              <a:t>varchar</a:t>
            </a:r>
            <a:r>
              <a:rPr lang="es-AR" sz="3200" b="0" strike="noStrike" spc="-1" dirty="0">
                <a:latin typeface="Arial"/>
              </a:rPr>
              <a:t>(100)='Lápiz')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 err="1">
                <a:latin typeface="Arial"/>
              </a:rPr>
              <a:t>returns</a:t>
            </a:r>
            <a:r>
              <a:rPr lang="es-AR" sz="3200" b="0" strike="noStrike" spc="-1" dirty="0">
                <a:latin typeface="Arial"/>
              </a:rPr>
              <a:t> table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as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 err="1">
                <a:latin typeface="Arial"/>
              </a:rPr>
              <a:t>return</a:t>
            </a:r>
            <a:r>
              <a:rPr lang="es-AR" sz="3200" b="0" strike="noStrike" spc="-1" dirty="0">
                <a:latin typeface="Arial"/>
              </a:rPr>
              <a:t> (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 err="1">
                <a:latin typeface="Arial"/>
              </a:rPr>
              <a:t>select</a:t>
            </a:r>
            <a:r>
              <a:rPr lang="es-AR" sz="3200" b="0" strike="noStrike" spc="-1" dirty="0">
                <a:latin typeface="Arial"/>
              </a:rPr>
              <a:t> </a:t>
            </a:r>
            <a:r>
              <a:rPr lang="es-AR" sz="3200" b="0" strike="noStrike" spc="-1" dirty="0" err="1">
                <a:latin typeface="Arial"/>
              </a:rPr>
              <a:t>descripcion,pre_unitario</a:t>
            </a:r>
            <a:endParaRPr lang="es-A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 err="1">
                <a:latin typeface="Arial"/>
              </a:rPr>
              <a:t>from</a:t>
            </a:r>
            <a:r>
              <a:rPr lang="es-AR" sz="3200" b="0" strike="noStrike" spc="-1" dirty="0">
                <a:latin typeface="Arial"/>
              </a:rPr>
              <a:t> </a:t>
            </a:r>
            <a:r>
              <a:rPr lang="es-AR" sz="3200" b="0" strike="noStrike" spc="-1" dirty="0" err="1">
                <a:latin typeface="Arial"/>
              </a:rPr>
              <a:t>articulos</a:t>
            </a:r>
            <a:endParaRPr lang="es-A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 err="1">
                <a:latin typeface="Arial"/>
              </a:rPr>
              <a:t>where</a:t>
            </a:r>
            <a:r>
              <a:rPr lang="es-AR" sz="3200" b="0" strike="noStrike" spc="-1" dirty="0">
                <a:latin typeface="Arial"/>
              </a:rPr>
              <a:t> </a:t>
            </a:r>
            <a:r>
              <a:rPr lang="es-AR" sz="3200" b="0" strike="noStrike" spc="-1" dirty="0" err="1">
                <a:latin typeface="Arial"/>
              </a:rPr>
              <a:t>descripcion</a:t>
            </a:r>
            <a:r>
              <a:rPr lang="es-AR" sz="3200" b="0" strike="noStrike" spc="-1" dirty="0">
                <a:latin typeface="Arial"/>
              </a:rPr>
              <a:t> </a:t>
            </a:r>
            <a:r>
              <a:rPr lang="es-AR" sz="3200" b="0" strike="noStrike" spc="-1" dirty="0" err="1">
                <a:latin typeface="Arial"/>
              </a:rPr>
              <a:t>like</a:t>
            </a:r>
            <a:r>
              <a:rPr lang="es-AR" sz="3200" b="0" strike="noStrike" spc="-1" dirty="0">
                <a:latin typeface="Arial"/>
              </a:rPr>
              <a:t> '%'+@descrip+'%'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);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s-A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 err="1">
                <a:latin typeface="Arial"/>
              </a:rPr>
              <a:t>select</a:t>
            </a:r>
            <a:r>
              <a:rPr lang="es-AR" sz="3200" b="0" strike="noStrike" spc="-1" dirty="0">
                <a:latin typeface="Arial"/>
              </a:rPr>
              <a:t> * </a:t>
            </a:r>
            <a:r>
              <a:rPr lang="es-AR" sz="3200" b="0" strike="noStrike" spc="-1" dirty="0" err="1">
                <a:latin typeface="Arial"/>
              </a:rPr>
              <a:t>from</a:t>
            </a:r>
            <a:r>
              <a:rPr lang="es-AR" sz="3200" b="0" strike="noStrike" spc="-1" dirty="0">
                <a:latin typeface="Arial"/>
              </a:rPr>
              <a:t> </a:t>
            </a:r>
            <a:r>
              <a:rPr lang="es-AR" sz="3200" b="0" strike="noStrike" spc="-1" dirty="0" err="1">
                <a:latin typeface="Arial"/>
              </a:rPr>
              <a:t>f_articulos</a:t>
            </a:r>
            <a:r>
              <a:rPr lang="es-AR" sz="3200" b="0" strike="noStrike" spc="-1" dirty="0">
                <a:latin typeface="Arial"/>
              </a:rPr>
              <a:t>('Lápiz');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4400" b="0" strike="noStrike" spc="-1" dirty="0" err="1">
                <a:latin typeface="Arial"/>
              </a:rPr>
              <a:t>Triggers</a:t>
            </a:r>
            <a:r>
              <a:rPr lang="es-AR" sz="4400" b="0" strike="noStrike" spc="-1" dirty="0">
                <a:latin typeface="Arial"/>
              </a:rPr>
              <a:t> o disparadores</a:t>
            </a:r>
          </a:p>
        </p:txBody>
      </p:sp>
      <p:sp>
        <p:nvSpPr>
          <p:cNvPr id="77" name="TextShape 2"/>
          <p:cNvSpPr txBox="1"/>
          <p:nvPr/>
        </p:nvSpPr>
        <p:spPr>
          <a:xfrm>
            <a:off x="72000" y="1224000"/>
            <a:ext cx="9576000" cy="42204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47500" lnSpcReduction="2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Es un tipo de procedimiento almacenado que se ejecuta cuando se intenta modificar los datos de una tabla.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Un </a:t>
            </a:r>
            <a:r>
              <a:rPr lang="es-AR" sz="3200" b="0" strike="noStrike" spc="-1" dirty="0" err="1">
                <a:latin typeface="Arial"/>
              </a:rPr>
              <a:t>trigger</a:t>
            </a:r>
            <a:r>
              <a:rPr lang="es-AR" sz="3200" b="0" strike="noStrike" spc="-1" dirty="0">
                <a:latin typeface="Arial"/>
              </a:rPr>
              <a:t> se asocia a un evento (inserción, actualización o borrado).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highlight>
                  <a:srgbClr val="FFFF00"/>
                </a:highlight>
                <a:latin typeface="Arial"/>
              </a:rPr>
              <a:t>PA vs </a:t>
            </a:r>
            <a:r>
              <a:rPr lang="es-AR" sz="3200" b="0" strike="noStrike" spc="-1" dirty="0" err="1">
                <a:highlight>
                  <a:srgbClr val="FFFF00"/>
                </a:highlight>
                <a:latin typeface="Arial"/>
              </a:rPr>
              <a:t>triggers</a:t>
            </a:r>
            <a:r>
              <a:rPr lang="es-AR" sz="3200" b="0" strike="noStrike" spc="-1" dirty="0">
                <a:highlight>
                  <a:srgbClr val="FFFF00"/>
                </a:highlight>
                <a:latin typeface="Arial"/>
              </a:rPr>
              <a:t>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 no pueden ser invocados directamente.   no reciben y retornan parámetros.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 son apropiados para mantener la integridad de los datos.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Se pueden crear varios </a:t>
            </a:r>
            <a:r>
              <a:rPr lang="es-AR" sz="3200" b="0" strike="noStrike" spc="-1" dirty="0" err="1">
                <a:latin typeface="Arial"/>
              </a:rPr>
              <a:t>triggers</a:t>
            </a:r>
            <a:r>
              <a:rPr lang="es-AR" sz="3200" b="0" strike="noStrike" spc="-1" dirty="0">
                <a:latin typeface="Arial"/>
              </a:rPr>
              <a:t> para cada evento, es decir, para cada tipo de modificación (inserción, actualización o borrado) para una misma tabla.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 err="1">
                <a:latin typeface="Arial"/>
              </a:rPr>
              <a:t>create</a:t>
            </a:r>
            <a:r>
              <a:rPr lang="es-AR" sz="3200" b="0" strike="noStrike" spc="-1" dirty="0">
                <a:latin typeface="Arial"/>
              </a:rPr>
              <a:t> </a:t>
            </a:r>
            <a:r>
              <a:rPr lang="es-AR" sz="3200" b="0" strike="noStrike" spc="-1" dirty="0" err="1">
                <a:latin typeface="Arial"/>
              </a:rPr>
              <a:t>trigger</a:t>
            </a:r>
            <a:r>
              <a:rPr lang="es-AR" sz="3200" b="0" strike="noStrike" spc="-1" dirty="0">
                <a:latin typeface="Arial"/>
              </a:rPr>
              <a:t> NOMBRE_DISPARADOR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 err="1">
                <a:latin typeface="Arial"/>
              </a:rPr>
              <a:t>on</a:t>
            </a:r>
            <a:r>
              <a:rPr lang="es-AR" sz="3200" b="0" strike="noStrike" spc="-1" dirty="0">
                <a:latin typeface="Arial"/>
              </a:rPr>
              <a:t> NOMBRETABLA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 err="1">
                <a:latin typeface="Arial"/>
              </a:rPr>
              <a:t>for</a:t>
            </a:r>
            <a:r>
              <a:rPr lang="es-AR" sz="3200" b="0" strike="noStrike" spc="-1" dirty="0">
                <a:latin typeface="Arial"/>
              </a:rPr>
              <a:t> EVENTO -- </a:t>
            </a:r>
            <a:r>
              <a:rPr lang="es-AR" sz="3200" b="0" strike="noStrike" spc="-1" dirty="0" err="1">
                <a:latin typeface="Arial"/>
              </a:rPr>
              <a:t>insert</a:t>
            </a:r>
            <a:r>
              <a:rPr lang="es-AR" sz="3200" b="0" strike="noStrike" spc="-1" dirty="0">
                <a:latin typeface="Arial"/>
              </a:rPr>
              <a:t>, </a:t>
            </a:r>
            <a:r>
              <a:rPr lang="es-AR" sz="3200" b="0" strike="noStrike" spc="-1" dirty="0" err="1">
                <a:latin typeface="Arial"/>
              </a:rPr>
              <a:t>update</a:t>
            </a:r>
            <a:r>
              <a:rPr lang="es-AR" sz="3200" b="0" strike="noStrike" spc="-1" dirty="0">
                <a:latin typeface="Arial"/>
              </a:rPr>
              <a:t> o </a:t>
            </a:r>
            <a:r>
              <a:rPr lang="es-AR" sz="3200" b="0" strike="noStrike" spc="-1" dirty="0" err="1">
                <a:latin typeface="Arial"/>
              </a:rPr>
              <a:t>delete</a:t>
            </a:r>
            <a:endParaRPr lang="es-A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as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SENTENCIAS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4400" b="0" strike="noStrike" spc="-1" dirty="0">
                <a:latin typeface="Arial"/>
              </a:rPr>
              <a:t>Manejo de errores</a:t>
            </a:r>
          </a:p>
        </p:txBody>
      </p:sp>
      <p:sp>
        <p:nvSpPr>
          <p:cNvPr id="79" name="TextShape 2"/>
          <p:cNvSpPr txBox="1"/>
          <p:nvPr/>
        </p:nvSpPr>
        <p:spPr>
          <a:xfrm>
            <a:off x="504000" y="1326600"/>
            <a:ext cx="9071640" cy="4073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9000" lnSpcReduction="2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Hay 2 formas de obtener </a:t>
            </a:r>
            <a:r>
              <a:rPr lang="es-AR" sz="3200" b="0" strike="noStrike" spc="-1" dirty="0" err="1">
                <a:latin typeface="Arial"/>
              </a:rPr>
              <a:t>info</a:t>
            </a:r>
            <a:r>
              <a:rPr lang="es-AR" sz="3200" b="0" strike="noStrike" spc="-1" dirty="0">
                <a:latin typeface="Arial"/>
              </a:rPr>
              <a:t> de errores: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1)  En el ámbito del bloque CATCH (TRY…CATCH)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 dirty="0">
                <a:latin typeface="Arial"/>
              </a:rPr>
              <a:t>ERROR_LINE() devuelve el número de línea.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 dirty="0">
                <a:latin typeface="Arial"/>
              </a:rPr>
              <a:t>ERROR_MESSAGE() devuelve el mensaje.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 dirty="0">
                <a:latin typeface="Arial"/>
              </a:rPr>
              <a:t>ERROR_NUMBER() devuelve el número de error.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 dirty="0">
                <a:latin typeface="Arial"/>
              </a:rPr>
              <a:t>ERROR_PROCEDURE() devuelve el nombre del procedimiento almacenado o </a:t>
            </a:r>
            <a:r>
              <a:rPr lang="es-AR" sz="2800" b="0" strike="noStrike" spc="-1" dirty="0" err="1">
                <a:latin typeface="Arial"/>
              </a:rPr>
              <a:t>trigger</a:t>
            </a:r>
            <a:r>
              <a:rPr lang="es-AR" sz="2800" b="0" strike="noStrike" spc="-1" dirty="0">
                <a:latin typeface="Arial"/>
              </a:rPr>
              <a:t>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 dirty="0">
                <a:latin typeface="Arial"/>
              </a:rPr>
              <a:t>ERROR_SEVERITY() devuelve la gravedad.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 dirty="0">
                <a:latin typeface="Arial"/>
              </a:rPr>
              <a:t>ERROR_STATE() devuelve el estado.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4400" b="0" strike="noStrike" spc="-1" dirty="0">
                <a:latin typeface="Arial"/>
              </a:rPr>
              <a:t>Manejo de errores</a:t>
            </a:r>
          </a:p>
        </p:txBody>
      </p:sp>
      <p:sp>
        <p:nvSpPr>
          <p:cNvPr id="8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8500" lnSpcReduction="1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2) Inmediatamente después de ejecutar una instrucción. Función @@ERROR.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Bloque CATCH de una construcción TRY...CATCH externa podría tener una construcción TRY...CATCH anidada.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AR" sz="4400" b="0" strike="noStrike" spc="-1">
                <a:latin typeface="Arial"/>
              </a:rPr>
              <a:t>Programa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288000" cy="4217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1. Resumen de Datos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2. Subconsultas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3. Programación en SQL Server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4. Bases de Datos No SQL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072938" y="2835275"/>
            <a:ext cx="6007687" cy="43741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4400" b="0" strike="noStrike" spc="-1" dirty="0">
                <a:latin typeface="Arial"/>
              </a:rPr>
              <a:t>Ejemplo Manejo de errores</a:t>
            </a:r>
          </a:p>
        </p:txBody>
      </p:sp>
      <p:sp>
        <p:nvSpPr>
          <p:cNvPr id="83" name="TextShape 2"/>
          <p:cNvSpPr txBox="1"/>
          <p:nvPr/>
        </p:nvSpPr>
        <p:spPr>
          <a:xfrm>
            <a:off x="504000" y="89647"/>
            <a:ext cx="9071640" cy="54543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25000" lnSpcReduction="2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CREATE PROC </a:t>
            </a:r>
            <a:r>
              <a:rPr lang="es-AR" sz="3200" b="0" strike="noStrike" spc="-1" dirty="0" err="1">
                <a:latin typeface="Arial"/>
              </a:rPr>
              <a:t>usp_dividir</a:t>
            </a:r>
            <a:r>
              <a:rPr lang="es-AR" sz="3200" b="0" strike="noStrike" spc="-1" dirty="0">
                <a:latin typeface="Arial"/>
              </a:rPr>
              <a:t>(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   @a decimal,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    @b decimal,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    @c decimal output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) AS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BEGIN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    BEGIN TRY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        SET @c = @a / @b;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    END TRY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    BEGIN CATCH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        SELECT 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            ERROR_NUMBER() AS </a:t>
            </a:r>
            <a:r>
              <a:rPr lang="es-AR" sz="3200" b="0" strike="noStrike" spc="-1" dirty="0" err="1">
                <a:latin typeface="Arial"/>
              </a:rPr>
              <a:t>ErrorNumber</a:t>
            </a:r>
            <a:r>
              <a:rPr lang="es-AR" sz="3200" b="0" strike="noStrike" spc="-1" dirty="0">
                <a:latin typeface="Arial"/>
              </a:rPr>
              <a:t> 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            ,ERROR_SEVERITY() AS </a:t>
            </a:r>
            <a:r>
              <a:rPr lang="es-AR" sz="3200" b="0" strike="noStrike" spc="-1" dirty="0" err="1">
                <a:latin typeface="Arial"/>
              </a:rPr>
              <a:t>ErrorSeverity</a:t>
            </a:r>
            <a:r>
              <a:rPr lang="es-AR" sz="3200" b="0" strike="noStrike" spc="-1" dirty="0">
                <a:latin typeface="Arial"/>
              </a:rPr>
              <a:t> 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            ,ERROR_STATE() AS </a:t>
            </a:r>
            <a:r>
              <a:rPr lang="es-AR" sz="3200" b="0" strike="noStrike" spc="-1" dirty="0" err="1">
                <a:latin typeface="Arial"/>
              </a:rPr>
              <a:t>ErrorState</a:t>
            </a:r>
            <a:r>
              <a:rPr lang="es-AR" sz="3200" b="0" strike="noStrike" spc="-1" dirty="0">
                <a:latin typeface="Arial"/>
              </a:rPr>
              <a:t> 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            ,ERROR_PROCEDURE() AS </a:t>
            </a:r>
            <a:r>
              <a:rPr lang="es-AR" sz="3200" b="0" strike="noStrike" spc="-1" dirty="0" err="1">
                <a:latin typeface="Arial"/>
              </a:rPr>
              <a:t>ErrorProcedure</a:t>
            </a:r>
            <a:r>
              <a:rPr lang="es-AR" sz="3200" b="0" strike="noStrike" spc="-1" dirty="0">
                <a:latin typeface="Arial"/>
              </a:rPr>
              <a:t> 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            ,ERROR_LINE() AS </a:t>
            </a:r>
            <a:r>
              <a:rPr lang="es-AR" sz="3200" b="0" strike="noStrike" spc="-1" dirty="0" err="1">
                <a:latin typeface="Arial"/>
              </a:rPr>
              <a:t>ErrorLine</a:t>
            </a:r>
            <a:r>
              <a:rPr lang="es-AR" sz="3200" b="0" strike="noStrike" spc="-1" dirty="0">
                <a:latin typeface="Arial"/>
              </a:rPr>
              <a:t> 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            ,ERROR_MESSAGE() AS </a:t>
            </a:r>
            <a:r>
              <a:rPr lang="es-AR" sz="3200" b="0" strike="noStrike" spc="-1" dirty="0" err="1">
                <a:latin typeface="Arial"/>
              </a:rPr>
              <a:t>ErrorMessage</a:t>
            </a:r>
            <a:r>
              <a:rPr lang="es-AR" sz="3200" b="0" strike="noStrike" spc="-1" dirty="0">
                <a:latin typeface="Arial"/>
              </a:rPr>
              <a:t>; 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    END CATCH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END;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896000" y="3816000"/>
            <a:ext cx="4679640" cy="798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4400" b="0" strike="noStrike" spc="-1" dirty="0">
                <a:solidFill>
                  <a:srgbClr val="FF0000"/>
                </a:solidFill>
                <a:latin typeface="Arial"/>
              </a:rPr>
              <a:t>Muchas Gracias</a:t>
            </a:r>
            <a:endParaRPr lang="es-AR" sz="4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AR" sz="4400" b="0" strike="noStrike" spc="-1">
                <a:highlight>
                  <a:srgbClr val="2A6099"/>
                </a:highlight>
                <a:latin typeface="Arial"/>
              </a:rPr>
              <a:t>Unidad Nº 3</a:t>
            </a:r>
            <a:endParaRPr lang="es-AR" sz="4400" b="0" strike="noStrike" spc="-1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8500" lnSpcReduction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Programación en BD</a:t>
            </a:r>
          </a:p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Para una solución completa resulta necesario usar herramientas que soporten la capacidad de consulta de SQL y </a:t>
            </a:r>
            <a:r>
              <a:rPr lang="es-AR" sz="3200" b="0" u="sng" strike="noStrike" spc="-1" dirty="0">
                <a:uFillTx/>
                <a:latin typeface="Arial"/>
              </a:rPr>
              <a:t>la versatilidad de los lenguajes de programación tradicionales</a:t>
            </a:r>
            <a:r>
              <a:rPr lang="es-AR" sz="3200" b="0" strike="noStrike" spc="-1" dirty="0">
                <a:latin typeface="Arial"/>
              </a:rPr>
              <a:t>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4400" b="0" strike="noStrike" spc="-1" dirty="0">
                <a:latin typeface="Arial"/>
              </a:rPr>
              <a:t>Variables</a:t>
            </a:r>
          </a:p>
        </p:txBody>
      </p:sp>
      <p:sp>
        <p:nvSpPr>
          <p:cNvPr id="50" name="TextShape 2"/>
          <p:cNvSpPr txBox="1"/>
          <p:nvPr/>
        </p:nvSpPr>
        <p:spPr>
          <a:xfrm>
            <a:off x="3024000" y="2304000"/>
            <a:ext cx="4824000" cy="2310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solidFill>
                  <a:srgbClr val="55308D"/>
                </a:solidFill>
                <a:latin typeface="Arial"/>
              </a:rPr>
              <a:t>declare @codigo </a:t>
            </a:r>
            <a:r>
              <a:rPr lang="es-AR" sz="3200" b="0" strike="noStrike" spc="-1" dirty="0" err="1">
                <a:solidFill>
                  <a:srgbClr val="55308D"/>
                </a:solidFill>
                <a:latin typeface="Arial"/>
              </a:rPr>
              <a:t>int</a:t>
            </a:r>
            <a:r>
              <a:rPr lang="es-AR" sz="3200" b="0" strike="noStrike" spc="-1" dirty="0">
                <a:solidFill>
                  <a:srgbClr val="55308D"/>
                </a:solidFill>
                <a:latin typeface="Arial"/>
              </a:rPr>
              <a:t>;</a:t>
            </a:r>
            <a:endParaRPr lang="es-A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solidFill>
                  <a:srgbClr val="55308D"/>
                </a:solidFill>
                <a:latin typeface="Arial"/>
              </a:rPr>
              <a:t>set @codigo = 1;</a:t>
            </a:r>
            <a:endParaRPr lang="es-A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4400" b="0" strike="noStrike" spc="-1" dirty="0">
                <a:latin typeface="Arial"/>
              </a:rPr>
              <a:t>Operadores</a:t>
            </a:r>
          </a:p>
        </p:txBody>
      </p:sp>
      <p:sp>
        <p:nvSpPr>
          <p:cNvPr id="5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61500" lnSpcReduction="2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Aritméticos: +, - ,* ,/ ,% (módulo).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Lógicos: And, </a:t>
            </a:r>
            <a:r>
              <a:rPr lang="es-AR" sz="3200" b="0" strike="noStrike" spc="-1" dirty="0" err="1">
                <a:latin typeface="Arial"/>
              </a:rPr>
              <a:t>Or</a:t>
            </a:r>
            <a:r>
              <a:rPr lang="es-AR" sz="3200" b="0" strike="noStrike" spc="-1" dirty="0">
                <a:latin typeface="Arial"/>
              </a:rPr>
              <a:t>, </a:t>
            </a:r>
            <a:r>
              <a:rPr lang="es-AR" sz="3200" b="0" strike="noStrike" spc="-1" dirty="0" err="1">
                <a:latin typeface="Arial"/>
              </a:rPr>
              <a:t>Not</a:t>
            </a:r>
            <a:endParaRPr lang="es-A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Comparación: =, &lt;&gt;, &gt;, &gt;=, &lt;, &lt;=.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Concatenación: +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Comentarios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-  Para comentario de línea: --.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-  Para comentario de bloque: /* */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4400" b="0" strike="noStrike" spc="-1" dirty="0">
                <a:latin typeface="Arial"/>
              </a:rPr>
              <a:t>Control de flujo</a:t>
            </a:r>
          </a:p>
        </p:txBody>
      </p:sp>
      <p:sp>
        <p:nvSpPr>
          <p:cNvPr id="54" name="TextShape 2"/>
          <p:cNvSpPr txBox="1"/>
          <p:nvPr/>
        </p:nvSpPr>
        <p:spPr>
          <a:xfrm>
            <a:off x="504000" y="1326600"/>
            <a:ext cx="9357176" cy="39625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40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 BEGIN / END: se usan para agrupar varias instrucciones en un bloque lógico.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 IF / ELSE: se usa para validar una condición y realizar una serie de acciones solo si la condición es verdadera y otras si es falsa.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 err="1">
                <a:latin typeface="Arial"/>
              </a:rPr>
              <a:t>if</a:t>
            </a:r>
            <a:r>
              <a:rPr lang="es-AR" sz="3200" b="0" strike="noStrike" spc="-1" dirty="0">
                <a:latin typeface="Arial"/>
              </a:rPr>
              <a:t> </a:t>
            </a:r>
            <a:r>
              <a:rPr lang="es-AR" sz="3200" b="0" strike="noStrike" spc="-1" dirty="0" err="1">
                <a:latin typeface="Arial"/>
              </a:rPr>
              <a:t>exists</a:t>
            </a:r>
            <a:r>
              <a:rPr lang="es-AR" sz="3200" b="0" strike="noStrike" spc="-1" dirty="0">
                <a:latin typeface="Arial"/>
              </a:rPr>
              <a:t> (</a:t>
            </a:r>
            <a:r>
              <a:rPr lang="es-AR" sz="3200" b="0" strike="noStrike" spc="-1" dirty="0" err="1">
                <a:latin typeface="Arial"/>
              </a:rPr>
              <a:t>select</a:t>
            </a:r>
            <a:r>
              <a:rPr lang="es-AR" sz="3200" b="0" strike="noStrike" spc="-1" dirty="0">
                <a:latin typeface="Arial"/>
              </a:rPr>
              <a:t> * </a:t>
            </a:r>
            <a:r>
              <a:rPr lang="es-AR" sz="3200" b="0" strike="noStrike" spc="-1" dirty="0" err="1">
                <a:latin typeface="Arial"/>
              </a:rPr>
              <a:t>from</a:t>
            </a:r>
            <a:r>
              <a:rPr lang="es-AR" sz="3200" b="0" strike="noStrike" spc="-1" dirty="0">
                <a:latin typeface="Arial"/>
              </a:rPr>
              <a:t> </a:t>
            </a:r>
            <a:r>
              <a:rPr lang="es-AR" sz="3200" b="0" strike="noStrike" spc="-1" dirty="0" err="1">
                <a:latin typeface="Arial"/>
              </a:rPr>
              <a:t>articulos</a:t>
            </a:r>
            <a:r>
              <a:rPr lang="es-AR" sz="3200" b="0" strike="noStrike" spc="-1" dirty="0">
                <a:latin typeface="Arial"/>
              </a:rPr>
              <a:t> </a:t>
            </a:r>
            <a:r>
              <a:rPr lang="es-AR" sz="3200" b="0" strike="noStrike" spc="-1" dirty="0" err="1">
                <a:latin typeface="Arial"/>
              </a:rPr>
              <a:t>where</a:t>
            </a:r>
            <a:r>
              <a:rPr lang="es-AR" sz="3200" b="0" strike="noStrike" spc="-1" dirty="0">
                <a:latin typeface="Arial"/>
              </a:rPr>
              <a:t> </a:t>
            </a:r>
            <a:r>
              <a:rPr lang="es-AR" sz="3200" b="0" strike="noStrike" spc="-1" dirty="0" err="1">
                <a:latin typeface="Arial"/>
              </a:rPr>
              <a:t>pre_unitario</a:t>
            </a:r>
            <a:r>
              <a:rPr lang="es-AR" sz="3200" b="0" strike="noStrike" spc="-1" dirty="0">
                <a:latin typeface="Arial"/>
              </a:rPr>
              <a:t>&lt;30) 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 </a:t>
            </a:r>
            <a:r>
              <a:rPr lang="es-AR" sz="3200" b="0" strike="noStrike" spc="-1" dirty="0" err="1">
                <a:latin typeface="Arial"/>
              </a:rPr>
              <a:t>begin</a:t>
            </a:r>
            <a:endParaRPr lang="es-A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     </a:t>
            </a:r>
            <a:r>
              <a:rPr lang="es-AR" sz="3200" b="0" strike="noStrike" spc="-1" dirty="0" err="1">
                <a:latin typeface="Arial"/>
              </a:rPr>
              <a:t>update</a:t>
            </a:r>
            <a:r>
              <a:rPr lang="es-AR" sz="3200" b="0" strike="noStrike" spc="-1" dirty="0">
                <a:latin typeface="Arial"/>
              </a:rPr>
              <a:t> </a:t>
            </a:r>
            <a:r>
              <a:rPr lang="es-AR" sz="3200" b="0" strike="noStrike" spc="-1" dirty="0" err="1">
                <a:latin typeface="Arial"/>
              </a:rPr>
              <a:t>articulos</a:t>
            </a:r>
            <a:r>
              <a:rPr lang="es-AR" sz="3200" b="0" strike="noStrike" spc="-1" dirty="0">
                <a:latin typeface="Arial"/>
              </a:rPr>
              <a:t> set </a:t>
            </a:r>
            <a:r>
              <a:rPr lang="es-AR" sz="3200" b="0" strike="noStrike" spc="-1" dirty="0" err="1">
                <a:latin typeface="Arial"/>
              </a:rPr>
              <a:t>pre_unitario</a:t>
            </a:r>
            <a:r>
              <a:rPr lang="es-AR" sz="3200" b="0" strike="noStrike" spc="-1" dirty="0">
                <a:latin typeface="Arial"/>
              </a:rPr>
              <a:t>=</a:t>
            </a:r>
            <a:r>
              <a:rPr lang="es-AR" sz="3200" b="0" strike="noStrike" spc="-1" dirty="0" err="1">
                <a:latin typeface="Arial"/>
              </a:rPr>
              <a:t>pre_unitario</a:t>
            </a:r>
            <a:r>
              <a:rPr lang="es-AR" sz="3200" b="0" strike="noStrike" spc="-1" dirty="0">
                <a:latin typeface="Arial"/>
              </a:rPr>
              <a:t>*1.1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      </a:t>
            </a:r>
            <a:r>
              <a:rPr lang="es-AR" sz="3200" b="0" strike="noStrike" spc="-1" dirty="0" err="1">
                <a:latin typeface="Arial"/>
              </a:rPr>
              <a:t>where</a:t>
            </a:r>
            <a:r>
              <a:rPr lang="es-AR" sz="3200" b="0" strike="noStrike" spc="-1" dirty="0">
                <a:latin typeface="Arial"/>
              </a:rPr>
              <a:t> </a:t>
            </a:r>
            <a:r>
              <a:rPr lang="es-AR" sz="3200" b="0" strike="noStrike" spc="-1" dirty="0" err="1">
                <a:latin typeface="Arial"/>
              </a:rPr>
              <a:t>pre_unitario</a:t>
            </a:r>
            <a:r>
              <a:rPr lang="es-AR" sz="3200" b="0" strike="noStrike" spc="-1" dirty="0">
                <a:latin typeface="Arial"/>
              </a:rPr>
              <a:t>&lt;30  </a:t>
            </a:r>
            <a:r>
              <a:rPr lang="es-AR" sz="3200" b="0" strike="noStrike" spc="-1" dirty="0" err="1">
                <a:latin typeface="Arial"/>
              </a:rPr>
              <a:t>select</a:t>
            </a:r>
            <a:r>
              <a:rPr lang="es-AR" sz="3200" b="0" strike="noStrike" spc="-1" dirty="0">
                <a:latin typeface="Arial"/>
              </a:rPr>
              <a:t> 'Precios actualizados'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  </a:t>
            </a:r>
            <a:r>
              <a:rPr lang="es-AR" sz="3200" b="0" strike="noStrike" spc="-1" dirty="0" err="1">
                <a:latin typeface="Arial"/>
              </a:rPr>
              <a:t>end</a:t>
            </a:r>
            <a:r>
              <a:rPr lang="es-AR" sz="3200" b="0" strike="noStrike" spc="-1" dirty="0">
                <a:latin typeface="Arial"/>
              </a:rPr>
              <a:t>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 </a:t>
            </a:r>
            <a:r>
              <a:rPr lang="es-AR" sz="3200" b="0" strike="noStrike" spc="-1" dirty="0" err="1">
                <a:latin typeface="Arial"/>
              </a:rPr>
              <a:t>else</a:t>
            </a:r>
            <a:r>
              <a:rPr lang="es-AR" sz="3200" b="0" strike="noStrike" spc="-1" dirty="0">
                <a:latin typeface="Arial"/>
              </a:rPr>
              <a:t> 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    </a:t>
            </a:r>
            <a:r>
              <a:rPr lang="es-AR" sz="3200" b="0" strike="noStrike" spc="-1" dirty="0" err="1">
                <a:latin typeface="Arial"/>
              </a:rPr>
              <a:t>select</a:t>
            </a:r>
            <a:r>
              <a:rPr lang="es-AR" sz="3200" b="0" strike="noStrike" spc="-1" dirty="0">
                <a:latin typeface="Arial"/>
              </a:rPr>
              <a:t> 'no hay artículos con esos precios' 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 RETURN: termina incondicionalmente una serie de acciones y sale del procedimiento almacenado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4400" b="0" strike="noStrike" spc="-1" dirty="0">
                <a:latin typeface="Arial"/>
              </a:rPr>
              <a:t>Control de flujo cont.</a:t>
            </a:r>
          </a:p>
        </p:txBody>
      </p:sp>
      <p:sp>
        <p:nvSpPr>
          <p:cNvPr id="5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8000"/>
          </a:bodyPr>
          <a:lstStyle/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WHILE / BREAK o CONTINUE: repite una instrucción o bloque de instrucciones mientras la condición sea verdadera.</a:t>
            </a: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Instrucción </a:t>
            </a:r>
            <a:r>
              <a:rPr lang="es-AR" sz="3200" b="0" strike="noStrike" spc="-1" dirty="0">
                <a:highlight>
                  <a:srgbClr val="FFFF00"/>
                </a:highlight>
                <a:latin typeface="Arial"/>
              </a:rPr>
              <a:t>BREAK</a:t>
            </a:r>
            <a:r>
              <a:rPr lang="es-AR" sz="3200" b="0" strike="noStrike" spc="-1" dirty="0">
                <a:latin typeface="Arial"/>
              </a:rPr>
              <a:t> sale del bucle WHILE más profundo, y la instrucción </a:t>
            </a:r>
            <a:r>
              <a:rPr lang="es-AR" sz="3200" b="0" strike="noStrike" spc="-1" dirty="0">
                <a:highlight>
                  <a:srgbClr val="FFFF00"/>
                </a:highlight>
                <a:latin typeface="Arial"/>
              </a:rPr>
              <a:t>CONTINUE</a:t>
            </a:r>
            <a:r>
              <a:rPr lang="es-AR" sz="3200" b="0" strike="noStrike" spc="-1" dirty="0">
                <a:latin typeface="Arial"/>
              </a:rPr>
              <a:t> reinicia un bucle WHILE.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4400" b="0" strike="noStrike" spc="-1" dirty="0">
                <a:latin typeface="Arial"/>
              </a:rPr>
              <a:t>Control de flujo</a:t>
            </a:r>
          </a:p>
        </p:txBody>
      </p:sp>
      <p:sp>
        <p:nvSpPr>
          <p:cNvPr id="58" name="TextShape 2"/>
          <p:cNvSpPr txBox="1"/>
          <p:nvPr/>
        </p:nvSpPr>
        <p:spPr>
          <a:xfrm>
            <a:off x="72000" y="1110600"/>
            <a:ext cx="5904000" cy="44334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0" tIns="0" rIns="0" bIns="0">
            <a:normAutofit fontScale="40000" lnSpcReduction="20000"/>
          </a:bodyPr>
          <a:lstStyle/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CASE: permite mostrar un valor alternativo dependiendo del valor de una columna o variable.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Por ejemplo: se quiere mostrar un mensaje según la cantidad vendida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s-A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 err="1">
                <a:latin typeface="Arial"/>
              </a:rPr>
              <a:t>select</a:t>
            </a:r>
            <a:r>
              <a:rPr lang="es-AR" sz="3200" b="0" strike="noStrike" spc="-1" dirty="0">
                <a:latin typeface="Arial"/>
              </a:rPr>
              <a:t> </a:t>
            </a:r>
            <a:r>
              <a:rPr lang="es-AR" sz="3200" b="0" strike="noStrike" spc="-1" dirty="0" err="1">
                <a:latin typeface="Arial"/>
              </a:rPr>
              <a:t>f.nro_factura</a:t>
            </a:r>
            <a:r>
              <a:rPr lang="es-AR" sz="3200" b="0" strike="noStrike" spc="-1" dirty="0">
                <a:latin typeface="Arial"/>
              </a:rPr>
              <a:t>, </a:t>
            </a:r>
            <a:r>
              <a:rPr lang="es-AR" sz="3200" b="0" strike="noStrike" spc="-1" dirty="0" err="1">
                <a:latin typeface="Arial"/>
              </a:rPr>
              <a:t>f.fecha</a:t>
            </a:r>
            <a:r>
              <a:rPr lang="es-AR" sz="3200" b="0" strike="noStrike" spc="-1" dirty="0">
                <a:latin typeface="Arial"/>
              </a:rPr>
              <a:t>, </a:t>
            </a:r>
            <a:r>
              <a:rPr lang="es-AR" sz="3200" b="0" strike="noStrike" spc="-1" dirty="0" err="1">
                <a:latin typeface="Arial"/>
              </a:rPr>
              <a:t>d.cantidad</a:t>
            </a:r>
            <a:r>
              <a:rPr lang="es-AR" sz="3200" b="0" strike="noStrike" spc="-1" dirty="0">
                <a:latin typeface="Arial"/>
              </a:rPr>
              <a:t>,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mensaje=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case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   </a:t>
            </a:r>
            <a:r>
              <a:rPr lang="es-AR" sz="3200" b="0" strike="noStrike" spc="-1" dirty="0" err="1">
                <a:latin typeface="Arial"/>
              </a:rPr>
              <a:t>when</a:t>
            </a:r>
            <a:r>
              <a:rPr lang="es-AR" sz="3200" b="0" strike="noStrike" spc="-1" dirty="0">
                <a:latin typeface="Arial"/>
              </a:rPr>
              <a:t> cantidad &lt; 10 </a:t>
            </a:r>
            <a:r>
              <a:rPr lang="es-AR" sz="3200" b="0" strike="noStrike" spc="-1" dirty="0" err="1">
                <a:latin typeface="Arial"/>
              </a:rPr>
              <a:t>then</a:t>
            </a:r>
            <a:r>
              <a:rPr lang="es-AR" sz="3200" b="0" strike="noStrike" spc="-1" dirty="0">
                <a:latin typeface="Arial"/>
              </a:rPr>
              <a:t> 'Minorista'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   </a:t>
            </a:r>
            <a:r>
              <a:rPr lang="es-AR" sz="3200" b="0" strike="noStrike" spc="-1" dirty="0" err="1">
                <a:latin typeface="Arial"/>
              </a:rPr>
              <a:t>when</a:t>
            </a:r>
            <a:r>
              <a:rPr lang="es-AR" sz="3200" b="0" strike="noStrike" spc="-1" dirty="0">
                <a:latin typeface="Arial"/>
              </a:rPr>
              <a:t> </a:t>
            </a:r>
            <a:r>
              <a:rPr lang="es-AR" sz="3200" b="0" strike="noStrike" spc="-1" dirty="0" err="1">
                <a:latin typeface="Arial"/>
              </a:rPr>
              <a:t>pre_unitario</a:t>
            </a:r>
            <a:r>
              <a:rPr lang="es-AR" sz="3200" b="0" strike="noStrike" spc="-1" dirty="0">
                <a:latin typeface="Arial"/>
              </a:rPr>
              <a:t> &gt;= 10 and </a:t>
            </a:r>
            <a:r>
              <a:rPr lang="es-AR" sz="3200" b="0" strike="noStrike" spc="-1" dirty="0" err="1">
                <a:latin typeface="Arial"/>
              </a:rPr>
              <a:t>pre_unitario</a:t>
            </a:r>
            <a:r>
              <a:rPr lang="es-AR" sz="3200" b="0" strike="noStrike" spc="-1" dirty="0">
                <a:latin typeface="Arial"/>
              </a:rPr>
              <a:t> &lt; 50 </a:t>
            </a:r>
            <a:r>
              <a:rPr lang="es-AR" sz="3200" b="0" strike="noStrike" spc="-1" dirty="0" err="1">
                <a:latin typeface="Arial"/>
              </a:rPr>
              <a:t>then</a:t>
            </a:r>
            <a:r>
              <a:rPr lang="es-AR" sz="3200" b="0" strike="noStrike" spc="-1" dirty="0">
                <a:latin typeface="Arial"/>
              </a:rPr>
              <a:t> '5% </a:t>
            </a:r>
            <a:r>
              <a:rPr lang="es-AR" sz="3200" b="0" strike="noStrike" spc="-1" dirty="0" err="1">
                <a:latin typeface="Arial"/>
              </a:rPr>
              <a:t>dto</a:t>
            </a:r>
            <a:r>
              <a:rPr lang="es-AR" sz="3200" b="0" strike="noStrike" spc="-1" dirty="0">
                <a:latin typeface="Arial"/>
              </a:rPr>
              <a:t>'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   </a:t>
            </a:r>
            <a:r>
              <a:rPr lang="es-AR" sz="3200" b="0" strike="noStrike" spc="-1" dirty="0" err="1">
                <a:latin typeface="Arial"/>
              </a:rPr>
              <a:t>else</a:t>
            </a:r>
            <a:r>
              <a:rPr lang="es-AR" sz="3200" b="0" strike="noStrike" spc="-1" dirty="0">
                <a:latin typeface="Arial"/>
              </a:rPr>
              <a:t> '15% dto.'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 err="1">
                <a:latin typeface="Arial"/>
              </a:rPr>
              <a:t>end</a:t>
            </a:r>
            <a:endParaRPr lang="es-A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 err="1">
                <a:latin typeface="Arial"/>
              </a:rPr>
              <a:t>from</a:t>
            </a:r>
            <a:r>
              <a:rPr lang="es-AR" sz="3200" b="0" strike="noStrike" spc="-1" dirty="0">
                <a:latin typeface="Arial"/>
              </a:rPr>
              <a:t> facturas f </a:t>
            </a:r>
            <a:r>
              <a:rPr lang="es-AR" sz="3200" b="0" strike="noStrike" spc="-1" dirty="0" err="1">
                <a:latin typeface="Arial"/>
              </a:rPr>
              <a:t>join</a:t>
            </a:r>
            <a:r>
              <a:rPr lang="es-AR" sz="3200" b="0" strike="noStrike" spc="-1" dirty="0">
                <a:latin typeface="Arial"/>
              </a:rPr>
              <a:t> </a:t>
            </a:r>
            <a:r>
              <a:rPr lang="es-AR" sz="3200" b="0" strike="noStrike" spc="-1" dirty="0" err="1">
                <a:latin typeface="Arial"/>
              </a:rPr>
              <a:t>detalle_facturas</a:t>
            </a:r>
            <a:r>
              <a:rPr lang="es-AR" sz="3200" b="0" strike="noStrike" spc="-1" dirty="0">
                <a:latin typeface="Arial"/>
              </a:rPr>
              <a:t> d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 err="1">
                <a:latin typeface="Arial"/>
              </a:rPr>
              <a:t>on</a:t>
            </a:r>
            <a:r>
              <a:rPr lang="es-AR" sz="3200" b="0" strike="noStrike" spc="-1" dirty="0">
                <a:latin typeface="Arial"/>
              </a:rPr>
              <a:t> </a:t>
            </a:r>
            <a:r>
              <a:rPr lang="es-AR" sz="3200" b="0" strike="noStrike" spc="-1" dirty="0" err="1">
                <a:latin typeface="Arial"/>
              </a:rPr>
              <a:t>f.nro_factura</a:t>
            </a:r>
            <a:r>
              <a:rPr lang="es-AR" sz="3200" b="0" strike="noStrike" spc="-1" dirty="0">
                <a:latin typeface="Arial"/>
              </a:rPr>
              <a:t> = </a:t>
            </a:r>
            <a:r>
              <a:rPr lang="es-AR" sz="3200" b="0" strike="noStrike" spc="-1" dirty="0" err="1">
                <a:latin typeface="Arial"/>
              </a:rPr>
              <a:t>d.nro_factura</a:t>
            </a:r>
            <a:endParaRPr lang="es-AR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</p:txBody>
      </p:sp>
      <p:sp>
        <p:nvSpPr>
          <p:cNvPr id="59" name="TextShape 3"/>
          <p:cNvSpPr txBox="1"/>
          <p:nvPr/>
        </p:nvSpPr>
        <p:spPr>
          <a:xfrm>
            <a:off x="6048000" y="1138320"/>
            <a:ext cx="3960000" cy="4405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tIns="45000" rIns="90000" bIns="45000">
            <a:noAutofit/>
          </a:bodyPr>
          <a:lstStyle/>
          <a:p>
            <a:pPr marL="10800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s-AR" sz="1800" b="0" strike="noStrike" spc="-1" dirty="0">
                <a:latin typeface="Arial"/>
              </a:rPr>
              <a:t>IIF función que tiene tres parámetros; </a:t>
            </a:r>
          </a:p>
          <a:p>
            <a:pPr marL="864000" lvl="1" indent="-324000" algn="just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1800" b="0" strike="noStrike" spc="-1" dirty="0">
                <a:latin typeface="Arial"/>
              </a:rPr>
              <a:t>el 1°, es la condición que se va a evaluar, </a:t>
            </a:r>
          </a:p>
          <a:p>
            <a:pPr marL="864000" lvl="1" indent="-324000" algn="just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1800" b="0" strike="noStrike" spc="-1" dirty="0">
                <a:latin typeface="Arial"/>
              </a:rPr>
              <a:t>el 2° es el valor a devolver en caso de que la condición sea verdadera y </a:t>
            </a:r>
          </a:p>
          <a:p>
            <a:pPr marL="864000" lvl="1" indent="-324000" algn="just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1800" b="0" strike="noStrike" spc="-1" dirty="0">
                <a:latin typeface="Arial"/>
              </a:rPr>
              <a:t>el 3° es el valor que devuelve en caso de que la condición sea falsa.</a:t>
            </a:r>
          </a:p>
          <a:p>
            <a:pPr marL="864000" lvl="1" indent="-32400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endParaRPr lang="es-AR" sz="1800" b="0" strike="noStrike" spc="-1" dirty="0">
              <a:latin typeface="Arial"/>
            </a:endParaRPr>
          </a:p>
          <a:p>
            <a:pPr marL="864000" lvl="1" indent="-32400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endParaRPr lang="es-AR" sz="1800" b="0" strike="noStrike" spc="-1" dirty="0">
              <a:latin typeface="Arial"/>
            </a:endParaRPr>
          </a:p>
          <a:p>
            <a:pPr marL="10800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s-AR" sz="1600" b="0" strike="noStrike" spc="-1" dirty="0">
                <a:latin typeface="Arial"/>
              </a:rPr>
              <a:t>SELECT </a:t>
            </a:r>
            <a:r>
              <a:rPr lang="es-AR" sz="1600" b="0" strike="noStrike" spc="-1" dirty="0" err="1">
                <a:latin typeface="Arial"/>
              </a:rPr>
              <a:t>descripcion</a:t>
            </a:r>
            <a:r>
              <a:rPr lang="es-AR" sz="1600" b="0" strike="noStrike" spc="-1" dirty="0">
                <a:latin typeface="Arial"/>
              </a:rPr>
              <a:t>, </a:t>
            </a:r>
            <a:r>
              <a:rPr lang="es-AR" sz="1600" b="0" strike="noStrike" spc="-1" dirty="0" err="1">
                <a:latin typeface="Arial"/>
              </a:rPr>
              <a:t>pre_unitario</a:t>
            </a:r>
            <a:r>
              <a:rPr lang="es-AR" sz="1600" b="0" strike="noStrike" spc="-1" dirty="0">
                <a:latin typeface="Arial"/>
              </a:rPr>
              <a:t>, </a:t>
            </a:r>
            <a:r>
              <a:rPr lang="es-AR" sz="1600" b="0" strike="noStrike" spc="-1" dirty="0" err="1">
                <a:latin typeface="Arial"/>
              </a:rPr>
              <a:t>iif</a:t>
            </a:r>
            <a:r>
              <a:rPr lang="es-AR" sz="1600" b="0" strike="noStrike" spc="-1" dirty="0">
                <a:latin typeface="Arial"/>
              </a:rPr>
              <a:t>(</a:t>
            </a:r>
            <a:r>
              <a:rPr lang="es-AR" sz="1600" b="0" strike="noStrike" spc="-1" dirty="0" err="1">
                <a:latin typeface="Arial"/>
              </a:rPr>
              <a:t>pre_unitario</a:t>
            </a:r>
            <a:r>
              <a:rPr lang="es-AR" sz="1600" b="0" strike="noStrike" spc="-1" dirty="0">
                <a:latin typeface="Arial"/>
              </a:rPr>
              <a:t>&gt;100,'Caro','Barato')</a:t>
            </a:r>
          </a:p>
          <a:p>
            <a:pPr marL="10800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s-AR" sz="1600" b="0" strike="noStrike" spc="-1" dirty="0">
                <a:latin typeface="Arial"/>
              </a:rPr>
              <a:t>FROM </a:t>
            </a:r>
            <a:r>
              <a:rPr lang="es-AR" sz="1600" b="0" strike="noStrike" spc="-1" dirty="0" err="1">
                <a:latin typeface="Arial"/>
              </a:rPr>
              <a:t>articulos</a:t>
            </a:r>
            <a:endParaRPr lang="es-AR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4400" b="0" strike="noStrike" spc="-1" dirty="0">
                <a:latin typeface="Arial"/>
              </a:rPr>
              <a:t>Procedimientos almacenados</a:t>
            </a:r>
          </a:p>
        </p:txBody>
      </p:sp>
      <p:sp>
        <p:nvSpPr>
          <p:cNvPr id="61" name="TextShape 2"/>
          <p:cNvSpPr txBox="1"/>
          <p:nvPr/>
        </p:nvSpPr>
        <p:spPr>
          <a:xfrm>
            <a:off x="331694" y="1326600"/>
            <a:ext cx="9601200" cy="4145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55000" lnSpcReduction="2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Son instrucciones que permiten encapsular tareas repetitivas.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Tipos de procedimientos almacenados: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 Del sistema: están almacenados en la base de datos "master" y llevan el prefijo "</a:t>
            </a:r>
            <a:r>
              <a:rPr lang="es-AR" sz="3200" b="0" strike="noStrike" spc="-1" dirty="0" err="1">
                <a:latin typeface="Arial"/>
              </a:rPr>
              <a:t>sp</a:t>
            </a:r>
            <a:r>
              <a:rPr lang="es-AR" sz="3200" b="0" strike="noStrike" spc="-1" dirty="0">
                <a:latin typeface="Arial"/>
              </a:rPr>
              <a:t>_".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 Locales: los crea el usuario</a:t>
            </a:r>
          </a:p>
          <a:p>
            <a:pPr marL="108000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 Temporales: pueden ser locales (#), o globales (##). Los locales están disponibles en la sesión de un solo usuario y se eliminan al finalizar la sesión; los globales están disponibles en las sesiones de todos los usuarios.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Los procedimientos almacenados pueden: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 Llamar a otros procedimientos almacenados.	 Aceptar parámetros de entrada.		</a:t>
            </a:r>
            <a:endParaRPr lang="es-AR" sz="3200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s-AR" sz="3200" b="0" strike="noStrike" spc="-1" dirty="0">
                <a:latin typeface="Arial"/>
              </a:rPr>
              <a:t> Devolver un valor de estado a un procedimiento.	 Devolver varios parámetros de salida.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1382</Words>
  <Application>Microsoft Office PowerPoint</Application>
  <PresentationFormat>Personalizado</PresentationFormat>
  <Paragraphs>199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Damián Cánovas</cp:lastModifiedBy>
  <cp:revision>12</cp:revision>
  <dcterms:created xsi:type="dcterms:W3CDTF">2023-10-27T17:11:59Z</dcterms:created>
  <dcterms:modified xsi:type="dcterms:W3CDTF">2023-11-02T19:44:48Z</dcterms:modified>
  <dc:language>es-AR</dc:language>
</cp:coreProperties>
</file>