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BF9021B-FDCF-4973-A2C9-97D672354704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FF4000"/>
                </a:solidFill>
                <a:latin typeface="Arial"/>
              </a:rPr>
              <a:t>TUP Laboratorio II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r>
              <a:rPr lang="es-AR" sz="1400" b="0" strike="noStrike" spc="-1" dirty="0">
                <a:latin typeface="Arial"/>
              </a:rPr>
              <a:t>Ing. </a:t>
            </a:r>
            <a:r>
              <a:rPr lang="es-AR" sz="1400" b="0" strike="noStrike" spc="-1" dirty="0" err="1">
                <a:latin typeface="Arial"/>
              </a:rPr>
              <a:t>Damian</a:t>
            </a:r>
            <a:r>
              <a:rPr lang="es-AR" sz="1400" b="0" strike="noStrike" spc="-1" dirty="0">
                <a:latin typeface="Arial"/>
              </a:rPr>
              <a:t> Cánovas</a:t>
            </a:r>
          </a:p>
          <a:p>
            <a:pPr algn="ctr"/>
            <a:r>
              <a:rPr lang="es-AR" sz="1400" b="0" strike="noStrike" spc="-1" dirty="0">
                <a:latin typeface="Arial"/>
              </a:rPr>
              <a:t>Gastón </a:t>
            </a:r>
            <a:r>
              <a:rPr lang="es-AR" sz="1400" b="0" strike="noStrike" spc="-1" dirty="0" err="1">
                <a:latin typeface="Arial"/>
              </a:rPr>
              <a:t>Demaría</a:t>
            </a:r>
            <a:endParaRPr lang="es-AR" sz="1400" b="0" strike="noStrike" spc="-1" dirty="0">
              <a:latin typeface="Arial"/>
            </a:endParaRPr>
          </a:p>
          <a:p>
            <a:pPr algn="ctr"/>
            <a:r>
              <a:rPr lang="es-AR" sz="1400" b="0" strike="noStrike" spc="-1" dirty="0">
                <a:latin typeface="Arial"/>
              </a:rPr>
              <a:t>27-Oct-2023</a:t>
            </a: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648000" y="2017080"/>
            <a:ext cx="3533400" cy="1294920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/>
          <p:nvPr/>
        </p:nvPicPr>
        <p:blipFill>
          <a:blip r:embed="rId3"/>
          <a:stretch/>
        </p:blipFill>
        <p:spPr>
          <a:xfrm>
            <a:off x="5884200" y="2232000"/>
            <a:ext cx="4123800" cy="11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Tablas temporales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Visibles solamente en la sesión actual.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Pueden ser locales (# son visibles sólo en la sesión actual) o globales (## visibles por todas las sesiones).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81D41A"/>
                </a:solidFill>
                <a:latin typeface="Arial"/>
              </a:rPr>
              <a:t>CREATE TABLE #EjemploTablaTemp (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81D41A"/>
                </a:solidFill>
                <a:latin typeface="Arial"/>
              </a:rPr>
              <a:t>    ID INT PRIMARY KEY,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81D41A"/>
                </a:solidFill>
                <a:latin typeface="Arial"/>
              </a:rPr>
              <a:t>    Nombre NVARCHAR(50),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81D41A"/>
                </a:solidFill>
                <a:latin typeface="Arial"/>
              </a:rPr>
              <a:t>    Edad INT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81D41A"/>
                </a:solidFill>
                <a:latin typeface="Arial"/>
              </a:rPr>
              <a:t>);</a:t>
            </a:r>
            <a:endParaRPr lang="es-A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Ejemplo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>
                <a:solidFill>
                  <a:srgbClr val="55308D"/>
                </a:solidFill>
                <a:latin typeface="Arial"/>
              </a:rPr>
              <a:t>SELECT sum(</a:t>
            </a:r>
            <a:r>
              <a:rPr lang="es-AR" sz="2600" b="0" strike="noStrike" spc="-1" dirty="0" err="1">
                <a:solidFill>
                  <a:srgbClr val="55308D"/>
                </a:solidFill>
                <a:latin typeface="Arial"/>
              </a:rPr>
              <a:t>pre_unitario</a:t>
            </a:r>
            <a:r>
              <a:rPr lang="es-AR" sz="2600" b="0" strike="noStrike" spc="-1" dirty="0">
                <a:solidFill>
                  <a:srgbClr val="55308D"/>
                </a:solidFill>
                <a:latin typeface="Arial"/>
              </a:rPr>
              <a:t>*cantidad) 'Facturación Total',</a:t>
            </a:r>
            <a:endParaRPr lang="es-AR" sz="26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 err="1">
                <a:solidFill>
                  <a:srgbClr val="55308D"/>
                </a:solidFill>
                <a:latin typeface="Arial"/>
              </a:rPr>
              <a:t>count</a:t>
            </a:r>
            <a:r>
              <a:rPr lang="es-AR" sz="2600" b="0" strike="noStrike" spc="-1" dirty="0">
                <a:solidFill>
                  <a:srgbClr val="55308D"/>
                </a:solidFill>
                <a:latin typeface="Arial"/>
              </a:rPr>
              <a:t>(</a:t>
            </a:r>
            <a:r>
              <a:rPr lang="es-AR" sz="2600" b="0" strike="noStrike" spc="-1" dirty="0" err="1">
                <a:solidFill>
                  <a:srgbClr val="55308D"/>
                </a:solidFill>
                <a:latin typeface="Arial"/>
              </a:rPr>
              <a:t>f.nro_factura</a:t>
            </a:r>
            <a:r>
              <a:rPr lang="es-AR" sz="2600" b="0" strike="noStrike" spc="-1" dirty="0">
                <a:solidFill>
                  <a:srgbClr val="55308D"/>
                </a:solidFill>
                <a:latin typeface="Arial"/>
              </a:rPr>
              <a:t>) 'Ventas'</a:t>
            </a:r>
            <a:endParaRPr lang="es-AR" sz="26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>
                <a:solidFill>
                  <a:srgbClr val="55308D"/>
                </a:solidFill>
                <a:latin typeface="Arial"/>
              </a:rPr>
              <a:t>FROM </a:t>
            </a:r>
            <a:r>
              <a:rPr lang="es-AR" sz="2600" b="0" strike="noStrike" spc="-1" dirty="0" err="1">
                <a:solidFill>
                  <a:srgbClr val="55308D"/>
                </a:solidFill>
                <a:latin typeface="Arial"/>
              </a:rPr>
              <a:t>detalle_facturas</a:t>
            </a:r>
            <a:r>
              <a:rPr lang="es-AR" sz="2600" b="0" strike="noStrike" spc="-1" dirty="0">
                <a:solidFill>
                  <a:srgbClr val="55308D"/>
                </a:solidFill>
                <a:latin typeface="Arial"/>
              </a:rPr>
              <a:t> d, facturas f</a:t>
            </a:r>
            <a:endParaRPr lang="es-AR" sz="26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>
                <a:solidFill>
                  <a:srgbClr val="55308D"/>
                </a:solidFill>
                <a:latin typeface="Arial"/>
              </a:rPr>
              <a:t>WHERE </a:t>
            </a:r>
            <a:r>
              <a:rPr lang="es-AR" sz="2600" b="0" strike="noStrike" spc="-1" dirty="0" err="1">
                <a:solidFill>
                  <a:srgbClr val="55308D"/>
                </a:solidFill>
                <a:latin typeface="Arial"/>
              </a:rPr>
              <a:t>d.nro_factura</a:t>
            </a:r>
            <a:r>
              <a:rPr lang="es-AR" sz="2600" b="0" strike="noStrike" spc="-1" dirty="0">
                <a:solidFill>
                  <a:srgbClr val="55308D"/>
                </a:solidFill>
                <a:latin typeface="Arial"/>
              </a:rPr>
              <a:t> = </a:t>
            </a:r>
            <a:r>
              <a:rPr lang="es-AR" sz="2600" b="0" strike="noStrike" spc="-1" dirty="0" err="1">
                <a:solidFill>
                  <a:srgbClr val="55308D"/>
                </a:solidFill>
                <a:latin typeface="Arial"/>
              </a:rPr>
              <a:t>f.nro_factura</a:t>
            </a:r>
            <a:endParaRPr lang="es-AR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55308D"/>
                </a:solidFill>
                <a:latin typeface="Arial"/>
              </a:rPr>
              <a:t>Ejemplo Union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s-AR" sz="2400" b="0" strike="noStrike" spc="-1" dirty="0">
                <a:latin typeface="Arial"/>
              </a:rPr>
              <a:t>SELECT </a:t>
            </a:r>
            <a:r>
              <a:rPr lang="es-AR" sz="2400" b="0" strike="noStrike" spc="-1" dirty="0" err="1">
                <a:latin typeface="Arial"/>
              </a:rPr>
              <a:t>cod_cliente</a:t>
            </a:r>
            <a:r>
              <a:rPr lang="es-AR" sz="2400" b="0" strike="noStrike" spc="-1" dirty="0">
                <a:latin typeface="Arial"/>
              </a:rPr>
              <a:t> Código,</a:t>
            </a:r>
          </a:p>
          <a:p>
            <a:r>
              <a:rPr lang="es-AR" sz="2400" b="0" strike="noStrike" spc="-1" dirty="0" err="1">
                <a:latin typeface="Arial"/>
              </a:rPr>
              <a:t>ape_cliente</a:t>
            </a:r>
            <a:r>
              <a:rPr lang="es-AR" sz="2400" b="0" strike="noStrike" spc="-1" dirty="0">
                <a:latin typeface="Arial"/>
              </a:rPr>
              <a:t> +' '+ </a:t>
            </a:r>
            <a:r>
              <a:rPr lang="es-AR" sz="2400" b="0" strike="noStrike" spc="-1" dirty="0" err="1">
                <a:latin typeface="Arial"/>
              </a:rPr>
              <a:t>nom_cliente</a:t>
            </a:r>
            <a:r>
              <a:rPr lang="es-AR" sz="2400" b="0" strike="noStrike" spc="-1" dirty="0">
                <a:latin typeface="Arial"/>
              </a:rPr>
              <a:t> Nombre,</a:t>
            </a:r>
          </a:p>
          <a:p>
            <a:r>
              <a:rPr lang="es-AR" sz="2400" b="0" strike="noStrike" spc="-1" dirty="0">
                <a:latin typeface="Arial"/>
              </a:rPr>
              <a:t>'Cliente' Tipo</a:t>
            </a:r>
          </a:p>
          <a:p>
            <a:r>
              <a:rPr lang="es-AR" sz="2400" b="0" strike="noStrike" spc="-1" dirty="0">
                <a:latin typeface="Arial"/>
              </a:rPr>
              <a:t>FROM clientes</a:t>
            </a:r>
          </a:p>
          <a:p>
            <a:r>
              <a:rPr lang="es-AR" sz="2400" b="0" strike="noStrike" spc="-1" dirty="0">
                <a:latin typeface="Arial"/>
              </a:rPr>
              <a:t>UNION</a:t>
            </a:r>
          </a:p>
          <a:p>
            <a:r>
              <a:rPr lang="es-AR" sz="2400" b="0" strike="noStrike" spc="-1" dirty="0">
                <a:latin typeface="Arial"/>
              </a:rPr>
              <a:t>SELECT </a:t>
            </a:r>
            <a:r>
              <a:rPr lang="es-AR" sz="2400" b="0" strike="noStrike" spc="-1" dirty="0" err="1">
                <a:latin typeface="Arial"/>
              </a:rPr>
              <a:t>cod_vendedor</a:t>
            </a:r>
            <a:r>
              <a:rPr lang="es-AR" sz="2400" b="0" strike="noStrike" spc="-1" dirty="0">
                <a:latin typeface="Arial"/>
              </a:rPr>
              <a:t> Código,</a:t>
            </a:r>
          </a:p>
          <a:p>
            <a:r>
              <a:rPr lang="es-AR" sz="2400" b="0" strike="noStrike" spc="-1" dirty="0" err="1">
                <a:latin typeface="Arial"/>
              </a:rPr>
              <a:t>ape_vendedor</a:t>
            </a:r>
            <a:r>
              <a:rPr lang="es-AR" sz="2400" b="0" strike="noStrike" spc="-1" dirty="0">
                <a:latin typeface="Arial"/>
              </a:rPr>
              <a:t> +' '+ </a:t>
            </a:r>
            <a:r>
              <a:rPr lang="es-AR" sz="2400" b="0" strike="noStrike" spc="-1" dirty="0" err="1">
                <a:latin typeface="Arial"/>
              </a:rPr>
              <a:t>nom_vendedor</a:t>
            </a:r>
            <a:r>
              <a:rPr lang="es-AR" sz="2400" b="0" strike="noStrike" spc="-1" dirty="0">
                <a:latin typeface="Arial"/>
              </a:rPr>
              <a:t>,</a:t>
            </a:r>
          </a:p>
          <a:p>
            <a:r>
              <a:rPr lang="es-AR" sz="2400" b="0" strike="noStrike" spc="-1" dirty="0">
                <a:latin typeface="Arial"/>
              </a:rPr>
              <a:t>'Vendedor'</a:t>
            </a:r>
          </a:p>
          <a:p>
            <a:r>
              <a:rPr lang="es-AR" sz="2400" b="0" strike="noStrike" spc="-1" dirty="0">
                <a:latin typeface="Arial"/>
              </a:rPr>
              <a:t>FROM vendedores</a:t>
            </a:r>
          </a:p>
          <a:p>
            <a:r>
              <a:rPr lang="es-AR" sz="2400" b="0" strike="noStrike" spc="-1" dirty="0">
                <a:latin typeface="Arial"/>
              </a:rPr>
              <a:t>ORDER BY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33DC0-AF9F-B4F1-147C-FFFADC0D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Más ejemplos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05778-FD22-2ECC-05FE-E7885505BCC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3999" y="1326600"/>
            <a:ext cx="4233925" cy="41178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HAVING 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cod_articulo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"cant. art"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stock_minimo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articulos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stock_minimo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cod_articulo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 Crear una vista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vis_stock_art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cod_articulo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"cant. art"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stock_minimo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articulos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stock_minimo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cod_articulo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Consultar Vista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vis_stock_art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F024B5E9-7596-B888-F100-003B03EEC659}"/>
              </a:ext>
            </a:extLst>
          </p:cNvPr>
          <p:cNvSpPr txBox="1">
            <a:spLocks/>
          </p:cNvSpPr>
          <p:nvPr/>
        </p:nvSpPr>
        <p:spPr>
          <a:xfrm>
            <a:off x="5558600" y="1370500"/>
            <a:ext cx="4017040" cy="4073970"/>
          </a:xfrm>
          <a:prstGeom prst="rect">
            <a:avLst/>
          </a:prstGeom>
        </p:spPr>
        <p:txBody>
          <a:bodyPr lIns="0" tIns="0" rIns="0" bIns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Crear tabla temporal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#EjemploTablaTemp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ID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Nombre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Edad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Agregamos un campo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#EjemploTablaTemp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Nombre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Edad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Damian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44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Consultamos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#EjemploTablaTemp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865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368360" y="2232000"/>
            <a:ext cx="6911640" cy="15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6000" b="0" strike="noStrike" spc="-1" dirty="0">
                <a:highlight>
                  <a:srgbClr val="FFFF00"/>
                </a:highlight>
                <a:latin typeface="Arial"/>
              </a:rPr>
              <a:t>Muchas Gracias</a:t>
            </a:r>
            <a:endParaRPr lang="es-AR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Programa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1. Resumen de Datos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2. Subconsultas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3. Programación en SQL Server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4. Bases de Datos No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highlight>
                  <a:srgbClr val="2A6099"/>
                </a:highlight>
                <a:latin typeface="Arial"/>
              </a:rPr>
              <a:t>Unidad Nº 1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Resumen de Datos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Para presentar datos se utilizan diferentes herramientas para aportar claridad y sentido a la </a:t>
            </a:r>
            <a:r>
              <a:rPr lang="es-AR" sz="3200" b="0" strike="noStrike" spc="-1" dirty="0" err="1">
                <a:latin typeface="Arial"/>
              </a:rPr>
              <a:t>info</a:t>
            </a:r>
            <a:r>
              <a:rPr lang="es-AR" sz="32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55308D"/>
                </a:solidFill>
                <a:latin typeface="Arial"/>
              </a:rPr>
              <a:t>Funciones Sumarias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2304000" y="1326600"/>
            <a:ext cx="72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s-AR" sz="3200" b="0" strike="noStrike" spc="-1">
                <a:latin typeface="Arial"/>
              </a:rPr>
              <a:t>SUM(columna)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s-AR" sz="3200" b="0" strike="noStrike" spc="-1">
                <a:latin typeface="Arial"/>
              </a:rPr>
              <a:t>AVG(columna)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s-AR" sz="3200" b="0" strike="noStrike" spc="-1">
                <a:latin typeface="Arial"/>
              </a:rPr>
              <a:t>MIN(columna)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s-AR" sz="3200" b="0" strike="noStrike" spc="-1">
                <a:latin typeface="Arial"/>
              </a:rPr>
              <a:t>MAX(columna)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s-AR" sz="3200" b="0" strike="noStrike" spc="-1">
                <a:latin typeface="Arial"/>
              </a:rPr>
              <a:t>COUNT(*)</a:t>
            </a:r>
          </a:p>
        </p:txBody>
      </p:sp>
      <p:sp>
        <p:nvSpPr>
          <p:cNvPr id="51" name="TextShape 3"/>
          <p:cNvSpPr txBox="1"/>
          <p:nvPr/>
        </p:nvSpPr>
        <p:spPr>
          <a:xfrm>
            <a:off x="6336000" y="4176000"/>
            <a:ext cx="2909600" cy="738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AR" sz="1800" b="0" strike="noStrike" spc="-1" dirty="0">
                <a:latin typeface="Arial"/>
              </a:rPr>
              <a:t>Consultas agrupadas</a:t>
            </a:r>
          </a:p>
          <a:p>
            <a:r>
              <a:rPr lang="es-AR" sz="1800" b="0" strike="noStrike" spc="-1" dirty="0">
                <a:latin typeface="Arial"/>
              </a:rPr>
              <a:t>Cláusula GROUP BY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800080"/>
                </a:solidFill>
                <a:latin typeface="Arial"/>
              </a:rPr>
              <a:t>Cláusula HAVING</a:t>
            </a:r>
            <a:endParaRPr lang="es-AR" sz="4400" b="0" strike="noStrike" spc="-1" dirty="0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4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 usa para agregar condiciones de búsqueda para las filas que resultan de la agrupación y cálculo de resultados (funciones de agregado).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SELECT COUNT(</a:t>
            </a:r>
            <a:r>
              <a:rPr lang="es-AR" sz="3200" b="0" strike="noStrike" spc="-1" dirty="0" err="1">
                <a:latin typeface="Arial"/>
              </a:rPr>
              <a:t>id_cliente</a:t>
            </a:r>
            <a:r>
              <a:rPr lang="es-AR" sz="3200" b="0" strike="noStrike" spc="-1" dirty="0">
                <a:latin typeface="Arial"/>
              </a:rPr>
              <a:t>), </a:t>
            </a:r>
            <a:r>
              <a:rPr lang="es-AR" sz="3200" b="0" strike="noStrike" spc="-1" dirty="0" err="1">
                <a:latin typeface="Arial"/>
              </a:rPr>
              <a:t>Pais</a:t>
            </a: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FROM clientes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GROUP BY </a:t>
            </a:r>
            <a:r>
              <a:rPr lang="es-AR" sz="3200" b="0" strike="noStrike" spc="-1" dirty="0" err="1">
                <a:latin typeface="Arial"/>
              </a:rPr>
              <a:t>Pais</a:t>
            </a: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  <a:ea typeface="Noto Sans CJK SC"/>
              </a:rPr>
              <a:t>HAVING COUNT(</a:t>
            </a:r>
            <a:r>
              <a:rPr lang="es-AR" sz="3200" b="0" strike="noStrike" spc="-1" dirty="0" err="1">
                <a:latin typeface="Arial"/>
              </a:rPr>
              <a:t>id_cliente</a:t>
            </a:r>
            <a:r>
              <a:rPr lang="es-AR" sz="3200" b="0" strike="noStrike" spc="-1" dirty="0">
                <a:latin typeface="Arial"/>
              </a:rPr>
              <a:t>) &gt; 5;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800080"/>
                </a:solidFill>
                <a:latin typeface="Arial"/>
              </a:rPr>
              <a:t>UNION</a:t>
            </a:r>
            <a:endParaRPr lang="es-AR" sz="4400" b="0" strike="noStrike" spc="-1" dirty="0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 usa cuando se necesita combinar los resultados de dos o más consultas en una única tabla de resultados.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800080"/>
                </a:solidFill>
                <a:latin typeface="Arial"/>
              </a:rPr>
              <a:t>Restricciones del UNION</a:t>
            </a:r>
            <a:endParaRPr lang="es-AR" sz="4400" b="0" strike="noStrike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Las consultas a unir deben contener el mismo número de columnas.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Mismo tipo de datos de cada columna.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ORDER BY en la cláusula al final.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55308D"/>
                </a:solidFill>
                <a:latin typeface="Arial"/>
              </a:rPr>
              <a:t>Vistas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3500" lnSpcReduction="2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Ofrece la posibilidad de almacenar una consulta predefinida como un objeto en una BD para usarse posteriormente. Las tablas consultadas en una vista se denominan tablas base.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Ejemplos: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Subconjunto de las filas o columnas de una tabla base.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  <a:ea typeface="Noto Sans CJK SC"/>
              </a:rPr>
              <a:t>- Una unión o </a:t>
            </a:r>
            <a:r>
              <a:rPr lang="es-AR" sz="3200" b="0" strike="noStrike" spc="-1" dirty="0">
                <a:latin typeface="Arial"/>
              </a:rPr>
              <a:t>combinación de dos o más tablas base.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Un resumen estadístico de una tabla base.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Ventajas de las vistas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99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Centrar el interés en los datos de los usuarios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Enmascarar la complejidad de la base de datos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Simplificar la administración de los permisos de usuario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Mejorar el rendimiento: Las vistas le permiten almacenar los resultados de consultas complejas. 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Organizar los datos para exportarse a otras apps.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solidFill>
                  <a:srgbClr val="5983B0"/>
                </a:solidFill>
                <a:latin typeface="Arial"/>
              </a:rPr>
              <a:t>create</a:t>
            </a:r>
            <a:r>
              <a:rPr lang="es-AR" sz="3200" b="0" strike="noStrike" spc="-1" dirty="0">
                <a:solidFill>
                  <a:srgbClr val="5983B0"/>
                </a:solidFill>
                <a:latin typeface="Arial"/>
              </a:rPr>
              <a:t> </a:t>
            </a:r>
            <a:r>
              <a:rPr lang="es-AR" sz="3200" b="0" strike="noStrike" spc="-1" dirty="0" err="1">
                <a:solidFill>
                  <a:srgbClr val="5983B0"/>
                </a:solidFill>
                <a:latin typeface="Arial"/>
              </a:rPr>
              <a:t>view</a:t>
            </a:r>
            <a:r>
              <a:rPr lang="es-AR" sz="3200" b="0" strike="noStrike" spc="-1" dirty="0">
                <a:solidFill>
                  <a:srgbClr val="5983B0"/>
                </a:solidFill>
                <a:latin typeface="Arial"/>
              </a:rPr>
              <a:t> NOMBREVISTA as</a:t>
            </a: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983B0"/>
                </a:solidFill>
                <a:latin typeface="Arial"/>
              </a:rPr>
              <a:t>SENTENCIASSELECT</a:t>
            </a: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solidFill>
                  <a:srgbClr val="5983B0"/>
                </a:solidFill>
                <a:latin typeface="Arial"/>
              </a:rPr>
              <a:t>from</a:t>
            </a:r>
            <a:r>
              <a:rPr lang="es-AR" sz="3200" b="0" strike="noStrike" spc="-1" dirty="0">
                <a:solidFill>
                  <a:srgbClr val="5983B0"/>
                </a:solidFill>
                <a:latin typeface="Arial"/>
              </a:rPr>
              <a:t> TABLA;</a:t>
            </a:r>
            <a:endParaRPr lang="es-A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600</Words>
  <Application>Microsoft Office PowerPoint</Application>
  <PresentationFormat>Personalizado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Consolas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Más ejemplos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Damián Cánovas</cp:lastModifiedBy>
  <cp:revision>12</cp:revision>
  <dcterms:created xsi:type="dcterms:W3CDTF">2023-10-27T17:11:59Z</dcterms:created>
  <dcterms:modified xsi:type="dcterms:W3CDTF">2023-11-02T17:14:00Z</dcterms:modified>
  <dc:language>es-AR</dc:language>
</cp:coreProperties>
</file>