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9716356-B1EB-48C8-AE7C-28697797493D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solidFill>
                  <a:srgbClr val="FF4000"/>
                </a:solidFill>
                <a:latin typeface="Arial"/>
              </a:rPr>
              <a:t>TUP Laboratorio II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endParaRPr lang="es-AR" sz="3200" b="0" strike="noStrike" spc="-1">
              <a:latin typeface="Arial"/>
            </a:endParaRPr>
          </a:p>
          <a:p>
            <a:pPr algn="ctr"/>
            <a:r>
              <a:rPr lang="es-AR" sz="1400" b="0" strike="noStrike" spc="-1">
                <a:latin typeface="Arial"/>
              </a:rPr>
              <a:t>Ing. Damian Cánovas</a:t>
            </a:r>
          </a:p>
          <a:p>
            <a:pPr algn="ctr"/>
            <a:r>
              <a:rPr lang="es-AR" sz="1400" b="0" strike="noStrike" spc="-1">
                <a:latin typeface="Arial"/>
              </a:rPr>
              <a:t>Gastón Demaría</a:t>
            </a:r>
          </a:p>
          <a:p>
            <a:pPr algn="ctr"/>
            <a:r>
              <a:rPr lang="es-AR" sz="1400" b="0" strike="noStrike" spc="-1">
                <a:latin typeface="Arial"/>
              </a:rPr>
              <a:t>27-Oct-2023</a:t>
            </a:r>
          </a:p>
        </p:txBody>
      </p:sp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648000" y="2017080"/>
            <a:ext cx="3533400" cy="1294920"/>
          </a:xfrm>
          <a:prstGeom prst="rect">
            <a:avLst/>
          </a:prstGeom>
          <a:ln>
            <a:noFill/>
          </a:ln>
        </p:spPr>
      </p:pic>
      <p:pic>
        <p:nvPicPr>
          <p:cNvPr id="44" name="Imagen 43"/>
          <p:cNvPicPr/>
          <p:nvPr/>
        </p:nvPicPr>
        <p:blipFill>
          <a:blip r:embed="rId3"/>
          <a:stretch/>
        </p:blipFill>
        <p:spPr>
          <a:xfrm>
            <a:off x="5884200" y="2232000"/>
            <a:ext cx="4123800" cy="110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¿Qué es MongoDB?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72000" y="1296000"/>
            <a:ext cx="9864000" cy="41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7000" lnSpcReduction="2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BD NoSQL. Ofrece escalabilidad y flexibilidad, y un modelo de consultas e indexación avanzado.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Un registro en MongoDB es un </a:t>
            </a:r>
            <a:r>
              <a:rPr lang="es-AR" sz="3200" b="0" strike="noStrike" spc="-1" dirty="0" err="1">
                <a:latin typeface="Arial"/>
              </a:rPr>
              <a:t>doc</a:t>
            </a:r>
            <a:r>
              <a:rPr lang="es-AR" sz="3200" b="0" strike="noStrike" spc="-1" dirty="0">
                <a:latin typeface="Arial"/>
              </a:rPr>
              <a:t>, compuesta de pares de campos y valores. Los </a:t>
            </a:r>
            <a:r>
              <a:rPr lang="es-AR" sz="3200" b="0" strike="noStrike" spc="-1" dirty="0" err="1">
                <a:latin typeface="Arial"/>
              </a:rPr>
              <a:t>docs</a:t>
            </a:r>
            <a:r>
              <a:rPr lang="es-AR" sz="3200" b="0" strike="noStrike" spc="-1" dirty="0">
                <a:latin typeface="Arial"/>
              </a:rPr>
              <a:t> en MongoDB son BSON. Los valores de los campos pueden incluir otros </a:t>
            </a:r>
            <a:r>
              <a:rPr lang="es-AR" sz="3200" b="0" strike="noStrike" spc="-1" dirty="0" err="1">
                <a:latin typeface="Arial"/>
              </a:rPr>
              <a:t>docs</a:t>
            </a:r>
            <a:r>
              <a:rPr lang="es-AR" sz="3200" b="0" strike="noStrike" spc="-1" dirty="0">
                <a:latin typeface="Arial"/>
              </a:rPr>
              <a:t>, matrices (</a:t>
            </a:r>
            <a:r>
              <a:rPr lang="es-AR" sz="3200" b="0" strike="noStrike" spc="-1" dirty="0" err="1">
                <a:latin typeface="Arial"/>
              </a:rPr>
              <a:t>arrays</a:t>
            </a:r>
            <a:r>
              <a:rPr lang="es-AR" sz="3200" b="0" strike="noStrike" spc="-1" dirty="0">
                <a:latin typeface="Arial"/>
              </a:rPr>
              <a:t>) y matrices de docs.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Las ventajas de utilizar </a:t>
            </a:r>
            <a:r>
              <a:rPr lang="es-AR" sz="3200" b="0" strike="noStrike" spc="-1" dirty="0" err="1">
                <a:latin typeface="Arial"/>
              </a:rPr>
              <a:t>docs</a:t>
            </a:r>
            <a:r>
              <a:rPr lang="es-AR" sz="3200" b="0" strike="noStrike" spc="-1" dirty="0">
                <a:latin typeface="Arial"/>
              </a:rPr>
              <a:t> son: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 Corresponden a tipos de datos nativos en muchos lenguajes de programación.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 Los </a:t>
            </a:r>
            <a:r>
              <a:rPr lang="es-AR" sz="3200" b="0" strike="noStrike" spc="-1" dirty="0" err="1">
                <a:latin typeface="Arial"/>
              </a:rPr>
              <a:t>docs</a:t>
            </a:r>
            <a:r>
              <a:rPr lang="es-AR" sz="3200" b="0" strike="noStrike" spc="-1" dirty="0">
                <a:latin typeface="Arial"/>
              </a:rPr>
              <a:t> y matrices embebidas reducen la necesidad </a:t>
            </a:r>
            <a:r>
              <a:rPr lang="es-AR" sz="3200" b="0" strike="noStrike" spc="-1" dirty="0" err="1">
                <a:latin typeface="Arial"/>
              </a:rPr>
              <a:t>joins</a:t>
            </a:r>
            <a:r>
              <a:rPr lang="es-AR" sz="3200" b="0" strike="noStrike" spc="-1" dirty="0">
                <a:latin typeface="Arial"/>
              </a:rPr>
              <a:t>, que son muy pesados.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 Los esquemas dinámicos admiten polimorfismo con total fluidez.”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MongoDB almacena </a:t>
            </a:r>
            <a:r>
              <a:rPr lang="es-AR" sz="3200" b="0" strike="noStrike" spc="-1" dirty="0" err="1">
                <a:latin typeface="Arial"/>
              </a:rPr>
              <a:t>docs</a:t>
            </a:r>
            <a:r>
              <a:rPr lang="es-AR" sz="3200" b="0" strike="noStrike" spc="-1" dirty="0">
                <a:latin typeface="Arial"/>
              </a:rPr>
              <a:t> en colecciones que son análogas a las tablas en las BD relacionales.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MongoDB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599"/>
            <a:ext cx="9071640" cy="38370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85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</a:t>
            </a:r>
            <a:r>
              <a:rPr lang="es-AR" sz="3200" b="0" strike="noStrike" spc="-1" dirty="0" err="1">
                <a:latin typeface="Arial"/>
              </a:rPr>
              <a:t>db.collection.insertOne</a:t>
            </a:r>
            <a:r>
              <a:rPr lang="es-AR" sz="3200" b="0" strike="noStrike" spc="-1" dirty="0">
                <a:latin typeface="Arial"/>
              </a:rPr>
              <a:t>()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</a:t>
            </a:r>
            <a:r>
              <a:rPr lang="es-AR" sz="3200" b="0" strike="noStrike" spc="-1" dirty="0" err="1">
                <a:latin typeface="Arial"/>
              </a:rPr>
              <a:t>db.collection.insertMany</a:t>
            </a:r>
            <a:r>
              <a:rPr lang="es-AR" sz="3200" b="0" strike="noStrike" spc="-1" dirty="0">
                <a:latin typeface="Arial"/>
              </a:rPr>
              <a:t>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Operaciones de lectura     “</a:t>
            </a:r>
            <a:r>
              <a:rPr lang="es-AR" sz="3200" b="0" strike="noStrike" spc="-1" dirty="0" err="1">
                <a:latin typeface="Arial"/>
              </a:rPr>
              <a:t>db</a:t>
            </a:r>
            <a:r>
              <a:rPr lang="es-AR" sz="3200" b="0" strike="noStrike" spc="-1" dirty="0">
                <a:latin typeface="Arial"/>
              </a:rPr>
              <a:t>.&lt;</a:t>
            </a:r>
            <a:r>
              <a:rPr lang="es-AR" sz="3200" b="0" strike="noStrike" spc="-1" dirty="0" err="1">
                <a:latin typeface="Arial"/>
              </a:rPr>
              <a:t>collection</a:t>
            </a:r>
            <a:r>
              <a:rPr lang="es-AR" sz="3200" b="0" strike="noStrike" spc="-1" dirty="0">
                <a:latin typeface="Arial"/>
              </a:rPr>
              <a:t>&gt;.</a:t>
            </a:r>
            <a:r>
              <a:rPr lang="es-AR" sz="3200" b="0" strike="noStrike" spc="-1" dirty="0" err="1">
                <a:latin typeface="Arial"/>
              </a:rPr>
              <a:t>find</a:t>
            </a:r>
            <a:r>
              <a:rPr lang="es-AR" sz="3200" b="0" strike="noStrike" spc="-1" dirty="0">
                <a:latin typeface="Arial"/>
              </a:rPr>
              <a:t>()”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Se pueden especificar diferentes filtros de consulta.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Operaciones de actualización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</a:t>
            </a:r>
            <a:r>
              <a:rPr lang="es-AR" sz="3200" b="0" strike="noStrike" spc="-1" dirty="0" err="1">
                <a:latin typeface="Arial"/>
              </a:rPr>
              <a:t>db.collection.updateOne</a:t>
            </a:r>
            <a:r>
              <a:rPr lang="es-AR" sz="3200" b="0" strike="noStrike" spc="-1" dirty="0">
                <a:latin typeface="Arial"/>
              </a:rPr>
              <a:t>()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</a:t>
            </a:r>
            <a:r>
              <a:rPr lang="es-AR" sz="3200" b="0" strike="noStrike" spc="-1" dirty="0" err="1">
                <a:latin typeface="Arial"/>
              </a:rPr>
              <a:t>db.collection.updateMany</a:t>
            </a:r>
            <a:r>
              <a:rPr lang="es-AR" sz="3200" b="0" strike="noStrike" spc="-1" dirty="0">
                <a:latin typeface="Arial"/>
              </a:rPr>
              <a:t>()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</a:t>
            </a:r>
            <a:r>
              <a:rPr lang="es-AR" sz="3200" b="0" strike="noStrike" spc="-1" dirty="0" err="1">
                <a:latin typeface="Arial"/>
              </a:rPr>
              <a:t>db.collection.replaceOne</a:t>
            </a:r>
            <a:r>
              <a:rPr lang="es-AR" sz="3200" b="0" strike="noStrike" spc="-1" dirty="0">
                <a:latin typeface="Arial"/>
              </a:rPr>
              <a:t>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Para actualizar un documento, MongoDB: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“$set”, para modificar los valores de los campos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Operadores de actualización</a:t>
            </a:r>
          </a:p>
        </p:txBody>
      </p:sp>
      <p:sp>
        <p:nvSpPr>
          <p:cNvPr id="68" name="TextShape 2"/>
          <p:cNvSpPr txBox="1"/>
          <p:nvPr/>
        </p:nvSpPr>
        <p:spPr>
          <a:xfrm>
            <a:off x="72000" y="1326600"/>
            <a:ext cx="9792000" cy="421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7500" lnSpcReduction="2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currentDate</a:t>
            </a:r>
            <a:r>
              <a:rPr lang="es-AR" sz="3200" b="0" strike="noStrike" spc="-1" dirty="0">
                <a:latin typeface="Arial"/>
              </a:rPr>
              <a:t> Establece el valor de un campo a la fecha actual o </a:t>
            </a:r>
            <a:r>
              <a:rPr lang="es-AR" sz="3200" b="0" strike="noStrike" spc="-1" dirty="0" err="1">
                <a:latin typeface="Arial"/>
              </a:rPr>
              <a:t>TimeStamp</a:t>
            </a:r>
            <a:r>
              <a:rPr lang="es-AR" sz="3200" b="0" strike="noStrike" spc="-1" dirty="0">
                <a:latin typeface="Arial"/>
              </a:rPr>
              <a:t>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inc</a:t>
            </a:r>
            <a:r>
              <a:rPr lang="es-AR" sz="3200" b="0" strike="noStrike" spc="-1" dirty="0">
                <a:latin typeface="Arial"/>
              </a:rPr>
              <a:t> Incrementa el valor del campo en la cantidad especificada.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$min Solo actualiza el campo si el valor especificado es menor que el valor del campo existente.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max</a:t>
            </a:r>
            <a:r>
              <a:rPr lang="es-AR" sz="3200" b="0" strike="noStrike" spc="-1" dirty="0">
                <a:latin typeface="Arial"/>
              </a:rPr>
              <a:t> Solo actualiza el campo si el valor especificado es mayor que el valor del campo existente.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mul</a:t>
            </a:r>
            <a:r>
              <a:rPr lang="es-AR" sz="3200" b="0" strike="noStrike" spc="-1" dirty="0">
                <a:latin typeface="Arial"/>
              </a:rPr>
              <a:t> Multiplica el valor del campo por la cantidad especificada.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rename</a:t>
            </a:r>
            <a:r>
              <a:rPr lang="es-AR" sz="3200" b="0" strike="noStrike" spc="-1" dirty="0">
                <a:latin typeface="Arial"/>
              </a:rPr>
              <a:t> Cambia el nombre de un campo.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$set Establece el valor de un campo en un documento.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setOnInsert</a:t>
            </a:r>
            <a:r>
              <a:rPr lang="es-AR" sz="3200" b="0" strike="noStrike" spc="-1" dirty="0">
                <a:latin typeface="Arial"/>
              </a:rPr>
              <a:t> Establece el valor de un campo si una actualización da como resultado la inserción de un documento. No tiene ningún efecto sobre las operaciones de actualización que modifican documentos existentes.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unset</a:t>
            </a:r>
            <a:r>
              <a:rPr lang="es-AR" sz="3200" b="0" strike="noStrike" spc="-1" dirty="0">
                <a:latin typeface="Arial"/>
              </a:rPr>
              <a:t> Elimina el campo especificado de un documento.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600" b="0" strike="noStrike" spc="-1" dirty="0">
                <a:latin typeface="Arial"/>
              </a:rPr>
              <a:t>Operadores de actualización: array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72360" y="1031760"/>
            <a:ext cx="9719640" cy="451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0000" lnSpcReduction="2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 Elimina todos los valores coincidentes de una matriz.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$[] Actúa como un marcador de posición para actualizar todos los elementos de una matriz para los documentos que coinciden con la condición de la consulta.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$[&lt;</a:t>
            </a:r>
            <a:r>
              <a:rPr lang="es-AR" sz="3200" b="0" strike="noStrike" spc="-1" dirty="0" err="1">
                <a:latin typeface="Arial"/>
              </a:rPr>
              <a:t>identifier</a:t>
            </a:r>
            <a:r>
              <a:rPr lang="es-AR" sz="3200" b="0" strike="noStrike" spc="-1" dirty="0">
                <a:latin typeface="Arial"/>
              </a:rPr>
              <a:t>&gt;] Actúa como un marcador de posición para actualizar todos los elementos que coinciden con la condición </a:t>
            </a:r>
            <a:r>
              <a:rPr lang="es-AR" sz="3200" b="0" strike="noStrike" spc="-1" dirty="0" err="1">
                <a:latin typeface="Arial"/>
              </a:rPr>
              <a:t>arrayFilters</a:t>
            </a:r>
            <a:r>
              <a:rPr lang="es-AR" sz="3200" b="0" strike="noStrike" spc="-1" dirty="0">
                <a:latin typeface="Arial"/>
              </a:rPr>
              <a:t> para los documentos que coinciden con la condición de la consulta.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addToSet</a:t>
            </a:r>
            <a:r>
              <a:rPr lang="es-AR" sz="3200" b="0" strike="noStrike" spc="-1" dirty="0">
                <a:latin typeface="Arial"/>
              </a:rPr>
              <a:t> Agrega elementos a una matriz sólo si aún no existen en el conjunto.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$pop Elimina el primer o último elemento de una matriz.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pull</a:t>
            </a:r>
            <a:r>
              <a:rPr lang="es-AR" sz="3200" b="0" strike="noStrike" spc="-1" dirty="0">
                <a:latin typeface="Arial"/>
              </a:rPr>
              <a:t> Elimina todos los elementos de la matriz que coinciden con una consulta específica.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push</a:t>
            </a:r>
            <a:r>
              <a:rPr lang="es-AR" sz="3200" b="0" strike="noStrike" spc="-1" dirty="0">
                <a:latin typeface="Arial"/>
              </a:rPr>
              <a:t> Agrega un elemento a una matriz.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$</a:t>
            </a:r>
            <a:r>
              <a:rPr lang="es-AR" sz="3200" b="0" strike="noStrike" spc="-1" dirty="0" err="1">
                <a:latin typeface="Arial"/>
              </a:rPr>
              <a:t>pullAll</a:t>
            </a:r>
            <a:r>
              <a:rPr lang="es-AR" sz="3200" b="0" strike="noStrike" spc="-1" dirty="0">
                <a:latin typeface="Arial"/>
              </a:rPr>
              <a:t> Elimina todos los valores coincidentes de una matriz.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6C0E5-3381-420E-41F5-F6E49D62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BD “Operaciones”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F567B-E98F-F949-BAD3-5B03AA0861F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59976" y="1172520"/>
            <a:ext cx="5325036" cy="42719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use Operaciones</a:t>
            </a:r>
          </a:p>
          <a:p>
            <a:pPr marL="0" indent="0">
              <a:buNone/>
            </a:pPr>
            <a:r>
              <a:rPr lang="es-MX" dirty="0" err="1"/>
              <a:t>db.alumnos.insert</a:t>
            </a:r>
            <a:r>
              <a:rPr lang="es-MX" dirty="0"/>
              <a:t>(</a:t>
            </a:r>
          </a:p>
          <a:p>
            <a:pPr marL="0" indent="0">
              <a:buNone/>
            </a:pPr>
            <a:r>
              <a:rPr lang="es-MX" dirty="0"/>
              <a:t>  {</a:t>
            </a:r>
          </a:p>
          <a:p>
            <a:pPr marL="0" indent="0">
              <a:buNone/>
            </a:pPr>
            <a:r>
              <a:rPr lang="es-MX" dirty="0"/>
              <a:t>    "Legajo": 112233,</a:t>
            </a:r>
          </a:p>
          <a:p>
            <a:pPr marL="0" indent="0">
              <a:buNone/>
            </a:pPr>
            <a:r>
              <a:rPr lang="es-MX" dirty="0"/>
              <a:t>    Nombre: "Martín Carrizo",</a:t>
            </a:r>
          </a:p>
          <a:p>
            <a:pPr marL="0" indent="0">
              <a:buNone/>
            </a:pPr>
            <a:r>
              <a:rPr lang="es-MX" dirty="0"/>
              <a:t>    Domicilio: </a:t>
            </a:r>
          </a:p>
          <a:p>
            <a:pPr marL="0" indent="0">
              <a:buNone/>
            </a:pPr>
            <a:r>
              <a:rPr lang="es-MX" dirty="0"/>
              <a:t>	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Calle:"San</a:t>
            </a:r>
            <a:r>
              <a:rPr lang="es-MX" dirty="0"/>
              <a:t> Lorenzo",</a:t>
            </a:r>
          </a:p>
          <a:p>
            <a:pPr marL="0" indent="0">
              <a:buNone/>
            </a:pPr>
            <a:r>
              <a:rPr lang="es-MX" dirty="0"/>
              <a:t>	Altura: 369, </a:t>
            </a:r>
          </a:p>
          <a:p>
            <a:pPr marL="0" indent="0">
              <a:buNone/>
            </a:pPr>
            <a:r>
              <a:rPr lang="es-MX" dirty="0"/>
              <a:t>	Barrio: "Los Altos",</a:t>
            </a:r>
          </a:p>
          <a:p>
            <a:pPr marL="0" indent="0">
              <a:buNone/>
            </a:pPr>
            <a:r>
              <a:rPr lang="es-MX" dirty="0"/>
              <a:t>	Ciudad: "Córdoba"</a:t>
            </a:r>
          </a:p>
          <a:p>
            <a:pPr marL="0" indent="0">
              <a:buNone/>
            </a:pPr>
            <a:r>
              <a:rPr lang="es-MX" dirty="0"/>
              <a:t>	},</a:t>
            </a:r>
          </a:p>
          <a:p>
            <a:pPr marL="0" indent="0">
              <a:buNone/>
            </a:pPr>
            <a:r>
              <a:rPr lang="es-MX" dirty="0"/>
              <a:t>    Email: "MCarrizo@mail.com.ar",</a:t>
            </a:r>
          </a:p>
          <a:p>
            <a:pPr marL="0" indent="0">
              <a:buNone/>
            </a:pPr>
            <a:r>
              <a:rPr lang="es-MX" dirty="0"/>
              <a:t>    Observaciones: "Solicitud de beca en proceso de aprobación"</a:t>
            </a:r>
          </a:p>
          <a:p>
            <a:pPr marL="0" indent="0">
              <a:buNone/>
            </a:pPr>
            <a:r>
              <a:rPr lang="es-MX" dirty="0"/>
              <a:t>  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8E5D4E5-37A9-9F0A-B184-02ED09FA0554}"/>
              </a:ext>
            </a:extLst>
          </p:cNvPr>
          <p:cNvSpPr>
            <a:spLocks noChangeArrowheads="1"/>
          </p:cNvSpPr>
          <p:nvPr/>
        </p:nvSpPr>
        <p:spPr bwMode="auto">
          <a:xfrm rot="9893356" flipV="1">
            <a:off x="4878472" y="1765016"/>
            <a:ext cx="4438329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Nacidos entre 1990 y 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db.alumnos.find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({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fec_nac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:{$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gte:new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Date(1990,0,1),$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lte:new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Date(2000,11,31)}}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7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187B4-B19D-4835-AE94-EB07AA03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 consultas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E79484-93A0-958A-7CCC-B9575AAC3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36" y="1101629"/>
            <a:ext cx="5513294" cy="11695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 viven en barrio Centro de Córdoba o bien que tengan e-mail conocido </a:t>
            </a:r>
            <a:endParaRPr lang="es-ES" altLang="es-ES" sz="14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db.alumnos.find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({$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:{Email:{$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exists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=true}, {$and:{"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Domicilio.Barrio":"Centro","Domicilio.Ciudad":"Córdoba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"}}})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F235C6-B9C8-F832-263B-2389E4FA3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36" y="2446896"/>
            <a:ext cx="9071640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Modificar la calle, la altura y el barrio del alumno de Chachapoyas 156, de barrio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Ameguino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Carlos Paz.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db.alumnos.updateOne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({"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Domicilio.calle":"Chachapoyas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"Domicilio.altura":156, "Domicilio.Barrio":"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Ameguino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Domicilio.Ciudad":"Carlos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Paz"}, {$set:{"Domicilio.calle":"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aaa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"Domicilio.altura":111, "Domicilio.Barrio":"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bbb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"Domicilio.Ciudad":"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ccc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"}}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52545B-4587-6A5E-0B7E-DDFAD4190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36" y="3792163"/>
            <a:ext cx="5219506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Agregar el número de móvil del alumno Gabriel Monti.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db.alumnos.updateOne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({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nombre:"Gabriel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Monti"}, {$set:{tel_cel:112233}})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19758E-0262-6535-C360-D375A005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36" y="4637457"/>
            <a:ext cx="5647187" cy="7386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Eliminar el campo observaciones del alumno: 112233 </a:t>
            </a:r>
            <a:endParaRPr lang="es-ES" altLang="es-ES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db.alumnos.updateOne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({legajo:112233},{$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unset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:{observaciones:""}})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7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3672000" y="3528000"/>
            <a:ext cx="5903640" cy="108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5400" b="0" strike="noStrike" spc="-1" dirty="0">
                <a:solidFill>
                  <a:srgbClr val="FF7B59"/>
                </a:solidFill>
                <a:latin typeface="Arial"/>
              </a:rPr>
              <a:t>Muchas Gracias</a:t>
            </a:r>
            <a:endParaRPr lang="es-AR" sz="5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Programa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1. Resumen de Datos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2. Subconsultas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3. Programación en SQL Server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4. Bases de Datos No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highlight>
                  <a:srgbClr val="2A6099"/>
                </a:highlight>
                <a:latin typeface="Arial"/>
              </a:rPr>
              <a:t>Unidad Nº 4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0500" lnSpcReduction="20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Bases de Datos </a:t>
            </a:r>
            <a:r>
              <a:rPr lang="es-AR" sz="3200" b="0" strike="noStrike" spc="-1" dirty="0" err="1">
                <a:latin typeface="Arial"/>
              </a:rPr>
              <a:t>NoSql</a:t>
            </a:r>
            <a:endParaRPr lang="es-A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El término NoSQL hace referencia al modelo de BD alternativo a las relacionales que destaca priorizar el acceso rápido a la </a:t>
            </a:r>
            <a:r>
              <a:rPr lang="es-AR" sz="3200" b="0" strike="noStrike" spc="-1" dirty="0" err="1">
                <a:latin typeface="Arial"/>
              </a:rPr>
              <a:t>info</a:t>
            </a:r>
            <a:r>
              <a:rPr lang="es-AR" sz="3200" b="0" strike="noStrike" spc="-1" dirty="0">
                <a:latin typeface="Arial"/>
              </a:rPr>
              <a:t> por sobre la integridad de los datos. No cumplen con el esquema entidad–relación.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44000" y="74160"/>
            <a:ext cx="943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highlight>
                  <a:srgbClr val="FFFF00"/>
                </a:highlight>
                <a:latin typeface="Arial"/>
              </a:rPr>
              <a:t>¿Por qué aparecen las BD NoSQL?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144000" y="1326600"/>
            <a:ext cx="9792000" cy="392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2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Volúmenes de </a:t>
            </a:r>
            <a:r>
              <a:rPr lang="es-AR" sz="3200" b="0" strike="noStrike" spc="-1" dirty="0" err="1">
                <a:latin typeface="Arial"/>
              </a:rPr>
              <a:t>info</a:t>
            </a:r>
            <a:r>
              <a:rPr lang="es-AR" sz="3200" b="0" strike="noStrike" spc="-1" dirty="0">
                <a:latin typeface="Arial"/>
              </a:rPr>
              <a:t> creciente de administración cada vez más compleja.</a:t>
            </a:r>
          </a:p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600" b="0" strike="noStrike" spc="-1" dirty="0">
                <a:latin typeface="Arial"/>
              </a:rPr>
              <a:t>+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El gran aumento del tamaño de los archivos, junto a la cantidad de los mismos.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La velocidad de respuesta ante las consultas simultánea de millones de usuarios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Sistemas descentralizados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highlight>
                  <a:srgbClr val="00FF00"/>
                </a:highlight>
                <a:latin typeface="Arial"/>
              </a:rPr>
              <a:t>Ventajas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72000" y="1326600"/>
            <a:ext cx="9936000" cy="414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7000" lnSpcReduction="2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Evitar la complejidad innecesaria: gran cantidad de restricciones innecesarias (</a:t>
            </a:r>
            <a:r>
              <a:rPr lang="es-AR" sz="3200" b="0" strike="noStrike" spc="-1" dirty="0" err="1">
                <a:latin typeface="Arial"/>
              </a:rPr>
              <a:t>sql</a:t>
            </a:r>
            <a:r>
              <a:rPr lang="es-AR" sz="3200" b="0" strike="noStrike" spc="-1" dirty="0">
                <a:latin typeface="Arial"/>
              </a:rPr>
              <a:t>).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Alto rendimiento:  NoSQL da un rendimiento superior.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Escalabilidad horizontal y </a:t>
            </a:r>
            <a:r>
              <a:rPr lang="es-AR" sz="3200" b="0" strike="noStrike" spc="-1" dirty="0" err="1">
                <a:latin typeface="Arial"/>
              </a:rPr>
              <a:t>hw</a:t>
            </a:r>
            <a:r>
              <a:rPr lang="es-AR" sz="3200" b="0" strike="noStrike" spc="-1" dirty="0">
                <a:latin typeface="Arial"/>
              </a:rPr>
              <a:t> básico: sin depender de </a:t>
            </a:r>
            <a:r>
              <a:rPr lang="es-AR" sz="3200" b="0" strike="noStrike" spc="-1" dirty="0" err="1">
                <a:latin typeface="Arial"/>
              </a:rPr>
              <a:t>hw</a:t>
            </a:r>
            <a:r>
              <a:rPr lang="es-AR" sz="3200" b="0" strike="noStrike" spc="-1" dirty="0">
                <a:latin typeface="Arial"/>
              </a:rPr>
              <a:t> costoso.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No es necesario llevar a cabo el proceso de mapeado: estructuras de datos que son simples y similares a las de los lenguajes de programación OO.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Comprometer la fiabilidad para lograr un mejor desempeño: deja de lado la fiabilidad.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Facilidad para descentralizar la BD: fácil dividir y distribuir.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Consultas simples: simplicidad y eficiencia.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600" b="0" strike="noStrike" spc="-1" dirty="0">
                <a:solidFill>
                  <a:schemeClr val="accent1"/>
                </a:solidFill>
                <a:latin typeface="Arial"/>
              </a:rPr>
              <a:t>Principales diferencias con las BD Relacionales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144000" y="1326600"/>
            <a:ext cx="9792000" cy="421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9000" lnSpcReduction="1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El teorema de CAP: una BD puede tener como máximo sólo 2 de las 3 características: consistencia, disponibilidad (</a:t>
            </a:r>
            <a:r>
              <a:rPr lang="es-AR" sz="3200" b="0" strike="noStrike" spc="-1" dirty="0" err="1">
                <a:latin typeface="Arial"/>
              </a:rPr>
              <a:t>Availability</a:t>
            </a:r>
            <a:r>
              <a:rPr lang="es-AR" sz="3200" b="0" strike="noStrike" spc="-1" dirty="0">
                <a:latin typeface="Arial"/>
              </a:rPr>
              <a:t>) y tolerancia a particiones (</a:t>
            </a:r>
            <a:r>
              <a:rPr lang="es-AR" sz="3200" b="0" strike="noStrike" spc="-1" dirty="0" err="1">
                <a:latin typeface="Arial"/>
              </a:rPr>
              <a:t>Partition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Tolerance</a:t>
            </a:r>
            <a:r>
              <a:rPr lang="es-AR" sz="3200" b="0" strike="noStrike" spc="-1" dirty="0">
                <a:latin typeface="Arial"/>
              </a:rPr>
              <a:t>).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Consistencia: cada usuario de la BD tiene una vista idéntica de los datos en un instante dado.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Disponibilidad (</a:t>
            </a:r>
            <a:r>
              <a:rPr lang="es-AR" sz="3200" b="0" strike="noStrike" spc="-1" dirty="0" err="1">
                <a:latin typeface="Arial"/>
              </a:rPr>
              <a:t>Availability</a:t>
            </a:r>
            <a:r>
              <a:rPr lang="es-AR" sz="3200" b="0" strike="noStrike" spc="-1" dirty="0">
                <a:latin typeface="Arial"/>
              </a:rPr>
              <a:t>): ante falla, la BD permanece operativa.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Tolerancia a particiones (</a:t>
            </a:r>
            <a:r>
              <a:rPr lang="es-AR" sz="3200" b="0" strike="noStrike" spc="-1" dirty="0" err="1">
                <a:latin typeface="Arial"/>
              </a:rPr>
              <a:t>Partition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Tolerance</a:t>
            </a:r>
            <a:r>
              <a:rPr lang="es-AR" sz="3200" b="0" strike="noStrike" spc="-1" dirty="0">
                <a:latin typeface="Arial"/>
              </a:rPr>
              <a:t>): la BD puede mantener las operaciones en caso de que la red falle entre dos segmentos del sistema distribuido.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600" b="0" strike="noStrike" spc="-1" dirty="0">
                <a:solidFill>
                  <a:schemeClr val="accent1"/>
                </a:solidFill>
                <a:latin typeface="Arial"/>
              </a:rPr>
              <a:t>Principales diferencias con las BD Relacionales cont.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216000" y="1326600"/>
            <a:ext cx="9648000" cy="421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Sistemas coherentes y disponibles (CA), pero con dificultades para funcionar en caso de que haya muchas particiones.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Sistemas coherentes y tolerantes a particiones (CP), pero con ciertas carencias en temas de disponibilidad.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Sistemas disponibles y tolerantes a particiones (AP), pero no estrictamente coherente.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 dirty="0">
                <a:solidFill>
                  <a:schemeClr val="accent6"/>
                </a:solidFill>
                <a:latin typeface="Arial"/>
              </a:rPr>
              <a:t>SQL = ACID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0" y="1326600"/>
            <a:ext cx="9936000" cy="421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000" lnSpcReduction="1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highlight>
                  <a:srgbClr val="00FF00"/>
                </a:highlight>
                <a:latin typeface="Arial"/>
              </a:rPr>
              <a:t>A</a:t>
            </a:r>
            <a:r>
              <a:rPr lang="es-AR" sz="3200" b="0" strike="noStrike" spc="-1" dirty="0">
                <a:latin typeface="Arial"/>
              </a:rPr>
              <a:t>tomicidad (</a:t>
            </a:r>
            <a:r>
              <a:rPr lang="es-AR" sz="3200" b="0" strike="noStrike" spc="-1" dirty="0" err="1">
                <a:latin typeface="Arial"/>
              </a:rPr>
              <a:t>Atomicity</a:t>
            </a:r>
            <a:r>
              <a:rPr lang="es-AR" sz="3200" b="0" strike="noStrike" spc="-1" dirty="0">
                <a:latin typeface="Arial"/>
              </a:rPr>
              <a:t>): “La transacción es indivisible, la transacción no puede quedar a medias.”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highlight>
                  <a:srgbClr val="00FF00"/>
                </a:highlight>
                <a:latin typeface="Arial"/>
              </a:rPr>
              <a:t>C</a:t>
            </a:r>
            <a:r>
              <a:rPr lang="es-AR" sz="3200" b="0" strike="noStrike" spc="-1" dirty="0">
                <a:latin typeface="Arial"/>
              </a:rPr>
              <a:t>onsistencia (</a:t>
            </a:r>
            <a:r>
              <a:rPr lang="es-AR" sz="3200" b="0" strike="noStrike" spc="-1" dirty="0" err="1">
                <a:latin typeface="Arial"/>
              </a:rPr>
              <a:t>Consistency</a:t>
            </a:r>
            <a:r>
              <a:rPr lang="es-AR" sz="3200" b="0" strike="noStrike" spc="-1" dirty="0">
                <a:latin typeface="Arial"/>
              </a:rPr>
              <a:t>): “La BD permanece en un estado consistente antes y después de la ejecución de la transacción.”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Aislado (</a:t>
            </a:r>
            <a:r>
              <a:rPr lang="es-AR" sz="3200" b="0" strike="noStrike" spc="-1" dirty="0" err="1">
                <a:highlight>
                  <a:srgbClr val="00FF00"/>
                </a:highlight>
                <a:latin typeface="Arial"/>
              </a:rPr>
              <a:t>I</a:t>
            </a:r>
            <a:r>
              <a:rPr lang="es-AR" sz="3200" b="0" strike="noStrike" spc="-1" dirty="0" err="1">
                <a:latin typeface="Arial"/>
              </a:rPr>
              <a:t>solation</a:t>
            </a:r>
            <a:r>
              <a:rPr lang="es-AR" sz="3200" b="0" strike="noStrike" spc="-1" dirty="0">
                <a:latin typeface="Arial"/>
              </a:rPr>
              <a:t>): “Si bien uno o más usuarios pueden ejecutar múltiples transacciones simultáneamente, una transacción no debería ver los efectos de otras transacciones en curso.”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highlight>
                  <a:srgbClr val="00FF00"/>
                </a:highlight>
                <a:latin typeface="Arial"/>
              </a:rPr>
              <a:t>D</a:t>
            </a:r>
            <a:r>
              <a:rPr lang="es-AR" sz="3200" b="0" strike="noStrike" spc="-1" dirty="0">
                <a:latin typeface="Arial"/>
              </a:rPr>
              <a:t>urabilidad (</a:t>
            </a:r>
            <a:r>
              <a:rPr lang="es-AR" sz="3200" b="0" strike="noStrike" spc="-1" dirty="0" err="1">
                <a:latin typeface="Arial"/>
              </a:rPr>
              <a:t>Durability</a:t>
            </a:r>
            <a:r>
              <a:rPr lang="es-AR" sz="3200" b="0" strike="noStrike" spc="-1" dirty="0">
                <a:latin typeface="Arial"/>
              </a:rPr>
              <a:t>): “Una vez que una transacción se guarda en la BD, se espera que sus cambios persistan.”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Tipos de BD NoSQL</a:t>
            </a:r>
          </a:p>
        </p:txBody>
      </p:sp>
      <p:sp>
        <p:nvSpPr>
          <p:cNvPr id="60" name="TextShape 2"/>
          <p:cNvSpPr txBox="1"/>
          <p:nvPr/>
        </p:nvSpPr>
        <p:spPr>
          <a:xfrm>
            <a:off x="144000" y="1326600"/>
            <a:ext cx="9720000" cy="407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BD clave - valor: emparejando claves con valores.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Cassandra</a:t>
            </a:r>
            <a:r>
              <a:rPr lang="es-AR" sz="3200" b="0" strike="noStrike" spc="-1" dirty="0">
                <a:latin typeface="Arial"/>
              </a:rPr>
              <a:t>, Redis, </a:t>
            </a:r>
            <a:r>
              <a:rPr lang="es-AR" sz="3200" b="0" strike="noStrike" spc="-1" dirty="0" err="1">
                <a:latin typeface="Arial"/>
              </a:rPr>
              <a:t>DynamoDB</a:t>
            </a:r>
            <a:r>
              <a:rPr lang="es-AR" sz="3200" b="0" strike="noStrike" spc="-1" dirty="0">
                <a:latin typeface="Arial"/>
              </a:rPr>
              <a:t>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BD documentales: un documento contiene un campo de identificación único y valores que pueden ser de una variedad de tipos. Los documentos pueden contener estructuras anidadas.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MongoDB, </a:t>
            </a:r>
            <a:r>
              <a:rPr lang="es-AR" sz="3200" b="0" strike="noStrike" spc="-1" dirty="0" err="1">
                <a:latin typeface="Arial"/>
              </a:rPr>
              <a:t>ArangoDB</a:t>
            </a:r>
            <a:r>
              <a:rPr lang="es-AR" sz="3200" b="0" strike="noStrike" spc="-1" dirty="0">
                <a:latin typeface="Arial"/>
              </a:rPr>
              <a:t>, </a:t>
            </a:r>
            <a:r>
              <a:rPr lang="es-AR" sz="3200" b="0" strike="noStrike" spc="-1" dirty="0" err="1">
                <a:latin typeface="Arial"/>
              </a:rPr>
              <a:t>CouchDB</a:t>
            </a:r>
            <a:r>
              <a:rPr lang="es-AR" sz="3200" b="0" strike="noStrike" spc="-1" dirty="0">
                <a:latin typeface="Arial"/>
              </a:rPr>
              <a:t>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BD en grafo: La </a:t>
            </a:r>
            <a:r>
              <a:rPr lang="es-AR" sz="3200" b="0" strike="noStrike" spc="-1" dirty="0" err="1">
                <a:latin typeface="Arial"/>
              </a:rPr>
              <a:t>info</a:t>
            </a:r>
            <a:r>
              <a:rPr lang="es-AR" sz="3200" b="0" strike="noStrike" spc="-1" dirty="0">
                <a:latin typeface="Arial"/>
              </a:rPr>
              <a:t> se representa por los nodos, y las relaciones entre los datos por las aristas. Un grafo es un conjunto de nodos que mantienen una serie de relaciones entre sí. Las relaciones tienen nombre y sentido, y siempre tienen un nodo de inicio y uno de fin.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Neo4j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BD OO: la </a:t>
            </a:r>
            <a:r>
              <a:rPr lang="es-AR" sz="3200" b="0" strike="noStrike" spc="-1" dirty="0" err="1">
                <a:latin typeface="Arial"/>
              </a:rPr>
              <a:t>info</a:t>
            </a:r>
            <a:r>
              <a:rPr lang="es-AR" sz="3200" b="0" strike="noStrike" spc="-1" dirty="0">
                <a:latin typeface="Arial"/>
              </a:rPr>
              <a:t> se representa como objetos, similar a la que se utiliza en la POO.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BD en columnas: almacena su </a:t>
            </a:r>
            <a:r>
              <a:rPr lang="es-AR" sz="3200" b="0" strike="noStrike" spc="-1" dirty="0" err="1">
                <a:latin typeface="Arial"/>
              </a:rPr>
              <a:t>info</a:t>
            </a:r>
            <a:r>
              <a:rPr lang="es-AR" sz="3200" b="0" strike="noStrike" spc="-1" dirty="0">
                <a:latin typeface="Arial"/>
              </a:rPr>
              <a:t> en columnas, en lugar de filas.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HBa</a:t>
            </a:r>
            <a:endParaRPr lang="es-A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1427</Words>
  <Application>Microsoft Office PowerPoint</Application>
  <PresentationFormat>Personalizado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Creación de BD “Operaciones”</vt:lpstr>
      <vt:lpstr>Más consultas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Damián Cánovas</cp:lastModifiedBy>
  <cp:revision>13</cp:revision>
  <dcterms:created xsi:type="dcterms:W3CDTF">2023-10-27T17:11:59Z</dcterms:created>
  <dcterms:modified xsi:type="dcterms:W3CDTF">2023-11-02T20:50:15Z</dcterms:modified>
  <dc:language>es-AR</dc:language>
</cp:coreProperties>
</file>