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6555C-814A-428B-BF7B-42D9F0A7811C}" type="datetimeFigureOut">
              <a:rPr lang="en-ZA" smtClean="0"/>
              <a:t>2023/08/04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2620836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6555C-814A-428B-BF7B-42D9F0A7811C}" type="datetimeFigureOut">
              <a:rPr lang="en-ZA" smtClean="0"/>
              <a:t>2023/08/04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154820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6555C-814A-428B-BF7B-42D9F0A7811C}" type="datetimeFigureOut">
              <a:rPr lang="en-ZA" smtClean="0"/>
              <a:t>2023/08/04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2526800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6555C-814A-428B-BF7B-42D9F0A7811C}" type="datetimeFigureOut">
              <a:rPr lang="en-ZA" smtClean="0"/>
              <a:t>2023/08/04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A1F78FA-B779-4FD6-907A-2BC439F2EC33}" type="slidenum">
              <a:rPr lang="en-ZA" smtClean="0"/>
              <a:t>‹#›</a:t>
            </a:fld>
            <a:endParaRPr lang="en-Z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4271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6555C-814A-428B-BF7B-42D9F0A7811C}" type="datetimeFigureOut">
              <a:rPr lang="en-ZA" smtClean="0"/>
              <a:t>2023/08/04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395402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86555C-814A-428B-BF7B-42D9F0A7811C}" type="datetimeFigureOut">
              <a:rPr lang="en-ZA" smtClean="0"/>
              <a:t>2023/08/04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3308874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86555C-814A-428B-BF7B-42D9F0A7811C}" type="datetimeFigureOut">
              <a:rPr lang="en-ZA" smtClean="0"/>
              <a:t>2023/08/04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192956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555C-814A-428B-BF7B-42D9F0A7811C}" type="datetimeFigureOut">
              <a:rPr lang="en-ZA" smtClean="0"/>
              <a:t>2023/08/04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3992333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555C-814A-428B-BF7B-42D9F0A7811C}" type="datetimeFigureOut">
              <a:rPr lang="en-ZA" smtClean="0"/>
              <a:t>2023/08/04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39420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555C-814A-428B-BF7B-42D9F0A7811C}" type="datetimeFigureOut">
              <a:rPr lang="en-ZA" smtClean="0"/>
              <a:t>2023/08/04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406985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6555C-814A-428B-BF7B-42D9F0A7811C}" type="datetimeFigureOut">
              <a:rPr lang="en-ZA" smtClean="0"/>
              <a:t>2023/08/04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177963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6555C-814A-428B-BF7B-42D9F0A7811C}" type="datetimeFigureOut">
              <a:rPr lang="en-ZA" smtClean="0"/>
              <a:t>2023/08/04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2068339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6555C-814A-428B-BF7B-42D9F0A7811C}" type="datetimeFigureOut">
              <a:rPr lang="en-ZA" smtClean="0"/>
              <a:t>2023/08/04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35299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6555C-814A-428B-BF7B-42D9F0A7811C}" type="datetimeFigureOut">
              <a:rPr lang="en-ZA" smtClean="0"/>
              <a:t>2023/08/04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1634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286555C-814A-428B-BF7B-42D9F0A7811C}" type="datetimeFigureOut">
              <a:rPr lang="en-ZA" smtClean="0"/>
              <a:t>2023/08/04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339757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6555C-814A-428B-BF7B-42D9F0A7811C}" type="datetimeFigureOut">
              <a:rPr lang="en-ZA" smtClean="0"/>
              <a:t>2023/08/04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199017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6555C-814A-428B-BF7B-42D9F0A7811C}" type="datetimeFigureOut">
              <a:rPr lang="en-ZA" smtClean="0"/>
              <a:t>2023/08/04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A1F78FA-B779-4FD6-907A-2BC439F2EC33}" type="slidenum">
              <a:rPr lang="en-ZA" smtClean="0"/>
              <a:t>‹#›</a:t>
            </a:fld>
            <a:endParaRPr lang="en-ZA"/>
          </a:p>
        </p:txBody>
      </p:sp>
    </p:spTree>
    <p:extLst>
      <p:ext uri="{BB962C8B-B14F-4D97-AF65-F5344CB8AC3E}">
        <p14:creationId xmlns:p14="http://schemas.microsoft.com/office/powerpoint/2010/main" val="380700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286555C-814A-428B-BF7B-42D9F0A7811C}" type="datetimeFigureOut">
              <a:rPr lang="en-ZA" smtClean="0"/>
              <a:t>2023/08/04</a:t>
            </a:fld>
            <a:endParaRPr lang="en-Z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Z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A1F78FA-B779-4FD6-907A-2BC439F2EC33}" type="slidenum">
              <a:rPr lang="en-ZA" smtClean="0"/>
              <a:t>‹#›</a:t>
            </a:fld>
            <a:endParaRPr lang="en-ZA"/>
          </a:p>
        </p:txBody>
      </p:sp>
    </p:spTree>
    <p:extLst>
      <p:ext uri="{BB962C8B-B14F-4D97-AF65-F5344CB8AC3E}">
        <p14:creationId xmlns:p14="http://schemas.microsoft.com/office/powerpoint/2010/main" val="2456644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media" Target="../media/media2.m4a"/><Relationship Id="rId7" Type="http://schemas.openxmlformats.org/officeDocument/2006/relationships/slideLayout" Target="../slideLayouts/slideLayout14.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audio" Target="../media/media3.m4a"/><Relationship Id="rId5" Type="http://schemas.microsoft.com/office/2007/relationships/media" Target="../media/media3.m4a"/><Relationship Id="rId4" Type="http://schemas.openxmlformats.org/officeDocument/2006/relationships/audio" Target="../media/media2.m4a"/></Relationships>
</file>

<file path=ppt/slides/_rels/slide3.xml.rels><?xml version="1.0" encoding="UTF-8" standalone="yes"?>
<Relationships xmlns="http://schemas.openxmlformats.org/package/2006/relationships"><Relationship Id="rId3" Type="http://schemas.microsoft.com/office/2007/relationships/media" Target="../media/media5.m4a"/><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4.png"/><Relationship Id="rId5" Type="http://schemas.openxmlformats.org/officeDocument/2006/relationships/slideLayout" Target="../slideLayouts/slideLayout5.xml"/><Relationship Id="rId4" Type="http://schemas.openxmlformats.org/officeDocument/2006/relationships/audio" Target="../media/media5.m4a"/></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0CA-675F-D2A7-8F0B-59D62920DDDE}"/>
              </a:ext>
            </a:extLst>
          </p:cNvPr>
          <p:cNvSpPr>
            <a:spLocks noGrp="1"/>
          </p:cNvSpPr>
          <p:nvPr>
            <p:ph type="ctrTitle"/>
          </p:nvPr>
        </p:nvSpPr>
        <p:spPr/>
        <p:txBody>
          <a:bodyPr/>
          <a:lstStyle/>
          <a:p>
            <a:r>
              <a:rPr lang="en-ZA" cap="none" dirty="0" err="1">
                <a:ea typeface="ADLaM Display" panose="020F0502020204030204" pitchFamily="2" charset="0"/>
                <a:cs typeface="ADLaM Display" panose="020F0502020204030204" pitchFamily="2" charset="0"/>
              </a:rPr>
              <a:t>RainGuage</a:t>
            </a:r>
            <a:r>
              <a:rPr lang="en-ZA" cap="none" dirty="0">
                <a:ea typeface="ADLaM Display" panose="020F0502020204030204" pitchFamily="2" charset="0"/>
                <a:cs typeface="ADLaM Display" panose="020F0502020204030204" pitchFamily="2" charset="0"/>
              </a:rPr>
              <a:t>: Sprint 1</a:t>
            </a:r>
          </a:p>
        </p:txBody>
      </p:sp>
      <p:sp>
        <p:nvSpPr>
          <p:cNvPr id="3" name="Subtitle 2">
            <a:extLst>
              <a:ext uri="{FF2B5EF4-FFF2-40B4-BE49-F238E27FC236}">
                <a16:creationId xmlns:a16="http://schemas.microsoft.com/office/drawing/2014/main" id="{B220EEFE-4B88-D7A7-811E-F2BA642152C0}"/>
              </a:ext>
            </a:extLst>
          </p:cNvPr>
          <p:cNvSpPr>
            <a:spLocks noGrp="1"/>
          </p:cNvSpPr>
          <p:nvPr>
            <p:ph type="subTitle" idx="1"/>
          </p:nvPr>
        </p:nvSpPr>
        <p:spPr/>
        <p:txBody>
          <a:bodyPr>
            <a:normAutofit fontScale="92500" lnSpcReduction="10000"/>
          </a:bodyPr>
          <a:lstStyle/>
          <a:p>
            <a:r>
              <a:rPr lang="en-ZA" dirty="0"/>
              <a:t>COS 101</a:t>
            </a:r>
          </a:p>
          <a:p>
            <a:r>
              <a:rPr lang="en-ZA" dirty="0"/>
              <a:t>Uwais Cornelius</a:t>
            </a:r>
          </a:p>
          <a:p>
            <a:r>
              <a:rPr lang="en-ZA" dirty="0"/>
              <a:t>4121659</a:t>
            </a:r>
          </a:p>
        </p:txBody>
      </p:sp>
    </p:spTree>
    <p:extLst>
      <p:ext uri="{BB962C8B-B14F-4D97-AF65-F5344CB8AC3E}">
        <p14:creationId xmlns:p14="http://schemas.microsoft.com/office/powerpoint/2010/main" val="193841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244A-3B6C-DF05-5CAF-53EB4E72C721}"/>
              </a:ext>
            </a:extLst>
          </p:cNvPr>
          <p:cNvSpPr>
            <a:spLocks noGrp="1"/>
          </p:cNvSpPr>
          <p:nvPr>
            <p:ph type="title"/>
          </p:nvPr>
        </p:nvSpPr>
        <p:spPr/>
        <p:txBody>
          <a:bodyPr anchor="b"/>
          <a:lstStyle/>
          <a:p>
            <a:pPr algn="l"/>
            <a:r>
              <a:rPr lang="en-ZA" dirty="0"/>
              <a:t>Project Initiation</a:t>
            </a:r>
          </a:p>
        </p:txBody>
      </p:sp>
      <p:sp>
        <p:nvSpPr>
          <p:cNvPr id="8" name="Text Placeholder 7">
            <a:extLst>
              <a:ext uri="{FF2B5EF4-FFF2-40B4-BE49-F238E27FC236}">
                <a16:creationId xmlns:a16="http://schemas.microsoft.com/office/drawing/2014/main" id="{0D899C2D-99F6-0B2A-D3E3-EDBF2FEB6097}"/>
              </a:ext>
            </a:extLst>
          </p:cNvPr>
          <p:cNvSpPr>
            <a:spLocks noGrp="1"/>
          </p:cNvSpPr>
          <p:nvPr>
            <p:ph type="body" idx="1"/>
          </p:nvPr>
        </p:nvSpPr>
        <p:spPr>
          <a:xfrm>
            <a:off x="913774" y="2367093"/>
            <a:ext cx="3298976" cy="576262"/>
          </a:xfrm>
        </p:spPr>
        <p:txBody>
          <a:bodyPr vert="horz" lIns="91440" tIns="45720" rIns="91440" bIns="45720" rtlCol="0" anchor="b">
            <a:noAutofit/>
          </a:bodyPr>
          <a:lstStyle/>
          <a:p>
            <a:pPr algn="l"/>
            <a:r>
              <a:rPr lang="en-US" dirty="0"/>
              <a:t>Vision</a:t>
            </a:r>
            <a:endParaRPr lang="en-ZA" dirty="0"/>
          </a:p>
        </p:txBody>
      </p:sp>
      <p:sp>
        <p:nvSpPr>
          <p:cNvPr id="11" name="Text Placeholder 10">
            <a:extLst>
              <a:ext uri="{FF2B5EF4-FFF2-40B4-BE49-F238E27FC236}">
                <a16:creationId xmlns:a16="http://schemas.microsoft.com/office/drawing/2014/main" id="{5FB7A115-C26E-8D32-3461-C9DFB53758B6}"/>
              </a:ext>
            </a:extLst>
          </p:cNvPr>
          <p:cNvSpPr>
            <a:spLocks noGrp="1"/>
          </p:cNvSpPr>
          <p:nvPr>
            <p:ph type="body" sz="half" idx="15"/>
          </p:nvPr>
        </p:nvSpPr>
        <p:spPr/>
        <p:txBody>
          <a:bodyPr/>
          <a:lstStyle/>
          <a:p>
            <a:pPr algn="l"/>
            <a:r>
              <a:rPr lang="en-US" sz="1600" dirty="0"/>
              <a:t>The vision for this project is to create a rainfall tracker app. </a:t>
            </a:r>
          </a:p>
          <a:p>
            <a:pPr algn="l"/>
            <a:r>
              <a:rPr lang="en-US" sz="1600" dirty="0"/>
              <a:t>The app will be for users to input rainfall each day and it will keep track of it and provide analytics such as average and total rainfall.</a:t>
            </a:r>
            <a:endParaRPr lang="en-ZA" sz="1600" dirty="0"/>
          </a:p>
        </p:txBody>
      </p:sp>
      <p:sp>
        <p:nvSpPr>
          <p:cNvPr id="9" name="Text Placeholder 8">
            <a:extLst>
              <a:ext uri="{FF2B5EF4-FFF2-40B4-BE49-F238E27FC236}">
                <a16:creationId xmlns:a16="http://schemas.microsoft.com/office/drawing/2014/main" id="{E5F49535-E0D5-5670-D5A1-46616A7512ED}"/>
              </a:ext>
            </a:extLst>
          </p:cNvPr>
          <p:cNvSpPr>
            <a:spLocks noGrp="1"/>
          </p:cNvSpPr>
          <p:nvPr>
            <p:ph type="body" sz="quarter" idx="3"/>
          </p:nvPr>
        </p:nvSpPr>
        <p:spPr>
          <a:xfrm>
            <a:off x="4452389" y="2367093"/>
            <a:ext cx="3291521" cy="576262"/>
          </a:xfrm>
        </p:spPr>
        <p:txBody>
          <a:bodyPr vert="horz" lIns="91440" tIns="45720" rIns="91440" bIns="45720" rtlCol="0" anchor="b">
            <a:noAutofit/>
          </a:bodyPr>
          <a:lstStyle/>
          <a:p>
            <a:pPr algn="l"/>
            <a:r>
              <a:rPr lang="en-US" dirty="0"/>
              <a:t>Stakeholders</a:t>
            </a:r>
            <a:endParaRPr lang="en-ZA" dirty="0"/>
          </a:p>
        </p:txBody>
      </p:sp>
      <p:sp>
        <p:nvSpPr>
          <p:cNvPr id="12" name="Text Placeholder 11">
            <a:extLst>
              <a:ext uri="{FF2B5EF4-FFF2-40B4-BE49-F238E27FC236}">
                <a16:creationId xmlns:a16="http://schemas.microsoft.com/office/drawing/2014/main" id="{6A79F626-104F-D5B8-BF5E-9DEDC8BD6FED}"/>
              </a:ext>
            </a:extLst>
          </p:cNvPr>
          <p:cNvSpPr>
            <a:spLocks noGrp="1"/>
          </p:cNvSpPr>
          <p:nvPr>
            <p:ph type="body" sz="half" idx="16"/>
          </p:nvPr>
        </p:nvSpPr>
        <p:spPr/>
        <p:txBody>
          <a:bodyPr vert="horz" lIns="91440" tIns="45720" rIns="91440" bIns="45720" rtlCol="0" anchor="t">
            <a:normAutofit/>
          </a:bodyPr>
          <a:lstStyle/>
          <a:p>
            <a:pPr algn="l"/>
            <a:r>
              <a:rPr lang="en-US" sz="1600" dirty="0"/>
              <a:t>The stakeholders include environmental enthusiasts, meteorologists, and farmers. </a:t>
            </a:r>
          </a:p>
          <a:p>
            <a:pPr algn="l"/>
            <a:r>
              <a:rPr lang="en-US" sz="1600" dirty="0"/>
              <a:t>They could find this app useful to track patterns in the weather and monitor rainfall for research purposes or for practical use on a farm.</a:t>
            </a:r>
            <a:endParaRPr lang="en-ZA" sz="1600" dirty="0"/>
          </a:p>
        </p:txBody>
      </p:sp>
      <p:sp>
        <p:nvSpPr>
          <p:cNvPr id="10" name="Text Placeholder 9">
            <a:extLst>
              <a:ext uri="{FF2B5EF4-FFF2-40B4-BE49-F238E27FC236}">
                <a16:creationId xmlns:a16="http://schemas.microsoft.com/office/drawing/2014/main" id="{A35F9C85-57FF-329A-C0F0-6030F1AE7EC0}"/>
              </a:ext>
            </a:extLst>
          </p:cNvPr>
          <p:cNvSpPr>
            <a:spLocks noGrp="1"/>
          </p:cNvSpPr>
          <p:nvPr>
            <p:ph type="body" sz="quarter" idx="13"/>
          </p:nvPr>
        </p:nvSpPr>
        <p:spPr>
          <a:xfrm>
            <a:off x="7973298" y="2367093"/>
            <a:ext cx="3304928" cy="576262"/>
          </a:xfrm>
        </p:spPr>
        <p:txBody>
          <a:bodyPr/>
          <a:lstStyle/>
          <a:p>
            <a:pPr algn="l"/>
            <a:r>
              <a:rPr lang="en-US" dirty="0"/>
              <a:t>Scrum Team</a:t>
            </a:r>
            <a:endParaRPr lang="en-ZA" dirty="0"/>
          </a:p>
        </p:txBody>
      </p:sp>
      <p:sp>
        <p:nvSpPr>
          <p:cNvPr id="13" name="Text Placeholder 12">
            <a:extLst>
              <a:ext uri="{FF2B5EF4-FFF2-40B4-BE49-F238E27FC236}">
                <a16:creationId xmlns:a16="http://schemas.microsoft.com/office/drawing/2014/main" id="{9EE023AA-8CA8-C579-C6DC-54AD1A70F62C}"/>
              </a:ext>
            </a:extLst>
          </p:cNvPr>
          <p:cNvSpPr>
            <a:spLocks noGrp="1"/>
          </p:cNvSpPr>
          <p:nvPr>
            <p:ph type="body" sz="half" idx="17"/>
          </p:nvPr>
        </p:nvSpPr>
        <p:spPr/>
        <p:txBody>
          <a:bodyPr vert="horz" lIns="91440" tIns="45720" rIns="91440" bIns="45720" rtlCol="0" anchor="t">
            <a:normAutofit lnSpcReduction="10000"/>
          </a:bodyPr>
          <a:lstStyle/>
          <a:p>
            <a:pPr algn="l"/>
            <a:r>
              <a:rPr lang="en-US" sz="1600" dirty="0"/>
              <a:t>There are three parts to this team. The product owner is the founder of </a:t>
            </a:r>
            <a:r>
              <a:rPr lang="en-US" sz="1600" i="1" dirty="0" err="1"/>
              <a:t>RainGuage</a:t>
            </a:r>
            <a:r>
              <a:rPr lang="en-US" sz="1600" dirty="0"/>
              <a:t>. </a:t>
            </a:r>
            <a:r>
              <a:rPr lang="en-ZA" sz="1600" dirty="0"/>
              <a:t>The scrum master is an experienced agile coach. The development team consists of app developers, to ensure that it is running smoothly, and UI designers so that it can be pleasing to the eye.</a:t>
            </a:r>
          </a:p>
        </p:txBody>
      </p:sp>
      <p:pic>
        <p:nvPicPr>
          <p:cNvPr id="14" name="Vision">
            <a:hlinkClick r:id="" action="ppaction://media"/>
            <a:extLst>
              <a:ext uri="{FF2B5EF4-FFF2-40B4-BE49-F238E27FC236}">
                <a16:creationId xmlns:a16="http://schemas.microsoft.com/office/drawing/2014/main" id="{C8E92CC6-7F07-B271-0335-C7DFFF61B591}"/>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153820" y="2452024"/>
            <a:ext cx="406400" cy="406400"/>
          </a:xfrm>
          <a:prstGeom prst="rect">
            <a:avLst/>
          </a:prstGeom>
        </p:spPr>
      </p:pic>
      <p:pic>
        <p:nvPicPr>
          <p:cNvPr id="15" name="Stakeholders">
            <a:hlinkClick r:id="" action="ppaction://media"/>
            <a:extLst>
              <a:ext uri="{FF2B5EF4-FFF2-40B4-BE49-F238E27FC236}">
                <a16:creationId xmlns:a16="http://schemas.microsoft.com/office/drawing/2014/main" id="{E8C4E3D0-502E-27E7-529F-5222DD9871F5}"/>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6698530" y="2452024"/>
            <a:ext cx="406400" cy="406400"/>
          </a:xfrm>
          <a:prstGeom prst="rect">
            <a:avLst/>
          </a:prstGeom>
        </p:spPr>
      </p:pic>
      <p:pic>
        <p:nvPicPr>
          <p:cNvPr id="16" name="Scrum Team">
            <a:hlinkClick r:id="" action="ppaction://media"/>
            <a:extLst>
              <a:ext uri="{FF2B5EF4-FFF2-40B4-BE49-F238E27FC236}">
                <a16:creationId xmlns:a16="http://schemas.microsoft.com/office/drawing/2014/main" id="{31DF74D6-9B89-F238-24EB-1FE1B1BE1F66}"/>
              </a:ext>
            </a:extLst>
          </p:cNvPr>
          <p:cNvPicPr>
            <a:picLocks noChangeAspect="1"/>
          </p:cNvPicPr>
          <p:nvPr>
            <a:audioFile r:link="rId6"/>
            <p:extLst>
              <p:ext uri="{DAA4B4D4-6D71-4841-9C94-3DE7FCFB9230}">
                <p14:media xmlns:p14="http://schemas.microsoft.com/office/powerpoint/2010/main" r:embed="rId5"/>
              </p:ext>
            </p:extLst>
          </p:nvPr>
        </p:nvPicPr>
        <p:blipFill>
          <a:blip r:embed="rId8"/>
          <a:stretch>
            <a:fillRect/>
          </a:stretch>
        </p:blipFill>
        <p:spPr>
          <a:xfrm>
            <a:off x="9935393" y="2452024"/>
            <a:ext cx="406400" cy="406400"/>
          </a:xfrm>
          <a:prstGeom prst="rect">
            <a:avLst/>
          </a:prstGeom>
        </p:spPr>
      </p:pic>
    </p:spTree>
    <p:extLst>
      <p:ext uri="{BB962C8B-B14F-4D97-AF65-F5344CB8AC3E}">
        <p14:creationId xmlns:p14="http://schemas.microsoft.com/office/powerpoint/2010/main" val="422139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518" fill="hold"/>
                                        <p:tgtEl>
                                          <p:spTgt spid="1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6500" fill="hold"/>
                                        <p:tgtEl>
                                          <p:spTgt spid="1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0677"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14"/>
                </p:tgtEl>
              </p:cMediaNode>
            </p:audio>
            <p:audio>
              <p:cMediaNode vol="80000">
                <p:cTn id="16" fill="hold" display="0">
                  <p:stCondLst>
                    <p:cond delay="indefinite"/>
                  </p:stCondLst>
                  <p:endCondLst>
                    <p:cond evt="onStopAudio" delay="0">
                      <p:tgtEl>
                        <p:sldTgt/>
                      </p:tgtEl>
                    </p:cond>
                  </p:endCondLst>
                </p:cTn>
                <p:tgtEl>
                  <p:spTgt spid="15"/>
                </p:tgtEl>
              </p:cMediaNode>
            </p:audio>
            <p:audio>
              <p:cMediaNode vol="80000">
                <p:cTn id="17" fill="hold" display="0">
                  <p:stCondLst>
                    <p:cond delay="indefinite"/>
                  </p:stCondLst>
                  <p:endCondLst>
                    <p:cond evt="onStopAudio" delay="0">
                      <p:tgtEl>
                        <p:sldTgt/>
                      </p:tgtEl>
                    </p:cond>
                  </p:endCondLst>
                </p:cTn>
                <p:tgtEl>
                  <p:spTgt spid="1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A28F-1ECB-EBB4-8C8A-2C63179AAB75}"/>
              </a:ext>
            </a:extLst>
          </p:cNvPr>
          <p:cNvSpPr>
            <a:spLocks noGrp="1"/>
          </p:cNvSpPr>
          <p:nvPr>
            <p:ph type="title"/>
          </p:nvPr>
        </p:nvSpPr>
        <p:spPr/>
        <p:txBody>
          <a:bodyPr vert="horz" lIns="91440" tIns="45720" rIns="91440" bIns="45720" rtlCol="0" anchor="b">
            <a:normAutofit/>
          </a:bodyPr>
          <a:lstStyle/>
          <a:p>
            <a:pPr algn="l"/>
            <a:r>
              <a:rPr lang="en-ZA" dirty="0"/>
              <a:t>Product Backlog</a:t>
            </a:r>
          </a:p>
        </p:txBody>
      </p:sp>
      <p:sp>
        <p:nvSpPr>
          <p:cNvPr id="8" name="Text Placeholder 7">
            <a:extLst>
              <a:ext uri="{FF2B5EF4-FFF2-40B4-BE49-F238E27FC236}">
                <a16:creationId xmlns:a16="http://schemas.microsoft.com/office/drawing/2014/main" id="{2B2410E9-2A33-4E70-2651-F4D41FB431B4}"/>
              </a:ext>
            </a:extLst>
          </p:cNvPr>
          <p:cNvSpPr>
            <a:spLocks noGrp="1"/>
          </p:cNvSpPr>
          <p:nvPr>
            <p:ph type="body" idx="1"/>
          </p:nvPr>
        </p:nvSpPr>
        <p:spPr>
          <a:xfrm>
            <a:off x="913774" y="2367093"/>
            <a:ext cx="4680000" cy="576262"/>
          </a:xfrm>
        </p:spPr>
        <p:txBody>
          <a:bodyPr vert="horz" lIns="91440" tIns="45720" rIns="91440" bIns="45720" rtlCol="0" anchor="b">
            <a:noAutofit/>
          </a:bodyPr>
          <a:lstStyle/>
          <a:p>
            <a:r>
              <a:rPr lang="en-US" sz="2400" dirty="0"/>
              <a:t>User</a:t>
            </a:r>
            <a:endParaRPr lang="en-ZA" sz="2400" dirty="0"/>
          </a:p>
        </p:txBody>
      </p:sp>
      <p:sp>
        <p:nvSpPr>
          <p:cNvPr id="9" name="Text Placeholder 10">
            <a:extLst>
              <a:ext uri="{FF2B5EF4-FFF2-40B4-BE49-F238E27FC236}">
                <a16:creationId xmlns:a16="http://schemas.microsoft.com/office/drawing/2014/main" id="{AB22F7A8-21EB-E2D1-03D1-656E30213743}"/>
              </a:ext>
            </a:extLst>
          </p:cNvPr>
          <p:cNvSpPr txBox="1">
            <a:spLocks/>
          </p:cNvSpPr>
          <p:nvPr/>
        </p:nvSpPr>
        <p:spPr>
          <a:xfrm>
            <a:off x="913774" y="2943355"/>
            <a:ext cx="4680000" cy="2847845"/>
          </a:xfrm>
          <a:prstGeom prst="rect">
            <a:avLst/>
          </a:prstGeom>
        </p:spPr>
        <p:txBody>
          <a:bodyPr vert="horz" lIns="91440" tIns="45720" rIns="91440" bIns="45720" rtlCol="0" anchor="t">
            <a:normAutofit/>
          </a:bodyPr>
          <a:lstStyle>
            <a:lvl1pPr indent="0" defTabSz="914400">
              <a:lnSpc>
                <a:spcPct val="120000"/>
              </a:lnSpc>
              <a:spcBef>
                <a:spcPts val="1000"/>
              </a:spcBef>
              <a:buClr>
                <a:schemeClr val="tx1"/>
              </a:buClr>
              <a:buFont typeface="Arial" panose="020B0604020202020204" pitchFamily="34" charset="0"/>
              <a:buNone/>
              <a:defRPr sz="1400" cap="all" baseline="0">
                <a:effectLst/>
              </a:defRPr>
            </a:lvl1pPr>
            <a:lvl2pPr indent="0" defTabSz="914400">
              <a:lnSpc>
                <a:spcPct val="120000"/>
              </a:lnSpc>
              <a:spcBef>
                <a:spcPts val="500"/>
              </a:spcBef>
              <a:buClr>
                <a:schemeClr val="tx1"/>
              </a:buClr>
              <a:buFont typeface="Arial" panose="020B0604020202020204" pitchFamily="34" charset="0"/>
              <a:buNone/>
              <a:defRPr sz="1200" cap="all" baseline="0">
                <a:effectLst/>
              </a:defRPr>
            </a:lvl2pPr>
            <a:lvl3pPr indent="0" defTabSz="914400">
              <a:lnSpc>
                <a:spcPct val="120000"/>
              </a:lnSpc>
              <a:spcBef>
                <a:spcPts val="500"/>
              </a:spcBef>
              <a:buClr>
                <a:schemeClr val="tx1"/>
              </a:buClr>
              <a:buFont typeface="Arial" panose="020B0604020202020204" pitchFamily="34" charset="0"/>
              <a:buNone/>
              <a:defRPr sz="1000" cap="all" baseline="0">
                <a:effectLst/>
              </a:defRPr>
            </a:lvl3pPr>
            <a:lvl4pPr indent="0" defTabSz="914400">
              <a:lnSpc>
                <a:spcPct val="120000"/>
              </a:lnSpc>
              <a:spcBef>
                <a:spcPts val="500"/>
              </a:spcBef>
              <a:buClr>
                <a:schemeClr val="tx1"/>
              </a:buClr>
              <a:buFont typeface="Arial" panose="020B0604020202020204" pitchFamily="34" charset="0"/>
              <a:buNone/>
              <a:defRPr sz="900" cap="all" baseline="0">
                <a:effectLst/>
              </a:defRPr>
            </a:lvl4pPr>
            <a:lvl5pPr indent="0" defTabSz="914400">
              <a:lnSpc>
                <a:spcPct val="120000"/>
              </a:lnSpc>
              <a:spcBef>
                <a:spcPts val="500"/>
              </a:spcBef>
              <a:buClr>
                <a:schemeClr val="tx1"/>
              </a:buClr>
              <a:buFont typeface="Arial" panose="020B0604020202020204" pitchFamily="34" charset="0"/>
              <a:buNone/>
              <a:defRPr sz="900" cap="all" baseline="0">
                <a:effectLst/>
              </a:defRPr>
            </a:lvl5pPr>
            <a:lvl6pPr indent="0" defTabSz="914400">
              <a:lnSpc>
                <a:spcPct val="120000"/>
              </a:lnSpc>
              <a:spcBef>
                <a:spcPts val="500"/>
              </a:spcBef>
              <a:buClr>
                <a:schemeClr val="tx1"/>
              </a:buClr>
              <a:buFont typeface="Arial" panose="020B0604020202020204" pitchFamily="34" charset="0"/>
              <a:buNone/>
              <a:defRPr sz="900" cap="all" baseline="0">
                <a:effectLst/>
              </a:defRPr>
            </a:lvl6pPr>
            <a:lvl7pPr indent="0" defTabSz="914400">
              <a:lnSpc>
                <a:spcPct val="120000"/>
              </a:lnSpc>
              <a:spcBef>
                <a:spcPts val="500"/>
              </a:spcBef>
              <a:buClr>
                <a:schemeClr val="tx1"/>
              </a:buClr>
              <a:buFont typeface="Arial" panose="020B0604020202020204" pitchFamily="34" charset="0"/>
              <a:buNone/>
              <a:defRPr sz="900" cap="all" baseline="0">
                <a:effectLst/>
              </a:defRPr>
            </a:lvl7pPr>
            <a:lvl8pPr indent="0" defTabSz="914400">
              <a:lnSpc>
                <a:spcPct val="120000"/>
              </a:lnSpc>
              <a:spcBef>
                <a:spcPts val="500"/>
              </a:spcBef>
              <a:buClr>
                <a:schemeClr val="tx1"/>
              </a:buClr>
              <a:buFont typeface="Arial" panose="020B0604020202020204" pitchFamily="34" charset="0"/>
              <a:buNone/>
              <a:defRPr sz="900" cap="all" baseline="0">
                <a:effectLst/>
              </a:defRPr>
            </a:lvl8pPr>
            <a:lvl9pPr indent="0" defTabSz="914400">
              <a:lnSpc>
                <a:spcPct val="120000"/>
              </a:lnSpc>
              <a:spcBef>
                <a:spcPts val="500"/>
              </a:spcBef>
              <a:buClr>
                <a:schemeClr val="tx1"/>
              </a:buClr>
              <a:buFont typeface="Arial" panose="020B0604020202020204" pitchFamily="34" charset="0"/>
              <a:buNone/>
              <a:defRPr sz="900" cap="all" baseline="0">
                <a:effectLst/>
              </a:defRPr>
            </a:lvl9pPr>
          </a:lstStyle>
          <a:p>
            <a:r>
              <a:rPr lang="en-US" sz="1600" dirty="0"/>
              <a:t>The user will be able to input their measurements for daily rainfall. This is an essential part of the app since it is the main purpose of the app.</a:t>
            </a:r>
          </a:p>
          <a:p>
            <a:r>
              <a:rPr lang="en-US" sz="1600" dirty="0"/>
              <a:t>These measurements should be displayed on a calendar to make the app easy to use and monitor. </a:t>
            </a:r>
            <a:endParaRPr lang="en-ZA" sz="1600" dirty="0"/>
          </a:p>
        </p:txBody>
      </p:sp>
      <p:sp>
        <p:nvSpPr>
          <p:cNvPr id="10" name="Text Placeholder 9">
            <a:extLst>
              <a:ext uri="{FF2B5EF4-FFF2-40B4-BE49-F238E27FC236}">
                <a16:creationId xmlns:a16="http://schemas.microsoft.com/office/drawing/2014/main" id="{A6EE5BD8-8D1C-CFF9-357F-081DFA0ACED8}"/>
              </a:ext>
            </a:extLst>
          </p:cNvPr>
          <p:cNvSpPr txBox="1">
            <a:spLocks/>
          </p:cNvSpPr>
          <p:nvPr/>
        </p:nvSpPr>
        <p:spPr>
          <a:xfrm>
            <a:off x="6599104" y="2367093"/>
            <a:ext cx="4679122" cy="576262"/>
          </a:xfrm>
          <a:prstGeom prst="rect">
            <a:avLst/>
          </a:prstGeom>
        </p:spPr>
        <p:txBody>
          <a:bodyPr vert="horz" lIns="91440" tIns="45720" rIns="91440" bIns="45720" rtlCol="0" anchor="b">
            <a:noAutofit/>
          </a:bodyPr>
          <a:lstStyle>
            <a:lvl1pPr indent="0" defTabSz="914400">
              <a:lnSpc>
                <a:spcPct val="85000"/>
              </a:lnSpc>
              <a:spcBef>
                <a:spcPts val="1000"/>
              </a:spcBef>
              <a:buClr>
                <a:schemeClr val="tx1"/>
              </a:buClr>
              <a:buFont typeface="Arial" panose="020B0604020202020204" pitchFamily="34" charset="0"/>
              <a:buNone/>
              <a:defRPr sz="2400" b="0" cap="all" baseline="0">
                <a:effectLst/>
              </a:defRPr>
            </a:lvl1pPr>
            <a:lvl2pPr indent="0" defTabSz="914400">
              <a:lnSpc>
                <a:spcPct val="120000"/>
              </a:lnSpc>
              <a:spcBef>
                <a:spcPts val="500"/>
              </a:spcBef>
              <a:buClr>
                <a:schemeClr val="tx1"/>
              </a:buClr>
              <a:buFont typeface="Arial" panose="020B0604020202020204" pitchFamily="34" charset="0"/>
              <a:buNone/>
              <a:defRPr sz="2000" b="1" cap="all" baseline="0">
                <a:effectLst/>
              </a:defRPr>
            </a:lvl2pPr>
            <a:lvl3pPr indent="0" defTabSz="914400">
              <a:lnSpc>
                <a:spcPct val="120000"/>
              </a:lnSpc>
              <a:spcBef>
                <a:spcPts val="500"/>
              </a:spcBef>
              <a:buClr>
                <a:schemeClr val="tx1"/>
              </a:buClr>
              <a:buFont typeface="Arial" panose="020B0604020202020204" pitchFamily="34" charset="0"/>
              <a:buNone/>
              <a:defRPr b="1" cap="all" baseline="0">
                <a:effectLst/>
              </a:defRPr>
            </a:lvl3pPr>
            <a:lvl4pPr indent="0" defTabSz="914400">
              <a:lnSpc>
                <a:spcPct val="120000"/>
              </a:lnSpc>
              <a:spcBef>
                <a:spcPts val="500"/>
              </a:spcBef>
              <a:buClr>
                <a:schemeClr val="tx1"/>
              </a:buClr>
              <a:buFont typeface="Arial" panose="020B0604020202020204" pitchFamily="34" charset="0"/>
              <a:buNone/>
              <a:defRPr sz="1600" b="1" cap="all" baseline="0">
                <a:effectLst/>
              </a:defRPr>
            </a:lvl4pPr>
            <a:lvl5pPr indent="0" defTabSz="914400">
              <a:lnSpc>
                <a:spcPct val="120000"/>
              </a:lnSpc>
              <a:spcBef>
                <a:spcPts val="500"/>
              </a:spcBef>
              <a:buClr>
                <a:schemeClr val="tx1"/>
              </a:buClr>
              <a:buFont typeface="Arial" panose="020B0604020202020204" pitchFamily="34" charset="0"/>
              <a:buNone/>
              <a:defRPr sz="1600" b="1" cap="all" baseline="0">
                <a:effectLst/>
              </a:defRPr>
            </a:lvl5pPr>
            <a:lvl6pPr indent="0" defTabSz="914400">
              <a:lnSpc>
                <a:spcPct val="120000"/>
              </a:lnSpc>
              <a:spcBef>
                <a:spcPts val="500"/>
              </a:spcBef>
              <a:buClr>
                <a:schemeClr val="tx1"/>
              </a:buClr>
              <a:buFont typeface="Arial" panose="020B0604020202020204" pitchFamily="34" charset="0"/>
              <a:buNone/>
              <a:defRPr sz="1600" b="1" cap="all" baseline="0">
                <a:effectLst/>
              </a:defRPr>
            </a:lvl6pPr>
            <a:lvl7pPr indent="0" defTabSz="914400">
              <a:lnSpc>
                <a:spcPct val="120000"/>
              </a:lnSpc>
              <a:spcBef>
                <a:spcPts val="500"/>
              </a:spcBef>
              <a:buClr>
                <a:schemeClr val="tx1"/>
              </a:buClr>
              <a:buFont typeface="Arial" panose="020B0604020202020204" pitchFamily="34" charset="0"/>
              <a:buNone/>
              <a:defRPr sz="1600" b="1" cap="all" baseline="0">
                <a:effectLst/>
              </a:defRPr>
            </a:lvl7pPr>
            <a:lvl8pPr indent="0" defTabSz="914400">
              <a:lnSpc>
                <a:spcPct val="120000"/>
              </a:lnSpc>
              <a:spcBef>
                <a:spcPts val="500"/>
              </a:spcBef>
              <a:buClr>
                <a:schemeClr val="tx1"/>
              </a:buClr>
              <a:buFont typeface="Arial" panose="020B0604020202020204" pitchFamily="34" charset="0"/>
              <a:buNone/>
              <a:defRPr sz="1600" b="1" cap="all" baseline="0">
                <a:effectLst/>
              </a:defRPr>
            </a:lvl8pPr>
            <a:lvl9pPr indent="0" defTabSz="914400">
              <a:lnSpc>
                <a:spcPct val="120000"/>
              </a:lnSpc>
              <a:spcBef>
                <a:spcPts val="500"/>
              </a:spcBef>
              <a:buClr>
                <a:schemeClr val="tx1"/>
              </a:buClr>
              <a:buFont typeface="Arial" panose="020B0604020202020204" pitchFamily="34" charset="0"/>
              <a:buNone/>
              <a:defRPr sz="1600" b="1" cap="all" baseline="0">
                <a:effectLst/>
              </a:defRPr>
            </a:lvl9pPr>
          </a:lstStyle>
          <a:p>
            <a:r>
              <a:rPr lang="en-US" dirty="0"/>
              <a:t>Analytics</a:t>
            </a:r>
            <a:endParaRPr lang="en-ZA" dirty="0"/>
          </a:p>
        </p:txBody>
      </p:sp>
      <p:sp>
        <p:nvSpPr>
          <p:cNvPr id="11" name="Text Placeholder 12">
            <a:extLst>
              <a:ext uri="{FF2B5EF4-FFF2-40B4-BE49-F238E27FC236}">
                <a16:creationId xmlns:a16="http://schemas.microsoft.com/office/drawing/2014/main" id="{9BD0DE8F-98FD-086E-AF5C-BCA7D417D186}"/>
              </a:ext>
            </a:extLst>
          </p:cNvPr>
          <p:cNvSpPr txBox="1">
            <a:spLocks/>
          </p:cNvSpPr>
          <p:nvPr/>
        </p:nvSpPr>
        <p:spPr>
          <a:xfrm>
            <a:off x="6599104" y="2943355"/>
            <a:ext cx="4679122" cy="2847845"/>
          </a:xfrm>
          <a:prstGeom prst="rect">
            <a:avLst/>
          </a:prstGeom>
        </p:spPr>
        <p:txBody>
          <a:bodyPr vert="horz" lIns="91440" tIns="45720" rIns="91440" bIns="45720" rtlCol="0" anchor="t">
            <a:normAutofit/>
          </a:bodyPr>
          <a:lstStyle>
            <a:lvl1pPr indent="0" defTabSz="914400">
              <a:lnSpc>
                <a:spcPct val="120000"/>
              </a:lnSpc>
              <a:spcBef>
                <a:spcPts val="1000"/>
              </a:spcBef>
              <a:buClr>
                <a:schemeClr val="tx1"/>
              </a:buClr>
              <a:buFont typeface="Arial" panose="020B0604020202020204" pitchFamily="34" charset="0"/>
              <a:buNone/>
              <a:defRPr sz="1400" cap="all" baseline="0">
                <a:effectLst/>
              </a:defRPr>
            </a:lvl1pPr>
            <a:lvl2pPr indent="0" defTabSz="914400">
              <a:lnSpc>
                <a:spcPct val="120000"/>
              </a:lnSpc>
              <a:spcBef>
                <a:spcPts val="500"/>
              </a:spcBef>
              <a:buClr>
                <a:schemeClr val="tx1"/>
              </a:buClr>
              <a:buFont typeface="Arial" panose="020B0604020202020204" pitchFamily="34" charset="0"/>
              <a:buNone/>
              <a:defRPr sz="1200" cap="all" baseline="0">
                <a:effectLst/>
              </a:defRPr>
            </a:lvl2pPr>
            <a:lvl3pPr indent="0" defTabSz="914400">
              <a:lnSpc>
                <a:spcPct val="120000"/>
              </a:lnSpc>
              <a:spcBef>
                <a:spcPts val="500"/>
              </a:spcBef>
              <a:buClr>
                <a:schemeClr val="tx1"/>
              </a:buClr>
              <a:buFont typeface="Arial" panose="020B0604020202020204" pitchFamily="34" charset="0"/>
              <a:buNone/>
              <a:defRPr sz="1000" cap="all" baseline="0">
                <a:effectLst/>
              </a:defRPr>
            </a:lvl3pPr>
            <a:lvl4pPr indent="0" defTabSz="914400">
              <a:lnSpc>
                <a:spcPct val="120000"/>
              </a:lnSpc>
              <a:spcBef>
                <a:spcPts val="500"/>
              </a:spcBef>
              <a:buClr>
                <a:schemeClr val="tx1"/>
              </a:buClr>
              <a:buFont typeface="Arial" panose="020B0604020202020204" pitchFamily="34" charset="0"/>
              <a:buNone/>
              <a:defRPr sz="900" cap="all" baseline="0">
                <a:effectLst/>
              </a:defRPr>
            </a:lvl4pPr>
            <a:lvl5pPr indent="0" defTabSz="914400">
              <a:lnSpc>
                <a:spcPct val="120000"/>
              </a:lnSpc>
              <a:spcBef>
                <a:spcPts val="500"/>
              </a:spcBef>
              <a:buClr>
                <a:schemeClr val="tx1"/>
              </a:buClr>
              <a:buFont typeface="Arial" panose="020B0604020202020204" pitchFamily="34" charset="0"/>
              <a:buNone/>
              <a:defRPr sz="900" cap="all" baseline="0">
                <a:effectLst/>
              </a:defRPr>
            </a:lvl5pPr>
            <a:lvl6pPr indent="0" defTabSz="914400">
              <a:lnSpc>
                <a:spcPct val="120000"/>
              </a:lnSpc>
              <a:spcBef>
                <a:spcPts val="500"/>
              </a:spcBef>
              <a:buClr>
                <a:schemeClr val="tx1"/>
              </a:buClr>
              <a:buFont typeface="Arial" panose="020B0604020202020204" pitchFamily="34" charset="0"/>
              <a:buNone/>
              <a:defRPr sz="900" cap="all" baseline="0">
                <a:effectLst/>
              </a:defRPr>
            </a:lvl6pPr>
            <a:lvl7pPr indent="0" defTabSz="914400">
              <a:lnSpc>
                <a:spcPct val="120000"/>
              </a:lnSpc>
              <a:spcBef>
                <a:spcPts val="500"/>
              </a:spcBef>
              <a:buClr>
                <a:schemeClr val="tx1"/>
              </a:buClr>
              <a:buFont typeface="Arial" panose="020B0604020202020204" pitchFamily="34" charset="0"/>
              <a:buNone/>
              <a:defRPr sz="900" cap="all" baseline="0">
                <a:effectLst/>
              </a:defRPr>
            </a:lvl7pPr>
            <a:lvl8pPr indent="0" defTabSz="914400">
              <a:lnSpc>
                <a:spcPct val="120000"/>
              </a:lnSpc>
              <a:spcBef>
                <a:spcPts val="500"/>
              </a:spcBef>
              <a:buClr>
                <a:schemeClr val="tx1"/>
              </a:buClr>
              <a:buFont typeface="Arial" panose="020B0604020202020204" pitchFamily="34" charset="0"/>
              <a:buNone/>
              <a:defRPr sz="900" cap="all" baseline="0">
                <a:effectLst/>
              </a:defRPr>
            </a:lvl8pPr>
            <a:lvl9pPr indent="0" defTabSz="914400">
              <a:lnSpc>
                <a:spcPct val="120000"/>
              </a:lnSpc>
              <a:spcBef>
                <a:spcPts val="500"/>
              </a:spcBef>
              <a:buClr>
                <a:schemeClr val="tx1"/>
              </a:buClr>
              <a:buFont typeface="Arial" panose="020B0604020202020204" pitchFamily="34" charset="0"/>
              <a:buNone/>
              <a:defRPr sz="900" cap="all" baseline="0">
                <a:effectLst/>
              </a:defRPr>
            </a:lvl9pPr>
          </a:lstStyle>
          <a:p>
            <a:r>
              <a:rPr lang="en-US" sz="1600" dirty="0"/>
              <a:t>The measurements of rainfall will be used to create a statistical analysis which will be displayed on the app. This can include charts showing the average rainfall for each week, month, or year. Another feature would be to display the total rainfall counter for the week, month, or year, as well as the number of days rained.</a:t>
            </a:r>
            <a:endParaRPr lang="en-ZA" sz="1600" dirty="0"/>
          </a:p>
        </p:txBody>
      </p:sp>
      <p:pic>
        <p:nvPicPr>
          <p:cNvPr id="12" name="User">
            <a:hlinkClick r:id="" action="ppaction://media"/>
            <a:extLst>
              <a:ext uri="{FF2B5EF4-FFF2-40B4-BE49-F238E27FC236}">
                <a16:creationId xmlns:a16="http://schemas.microsoft.com/office/drawing/2014/main" id="{98C2B29B-D89E-A8B9-C386-E359135CC23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926727" y="2452024"/>
            <a:ext cx="406400" cy="406400"/>
          </a:xfrm>
          <a:prstGeom prst="rect">
            <a:avLst/>
          </a:prstGeom>
        </p:spPr>
      </p:pic>
      <p:pic>
        <p:nvPicPr>
          <p:cNvPr id="13" name="Analytics">
            <a:hlinkClick r:id="" action="ppaction://media"/>
            <a:extLst>
              <a:ext uri="{FF2B5EF4-FFF2-40B4-BE49-F238E27FC236}">
                <a16:creationId xmlns:a16="http://schemas.microsoft.com/office/drawing/2014/main" id="{CE35FDBC-838E-79A5-1E24-796264A937B1}"/>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8404646" y="2452024"/>
            <a:ext cx="406400" cy="406400"/>
          </a:xfrm>
          <a:prstGeom prst="rect">
            <a:avLst/>
          </a:prstGeom>
        </p:spPr>
      </p:pic>
    </p:spTree>
    <p:extLst>
      <p:ext uri="{BB962C8B-B14F-4D97-AF65-F5344CB8AC3E}">
        <p14:creationId xmlns:p14="http://schemas.microsoft.com/office/powerpoint/2010/main" val="20366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532"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1888"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2"/>
                </p:tgtEl>
              </p:cMediaNode>
            </p:audio>
            <p:audio>
              <p:cMediaNode vol="80000">
                <p:cTn id="12" fill="hold" display="0">
                  <p:stCondLst>
                    <p:cond delay="indefinite"/>
                  </p:stCondLst>
                  <p:endCondLst>
                    <p:cond evt="onStopAudio" delay="0">
                      <p:tgtEl>
                        <p:sldTgt/>
                      </p:tgtEl>
                    </p:cond>
                  </p:endCondLst>
                </p:cTn>
                <p:tgtEl>
                  <p:spTgt spid="1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D768-60FB-F694-8ED2-3B8340AD5EC2}"/>
              </a:ext>
            </a:extLst>
          </p:cNvPr>
          <p:cNvSpPr>
            <a:spLocks noGrp="1"/>
          </p:cNvSpPr>
          <p:nvPr>
            <p:ph type="title"/>
          </p:nvPr>
        </p:nvSpPr>
        <p:spPr>
          <a:xfrm>
            <a:off x="913775" y="618517"/>
            <a:ext cx="10364451" cy="1596177"/>
          </a:xfrm>
        </p:spPr>
        <p:txBody>
          <a:bodyPr vert="horz" lIns="91440" tIns="45720" rIns="91440" bIns="45720" rtlCol="0" anchor="b">
            <a:normAutofit/>
          </a:bodyPr>
          <a:lstStyle/>
          <a:p>
            <a:pPr algn="l"/>
            <a:r>
              <a:rPr lang="en-ZA" dirty="0"/>
              <a:t>GitHub Repository</a:t>
            </a:r>
          </a:p>
        </p:txBody>
      </p:sp>
      <p:sp>
        <p:nvSpPr>
          <p:cNvPr id="4" name="Content Placeholder 3">
            <a:extLst>
              <a:ext uri="{FF2B5EF4-FFF2-40B4-BE49-F238E27FC236}">
                <a16:creationId xmlns:a16="http://schemas.microsoft.com/office/drawing/2014/main" id="{6F4174A9-3B2D-DB43-C82C-093DDEC6B086}"/>
              </a:ext>
            </a:extLst>
          </p:cNvPr>
          <p:cNvSpPr>
            <a:spLocks noGrp="1"/>
          </p:cNvSpPr>
          <p:nvPr>
            <p:ph sz="quarter" idx="13"/>
          </p:nvPr>
        </p:nvSpPr>
        <p:spPr/>
        <p:txBody>
          <a:bodyPr vert="horz" lIns="91440" tIns="45720" rIns="91440" bIns="45720" rtlCol="0" anchor="ctr">
            <a:normAutofit/>
          </a:bodyPr>
          <a:lstStyle/>
          <a:p>
            <a:pPr marL="0" indent="0">
              <a:buNone/>
            </a:pPr>
            <a:r>
              <a:rPr lang="en-US" sz="2400" dirty="0"/>
              <a:t>A GitHub repository was created to act as a host for the </a:t>
            </a:r>
            <a:r>
              <a:rPr lang="en-US" sz="2400" i="1" dirty="0" err="1"/>
              <a:t>RainGuage</a:t>
            </a:r>
            <a:r>
              <a:rPr lang="en-US" sz="2400" dirty="0"/>
              <a:t> rainfall tracker project.</a:t>
            </a:r>
            <a:endParaRPr lang="en-ZA" sz="2400" dirty="0"/>
          </a:p>
        </p:txBody>
      </p:sp>
      <p:pic>
        <p:nvPicPr>
          <p:cNvPr id="7" name="Content Placeholder 6" descr="A screenshot of a computer&#10;&#10;Description automatically generated">
            <a:extLst>
              <a:ext uri="{FF2B5EF4-FFF2-40B4-BE49-F238E27FC236}">
                <a16:creationId xmlns:a16="http://schemas.microsoft.com/office/drawing/2014/main" id="{2B4C6D39-FDEC-AB02-7715-A393F267D67B}"/>
              </a:ext>
            </a:extLst>
          </p:cNvP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6172200" y="2455142"/>
            <a:ext cx="5105400" cy="3247879"/>
          </a:xfrm>
        </p:spPr>
      </p:pic>
      <p:pic>
        <p:nvPicPr>
          <p:cNvPr id="8" name="GitHub repo">
            <a:hlinkClick r:id="" action="ppaction://media"/>
            <a:extLst>
              <a:ext uri="{FF2B5EF4-FFF2-40B4-BE49-F238E27FC236}">
                <a16:creationId xmlns:a16="http://schemas.microsoft.com/office/drawing/2014/main" id="{585030A0-DF99-DFC5-CBFB-9203972E75A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099587" y="1698124"/>
            <a:ext cx="406400" cy="406400"/>
          </a:xfrm>
          <a:prstGeom prst="rect">
            <a:avLst/>
          </a:prstGeom>
        </p:spPr>
      </p:pic>
    </p:spTree>
    <p:extLst>
      <p:ext uri="{BB962C8B-B14F-4D97-AF65-F5344CB8AC3E}">
        <p14:creationId xmlns:p14="http://schemas.microsoft.com/office/powerpoint/2010/main" val="228254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55"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08E8-E24B-8A72-F472-DDB64BB97BCE}"/>
              </a:ext>
            </a:extLst>
          </p:cNvPr>
          <p:cNvSpPr>
            <a:spLocks noGrp="1"/>
          </p:cNvSpPr>
          <p:nvPr>
            <p:ph type="title"/>
          </p:nvPr>
        </p:nvSpPr>
        <p:spPr>
          <a:xfrm>
            <a:off x="913775" y="618517"/>
            <a:ext cx="10364451" cy="1596177"/>
          </a:xfrm>
        </p:spPr>
        <p:txBody>
          <a:bodyPr vert="horz" lIns="91440" tIns="45720" rIns="91440" bIns="45720" rtlCol="0" anchor="b">
            <a:normAutofit/>
          </a:bodyPr>
          <a:lstStyle/>
          <a:p>
            <a:pPr algn="l"/>
            <a:r>
              <a:rPr lang="en-ZA" dirty="0"/>
              <a:t>Google Site</a:t>
            </a:r>
          </a:p>
        </p:txBody>
      </p:sp>
      <p:sp>
        <p:nvSpPr>
          <p:cNvPr id="4" name="Content Placeholder 3">
            <a:extLst>
              <a:ext uri="{FF2B5EF4-FFF2-40B4-BE49-F238E27FC236}">
                <a16:creationId xmlns:a16="http://schemas.microsoft.com/office/drawing/2014/main" id="{A46E2076-E7DB-50FC-DD57-EB70CB007502}"/>
              </a:ext>
            </a:extLst>
          </p:cNvPr>
          <p:cNvSpPr>
            <a:spLocks noGrp="1"/>
          </p:cNvSpPr>
          <p:nvPr>
            <p:ph sz="quarter" idx="13"/>
          </p:nvPr>
        </p:nvSpPr>
        <p:spPr/>
        <p:txBody>
          <a:bodyPr vert="horz" lIns="91440" tIns="45720" rIns="91440" bIns="45720" rtlCol="0" anchor="ctr">
            <a:normAutofit/>
          </a:bodyPr>
          <a:lstStyle/>
          <a:p>
            <a:pPr marL="0" indent="0">
              <a:buNone/>
            </a:pPr>
            <a:r>
              <a:rPr lang="en-US" sz="2400" dirty="0"/>
              <a:t>A Google site was created to act as a medium with the purpose of informing the public about the app.  Paint.net was used to create a logo for </a:t>
            </a:r>
            <a:r>
              <a:rPr lang="en-US" sz="2400" i="1" dirty="0" err="1"/>
              <a:t>RainGuage</a:t>
            </a:r>
            <a:r>
              <a:rPr lang="en-US" sz="2400" dirty="0"/>
              <a:t>.</a:t>
            </a:r>
            <a:endParaRPr lang="en-ZA" sz="2400" dirty="0"/>
          </a:p>
        </p:txBody>
      </p:sp>
      <p:pic>
        <p:nvPicPr>
          <p:cNvPr id="9" name="Content Placeholder 8" descr="A screenshot of a web page&#10;&#10;Description automatically generated">
            <a:extLst>
              <a:ext uri="{FF2B5EF4-FFF2-40B4-BE49-F238E27FC236}">
                <a16:creationId xmlns:a16="http://schemas.microsoft.com/office/drawing/2014/main" id="{B5E3A21C-7526-909D-73FC-008D60EAA3A9}"/>
              </a:ext>
            </a:extLst>
          </p:cNvP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6172200" y="2508462"/>
            <a:ext cx="5105400" cy="3141239"/>
          </a:xfrm>
        </p:spPr>
      </p:pic>
      <p:pic>
        <p:nvPicPr>
          <p:cNvPr id="10" name="Google site">
            <a:hlinkClick r:id="" action="ppaction://media"/>
            <a:extLst>
              <a:ext uri="{FF2B5EF4-FFF2-40B4-BE49-F238E27FC236}">
                <a16:creationId xmlns:a16="http://schemas.microsoft.com/office/drawing/2014/main" id="{CF4C18BD-72BC-BD68-C68F-8B373C154DA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986880" y="1698124"/>
            <a:ext cx="406400" cy="406400"/>
          </a:xfrm>
          <a:prstGeom prst="rect">
            <a:avLst/>
          </a:prstGeom>
        </p:spPr>
      </p:pic>
    </p:spTree>
    <p:extLst>
      <p:ext uri="{BB962C8B-B14F-4D97-AF65-F5344CB8AC3E}">
        <p14:creationId xmlns:p14="http://schemas.microsoft.com/office/powerpoint/2010/main" val="34857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79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88</TotalTime>
  <Words>320</Words>
  <Application>Microsoft Office PowerPoint</Application>
  <PresentationFormat>Widescreen</PresentationFormat>
  <Paragraphs>23</Paragraphs>
  <Slides>5</Slides>
  <Notes>0</Notes>
  <HiddenSlides>0</HiddenSlides>
  <MMClips>7</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Droplet</vt:lpstr>
      <vt:lpstr>RainGuage: Sprint 1</vt:lpstr>
      <vt:lpstr>Project Initiation</vt:lpstr>
      <vt:lpstr>Product Backlog</vt:lpstr>
      <vt:lpstr>GitHub Repository</vt:lpstr>
      <vt:lpstr>Google 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Guage: Sprint 1</dc:title>
  <dc:creator>UWAIS CORNELIUS</dc:creator>
  <cp:lastModifiedBy>UWAIS CORNELIUS</cp:lastModifiedBy>
  <cp:revision>5</cp:revision>
  <dcterms:created xsi:type="dcterms:W3CDTF">2023-08-03T19:04:17Z</dcterms:created>
  <dcterms:modified xsi:type="dcterms:W3CDTF">2023-08-04T09:04:08Z</dcterms:modified>
</cp:coreProperties>
</file>