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5/17/2024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5/17/2024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5/17/2024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5/17/2024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5/17/2024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972" y="157485"/>
            <a:ext cx="9448800" cy="1825096"/>
          </a:xfrm>
        </p:spPr>
        <p:txBody>
          <a:bodyPr anchor="ctr">
            <a:normAutofit/>
          </a:bodyPr>
          <a:lstStyle/>
          <a:p>
            <a:r>
              <a:rPr lang="en-US" sz="3200" dirty="0" smtClean="0">
                <a:latin typeface="Times New Roman" panose="02020603050405020304" pitchFamily="18" charset="0"/>
                <a:cs typeface="Times New Roman" panose="02020603050405020304" pitchFamily="18" charset="0"/>
              </a:rPr>
              <a:t>             INSTAGRAM USER ANALYTICS</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05840" y="1854927"/>
            <a:ext cx="10136777" cy="4336868"/>
          </a:xfrm>
        </p:spPr>
        <p:txBody>
          <a:bodyPr>
            <a:normAutofit/>
          </a:bodyPr>
          <a:lstStyle/>
          <a:p>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DESCRIPTION:</a:t>
            </a:r>
          </a:p>
          <a:p>
            <a:pPr>
              <a:lnSpc>
                <a:spcPct val="150000"/>
              </a:lnSpc>
            </a:pPr>
            <a:r>
              <a:rPr lang="en-US" dirty="0" smtClean="0">
                <a:latin typeface="Times New Roman" panose="02020603050405020304" pitchFamily="18" charset="0"/>
                <a:cs typeface="Times New Roman" panose="02020603050405020304" pitchFamily="18" charset="0"/>
              </a:rPr>
              <a:t>                    Imagine </a:t>
            </a:r>
            <a:r>
              <a:rPr lang="en-US" dirty="0">
                <a:latin typeface="Times New Roman" panose="02020603050405020304" pitchFamily="18" charset="0"/>
                <a:cs typeface="Times New Roman" panose="02020603050405020304" pitchFamily="18" charset="0"/>
              </a:rPr>
              <a:t>you're a data analyst working with the product team at Instagram, Your role involves analyzing user Interactions and engagement with the Instagram app to provide valuable insights that can help the business grow. User analysis involves tracking how users engage with a digital product, such as a software application or a mobile app. The Insights derived from this analysis can be used by various teams within the business. For example, the marketing team might use these insights to launch a new campaign, the product team might use them to decide on new features to build, and the development team might use them to improve the overall user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29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394" y="117566"/>
            <a:ext cx="9875520" cy="2585323"/>
          </a:xfrm>
          <a:prstGeom prst="rect">
            <a:avLst/>
          </a:prstGeom>
          <a:noFill/>
        </p:spPr>
        <p:txBody>
          <a:bodyPr wrap="square" rtlCol="0">
            <a:spAutoFit/>
          </a:bodyPr>
          <a:lstStyle/>
          <a:p>
            <a:pPr>
              <a:lnSpc>
                <a:spcPct val="150000"/>
              </a:lnSpc>
            </a:pPr>
            <a:r>
              <a:rPr lang="en-US" b="1" dirty="0" smtClean="0"/>
              <a:t>2.Bots </a:t>
            </a:r>
            <a:r>
              <a:rPr lang="en-US" b="1" dirty="0"/>
              <a:t>&amp; Fake Accounts:</a:t>
            </a:r>
            <a:r>
              <a:rPr lang="en-US" dirty="0"/>
              <a:t> </a:t>
            </a:r>
            <a:r>
              <a:rPr lang="en-US" dirty="0" smtClean="0"/>
              <a:t> </a:t>
            </a:r>
          </a:p>
          <a:p>
            <a:pPr>
              <a:lnSpc>
                <a:spcPct val="150000"/>
              </a:lnSpc>
            </a:pPr>
            <a:r>
              <a:rPr lang="en-US" dirty="0"/>
              <a:t> </a:t>
            </a:r>
            <a:r>
              <a:rPr lang="en-US" dirty="0" smtClean="0"/>
              <a:t>       Investors </a:t>
            </a:r>
            <a:r>
              <a:rPr lang="en-US" dirty="0"/>
              <a:t>want to know if the platform is crowded with fake and dummy accounts.</a:t>
            </a:r>
            <a:br>
              <a:rPr lang="en-US" dirty="0"/>
            </a:br>
            <a:r>
              <a:rPr lang="en-US" b="1" dirty="0"/>
              <a:t>Your Task: </a:t>
            </a:r>
            <a:endParaRPr lang="en-US" b="1" dirty="0" smtClean="0"/>
          </a:p>
          <a:p>
            <a:pPr>
              <a:lnSpc>
                <a:spcPct val="150000"/>
              </a:lnSpc>
            </a:pPr>
            <a:r>
              <a:rPr lang="en-US" b="1" dirty="0"/>
              <a:t> </a:t>
            </a:r>
            <a:r>
              <a:rPr lang="en-US" b="1" dirty="0" smtClean="0"/>
              <a:t>            </a:t>
            </a:r>
            <a:r>
              <a:rPr lang="en-US" dirty="0" smtClean="0"/>
              <a:t>Identify </a:t>
            </a:r>
            <a:r>
              <a:rPr lang="en-US" dirty="0"/>
              <a:t>users (potential bots) who have liked every single photo on the site, </a:t>
            </a:r>
            <a:r>
              <a:rPr lang="en-US" dirty="0" smtClean="0"/>
              <a:t>as</a:t>
            </a:r>
          </a:p>
          <a:p>
            <a:pPr>
              <a:lnSpc>
                <a:spcPct val="150000"/>
              </a:lnSpc>
            </a:pPr>
            <a:r>
              <a:rPr lang="en-US" dirty="0" smtClean="0"/>
              <a:t>             this </a:t>
            </a:r>
            <a:r>
              <a:rPr lang="en-US" dirty="0"/>
              <a:t>is not typically possible for a normal user.</a:t>
            </a:r>
          </a:p>
          <a:p>
            <a:pPr>
              <a:lnSpc>
                <a:spcPct val="150000"/>
              </a:lnSpc>
            </a:pPr>
            <a:r>
              <a:rPr lang="en-US" dirty="0" smtClean="0"/>
              <a:t>  </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 y="2702889"/>
            <a:ext cx="6038734" cy="300558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4939" y="2549758"/>
            <a:ext cx="2096705" cy="3311841"/>
          </a:xfrm>
          <a:prstGeom prst="rect">
            <a:avLst/>
          </a:prstGeom>
        </p:spPr>
      </p:pic>
    </p:spTree>
    <p:extLst>
      <p:ext uri="{BB962C8B-B14F-4D97-AF65-F5344CB8AC3E}">
        <p14:creationId xmlns:p14="http://schemas.microsoft.com/office/powerpoint/2010/main" val="245735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130629"/>
            <a:ext cx="1227909" cy="646331"/>
          </a:xfrm>
          <a:prstGeom prst="rect">
            <a:avLst/>
          </a:prstGeom>
          <a:noFill/>
        </p:spPr>
        <p:txBody>
          <a:bodyPr wrap="square" rtlCol="0">
            <a:spAutoFit/>
          </a:bodyPr>
          <a:lstStyle/>
          <a:p>
            <a:r>
              <a:rPr lang="en-US" b="1" dirty="0"/>
              <a:t>RESULTS</a:t>
            </a:r>
            <a:r>
              <a:rPr lang="en-US" dirty="0"/>
              <a:t> :-</a:t>
            </a:r>
          </a:p>
          <a:p>
            <a:endParaRPr lang="en-IN" dirty="0"/>
          </a:p>
        </p:txBody>
      </p:sp>
      <p:sp>
        <p:nvSpPr>
          <p:cNvPr id="3" name="TextBox 2"/>
          <p:cNvSpPr txBox="1"/>
          <p:nvPr/>
        </p:nvSpPr>
        <p:spPr>
          <a:xfrm>
            <a:off x="842554" y="453794"/>
            <a:ext cx="10763794" cy="4991046"/>
          </a:xfrm>
          <a:prstGeom prst="rect">
            <a:avLst/>
          </a:prstGeom>
          <a:noFill/>
        </p:spPr>
        <p:txBody>
          <a:bodyPr wrap="square" rtlCol="0">
            <a:spAutoFit/>
          </a:bodyPr>
          <a:lstStyle/>
          <a:p>
            <a:pPr>
              <a:lnSpc>
                <a:spcPct val="200000"/>
              </a:lnSpc>
            </a:pPr>
            <a:r>
              <a:rPr lang="en-US" dirty="0"/>
              <a:t>The project significantly enhanced my skills in data analysis, software proficiency, and machine learning while deepening my domain expertise. It supported strategic decision-making, operational efficiency, customer insights, and risk management. The analysis provided actionable insights that shaped the organization's strategic direction, fostering a culture of data-driven decision-making and spurring innovation. Personally, the project boosted my confidence, problem-solving abilities, and adaptability, highlighting the transformative power of data. The experience underscored the importance of continuous learning and effectively managing complex data projects, benefiting both the organization and my professional development. The valuable insights gained were instrumental in driving success.</a:t>
            </a:r>
            <a:endParaRPr lang="en-IN" dirty="0"/>
          </a:p>
        </p:txBody>
      </p:sp>
    </p:spTree>
    <p:extLst>
      <p:ext uri="{BB962C8B-B14F-4D97-AF65-F5344CB8AC3E}">
        <p14:creationId xmlns:p14="http://schemas.microsoft.com/office/powerpoint/2010/main" val="347035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515" y="496389"/>
            <a:ext cx="11168742" cy="1776548"/>
          </a:xfrm>
          <a:prstGeom prst="rect">
            <a:avLst/>
          </a:prstGeom>
          <a:noFill/>
        </p:spPr>
        <p:txBody>
          <a:bodyPr wrap="square" rtlCol="0">
            <a:spAutoFit/>
          </a:bodyPr>
          <a:lstStyle/>
          <a:p>
            <a:pPr>
              <a:lnSpc>
                <a:spcPct val="150000"/>
              </a:lnSpc>
            </a:pPr>
            <a:r>
              <a:rPr lang="en-US" dirty="0" smtClean="0"/>
              <a:t>APPROACH:</a:t>
            </a:r>
            <a:endParaRPr lang="en-US" dirty="0"/>
          </a:p>
          <a:p>
            <a:pPr>
              <a:lnSpc>
                <a:spcPct val="150000"/>
              </a:lnSpc>
            </a:pPr>
            <a:r>
              <a:rPr lang="en-US" dirty="0" smtClean="0"/>
              <a:t>                  We </a:t>
            </a:r>
            <a:r>
              <a:rPr lang="en-US" dirty="0"/>
              <a:t>have got a dataset which contains many tables that contain </a:t>
            </a:r>
            <a:r>
              <a:rPr lang="en-US" dirty="0" smtClean="0"/>
              <a:t>information regarding </a:t>
            </a:r>
            <a:r>
              <a:rPr lang="en-US" dirty="0"/>
              <a:t>various fields creating log of user activities. We went through the dataset closely and then executed various queries to extract the required data from the table</a:t>
            </a:r>
            <a:r>
              <a:rPr lang="en-US" dirty="0" smtClean="0"/>
              <a:t>. </a:t>
            </a:r>
            <a:endParaRPr lang="en-IN" dirty="0"/>
          </a:p>
        </p:txBody>
      </p:sp>
      <p:sp>
        <p:nvSpPr>
          <p:cNvPr id="3" name="TextBox 2"/>
          <p:cNvSpPr txBox="1"/>
          <p:nvPr/>
        </p:nvSpPr>
        <p:spPr>
          <a:xfrm>
            <a:off x="522516" y="2586446"/>
            <a:ext cx="10946674" cy="2308324"/>
          </a:xfrm>
          <a:prstGeom prst="rect">
            <a:avLst/>
          </a:prstGeom>
          <a:noFill/>
        </p:spPr>
        <p:txBody>
          <a:bodyPr wrap="square" rtlCol="0">
            <a:spAutoFit/>
          </a:bodyPr>
          <a:lstStyle/>
          <a:p>
            <a:r>
              <a:rPr lang="en-US" dirty="0" smtClean="0"/>
              <a:t>TECH/TOOL USED:</a:t>
            </a:r>
            <a:endParaRPr lang="en-US" dirty="0"/>
          </a:p>
          <a:p>
            <a:endParaRPr lang="en-US" dirty="0"/>
          </a:p>
          <a:p>
            <a:r>
              <a:rPr lang="en-US" dirty="0"/>
              <a:t>We used below mentioned tools to perform the analysis :-</a:t>
            </a:r>
          </a:p>
          <a:p>
            <a:endParaRPr lang="en-US" dirty="0"/>
          </a:p>
          <a:p>
            <a:pPr marL="285750" indent="-285750">
              <a:lnSpc>
                <a:spcPct val="200000"/>
              </a:lnSpc>
              <a:buFont typeface="Arial" panose="020B0604020202020204" pitchFamily="34" charset="0"/>
              <a:buChar char="•"/>
            </a:pPr>
            <a:r>
              <a:rPr lang="en-US" dirty="0"/>
              <a:t>SQL - To run the Query and extract data from database.</a:t>
            </a:r>
          </a:p>
          <a:p>
            <a:pPr marL="285750" indent="-285750">
              <a:lnSpc>
                <a:spcPct val="200000"/>
              </a:lnSpc>
              <a:buFont typeface="Arial" panose="020B0604020202020204" pitchFamily="34" charset="0"/>
              <a:buChar char="•"/>
            </a:pPr>
            <a:r>
              <a:rPr lang="en-US" dirty="0"/>
              <a:t>PPT – To prepare a detailed report on the observations based on the data received</a:t>
            </a:r>
            <a:endParaRPr lang="en-IN" dirty="0"/>
          </a:p>
        </p:txBody>
      </p:sp>
    </p:spTree>
    <p:extLst>
      <p:ext uri="{BB962C8B-B14F-4D97-AF65-F5344CB8AC3E}">
        <p14:creationId xmlns:p14="http://schemas.microsoft.com/office/powerpoint/2010/main" val="2752626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5" y="666206"/>
            <a:ext cx="10933611" cy="369332"/>
          </a:xfrm>
          <a:prstGeom prst="rect">
            <a:avLst/>
          </a:prstGeom>
          <a:noFill/>
        </p:spPr>
        <p:txBody>
          <a:bodyPr wrap="square" rtlCol="0">
            <a:spAutoFit/>
          </a:bodyPr>
          <a:lstStyle/>
          <a:p>
            <a:r>
              <a:rPr lang="en-US" dirty="0" smtClean="0"/>
              <a:t>                              OVERVIEW OF INSTAGRAM USER ANALYTICS DATA SET</a:t>
            </a: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59" y="1293531"/>
            <a:ext cx="8464733" cy="5319146"/>
          </a:xfrm>
          <a:prstGeom prst="rect">
            <a:avLst/>
          </a:prstGeom>
        </p:spPr>
      </p:pic>
    </p:spTree>
    <p:extLst>
      <p:ext uri="{BB962C8B-B14F-4D97-AF65-F5344CB8AC3E}">
        <p14:creationId xmlns:p14="http://schemas.microsoft.com/office/powerpoint/2010/main" val="320331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3588" y="222068"/>
            <a:ext cx="10189029" cy="2031325"/>
          </a:xfrm>
          <a:prstGeom prst="rect">
            <a:avLst/>
          </a:prstGeom>
          <a:noFill/>
        </p:spPr>
        <p:txBody>
          <a:bodyPr wrap="square" rtlCol="0">
            <a:spAutoFit/>
          </a:bodyPr>
          <a:lstStyle/>
          <a:p>
            <a:pPr>
              <a:lnSpc>
                <a:spcPct val="150000"/>
              </a:lnSpc>
            </a:pPr>
            <a:r>
              <a:rPr lang="en-US" b="1" dirty="0"/>
              <a:t>SQL Tasks :</a:t>
            </a:r>
          </a:p>
          <a:p>
            <a:pPr>
              <a:lnSpc>
                <a:spcPct val="150000"/>
              </a:lnSpc>
            </a:pPr>
            <a:r>
              <a:rPr lang="en-US" b="1" dirty="0" smtClean="0"/>
              <a:t>     A</a:t>
            </a:r>
            <a:r>
              <a:rPr lang="en-US" b="1" dirty="0"/>
              <a:t>) Marketing Analysis:</a:t>
            </a:r>
            <a:endParaRPr lang="en-US" dirty="0"/>
          </a:p>
          <a:p>
            <a:pPr>
              <a:lnSpc>
                <a:spcPct val="150000"/>
              </a:lnSpc>
            </a:pPr>
            <a:r>
              <a:rPr lang="en-US" b="1" dirty="0" smtClean="0"/>
              <a:t>             1.Loyal </a:t>
            </a:r>
            <a:r>
              <a:rPr lang="en-US" b="1" dirty="0"/>
              <a:t>User Reward:</a:t>
            </a:r>
            <a:r>
              <a:rPr lang="en-US" dirty="0"/>
              <a:t> The marketing team wants to reward the most loyal </a:t>
            </a:r>
            <a:r>
              <a:rPr lang="en-US" dirty="0" smtClean="0"/>
              <a:t>users</a:t>
            </a:r>
          </a:p>
          <a:p>
            <a:pPr>
              <a:lnSpc>
                <a:spcPct val="150000"/>
              </a:lnSpc>
            </a:pPr>
            <a:r>
              <a:rPr lang="en-US" dirty="0" smtClean="0"/>
              <a:t> </a:t>
            </a:r>
            <a:r>
              <a:rPr lang="en-US" dirty="0"/>
              <a:t> </a:t>
            </a:r>
            <a:r>
              <a:rPr lang="en-US" dirty="0" smtClean="0"/>
              <a:t>           </a:t>
            </a:r>
            <a:r>
              <a:rPr lang="en-US" b="1" dirty="0" smtClean="0"/>
              <a:t>Your </a:t>
            </a:r>
            <a:r>
              <a:rPr lang="en-US" b="1" dirty="0"/>
              <a:t>Task</a:t>
            </a:r>
            <a:r>
              <a:rPr lang="en-US" dirty="0"/>
              <a:t>: Identify the five oldest users on Instagram from the </a:t>
            </a:r>
            <a:r>
              <a:rPr lang="en-US" dirty="0" smtClean="0"/>
              <a:t>provided database</a:t>
            </a:r>
            <a:endParaRPr lang="en-US" dirty="0"/>
          </a:p>
          <a:p>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434" y="2454447"/>
            <a:ext cx="7145383" cy="4039164"/>
          </a:xfrm>
          <a:prstGeom prst="rect">
            <a:avLst/>
          </a:prstGeom>
        </p:spPr>
      </p:pic>
    </p:spTree>
    <p:extLst>
      <p:ext uri="{BB962C8B-B14F-4D97-AF65-F5344CB8AC3E}">
        <p14:creationId xmlns:p14="http://schemas.microsoft.com/office/powerpoint/2010/main" val="270714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 y="104503"/>
            <a:ext cx="11430000" cy="1338828"/>
          </a:xfrm>
          <a:prstGeom prst="rect">
            <a:avLst/>
          </a:prstGeom>
          <a:noFill/>
        </p:spPr>
        <p:txBody>
          <a:bodyPr wrap="square" rtlCol="0">
            <a:spAutoFit/>
          </a:bodyPr>
          <a:lstStyle/>
          <a:p>
            <a:pPr>
              <a:lnSpc>
                <a:spcPct val="150000"/>
              </a:lnSpc>
            </a:pPr>
            <a:r>
              <a:rPr lang="en-US" b="1" dirty="0" smtClean="0"/>
              <a:t>2.Inactive </a:t>
            </a:r>
            <a:r>
              <a:rPr lang="en-US" b="1" dirty="0"/>
              <a:t>User Engagement:</a:t>
            </a:r>
            <a:r>
              <a:rPr lang="en-US" dirty="0"/>
              <a:t> </a:t>
            </a:r>
            <a:endParaRPr lang="en-US" dirty="0" smtClean="0"/>
          </a:p>
          <a:p>
            <a:pPr>
              <a:lnSpc>
                <a:spcPct val="150000"/>
              </a:lnSpc>
            </a:pPr>
            <a:r>
              <a:rPr lang="en-US" dirty="0" smtClean="0"/>
              <a:t>       The </a:t>
            </a:r>
            <a:r>
              <a:rPr lang="en-US" dirty="0"/>
              <a:t>team wants to encourage inactive users to start posting by </a:t>
            </a:r>
            <a:r>
              <a:rPr lang="en-US" dirty="0" smtClean="0"/>
              <a:t> sending </a:t>
            </a:r>
            <a:r>
              <a:rPr lang="en-US" dirty="0"/>
              <a:t>them </a:t>
            </a:r>
            <a:r>
              <a:rPr lang="en-US" dirty="0" smtClean="0"/>
              <a:t>promotional emails</a:t>
            </a:r>
            <a:r>
              <a:rPr lang="en-US" dirty="0"/>
              <a:t/>
            </a:r>
            <a:br>
              <a:rPr lang="en-US" dirty="0"/>
            </a:br>
            <a:r>
              <a:rPr lang="en-US" b="1" dirty="0" smtClean="0"/>
              <a:t>Your </a:t>
            </a:r>
            <a:r>
              <a:rPr lang="en-US" b="1" dirty="0"/>
              <a:t>Task</a:t>
            </a:r>
            <a:r>
              <a:rPr lang="en-US" dirty="0"/>
              <a:t>: </a:t>
            </a:r>
            <a:r>
              <a:rPr lang="en-US" dirty="0" smtClean="0"/>
              <a:t>Identify </a:t>
            </a:r>
            <a:r>
              <a:rPr lang="en-US" dirty="0"/>
              <a:t>users who have never posted a single photo on Instagram.</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446" y="1794913"/>
            <a:ext cx="6675120" cy="4764577"/>
          </a:xfrm>
          <a:prstGeom prst="rect">
            <a:avLst/>
          </a:prstGeom>
        </p:spPr>
      </p:pic>
    </p:spTree>
    <p:extLst>
      <p:ext uri="{BB962C8B-B14F-4D97-AF65-F5344CB8AC3E}">
        <p14:creationId xmlns:p14="http://schemas.microsoft.com/office/powerpoint/2010/main" val="294563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080" y="130627"/>
            <a:ext cx="10646229" cy="1754326"/>
          </a:xfrm>
          <a:prstGeom prst="rect">
            <a:avLst/>
          </a:prstGeom>
          <a:noFill/>
        </p:spPr>
        <p:txBody>
          <a:bodyPr wrap="square" rtlCol="0">
            <a:spAutoFit/>
          </a:bodyPr>
          <a:lstStyle/>
          <a:p>
            <a:pPr>
              <a:lnSpc>
                <a:spcPct val="150000"/>
              </a:lnSpc>
            </a:pPr>
            <a:r>
              <a:rPr lang="en-US" b="1" dirty="0" smtClean="0"/>
              <a:t>3.Contest </a:t>
            </a:r>
            <a:r>
              <a:rPr lang="en-US" b="1" dirty="0"/>
              <a:t>Winner Declaration:</a:t>
            </a:r>
            <a:r>
              <a:rPr lang="en-US" dirty="0"/>
              <a:t> </a:t>
            </a:r>
            <a:endParaRPr lang="en-US" dirty="0" smtClean="0"/>
          </a:p>
          <a:p>
            <a:pPr>
              <a:lnSpc>
                <a:spcPct val="150000"/>
              </a:lnSpc>
            </a:pPr>
            <a:r>
              <a:rPr lang="en-US" dirty="0" smtClean="0"/>
              <a:t>    The </a:t>
            </a:r>
            <a:r>
              <a:rPr lang="en-US" dirty="0"/>
              <a:t>team has organized a contest where the user with the most likes on a single photo </a:t>
            </a:r>
            <a:r>
              <a:rPr lang="en-US" dirty="0" smtClean="0"/>
              <a:t>wins</a:t>
            </a:r>
            <a:r>
              <a:rPr lang="en-US" dirty="0"/>
              <a:t/>
            </a:r>
            <a:br>
              <a:rPr lang="en-US" dirty="0"/>
            </a:br>
            <a:r>
              <a:rPr lang="en-US" b="1" dirty="0"/>
              <a:t>Your Task</a:t>
            </a:r>
            <a:r>
              <a:rPr lang="en-US" dirty="0"/>
              <a:t>: Determine the winner of the contest and provide their details to the team.</a:t>
            </a:r>
          </a:p>
          <a:p>
            <a:pPr>
              <a:lnSpc>
                <a:spcPct val="150000"/>
              </a:lnSpc>
            </a:pP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155" y="1552759"/>
            <a:ext cx="6800970" cy="5163271"/>
          </a:xfrm>
          <a:prstGeom prst="rect">
            <a:avLst/>
          </a:prstGeom>
        </p:spPr>
      </p:pic>
    </p:spTree>
    <p:extLst>
      <p:ext uri="{BB962C8B-B14F-4D97-AF65-F5344CB8AC3E}">
        <p14:creationId xmlns:p14="http://schemas.microsoft.com/office/powerpoint/2010/main" val="391928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336" y="104504"/>
            <a:ext cx="10593977" cy="1701491"/>
          </a:xfrm>
          <a:prstGeom prst="rect">
            <a:avLst/>
          </a:prstGeom>
          <a:noFill/>
        </p:spPr>
        <p:txBody>
          <a:bodyPr wrap="square" rtlCol="0">
            <a:spAutoFit/>
          </a:bodyPr>
          <a:lstStyle/>
          <a:p>
            <a:pPr>
              <a:lnSpc>
                <a:spcPct val="150000"/>
              </a:lnSpc>
            </a:pPr>
            <a:r>
              <a:rPr lang="en-US" b="1" dirty="0" smtClean="0"/>
              <a:t>4.Hashtag </a:t>
            </a:r>
            <a:r>
              <a:rPr lang="en-US" b="1" dirty="0"/>
              <a:t>Research</a:t>
            </a:r>
            <a:r>
              <a:rPr lang="en-US" b="1" dirty="0" smtClean="0"/>
              <a:t>:</a:t>
            </a:r>
          </a:p>
          <a:p>
            <a:pPr>
              <a:lnSpc>
                <a:spcPct val="150000"/>
              </a:lnSpc>
            </a:pPr>
            <a:r>
              <a:rPr lang="en-US" b="1" dirty="0"/>
              <a:t> </a:t>
            </a:r>
            <a:r>
              <a:rPr lang="en-US" b="1" dirty="0" smtClean="0"/>
              <a:t>   </a:t>
            </a:r>
            <a:r>
              <a:rPr lang="en-US" dirty="0"/>
              <a:t> </a:t>
            </a:r>
            <a:r>
              <a:rPr lang="en-US" dirty="0" smtClean="0"/>
              <a:t>          A </a:t>
            </a:r>
            <a:r>
              <a:rPr lang="en-US" dirty="0"/>
              <a:t>partner brand wants to know the most popular hashtags to use in their posts </a:t>
            </a:r>
            <a:r>
              <a:rPr lang="en-US" dirty="0" smtClean="0"/>
              <a:t>to </a:t>
            </a:r>
          </a:p>
          <a:p>
            <a:pPr>
              <a:lnSpc>
                <a:spcPct val="150000"/>
              </a:lnSpc>
            </a:pPr>
            <a:r>
              <a:rPr lang="en-US" dirty="0"/>
              <a:t> </a:t>
            </a:r>
            <a:r>
              <a:rPr lang="en-US" dirty="0" smtClean="0"/>
              <a:t>              reach </a:t>
            </a:r>
            <a:r>
              <a:rPr lang="en-US" dirty="0"/>
              <a:t>the most people.</a:t>
            </a:r>
            <a:r>
              <a:rPr lang="en-US" dirty="0"/>
              <a:t/>
            </a:r>
            <a:br>
              <a:rPr lang="en-US" dirty="0"/>
            </a:br>
            <a:r>
              <a:rPr lang="en-US" b="1" dirty="0"/>
              <a:t>Your Task: </a:t>
            </a:r>
            <a:r>
              <a:rPr lang="en-US" dirty="0"/>
              <a:t>Identify and suggest the top five most commonly used hashtags on the platform.</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691" y="2220685"/>
            <a:ext cx="6792686" cy="4180114"/>
          </a:xfrm>
          <a:prstGeom prst="rect">
            <a:avLst/>
          </a:prstGeom>
        </p:spPr>
      </p:pic>
    </p:spTree>
    <p:extLst>
      <p:ext uri="{BB962C8B-B14F-4D97-AF65-F5344CB8AC3E}">
        <p14:creationId xmlns:p14="http://schemas.microsoft.com/office/powerpoint/2010/main" val="331275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207" y="104503"/>
            <a:ext cx="10607040" cy="2169825"/>
          </a:xfrm>
          <a:prstGeom prst="rect">
            <a:avLst/>
          </a:prstGeom>
          <a:noFill/>
        </p:spPr>
        <p:txBody>
          <a:bodyPr wrap="square" rtlCol="0">
            <a:spAutoFit/>
          </a:bodyPr>
          <a:lstStyle/>
          <a:p>
            <a:pPr>
              <a:lnSpc>
                <a:spcPct val="150000"/>
              </a:lnSpc>
            </a:pPr>
            <a:r>
              <a:rPr lang="en-US" b="1" dirty="0" smtClean="0"/>
              <a:t>5.Ad </a:t>
            </a:r>
            <a:r>
              <a:rPr lang="en-US" b="1" dirty="0"/>
              <a:t>Campaign Launch:</a:t>
            </a:r>
            <a:r>
              <a:rPr lang="en-US" dirty="0"/>
              <a:t> </a:t>
            </a:r>
            <a:endParaRPr lang="en-US" dirty="0" smtClean="0"/>
          </a:p>
          <a:p>
            <a:pPr>
              <a:lnSpc>
                <a:spcPct val="150000"/>
              </a:lnSpc>
            </a:pPr>
            <a:r>
              <a:rPr lang="en-US" dirty="0"/>
              <a:t> </a:t>
            </a:r>
            <a:r>
              <a:rPr lang="en-US" dirty="0" smtClean="0"/>
              <a:t>                 The </a:t>
            </a:r>
            <a:r>
              <a:rPr lang="en-US" dirty="0"/>
              <a:t>team wants to know the best day of the week to launch ads.</a:t>
            </a:r>
            <a:br>
              <a:rPr lang="en-US" dirty="0"/>
            </a:br>
            <a:r>
              <a:rPr lang="en-US" b="1" dirty="0"/>
              <a:t>Your Task: </a:t>
            </a:r>
            <a:r>
              <a:rPr lang="en-US" dirty="0"/>
              <a:t>Determine the day of the week when most users register on Instagram. </a:t>
            </a:r>
            <a:r>
              <a:rPr lang="en-US" dirty="0" smtClean="0"/>
              <a:t>Provide </a:t>
            </a:r>
          </a:p>
          <a:p>
            <a:pPr>
              <a:lnSpc>
                <a:spcPct val="150000"/>
              </a:lnSpc>
            </a:pPr>
            <a:r>
              <a:rPr lang="en-US" dirty="0" smtClean="0"/>
              <a:t>                  insights </a:t>
            </a:r>
            <a:r>
              <a:rPr lang="en-US" dirty="0"/>
              <a:t>on when to schedule an ad campaign.</a:t>
            </a:r>
          </a:p>
          <a:p>
            <a:pPr>
              <a:lnSpc>
                <a:spcPct val="150000"/>
              </a:lnSpc>
            </a:pPr>
            <a:r>
              <a:rPr lang="en-US" dirty="0" smtClean="0"/>
              <a:t>  </a:t>
            </a: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377" y="2274328"/>
            <a:ext cx="6805747" cy="3747649"/>
          </a:xfrm>
          <a:prstGeom prst="rect">
            <a:avLst/>
          </a:prstGeom>
        </p:spPr>
      </p:pic>
    </p:spTree>
    <p:extLst>
      <p:ext uri="{BB962C8B-B14F-4D97-AF65-F5344CB8AC3E}">
        <p14:creationId xmlns:p14="http://schemas.microsoft.com/office/powerpoint/2010/main" val="322547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703" y="156755"/>
            <a:ext cx="10528663" cy="3277820"/>
          </a:xfrm>
          <a:prstGeom prst="rect">
            <a:avLst/>
          </a:prstGeom>
          <a:noFill/>
        </p:spPr>
        <p:txBody>
          <a:bodyPr wrap="square" rtlCol="0">
            <a:spAutoFit/>
          </a:bodyPr>
          <a:lstStyle/>
          <a:p>
            <a:pPr>
              <a:lnSpc>
                <a:spcPct val="150000"/>
              </a:lnSpc>
            </a:pPr>
            <a:r>
              <a:rPr lang="en-US" b="1" dirty="0"/>
              <a:t>B) Investor Metrics:</a:t>
            </a:r>
            <a:endParaRPr lang="en-US" dirty="0"/>
          </a:p>
          <a:p>
            <a:pPr>
              <a:lnSpc>
                <a:spcPct val="150000"/>
              </a:lnSpc>
            </a:pPr>
            <a:r>
              <a:rPr lang="en-US" b="1" dirty="0" smtClean="0"/>
              <a:t>          1.User </a:t>
            </a:r>
            <a:r>
              <a:rPr lang="en-US" b="1" dirty="0"/>
              <a:t>Engagement:</a:t>
            </a:r>
            <a:r>
              <a:rPr lang="en-US" dirty="0"/>
              <a:t> </a:t>
            </a:r>
            <a:endParaRPr lang="en-US" dirty="0" smtClean="0"/>
          </a:p>
          <a:p>
            <a:pPr>
              <a:lnSpc>
                <a:spcPct val="150000"/>
              </a:lnSpc>
            </a:pPr>
            <a:r>
              <a:rPr lang="en-US" dirty="0"/>
              <a:t> </a:t>
            </a:r>
            <a:r>
              <a:rPr lang="en-US" dirty="0" smtClean="0"/>
              <a:t>                       Investors </a:t>
            </a:r>
            <a:r>
              <a:rPr lang="en-US" dirty="0"/>
              <a:t>want to know if users are still active and posting </a:t>
            </a:r>
            <a:r>
              <a:rPr lang="en-US" dirty="0" smtClean="0"/>
              <a:t>on Instagram </a:t>
            </a:r>
            <a:r>
              <a:rPr lang="en-US" dirty="0"/>
              <a:t>or if they are making </a:t>
            </a:r>
            <a:r>
              <a:rPr lang="en-US" dirty="0" smtClean="0"/>
              <a:t>  fewer </a:t>
            </a:r>
            <a:r>
              <a:rPr lang="en-US" dirty="0"/>
              <a:t>posts.</a:t>
            </a:r>
            <a:r>
              <a:rPr lang="en-US" dirty="0"/>
              <a:t/>
            </a:r>
            <a:br>
              <a:rPr lang="en-US" dirty="0"/>
            </a:br>
            <a:r>
              <a:rPr lang="en-US" b="1" dirty="0"/>
              <a:t>Your Task: </a:t>
            </a:r>
            <a:endParaRPr lang="en-US" b="1" dirty="0" smtClean="0"/>
          </a:p>
          <a:p>
            <a:pPr>
              <a:lnSpc>
                <a:spcPct val="150000"/>
              </a:lnSpc>
            </a:pPr>
            <a:r>
              <a:rPr lang="en-US" b="1" dirty="0" smtClean="0"/>
              <a:t>             </a:t>
            </a:r>
            <a:r>
              <a:rPr lang="en-US" dirty="0" smtClean="0"/>
              <a:t>Calculate </a:t>
            </a:r>
            <a:r>
              <a:rPr lang="en-US" dirty="0"/>
              <a:t>the average number of posts per user on Instagram. </a:t>
            </a:r>
            <a:r>
              <a:rPr lang="en-US" dirty="0" smtClean="0"/>
              <a:t>Also</a:t>
            </a:r>
            <a:r>
              <a:rPr lang="en-US" dirty="0"/>
              <a:t>, </a:t>
            </a:r>
            <a:endParaRPr lang="en-US" dirty="0" smtClean="0"/>
          </a:p>
          <a:p>
            <a:pPr>
              <a:lnSpc>
                <a:spcPct val="150000"/>
              </a:lnSpc>
            </a:pPr>
            <a:r>
              <a:rPr lang="en-US" dirty="0"/>
              <a:t> </a:t>
            </a:r>
            <a:r>
              <a:rPr lang="en-US" dirty="0" smtClean="0"/>
              <a:t>           provide </a:t>
            </a:r>
            <a:r>
              <a:rPr lang="en-US" dirty="0"/>
              <a:t>the total number of photos on Instagram divided by the total number of users.</a:t>
            </a:r>
          </a:p>
          <a:p>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534" y="3434575"/>
            <a:ext cx="7643000" cy="3210373"/>
          </a:xfrm>
          <a:prstGeom prst="rect">
            <a:avLst/>
          </a:prstGeom>
        </p:spPr>
      </p:pic>
    </p:spTree>
    <p:extLst>
      <p:ext uri="{BB962C8B-B14F-4D97-AF65-F5344CB8AC3E}">
        <p14:creationId xmlns:p14="http://schemas.microsoft.com/office/powerpoint/2010/main" val="39149987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75</TotalTime>
  <Words>375</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Times New Roman</vt:lpstr>
      <vt:lpstr>Vapor Trail</vt:lpstr>
      <vt:lpstr>             INSTAGRAM USER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Asus</dc:creator>
  <cp:lastModifiedBy>Asus</cp:lastModifiedBy>
  <cp:revision>9</cp:revision>
  <dcterms:created xsi:type="dcterms:W3CDTF">2024-05-17T13:14:31Z</dcterms:created>
  <dcterms:modified xsi:type="dcterms:W3CDTF">2024-05-17T14:29:56Z</dcterms:modified>
</cp:coreProperties>
</file>