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48" r:id="rId1"/>
  </p:sldMasterIdLst>
  <p:sldIdLst>
    <p:sldId id="256" r:id="rId2"/>
    <p:sldId id="260" r:id="rId3"/>
    <p:sldId id="259" r:id="rId4"/>
    <p:sldId id="258" r:id="rId5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68B48-5BAD-44CF-9D0E-A894454C9483}" type="datetimeFigureOut">
              <a:rPr lang="pl-PL" smtClean="0"/>
              <a:t>2015-06-22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9710-152E-4141-8798-542FEC433A9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43358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68B48-5BAD-44CF-9D0E-A894454C9483}" type="datetimeFigureOut">
              <a:rPr lang="pl-PL" smtClean="0"/>
              <a:t>2015-06-22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9710-152E-4141-8798-542FEC433A9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67892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68B48-5BAD-44CF-9D0E-A894454C9483}" type="datetimeFigureOut">
              <a:rPr lang="pl-PL" smtClean="0"/>
              <a:t>2015-06-22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9710-152E-4141-8798-542FEC433A9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16513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68B48-5BAD-44CF-9D0E-A894454C9483}" type="datetimeFigureOut">
              <a:rPr lang="pl-PL" smtClean="0"/>
              <a:t>2015-06-22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9710-152E-4141-8798-542FEC433A9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72500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68B48-5BAD-44CF-9D0E-A894454C9483}" type="datetimeFigureOut">
              <a:rPr lang="pl-PL" smtClean="0"/>
              <a:t>2015-06-22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9710-152E-4141-8798-542FEC433A9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01844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68B48-5BAD-44CF-9D0E-A894454C9483}" type="datetimeFigureOut">
              <a:rPr lang="pl-PL" smtClean="0"/>
              <a:t>2015-06-22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9710-152E-4141-8798-542FEC433A9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71462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68B48-5BAD-44CF-9D0E-A894454C9483}" type="datetimeFigureOut">
              <a:rPr lang="pl-PL" smtClean="0"/>
              <a:t>2015-06-22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9710-152E-4141-8798-542FEC433A9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55898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68B48-5BAD-44CF-9D0E-A894454C9483}" type="datetimeFigureOut">
              <a:rPr lang="pl-PL" smtClean="0"/>
              <a:t>2015-06-22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9710-152E-4141-8798-542FEC433A9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6974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68B48-5BAD-44CF-9D0E-A894454C9483}" type="datetimeFigureOut">
              <a:rPr lang="pl-PL" smtClean="0"/>
              <a:t>2015-06-22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9710-152E-4141-8798-542FEC433A9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31643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68B48-5BAD-44CF-9D0E-A894454C9483}" type="datetimeFigureOut">
              <a:rPr lang="pl-PL" smtClean="0"/>
              <a:t>2015-06-22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9710-152E-4141-8798-542FEC433A9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33963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68B48-5BAD-44CF-9D0E-A894454C9483}" type="datetimeFigureOut">
              <a:rPr lang="pl-PL" smtClean="0"/>
              <a:t>2015-06-22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9710-152E-4141-8798-542FEC433A9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34969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68B48-5BAD-44CF-9D0E-A894454C9483}" type="datetimeFigureOut">
              <a:rPr lang="pl-PL" smtClean="0"/>
              <a:t>2015-06-22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19710-152E-4141-8798-542FEC433A9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87759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21923"/>
            <a:ext cx="9144000" cy="1088039"/>
          </a:xfrm>
        </p:spPr>
        <p:txBody>
          <a:bodyPr>
            <a:normAutofit/>
          </a:bodyPr>
          <a:lstStyle/>
          <a:p>
            <a:r>
              <a:rPr lang="pl-PL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Zastosowanie C++ w Inżynierii Finansowej. </a:t>
            </a:r>
            <a:r>
              <a:rPr lang="pl-PL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Przyspieszanie</a:t>
            </a:r>
            <a:br>
              <a:rPr lang="pl-PL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l-PL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obliczeń </a:t>
            </a:r>
            <a:r>
              <a:rPr lang="pl-PL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 użyciem układów FPGA oraz GPU</a:t>
            </a:r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C++ in the financial engineering. Using GPU and FPGA</a:t>
            </a:r>
            <a:r>
              <a:rPr lang="pl-P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pl-P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speeding up computations</a:t>
            </a:r>
            <a:endParaRPr lang="pl-PL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782286"/>
          </a:xfrm>
        </p:spPr>
        <p:txBody>
          <a:bodyPr>
            <a:normAutofit/>
          </a:bodyPr>
          <a:lstStyle/>
          <a:p>
            <a:endParaRPr lang="pl-PL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Obrona pracy magisterskiej</a:t>
            </a:r>
          </a:p>
          <a:p>
            <a:endParaRPr lang="pl-PL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pl-PL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Promotor: dr hab. Henryk Runka, prof. nadzw. </a:t>
            </a:r>
            <a:r>
              <a:rPr lang="pl-PL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UEP</a:t>
            </a:r>
          </a:p>
          <a:p>
            <a:pPr algn="l"/>
            <a:r>
              <a:rPr lang="pl-PL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Kierunek: Informatyka i ekonometria</a:t>
            </a:r>
          </a:p>
          <a:p>
            <a:pPr algn="l"/>
            <a:r>
              <a:rPr lang="pl-PL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Specjalność: Inżynieria Finansowa</a:t>
            </a:r>
          </a:p>
          <a:p>
            <a:pPr algn="l"/>
            <a:r>
              <a:rPr lang="pl-PL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Katedra: Ekonomii Matematycznej</a:t>
            </a:r>
          </a:p>
          <a:p>
            <a:r>
              <a:rPr lang="pl-PL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Poznań 2015</a:t>
            </a:r>
            <a:endParaRPr lang="pl-PL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6995" y="593124"/>
            <a:ext cx="86909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l-PL" sz="1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pl-PL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pl-PL" sz="1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pl-PL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Piotr Gregor</a:t>
            </a:r>
            <a:endParaRPr lang="pl-PL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301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Konwersja płaszczyzny typu Delta-Term do typu Strike-Term</a:t>
            </a:r>
            <a:endParaRPr lang="pl-PL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1500" i="1"/>
                          </m:ctrlPr>
                        </m:sSubPr>
                        <m:e>
                          <m:r>
                            <a:rPr lang="pl-PL" sz="1500"/>
                            <m:t>∆</m:t>
                          </m:r>
                        </m:e>
                        <m:sub>
                          <m:r>
                            <a:rPr lang="pl-PL" sz="1500" i="1"/>
                            <m:t>𝐟</m:t>
                          </m:r>
                          <m:r>
                            <a:rPr lang="pl-PL" sz="1500"/>
                            <m:t>, </m:t>
                          </m:r>
                          <m:r>
                            <a:rPr lang="pl-PL" sz="1500" i="1"/>
                            <m:t>𝐩𝐚</m:t>
                          </m:r>
                        </m:sub>
                      </m:sSub>
                      <m:d>
                        <m:dPr>
                          <m:ctrlPr>
                            <a:rPr lang="pl-PL" sz="1500" i="1"/>
                          </m:ctrlPr>
                        </m:dPr>
                        <m:e>
                          <m:r>
                            <a:rPr lang="pl-PL" sz="1500" i="1"/>
                            <m:t>𝐊</m:t>
                          </m:r>
                          <m:r>
                            <a:rPr lang="pl-PL" sz="1500"/>
                            <m:t>,</m:t>
                          </m:r>
                          <m:r>
                            <a:rPr lang="pl-PL" sz="1500" i="1"/>
                            <m:t>𝛔</m:t>
                          </m:r>
                          <m:r>
                            <a:rPr lang="pl-PL" sz="1500"/>
                            <m:t>,</m:t>
                          </m:r>
                          <m:r>
                            <a:rPr lang="pl-PL" sz="1500" i="1"/>
                            <m:t>𝛟</m:t>
                          </m:r>
                        </m:e>
                      </m:d>
                      <m:r>
                        <a:rPr lang="pl-PL" sz="1500"/>
                        <m:t>=</m:t>
                      </m:r>
                      <m:r>
                        <a:rPr lang="pl-PL" sz="1500" i="1"/>
                        <m:t>𝛟</m:t>
                      </m:r>
                      <m:f>
                        <m:fPr>
                          <m:ctrlPr>
                            <a:rPr lang="pl-PL" sz="1500" i="1"/>
                          </m:ctrlPr>
                        </m:fPr>
                        <m:num>
                          <m:r>
                            <a:rPr lang="pl-PL" sz="1500" i="1"/>
                            <m:t>𝐊</m:t>
                          </m:r>
                        </m:num>
                        <m:den>
                          <m:r>
                            <a:rPr lang="pl-PL" sz="1500" i="1"/>
                            <m:t>𝐟</m:t>
                          </m:r>
                        </m:den>
                      </m:f>
                      <m:r>
                        <a:rPr lang="pl-PL" sz="1500" i="1"/>
                        <m:t>𝐍</m:t>
                      </m:r>
                      <m:d>
                        <m:dPr>
                          <m:ctrlPr>
                            <a:rPr lang="pl-PL" sz="1500" i="1"/>
                          </m:ctrlPr>
                        </m:dPr>
                        <m:e>
                          <m:r>
                            <a:rPr lang="pl-PL" sz="1500" i="1"/>
                            <m:t>𝛟</m:t>
                          </m:r>
                          <m:sSub>
                            <m:sSubPr>
                              <m:ctrlPr>
                                <a:rPr lang="pl-PL" sz="1500" i="1"/>
                              </m:ctrlPr>
                            </m:sSubPr>
                            <m:e>
                              <m:r>
                                <a:rPr lang="pl-PL" sz="1500" i="1"/>
                                <m:t>𝐝</m:t>
                              </m:r>
                            </m:e>
                            <m:sub>
                              <m:r>
                                <a:rPr lang="pl-PL" sz="1500" i="1"/>
                                <m:t>−</m:t>
                              </m:r>
                            </m:sub>
                          </m:sSub>
                        </m:e>
                      </m:d>
                      <m:r>
                        <a:rPr lang="pl-PL" sz="1500" i="1"/>
                        <m:t>=</m:t>
                      </m:r>
                      <m:r>
                        <a:rPr lang="pl-PL" sz="1500" i="1"/>
                        <m:t>𝛟</m:t>
                      </m:r>
                      <m:f>
                        <m:fPr>
                          <m:ctrlPr>
                            <a:rPr lang="pl-PL" sz="1500" i="1"/>
                          </m:ctrlPr>
                        </m:fPr>
                        <m:num>
                          <m:r>
                            <a:rPr lang="pl-PL" sz="1500" i="1"/>
                            <m:t>𝐊</m:t>
                          </m:r>
                        </m:num>
                        <m:den>
                          <m:r>
                            <a:rPr lang="pl-PL" sz="1500" i="1"/>
                            <m:t>𝐟</m:t>
                          </m:r>
                        </m:den>
                      </m:f>
                      <m:r>
                        <a:rPr lang="pl-PL" sz="1500" i="1"/>
                        <m:t>𝐍</m:t>
                      </m:r>
                      <m:r>
                        <a:rPr lang="pl-PL" sz="1500"/>
                        <m:t>(</m:t>
                      </m:r>
                      <m:f>
                        <m:fPr>
                          <m:ctrlPr>
                            <a:rPr lang="pl-PL" sz="1500" i="1"/>
                          </m:ctrlPr>
                        </m:fPr>
                        <m:num>
                          <m:r>
                            <a:rPr lang="pl-PL" sz="1500" i="1"/>
                            <m:t>𝐥𝐧</m:t>
                          </m:r>
                          <m:f>
                            <m:fPr>
                              <m:ctrlPr>
                                <a:rPr lang="pl-PL" sz="1500" i="1"/>
                              </m:ctrlPr>
                            </m:fPr>
                            <m:num>
                              <m:r>
                                <a:rPr lang="pl-PL" sz="1500" i="1"/>
                                <m:t>𝐟</m:t>
                              </m:r>
                            </m:num>
                            <m:den>
                              <m:r>
                                <a:rPr lang="pl-PL" sz="1500" i="1"/>
                                <m:t>𝐊</m:t>
                              </m:r>
                            </m:den>
                          </m:f>
                          <m:r>
                            <a:rPr lang="pl-PL" sz="1500" i="1"/>
                            <m:t>−</m:t>
                          </m:r>
                          <m:f>
                            <m:fPr>
                              <m:ctrlPr>
                                <a:rPr lang="pl-PL" sz="1500" i="1"/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pl-PL" sz="1500" i="1"/>
                                  </m:ctrlPr>
                                </m:sSupPr>
                                <m:e>
                                  <m:r>
                                    <a:rPr lang="pl-PL" sz="1500" i="1"/>
                                    <m:t>𝛔</m:t>
                                  </m:r>
                                </m:e>
                                <m:sup>
                                  <m:r>
                                    <a:rPr lang="pl-PL" sz="1500" i="1"/>
                                    <m:t>𝟐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pl-PL" sz="1500" i="1"/>
                                <m:t>𝟐</m:t>
                              </m:r>
                            </m:den>
                          </m:f>
                          <m:r>
                            <a:rPr lang="pl-PL" sz="1500" i="1"/>
                            <m:t>𝛕</m:t>
                          </m:r>
                        </m:num>
                        <m:den>
                          <m:r>
                            <a:rPr lang="pl-PL" sz="1500" i="1"/>
                            <m:t>𝛅</m:t>
                          </m:r>
                          <m:rad>
                            <m:radPr>
                              <m:degHide m:val="on"/>
                              <m:ctrlPr>
                                <a:rPr lang="pl-PL" sz="1500" i="1"/>
                              </m:ctrlPr>
                            </m:radPr>
                            <m:deg/>
                            <m:e>
                              <m:r>
                                <a:rPr lang="pl-PL" sz="1500" i="1"/>
                                <m:t>𝛕</m:t>
                              </m:r>
                            </m:e>
                          </m:rad>
                        </m:den>
                      </m:f>
                      <m:r>
                        <a:rPr lang="pl-PL" sz="1500"/>
                        <m:t>)</m:t>
                      </m:r>
                    </m:oMath>
                  </m:oMathPara>
                </a14:m>
                <a:endParaRPr lang="pl-PL" sz="1500" dirty="0" smtClean="0"/>
              </a:p>
              <a:p>
                <a:endParaRPr lang="pl-PL" sz="1500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2"/>
                <a:stretch>
                  <a:fillRect t="-20741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531435"/>
            <a:ext cx="5157787" cy="3631867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 Placeholder 4"/>
              <p:cNvSpPr>
                <a:spLocks noGrp="1"/>
              </p:cNvSpPr>
              <p:nvPr>
                <p:ph type="body" sz="quarter" idx="3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/>
                        <m:t>𝐊</m:t>
                      </m:r>
                      <m:r>
                        <a:rPr lang="pl-PL"/>
                        <m:t>=</m:t>
                      </m:r>
                      <m:r>
                        <a:rPr lang="pl-PL" i="1"/>
                        <m:t>𝐒</m:t>
                      </m:r>
                      <m:sSup>
                        <m:sSupPr>
                          <m:ctrlPr>
                            <a:rPr lang="pl-PL" i="1"/>
                          </m:ctrlPr>
                        </m:sSupPr>
                        <m:e>
                          <m:r>
                            <a:rPr lang="pl-PL" i="1"/>
                            <m:t>𝐞</m:t>
                          </m:r>
                        </m:e>
                        <m:sup>
                          <m:r>
                            <a:rPr lang="pl-PL" i="1"/>
                            <m:t>−</m:t>
                          </m:r>
                          <m:r>
                            <a:rPr lang="pl-PL" i="1"/>
                            <m:t>𝛟</m:t>
                          </m:r>
                          <m:sSup>
                            <m:sSupPr>
                              <m:ctrlPr>
                                <a:rPr lang="pl-PL" i="1"/>
                              </m:ctrlPr>
                            </m:sSupPr>
                            <m:e>
                              <m:r>
                                <a:rPr lang="pl-PL" i="1"/>
                                <m:t>𝐍</m:t>
                              </m:r>
                            </m:e>
                            <m:sup>
                              <m:r>
                                <a:rPr lang="pl-PL" i="1"/>
                                <m:t>−</m:t>
                              </m:r>
                              <m:r>
                                <a:rPr lang="pl-PL" i="1"/>
                                <m:t>𝟏</m:t>
                              </m:r>
                            </m:sup>
                          </m:sSup>
                          <m:d>
                            <m:dPr>
                              <m:ctrlPr>
                                <a:rPr lang="pl-PL" i="1"/>
                              </m:ctrlPr>
                            </m:dPr>
                            <m:e>
                              <m:r>
                                <a:rPr lang="pl-PL" i="1"/>
                                <m:t>𝛟</m:t>
                              </m:r>
                              <m:sSub>
                                <m:sSubPr>
                                  <m:ctrlPr>
                                    <a:rPr lang="pl-PL" i="1"/>
                                  </m:ctrlPr>
                                </m:sSubPr>
                                <m:e>
                                  <m:r>
                                    <a:rPr lang="pl-PL"/>
                                    <m:t>∆</m:t>
                                  </m:r>
                                </m:e>
                                <m:sub>
                                  <m:r>
                                    <a:rPr lang="pl-PL" i="1"/>
                                    <m:t>𝐒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pl-PL" i="1"/>
                                  </m:ctrlPr>
                                </m:sSupPr>
                                <m:e>
                                  <m:r>
                                    <a:rPr lang="pl-PL" i="1"/>
                                    <m:t>𝐞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pl-PL" i="1"/>
                                      </m:ctrlPr>
                                    </m:sSubPr>
                                    <m:e>
                                      <m:r>
                                        <a:rPr lang="pl-PL" i="1"/>
                                        <m:t>𝐫</m:t>
                                      </m:r>
                                    </m:e>
                                    <m:sub>
                                      <m:r>
                                        <a:rPr lang="pl-PL" i="1"/>
                                        <m:t>𝐟</m:t>
                                      </m:r>
                                    </m:sub>
                                  </m:sSub>
                                  <m:r>
                                    <a:rPr lang="pl-PL" i="1"/>
                                    <m:t>𝛕</m:t>
                                  </m:r>
                                </m:sup>
                              </m:sSup>
                            </m:e>
                          </m:d>
                          <m:sSub>
                            <m:sSubPr>
                              <m:ctrlPr>
                                <a:rPr lang="pl-PL" i="1"/>
                              </m:ctrlPr>
                            </m:sSubPr>
                            <m:e>
                              <m:r>
                                <a:rPr lang="pl-PL" i="1"/>
                                <m:t>𝛔</m:t>
                              </m:r>
                              <m:rad>
                                <m:radPr>
                                  <m:degHide m:val="on"/>
                                  <m:ctrlPr>
                                    <a:rPr lang="pl-PL" i="1"/>
                                  </m:ctrlPr>
                                </m:radPr>
                                <m:deg/>
                                <m:e>
                                  <m:r>
                                    <a:rPr lang="pl-PL" i="1"/>
                                    <m:t>𝛕</m:t>
                                  </m:r>
                                </m:e>
                              </m:rad>
                              <m:r>
                                <a:rPr lang="pl-PL"/>
                                <m:t>+(</m:t>
                              </m:r>
                              <m:sSub>
                                <m:sSubPr>
                                  <m:ctrlPr>
                                    <a:rPr lang="pl-PL" i="1"/>
                                  </m:ctrlPr>
                                </m:sSubPr>
                                <m:e>
                                  <m:r>
                                    <a:rPr lang="pl-PL" i="1"/>
                                    <m:t>𝐫</m:t>
                                  </m:r>
                                </m:e>
                                <m:sub>
                                  <m:r>
                                    <a:rPr lang="pl-PL" i="1"/>
                                    <m:t>𝐝</m:t>
                                  </m:r>
                                </m:sub>
                              </m:sSub>
                              <m:r>
                                <a:rPr lang="pl-PL" i="1"/>
                                <m:t>−</m:t>
                              </m:r>
                              <m:r>
                                <a:rPr lang="pl-PL" i="1"/>
                                <m:t>𝐫</m:t>
                              </m:r>
                            </m:e>
                            <m:sub>
                              <m:r>
                                <a:rPr lang="pl-PL" i="1"/>
                                <m:t>𝐟</m:t>
                              </m:r>
                            </m:sub>
                          </m:sSub>
                          <m:r>
                            <a:rPr lang="pl-PL"/>
                            <m:t>+</m:t>
                          </m:r>
                          <m:f>
                            <m:fPr>
                              <m:ctrlPr>
                                <a:rPr lang="pl-PL" i="1"/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pl-PL" i="1"/>
                                  </m:ctrlPr>
                                </m:sSupPr>
                                <m:e>
                                  <m:r>
                                    <a:rPr lang="pl-PL" i="1"/>
                                    <m:t>𝛔</m:t>
                                  </m:r>
                                </m:e>
                                <m:sup>
                                  <m:r>
                                    <a:rPr lang="pl-PL" i="1"/>
                                    <m:t>𝟐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pl-PL" i="1"/>
                                <m:t>𝟐</m:t>
                              </m:r>
                            </m:den>
                          </m:f>
                          <m:r>
                            <a:rPr lang="pl-PL"/>
                            <m:t>)</m:t>
                          </m:r>
                          <m:r>
                            <a:rPr lang="pl-PL" i="1"/>
                            <m:t>𝛕</m:t>
                          </m:r>
                        </m:sup>
                      </m:sSup>
                    </m:oMath>
                  </m:oMathPara>
                </a14:m>
                <a:endParaRPr lang="pl-PL" i="1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/>
                        <m:t>=</m:t>
                      </m:r>
                      <m:r>
                        <a:rPr lang="pl-PL" i="1"/>
                        <m:t>𝐟</m:t>
                      </m:r>
                      <m:sSup>
                        <m:sSupPr>
                          <m:ctrlPr>
                            <a:rPr lang="pl-PL" i="1"/>
                          </m:ctrlPr>
                        </m:sSupPr>
                        <m:e>
                          <m:r>
                            <a:rPr lang="pl-PL" i="1"/>
                            <m:t>𝐞</m:t>
                          </m:r>
                        </m:e>
                        <m:sup>
                          <m:r>
                            <a:rPr lang="pl-PL" i="1"/>
                            <m:t>−</m:t>
                          </m:r>
                          <m:r>
                            <a:rPr lang="pl-PL" i="1"/>
                            <m:t>𝛟</m:t>
                          </m:r>
                          <m:sSup>
                            <m:sSupPr>
                              <m:ctrlPr>
                                <a:rPr lang="pl-PL" i="1"/>
                              </m:ctrlPr>
                            </m:sSupPr>
                            <m:e>
                              <m:r>
                                <a:rPr lang="pl-PL" i="1"/>
                                <m:t>𝐍</m:t>
                              </m:r>
                            </m:e>
                            <m:sup>
                              <m:r>
                                <a:rPr lang="pl-PL" i="1"/>
                                <m:t>−</m:t>
                              </m:r>
                              <m:r>
                                <a:rPr lang="pl-PL" i="1"/>
                                <m:t>𝟏</m:t>
                              </m:r>
                            </m:sup>
                          </m:sSup>
                          <m:d>
                            <m:dPr>
                              <m:ctrlPr>
                                <a:rPr lang="pl-PL" i="1"/>
                              </m:ctrlPr>
                            </m:dPr>
                            <m:e>
                              <m:r>
                                <a:rPr lang="pl-PL" i="1"/>
                                <m:t>𝛟</m:t>
                              </m:r>
                              <m:sSub>
                                <m:sSubPr>
                                  <m:ctrlPr>
                                    <a:rPr lang="pl-PL" i="1"/>
                                  </m:ctrlPr>
                                </m:sSubPr>
                                <m:e>
                                  <m:r>
                                    <a:rPr lang="pl-PL"/>
                                    <m:t>∆</m:t>
                                  </m:r>
                                </m:e>
                                <m:sub>
                                  <m:r>
                                    <a:rPr lang="pl-PL" i="1"/>
                                    <m:t>𝐒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pl-PL" i="1"/>
                                  </m:ctrlPr>
                                </m:sSupPr>
                                <m:e>
                                  <m:r>
                                    <a:rPr lang="pl-PL" i="1"/>
                                    <m:t>𝐞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pl-PL" i="1"/>
                                      </m:ctrlPr>
                                    </m:sSubPr>
                                    <m:e>
                                      <m:r>
                                        <a:rPr lang="pl-PL" i="1"/>
                                        <m:t>𝐫</m:t>
                                      </m:r>
                                    </m:e>
                                    <m:sub>
                                      <m:r>
                                        <a:rPr lang="pl-PL" i="1"/>
                                        <m:t>𝐟</m:t>
                                      </m:r>
                                    </m:sub>
                                  </m:sSub>
                                  <m:r>
                                    <a:rPr lang="pl-PL" i="1"/>
                                    <m:t>𝛕</m:t>
                                  </m:r>
                                </m:sup>
                              </m:sSup>
                            </m:e>
                          </m:d>
                          <m:r>
                            <a:rPr lang="pl-PL" i="1"/>
                            <m:t>𝛔</m:t>
                          </m:r>
                          <m:rad>
                            <m:radPr>
                              <m:degHide m:val="on"/>
                              <m:ctrlPr>
                                <a:rPr lang="pl-PL" i="1"/>
                              </m:ctrlPr>
                            </m:radPr>
                            <m:deg/>
                            <m:e>
                              <m:r>
                                <a:rPr lang="pl-PL" i="1"/>
                                <m:t>𝛕</m:t>
                              </m:r>
                            </m:e>
                          </m:rad>
                          <m:r>
                            <a:rPr lang="pl-PL"/>
                            <m:t>+</m:t>
                          </m:r>
                          <m:f>
                            <m:fPr>
                              <m:ctrlPr>
                                <a:rPr lang="pl-PL" i="1"/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pl-PL" i="1"/>
                                  </m:ctrlPr>
                                </m:sSupPr>
                                <m:e>
                                  <m:r>
                                    <a:rPr lang="pl-PL" i="1"/>
                                    <m:t>𝛔</m:t>
                                  </m:r>
                                </m:e>
                                <m:sup>
                                  <m:r>
                                    <a:rPr lang="pl-PL" i="1"/>
                                    <m:t>𝟐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pl-PL" i="1"/>
                                <m:t>𝟐</m:t>
                              </m:r>
                            </m:den>
                          </m:f>
                          <m:r>
                            <a:rPr lang="pl-PL" i="1"/>
                            <m:t>𝛕</m:t>
                          </m:r>
                        </m:sup>
                      </m:sSup>
                    </m:oMath>
                  </m:oMathPara>
                </a14:m>
                <a:endParaRPr lang="pl-PL" dirty="0" smtClean="0"/>
              </a:p>
              <a:p>
                <a:endParaRPr lang="pl-PL" dirty="0"/>
              </a:p>
            </p:txBody>
          </p:sp>
        </mc:Choice>
        <mc:Fallback>
          <p:sp>
            <p:nvSpPr>
              <p:cNvPr id="5" name="Tex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3"/>
              </p:nvPr>
            </p:nvSpPr>
            <p:spPr>
              <a:blipFill rotWithShape="0">
                <a:blip r:embed="rId4"/>
                <a:stretch>
                  <a:fillRect t="-25926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7129" y="2505075"/>
            <a:ext cx="3753330" cy="3684588"/>
          </a:xfrm>
        </p:spPr>
      </p:pic>
    </p:spTree>
    <p:extLst>
      <p:ext uri="{BB962C8B-B14F-4D97-AF65-F5344CB8AC3E}">
        <p14:creationId xmlns:p14="http://schemas.microsoft.com/office/powerpoint/2010/main" val="79090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5600" cy="992659"/>
          </a:xfrm>
        </p:spPr>
        <p:txBody>
          <a:bodyPr>
            <a:normAutofit/>
          </a:bodyPr>
          <a:lstStyle/>
          <a:p>
            <a:r>
              <a:rPr lang="pl-PL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Płaszczyzna EUR/USD </a:t>
            </a:r>
            <a:r>
              <a:rPr lang="pl-PL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Strike-Term</a:t>
            </a:r>
            <a:r>
              <a:rPr lang="pl-PL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l-PL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strike</a:t>
            </a:r>
            <a:r>
              <a:rPr lang="pl-PL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 koncepcji rozszerzonej (algorytm strikeFromDelta), error:  K_real-K_retrieved</a:t>
            </a:r>
            <a:r>
              <a:rPr lang="pl-PL" sz="1200" dirty="0"/>
              <a:t/>
            </a:r>
            <a:br>
              <a:rPr lang="pl-PL" sz="1200" dirty="0"/>
            </a:br>
            <a:endParaRPr lang="pl-PL" sz="1200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6" b="676"/>
          <a:stretch>
            <a:fillRect/>
          </a:stretch>
        </p:blipFill>
        <p:spPr>
          <a:xfrm>
            <a:off x="839788" y="1539875"/>
            <a:ext cx="10515600" cy="4321175"/>
          </a:xfrm>
        </p:spPr>
      </p:pic>
      <p:sp>
        <p:nvSpPr>
          <p:cNvPr id="7" name="TextBox 6"/>
          <p:cNvSpPr txBox="1"/>
          <p:nvPr/>
        </p:nvSpPr>
        <p:spPr>
          <a:xfrm>
            <a:off x="839788" y="5964195"/>
            <a:ext cx="37157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Źródło: Opracowanie </a:t>
            </a:r>
            <a:r>
              <a:rPr lang="pl-PL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własne</a:t>
            </a:r>
            <a:endParaRPr lang="pl-PL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9511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l-PL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Biblioteka C++ Boost </a:t>
            </a:r>
            <a:endParaRPr lang="pl-PL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991" y="2100649"/>
            <a:ext cx="4451386" cy="4062653"/>
          </a:xfrm>
        </p:spPr>
      </p:pic>
      <p:pic>
        <p:nvPicPr>
          <p:cNvPr id="15" name="Content Placeholder 14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641055" y="3991932"/>
            <a:ext cx="5183188" cy="172317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363088" y="1772558"/>
            <a:ext cx="44513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Schemat generowania liczb pseudolosowych przy użyciu C++ Boost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363088" y="6245172"/>
            <a:ext cx="37157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Źródło: Opracowanie </a:t>
            </a:r>
            <a:r>
              <a:rPr lang="pl-PL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własne</a:t>
            </a:r>
            <a:endParaRPr lang="pl-PL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1055" y="2018779"/>
            <a:ext cx="5725571" cy="1757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495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91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Zastosowanie C++ w Inżynierii Finansowej. Przyspieszanie obliczeń z użyciem układów FPGA oraz GPU C++ in the financial engineering. Using GPU and FPGA for speeding up computations</vt:lpstr>
      <vt:lpstr>1. Konwersja płaszczyzny typu Delta-Term do typu Strike-Term</vt:lpstr>
      <vt:lpstr>Płaszczyzna EUR/USD Strike-Term, strike z koncepcji rozszerzonej (algorytm strikeFromDelta), error:  K_real-K_retrieved </vt:lpstr>
      <vt:lpstr>2. Biblioteka C++ Boost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Konwersja płaszczyzny typu Delta-Term do typu Strike-Term</dc:title>
  <dc:creator>user</dc:creator>
  <cp:lastModifiedBy>user</cp:lastModifiedBy>
  <cp:revision>9</cp:revision>
  <dcterms:created xsi:type="dcterms:W3CDTF">2015-06-21T22:36:46Z</dcterms:created>
  <dcterms:modified xsi:type="dcterms:W3CDTF">2015-06-22T00:06:27Z</dcterms:modified>
</cp:coreProperties>
</file>