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62729658792652"/>
          <c:y val="3.0490960207266389E-2"/>
          <c:w val="0.79719335083114606"/>
          <c:h val="0.64666041142317887"/>
        </c:manualLayout>
      </c:layout>
      <c:barChart>
        <c:barDir val="col"/>
        <c:grouping val="clustered"/>
        <c:varyColors val="0"/>
        <c:ser>
          <c:idx val="0"/>
          <c:order val="0"/>
          <c:tx>
            <c:v>time (ms) logarithmic scale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Sheet1!$E$11:$E$14</c:f>
              <c:strCache>
                <c:ptCount val="4"/>
                <c:pt idx="0">
                  <c:v>Excel VBA</c:v>
                </c:pt>
                <c:pt idx="1">
                  <c:v>CPU (4 threads)</c:v>
                </c:pt>
                <c:pt idx="2">
                  <c:v>CPU variables preallocated</c:v>
                </c:pt>
                <c:pt idx="3">
                  <c:v>GPU</c:v>
                </c:pt>
              </c:strCache>
            </c:strRef>
          </c:cat>
          <c:val>
            <c:numRef>
              <c:f>Sheet1!$F$11:$F$14</c:f>
              <c:numCache>
                <c:formatCode>#,##0</c:formatCode>
                <c:ptCount val="4"/>
                <c:pt idx="0">
                  <c:v>183547</c:v>
                </c:pt>
                <c:pt idx="1">
                  <c:v>18240</c:v>
                </c:pt>
                <c:pt idx="2">
                  <c:v>189</c:v>
                </c:pt>
                <c:pt idx="3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643840"/>
        <c:axId val="106645376"/>
      </c:barChart>
      <c:catAx>
        <c:axId val="1066438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pl-PL"/>
          </a:p>
        </c:txPr>
        <c:crossAx val="106645376"/>
        <c:crosses val="autoZero"/>
        <c:auto val="1"/>
        <c:lblAlgn val="ctr"/>
        <c:lblOffset val="100"/>
        <c:noMultiLvlLbl val="0"/>
      </c:catAx>
      <c:valAx>
        <c:axId val="10664537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pl-PL" sz="1400" b="0">
                    <a:latin typeface="Times New Roman" pitchFamily="18" charset="0"/>
                    <a:cs typeface="Times New Roman" pitchFamily="18" charset="0"/>
                  </a:rPr>
                  <a:t>time (ms) logarithmic scale</a:t>
                </a:r>
              </a:p>
            </c:rich>
          </c:tx>
          <c:layout>
            <c:manualLayout>
              <c:xMode val="edge"/>
              <c:yMode val="edge"/>
              <c:x val="1.3838938475637464E-2"/>
              <c:y val="0.13156281617161486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106643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43285214348207"/>
          <c:y val="4.4222509924018029E-2"/>
          <c:w val="0.6694155730533683"/>
          <c:h val="0.64940672136652922"/>
        </c:manualLayout>
      </c:layout>
      <c:barChart>
        <c:barDir val="col"/>
        <c:grouping val="clustered"/>
        <c:varyColors val="0"/>
        <c:ser>
          <c:idx val="0"/>
          <c:order val="0"/>
          <c:tx>
            <c:v>time (ms)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Sheet1!$E$6:$E$8</c:f>
              <c:strCache>
                <c:ptCount val="3"/>
                <c:pt idx="0">
                  <c:v>CPU (4 threads)</c:v>
                </c:pt>
                <c:pt idx="1">
                  <c:v>CPU (single thread) with random variables preallocated and generated by GPU</c:v>
                </c:pt>
                <c:pt idx="2">
                  <c:v>GPU</c:v>
                </c:pt>
              </c:strCache>
            </c:strRef>
          </c:cat>
          <c:val>
            <c:numRef>
              <c:f>Sheet1!$F$6:$F$8</c:f>
              <c:numCache>
                <c:formatCode>#,##0</c:formatCode>
                <c:ptCount val="3"/>
                <c:pt idx="0">
                  <c:v>18240</c:v>
                </c:pt>
                <c:pt idx="1">
                  <c:v>189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833792"/>
        <c:axId val="106835328"/>
      </c:barChart>
      <c:catAx>
        <c:axId val="106833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pl-PL"/>
          </a:p>
        </c:txPr>
        <c:crossAx val="106835328"/>
        <c:crosses val="autoZero"/>
        <c:auto val="1"/>
        <c:lblAlgn val="ctr"/>
        <c:lblOffset val="100"/>
        <c:noMultiLvlLbl val="0"/>
      </c:catAx>
      <c:valAx>
        <c:axId val="10683532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pl-PL" sz="1400" b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r>
                  <a:rPr lang="pl-PL" sz="1400" b="0" baseline="0">
                    <a:latin typeface="Times New Roman" pitchFamily="18" charset="0"/>
                    <a:cs typeface="Times New Roman" pitchFamily="18" charset="0"/>
                  </a:rPr>
                  <a:t> (ms) logarithmic scale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106833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8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5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4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8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6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9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9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1923"/>
            <a:ext cx="9144000" cy="1088039"/>
          </a:xfrm>
        </p:spPr>
        <p:txBody>
          <a:bodyPr>
            <a:normAutofit/>
          </a:bodyPr>
          <a:lstStyle/>
          <a:p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C++ w Inżynierii Finansowej. </a:t>
            </a: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Przyspieszanie</a:t>
            </a:r>
            <a:b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obliczeń </a:t>
            </a:r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użyciem układów FPGA oraz GPU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in the financial engineering. Using GPU and FPGA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speeding up computations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2286"/>
          </a:xfrm>
        </p:spPr>
        <p:txBody>
          <a:bodyPr>
            <a:normAutofit/>
          </a:bodyPr>
          <a:lstStyle/>
          <a:p>
            <a:endParaRPr lang="pl-P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Obrona pracy magisterskiej</a:t>
            </a:r>
          </a:p>
          <a:p>
            <a:pPr algn="r"/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Promotor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 hab. Henryk Runka, prof. nadzw.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UEP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Kierunek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Informatyka i ekonometria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Specjalność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Inżynieria Finansowa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Katedra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Ekonomii Matematycznej</a:t>
            </a:r>
          </a:p>
          <a:p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Poznań 2015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1" y="6526"/>
            <a:ext cx="8499757" cy="186241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4" name="TextBox 3"/>
          <p:cNvSpPr txBox="1"/>
          <p:nvPr/>
        </p:nvSpPr>
        <p:spPr>
          <a:xfrm>
            <a:off x="1696995" y="593124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Piotr Gregor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GPU, rezultaty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3473596"/>
              </p:ext>
            </p:extLst>
          </p:nvPr>
        </p:nvGraphicFramePr>
        <p:xfrm>
          <a:off x="3281697" y="2803277"/>
          <a:ext cx="5699018" cy="2126939"/>
        </p:xfrm>
        <a:graphic>
          <a:graphicData uri="http://schemas.openxmlformats.org/drawingml/2006/table">
            <a:tbl>
              <a:tblPr/>
              <a:tblGrid>
                <a:gridCol w="1085528"/>
                <a:gridCol w="620301"/>
                <a:gridCol w="620301"/>
                <a:gridCol w="620301"/>
                <a:gridCol w="620301"/>
                <a:gridCol w="620301"/>
                <a:gridCol w="1511985"/>
              </a:tblGrid>
              <a:tr h="2250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Technology used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(ms)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Confidence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 up in time</a:t>
                      </a:r>
                    </a:p>
                  </a:txBody>
                  <a:tcPr marL="8815" marR="8815" marT="8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507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= CPU 4 threads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7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 VBA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183 547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4.5252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3.4539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507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 (4 threads)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18 240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4.5271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3.4519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1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 (single thread) with random variables preallocated and generated by GPU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4.5253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3.4557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96.51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07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GPU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4.5253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3.4557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8815" marR="8815" marT="881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289.52</a:t>
                      </a:r>
                    </a:p>
                  </a:txBody>
                  <a:tcPr marL="8815" marR="8815" marT="88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81696" y="4946824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GPU, porównanie wyników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3088" y="6406939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564768"/>
              </p:ext>
            </p:extLst>
          </p:nvPr>
        </p:nvGraphicFramePr>
        <p:xfrm>
          <a:off x="1538246" y="2246367"/>
          <a:ext cx="4544785" cy="417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45020"/>
              </p:ext>
            </p:extLst>
          </p:nvPr>
        </p:nvGraphicFramePr>
        <p:xfrm>
          <a:off x="6629400" y="2163536"/>
          <a:ext cx="4188279" cy="426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6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Prezentacja praktyczna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81814"/>
              </p:ext>
            </p:extLst>
          </p:nvPr>
        </p:nvGraphicFramePr>
        <p:xfrm>
          <a:off x="4919128" y="2640325"/>
          <a:ext cx="1976106" cy="2517197"/>
        </p:xfrm>
        <a:graphic>
          <a:graphicData uri="http://schemas.openxmlformats.org/drawingml/2006/table">
            <a:tbl>
              <a:tblPr/>
              <a:tblGrid>
                <a:gridCol w="1976106"/>
              </a:tblGrid>
              <a:tr h="53274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Programs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7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 VBA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637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C++, 4 threads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(single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thread) with random variables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GPU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37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4919127" y="515752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Zakończenie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Dziękujemy za uwagę!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80" y="2255627"/>
            <a:ext cx="5183187" cy="3450058"/>
          </a:xfrm>
        </p:spPr>
      </p:pic>
    </p:spTree>
    <p:extLst>
      <p:ext uri="{BB962C8B-B14F-4D97-AF65-F5344CB8AC3E}">
        <p14:creationId xmlns:p14="http://schemas.microsoft.com/office/powerpoint/2010/main" val="18466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Płaszczyzna zmienności implikowanej na rynku opcji walutowych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</p:spPr>
            <p:txBody>
              <a:bodyPr>
                <a:normAutofit/>
              </a:bodyPr>
              <a:lstStyle/>
              <a:p>
                <a:r>
                  <a:rPr lang="pl-PL" sz="1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Zamiana płaszczyzny Delta-Term na płaszczyznę Strike-Term</a:t>
                </a: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𝐩𝐚</m:t>
                          </m:r>
                        </m:sub>
                      </m:sSub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b>
                            <m:sSubPr>
                              <m:ctrlPr>
                                <a:rPr lang="pl-PL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  <m:f>
                                <m:fPr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𝐟</m:t>
                                  </m:r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𝐊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p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num>
                            <m:den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𝛅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l-PL" sz="1500" dirty="0" smtClean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" y="2656245"/>
            <a:ext cx="4980538" cy="3507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</p:spPr>
            <p:txBody>
              <a:bodyPr>
                <a:normAutofit fontScale="25000" lnSpcReduction="20000"/>
              </a:bodyPr>
              <a:lstStyle/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𝐊</m:t>
                      </m:r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</m:t>
                      </m:r>
                      <m:sSup>
                        <m:sSupPr>
                          <m:ctrlPr>
                            <a:rPr lang="pl-PL" sz="6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  <m:r>
                                <a:rPr lang="pl-PL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sub>
                              </m:s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sub>
                          </m:sSub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𝐟</m:t>
                      </m:r>
                      <m:sSup>
                        <m:sSupPr>
                          <m:ctrlPr>
                            <a:rPr lang="pl-PL" sz="6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ad>
                            <m:radPr>
                              <m:degHide m:val="on"/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e>
                          </m:rad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19" y="2656245"/>
            <a:ext cx="3599340" cy="3533418"/>
          </a:xfrm>
        </p:spPr>
      </p:pic>
      <p:sp>
        <p:nvSpPr>
          <p:cNvPr id="7" name="TextBox 6"/>
          <p:cNvSpPr txBox="1"/>
          <p:nvPr/>
        </p:nvSpPr>
        <p:spPr>
          <a:xfrm>
            <a:off x="1028353" y="6260994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2659"/>
          </a:xfrm>
        </p:spPr>
        <p:txBody>
          <a:bodyPr>
            <a:norm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Płaszczyzna EUR/USD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Strike-Term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koncepcji rozszerzonej (algorytm strikeFromDelta), error:  K_real-K_retrieved</a:t>
            </a:r>
            <a:r>
              <a:rPr lang="pl-PL" sz="1200" dirty="0"/>
              <a:t/>
            </a:r>
            <a:br>
              <a:rPr lang="pl-PL" sz="1200" dirty="0"/>
            </a:br>
            <a:endParaRPr lang="pl-PL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>
            <a:fillRect/>
          </a:stretch>
        </p:blipFill>
        <p:spPr>
          <a:xfrm>
            <a:off x="839788" y="1539875"/>
            <a:ext cx="10515600" cy="4321175"/>
          </a:xfrm>
        </p:spPr>
      </p:pic>
      <p:sp>
        <p:nvSpPr>
          <p:cNvPr id="7" name="TextBox 6"/>
          <p:cNvSpPr txBox="1"/>
          <p:nvPr/>
        </p:nvSpPr>
        <p:spPr>
          <a:xfrm>
            <a:off x="839788" y="5964195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Biblioteka C++ Boost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1" y="2100649"/>
            <a:ext cx="4451386" cy="406265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1055" y="3991932"/>
            <a:ext cx="5183188" cy="1723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Schemat generowania liczb pseudolosowych przy użyciu C++ Boost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3088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55" y="2018779"/>
            <a:ext cx="5725571" cy="1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QuantLib – wybrane zastosowania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Wycena opcji call za pomocą całki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3500" y="2505075"/>
            <a:ext cx="4960587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Cal</m:t>
                      </m:r>
                      <m:sSub>
                        <m:sSub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value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pl-PL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sup>
                      </m:sSup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sup>
                      </m:sSup>
                      <m:d>
                        <m:d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500" b="1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1500" b="1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5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pl-PL" sz="1500" b="1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rτ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5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dx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QuantLib – wybrane zastosowania,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Miara ryzyka Omega, a wskaźnik Sharpe’a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42" y="2286000"/>
            <a:ext cx="3705169" cy="3903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b>
                      </m:sSub>
                      <m:d>
                        <m:d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500" b="1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500" b="1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l-PL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aA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bB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l-PL" sz="15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5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16831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Interfejsy programistyczne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Arbitraż statystyczny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2100649"/>
            <a:ext cx="5729537" cy="337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𝐏𝐋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</m:d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−</m:t>
                      </m:r>
                      <m:sSub>
                        <m:sSub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𝐁𝐔𝐘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sub>
                      </m:sSub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𝐒𝐖𝐀𝐏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14474" y="5453236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FPGA (</a:t>
            </a:r>
            <a:r>
              <a:rPr lang="pl-PL" sz="10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field programmable gate array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 GPU (</a:t>
            </a:r>
            <a:r>
              <a:rPr lang="pl-PL" sz="10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graphics processing unit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5" y="2407481"/>
            <a:ext cx="5729537" cy="3296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2121457"/>
            <a:ext cx="6096000" cy="3641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module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vl_fix_eom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(input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clk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input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reset_n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input [27:0]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input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output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reg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end_of_message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parameter [6:0] DELIMITER = 7'h1;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wire 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wire 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vl_fix_tag_cmp4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cmp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(.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clk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clk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reset_n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reset_n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src_data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src_valid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src_sop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defparam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cmp.DELIMITER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= DELIMITER;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defparam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cmp.TAG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= { 7'h31, 7'h30 };//"10"(the last field in message)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always @ 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or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 begin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end_of_message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= 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&amp;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end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endmodule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582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817811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Lazarenko (Bitbucket) 2012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016" y="5817811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328867"/>
            <a:ext cx="6096000" cy="518603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"cuda_runtime.h"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&lt;helper_cuda.h&gt;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&lt;curand_kernel.h&gt;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__global__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mc_kernel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s_curr =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tid = threadIdx.x;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bid = blockIdx.x;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bsz = blockDim.x;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s_idx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n_idx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call_price = 0.0, put_price = 0.0;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(s_idx &lt;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 = s_curr * exp((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- 0.5 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sqrt(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[n_idx]);</a:t>
            </a:r>
          </a:p>
          <a:p>
            <a:r>
              <a:rPr lang="pl-PL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call_payoff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put_payoff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__syncthreads();</a:t>
            </a:r>
          </a:p>
          <a:p>
            <a:r>
              <a:rPr lang="pl-PL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price expectation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call_price = exp(-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call_payoff;</a:t>
            </a:r>
          </a:p>
          <a:p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[s_idx].callExpected = call_price;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put_price = exp(-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put_payoff;</a:t>
            </a:r>
          </a:p>
          <a:p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[s_idx].putExpected = put_price;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mc_call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BLOCK_SIZE = 1024;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GRID_SIZE = ceil(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(BLOCK_SIZE));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mc_kernel &lt;&lt; &lt;GRID_SIZE, BLOCK_SIZE &gt;&gt; &gt;(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d_s, T, K, S0,  MuByT, r, VBySqrtT, d_normals, N_STEPS, N_PATHS, mu, V);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sz="8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97437855"/>
              </p:ext>
            </p:extLst>
          </p:nvPr>
        </p:nvGraphicFramePr>
        <p:xfrm>
          <a:off x="1434393" y="2367653"/>
          <a:ext cx="1790700" cy="1333500"/>
        </p:xfrm>
        <a:graphic>
          <a:graphicData uri="http://schemas.openxmlformats.org/drawingml/2006/table">
            <a:tbl>
              <a:tblPr/>
              <a:tblGrid>
                <a:gridCol w="11811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Spot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Volatility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free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 Maturity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TimeSteps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Paths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63088" y="3929739"/>
            <a:ext cx="6096000" cy="25946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extern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"C"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MonteCarloGPU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TOptionPlan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*plan,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cudaStream_t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stream) {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__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		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[MAX_OPTIONS];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__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		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</a:t>
            </a:r>
            <a:r>
              <a:rPr lang="en-US" sz="800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</a:t>
            </a:r>
            <a:r>
              <a:rPr lang="en-US" sz="800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 = 0; i &lt;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optionCount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++i) {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double           	T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[i].T;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double           	R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[i].R;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           	V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[i].V;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       	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MuByT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(R - 0.5 * V * V) * T;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double    	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VBySqrtT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V *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sqrt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(T);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[i].S        = (real)plan-&gt;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[i].S;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[i].K        = (real)plan-&gt;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[i].K;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MuByT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= (real)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MuByT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VBySqrtT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(real)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VBySqrtT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checkCudaErrors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cudaMemcpyToSymbolAsync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optionCount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sizeof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(__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0,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cudaMemcpyHostToDevice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stream));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MonteCarloSingleBlockPerOption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&lt;&lt;&lt;plan-&gt;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optionCount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THREAD_N, 0, stream&gt;&gt;&gt;(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rngStates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plan-&gt;path );</a:t>
            </a:r>
            <a:endParaRPr lang="pl-PL" sz="3200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3088" y="6491393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1112</Words>
  <Application>Microsoft Office PowerPoint</Application>
  <PresentationFormat>Custom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Zastosowanie C++ w Inżynierii Finansowej. Przyspieszanie obliczeń z użyciem układów FPGA oraz GPU C++ in the financial engineering. Using GPU and FPGA for speeding up computations</vt:lpstr>
      <vt:lpstr>1. Płaszczyzna zmienności implikowanej na rynku opcji walutowych</vt:lpstr>
      <vt:lpstr>Płaszczyzna EUR/USD Strike-Term, strike z koncepcji rozszerzonej (algorytm strikeFromDelta), error:  K_real-K_retrieved </vt:lpstr>
      <vt:lpstr>2. Biblioteka C++ Boost </vt:lpstr>
      <vt:lpstr>3. QuantLib – wybrane zastosowania</vt:lpstr>
      <vt:lpstr>3. QuantLib – wybrane zastosowania, c.d</vt:lpstr>
      <vt:lpstr>4. Interfejsy programistyczne</vt:lpstr>
      <vt:lpstr>5. Szybkość algorytmów HFT</vt:lpstr>
      <vt:lpstr>5. Szybkość algorytmów HFT, c.d</vt:lpstr>
      <vt:lpstr>5. Szybkość algorytmów HFT, c.d</vt:lpstr>
      <vt:lpstr>5. Szybkość algorytmów HFT, c.d</vt:lpstr>
      <vt:lpstr>6. Prezentacja praktyczna</vt:lpstr>
      <vt:lpstr>7. Zakończenie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Konwersja płaszczyzny typu Delta-Term do typu Strike-Term</dc:title>
  <dc:creator>user</dc:creator>
  <cp:lastModifiedBy>user</cp:lastModifiedBy>
  <cp:revision>36</cp:revision>
  <dcterms:created xsi:type="dcterms:W3CDTF">2015-06-21T22:36:46Z</dcterms:created>
  <dcterms:modified xsi:type="dcterms:W3CDTF">2015-06-24T07:28:00Z</dcterms:modified>
</cp:coreProperties>
</file>