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335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89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651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25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18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146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589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7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16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396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496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8B48-5BAD-44CF-9D0E-A894454C9483}" type="datetimeFigureOut">
              <a:rPr lang="pl-PL" smtClean="0"/>
              <a:t>2015-06-22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9710-152E-4141-8798-542FEC433A9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77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1923"/>
            <a:ext cx="9144000" cy="1088039"/>
          </a:xfrm>
        </p:spPr>
        <p:txBody>
          <a:bodyPr>
            <a:normAutofit/>
          </a:bodyPr>
          <a:lstStyle/>
          <a:p>
            <a:r>
              <a:rPr lang="pl-PL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Zastosowanie C++ w Inżynierii Finansowej. </a:t>
            </a:r>
            <a:r>
              <a:rPr lang="pl-PL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Przyspieszanie</a:t>
            </a:r>
            <a:br>
              <a:rPr lang="pl-PL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obliczeń </a:t>
            </a:r>
            <a:r>
              <a:rPr lang="pl-PL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użyciem układów FPGA oraz GPU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in the financial engineering. Using GPU and FPGA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speeding up computations</a:t>
            </a:r>
            <a:endParaRPr lang="pl-P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2286"/>
          </a:xfrm>
        </p:spPr>
        <p:txBody>
          <a:bodyPr>
            <a:normAutofit/>
          </a:bodyPr>
          <a:lstStyle/>
          <a:p>
            <a:endParaRPr lang="pl-PL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Obrona pracy magisterskiej</a:t>
            </a:r>
          </a:p>
          <a:p>
            <a:pPr algn="r"/>
            <a:endParaRPr lang="pl-PL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Promotor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 hab. Henryk Runka, prof. nadzw. 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UEP</a:t>
            </a:r>
          </a:p>
          <a:p>
            <a:pPr algn="l"/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Kierunek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Informatyka i ekonometria</a:t>
            </a:r>
          </a:p>
          <a:p>
            <a:pPr algn="l"/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Specjalność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Inżynieria Finansowa</a:t>
            </a:r>
          </a:p>
          <a:p>
            <a:pPr algn="l"/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Katedra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Ekonomii Matematycznej</a:t>
            </a:r>
          </a:p>
          <a:p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Poznań 2015</a:t>
            </a:r>
            <a:endParaRPr lang="pl-PL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21" y="6526"/>
            <a:ext cx="8499757" cy="1862418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4" name="TextBox 3"/>
          <p:cNvSpPr txBox="1"/>
          <p:nvPr/>
        </p:nvSpPr>
        <p:spPr>
          <a:xfrm>
            <a:off x="1696995" y="593124"/>
            <a:ext cx="86909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l-PL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l-PL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l-PL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Piotr Gregor</a:t>
            </a:r>
            <a:endParaRPr lang="pl-PL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Płaszczyzna zmienności implikowanej na rynku opcji walutowych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287624"/>
                <a:ext cx="5157787" cy="1368621"/>
              </a:xfrm>
            </p:spPr>
            <p:txBody>
              <a:bodyPr>
                <a:normAutofit/>
              </a:bodyPr>
              <a:lstStyle/>
              <a:p>
                <a:r>
                  <a:rPr lang="pl-PL" sz="10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Zamiana płaszczyzny Delta-Term na płaszczyznę Strike-Term</a:t>
                </a:r>
              </a:p>
              <a:p>
                <a:endParaRPr lang="pl-PL" sz="15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5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𝐩𝐚</m:t>
                          </m:r>
                        </m:sub>
                      </m:sSub>
                      <m:d>
                        <m:dPr>
                          <m:ctrlPr>
                            <a:rPr lang="pl-PL" sz="15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𝐊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𝛔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</m:e>
                      </m:d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𝛟</m:t>
                      </m:r>
                      <m:f>
                        <m:fPr>
                          <m:ctrlPr>
                            <a:rPr lang="pl-PL" sz="15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𝐊</m:t>
                          </m:r>
                        </m:num>
                        <m:den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</m:den>
                      </m:f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pl-PL" sz="15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  <m:sSub>
                            <m:sSubPr>
                              <m:ctrlPr>
                                <a:rPr lang="pl-PL" sz="15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𝛟</m:t>
                      </m:r>
                      <m:f>
                        <m:fPr>
                          <m:ctrlPr>
                            <a:rPr lang="pl-PL" sz="15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𝐊</m:t>
                          </m:r>
                        </m:num>
                        <m:den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</m:den>
                      </m:f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pl-PL" sz="15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15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𝐥𝐧</m:t>
                              </m:r>
                              <m:f>
                                <m:fPr>
                                  <m:ctrlPr>
                                    <a:rPr lang="pl-PL" sz="15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𝐟</m:t>
                                  </m:r>
                                </m:num>
                                <m:den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𝐊</m:t>
                                  </m:r>
                                </m:den>
                              </m:f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l-PL" sz="15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15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𝛔</m:t>
                                      </m:r>
                                    </m:e>
                                    <m:sup>
                                      <m:r>
                                        <a:rPr lang="pl-PL" sz="15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𝛕</m:t>
                              </m:r>
                            </m:num>
                            <m:den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𝛅</m:t>
                              </m:r>
                              <m:rad>
                                <m:radPr>
                                  <m:degHide m:val="on"/>
                                  <m:ctrlPr>
                                    <a:rPr lang="pl-PL" sz="15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𝛕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pl-PL" sz="1500" dirty="0" smtClean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287624"/>
                <a:ext cx="5157787" cy="136862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7" y="2656245"/>
            <a:ext cx="4980538" cy="350705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200" y="1681163"/>
                <a:ext cx="5183188" cy="975082"/>
              </a:xfrm>
            </p:spPr>
            <p:txBody>
              <a:bodyPr>
                <a:normAutofit fontScale="25000" lnSpcReduction="20000"/>
              </a:bodyPr>
              <a:lstStyle/>
              <a:p>
                <a:endParaRPr lang="pl-PL" sz="15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sz="15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sz="15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𝐊</m:t>
                      </m:r>
                      <m:r>
                        <a:rPr lang="pl-PL" sz="6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6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𝐒</m:t>
                      </m:r>
                      <m:sSup>
                        <m:sSupPr>
                          <m:ctrlP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  <m:sSup>
                            <m:sSupPr>
                              <m:ctrlP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p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𝛟</m:t>
                              </m:r>
                              <m:sSub>
                                <m:sSubPr>
                                  <m:ctrlP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6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l-PL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pl-PL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𝐟</m:t>
                                      </m:r>
                                    </m:sub>
                                  </m:sSub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𝛕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𝛔</m:t>
                              </m:r>
                              <m:rad>
                                <m:radPr>
                                  <m:degHide m:val="on"/>
                                  <m:ctrlP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𝛕</m:t>
                                  </m:r>
                                </m:e>
                              </m:rad>
                              <m:r>
                                <a:rPr lang="pl-PL" sz="6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𝐫</m:t>
                                  </m:r>
                                </m:e>
                                <m:sub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𝐝</m:t>
                                  </m:r>
                                </m:sub>
                              </m:sSub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𝐟</m:t>
                              </m:r>
                            </m:sub>
                          </m:sSub>
                          <m:r>
                            <a:rPr lang="pl-PL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𝛔</m:t>
                                  </m:r>
                                </m:e>
                                <m:sup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pl-PL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𝛕</m:t>
                          </m:r>
                        </m:sup>
                      </m:sSup>
                    </m:oMath>
                  </m:oMathPara>
                </a14:m>
                <a:endParaRPr lang="pl-PL" sz="600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6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6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𝐟</m:t>
                      </m:r>
                      <m:sSup>
                        <m:sSupPr>
                          <m:ctrlP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𝛟</m:t>
                          </m:r>
                          <m:sSup>
                            <m:sSupPr>
                              <m:ctrlP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p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𝛟</m:t>
                              </m:r>
                              <m:sSub>
                                <m:sSubPr>
                                  <m:ctrlP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6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𝐒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l-PL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b>
                                      <m:r>
                                        <a:rPr lang="pl-PL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𝐟</m:t>
                                      </m:r>
                                    </m:sub>
                                  </m:sSub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𝛕</m:t>
                                  </m:r>
                                </m:sup>
                              </m:sSup>
                            </m:e>
                          </m:d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𝛔</m:t>
                          </m:r>
                          <m:rad>
                            <m:radPr>
                              <m:degHide m:val="on"/>
                              <m:ctrlP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𝛕</m:t>
                              </m:r>
                            </m:e>
                          </m:rad>
                          <m:r>
                            <a:rPr lang="pl-PL" sz="6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𝛔</m:t>
                                  </m:r>
                                </m:e>
                                <m:sup>
                                  <m:r>
                                    <a:rPr lang="pl-PL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l-PL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pl-PL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𝛕</m:t>
                          </m:r>
                        </m:sup>
                      </m:sSup>
                    </m:oMath>
                  </m:oMathPara>
                </a14:m>
                <a:endParaRPr lang="pl-PL" sz="6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pl-PL" dirty="0"/>
              </a:p>
            </p:txBody>
          </p:sp>
        </mc:Choice>
        <mc:Fallback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200" y="1681163"/>
                <a:ext cx="5183188" cy="97508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119" y="2656245"/>
            <a:ext cx="3599340" cy="3533418"/>
          </a:xfrm>
        </p:spPr>
      </p:pic>
    </p:spTree>
    <p:extLst>
      <p:ext uri="{BB962C8B-B14F-4D97-AF65-F5344CB8AC3E}">
        <p14:creationId xmlns:p14="http://schemas.microsoft.com/office/powerpoint/2010/main" val="790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992659"/>
          </a:xfrm>
        </p:spPr>
        <p:txBody>
          <a:bodyPr>
            <a:norm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Płaszczyzna EUR/USD </a:t>
            </a:r>
            <a:r>
              <a:rPr lang="pl-PL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Strike-Term</a:t>
            </a:r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strike</a:t>
            </a:r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koncepcji rozszerzonej (algorytm strikeFromDelta), error:  K_real-K_retrieved</a:t>
            </a:r>
            <a:r>
              <a:rPr lang="pl-PL" sz="1200" dirty="0"/>
              <a:t/>
            </a:r>
            <a:br>
              <a:rPr lang="pl-PL" sz="1200" dirty="0"/>
            </a:br>
            <a:endParaRPr lang="pl-PL" sz="12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" b="676"/>
          <a:stretch>
            <a:fillRect/>
          </a:stretch>
        </p:blipFill>
        <p:spPr>
          <a:xfrm>
            <a:off x="839788" y="1539875"/>
            <a:ext cx="10515600" cy="4321175"/>
          </a:xfrm>
        </p:spPr>
      </p:pic>
      <p:sp>
        <p:nvSpPr>
          <p:cNvPr id="7" name="TextBox 6"/>
          <p:cNvSpPr txBox="1"/>
          <p:nvPr/>
        </p:nvSpPr>
        <p:spPr>
          <a:xfrm>
            <a:off x="839788" y="5964195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Biblioteka C++ Boost 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91" y="2100649"/>
            <a:ext cx="4451386" cy="4062653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41055" y="3991932"/>
            <a:ext cx="5183188" cy="17231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Schemat generowania liczb pseudolosowych przy użyciu C++ Boost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63088" y="6245172"/>
            <a:ext cx="3715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Źródło: Opracowanie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własne</a:t>
            </a:r>
            <a:endParaRPr lang="pl-PL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055" y="2018779"/>
            <a:ext cx="5725571" cy="17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QuantLib – wybrane zastosowania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Wycena opcji call za pomocą całki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83500" y="2505075"/>
            <a:ext cx="4960587" cy="3684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111520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500" b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Cal</m:t>
                      </m:r>
                      <m:sSub>
                        <m:sSubPr>
                          <m:ctrlPr>
                            <a:rPr lang="pl-PL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value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pl-PL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</m:sup>
                      </m:sSup>
                      <m:sSup>
                        <m:sSupPr>
                          <m:ctrlPr>
                            <a:rPr lang="pl-PL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US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𝐐</m:t>
                          </m:r>
                        </m:sup>
                      </m:sSup>
                      <m:d>
                        <m:dPr>
                          <m:ctrlPr>
                            <a:rPr lang="pl-PL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l-PL" sz="15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sz="15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1500" b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1500" b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5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pl-PL" sz="15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1500" b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rτ</m:t>
                          </m:r>
                        </m:sup>
                      </m:sSup>
                      <m:nary>
                        <m:naryPr>
                          <m:limLoc m:val="undOvr"/>
                          <m:ctrlPr>
                            <a:rPr lang="pl-PL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nary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5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  <m:d>
                        <m:dPr>
                          <m:ctrlPr>
                            <a:rPr lang="pl-PL" sz="15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500" b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en-US" sz="15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dx</m:t>
                      </m:r>
                    </m:oMath>
                  </m:oMathPara>
                </a14:m>
                <a:endParaRPr lang="pl-PL" sz="1500" dirty="0">
                  <a:effectLst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1115203"/>
              </a:xfrm>
              <a:blipFill rotWithShape="0">
                <a:blip r:embed="rId3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1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QuantLib – wybrane zastosowania, c.d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Miara ryzyka Omega, a wskaźnik Sharpe’a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42" y="2286000"/>
            <a:ext cx="3705169" cy="39036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3531831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5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5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</m:e>
                        <m:sub>
                          <m:r>
                            <a:rPr lang="pl-PL" sz="15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𝐓</m:t>
                          </m:r>
                        </m:sub>
                      </m:sSub>
                      <m:d>
                        <m:dPr>
                          <m:ctrlPr>
                            <a:rPr lang="pl-PL" sz="15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5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pl-PL" sz="15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5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pl-PL" sz="15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sub>
                            <m:sup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l-PL" sz="15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l-PL" sz="1500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l-PL" sz="1500" b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5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r>
                                        <a:rPr lang="pl-PL" sz="15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l-PL" sz="15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sz="15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𝐝𝐱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ctrlPr>
                                <a:rPr lang="pl-PL" sz="15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𝐚</m:t>
                              </m:r>
                            </m:sub>
                            <m:sup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1500" b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5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pl-PL" sz="15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𝐓</m:t>
                                  </m:r>
                                </m:sub>
                              </m:sSub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l-PL" sz="15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𝐝𝐱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l-PL" sz="15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sz="15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pl-PL" sz="15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pl-PL" sz="15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aA</m:t>
                      </m:r>
                      <m:r>
                        <m:rPr>
                          <m:nor/>
                        </m:rPr>
                        <a:rPr lang="pl-PL" sz="15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pl-PL" sz="15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bB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𝐛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15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pl-PL" sz="1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pl-PL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pl-PL" sz="15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𝛑</m:t>
                              </m:r>
                              <m:rad>
                                <m:radPr>
                                  <m:degHide m:val="on"/>
                                  <m:ctrlPr>
                                    <a:rPr lang="pl-PL" sz="15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𝐚</m:t>
                                      </m:r>
                                    </m:e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𝛔</m:t>
                                      </m:r>
                                    </m:e>
                                    <m:sub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𝐀</m:t>
                                      </m:r>
                                    </m:sub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pl-PL" sz="15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𝐛</m:t>
                                      </m:r>
                                    </m:e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𝛔</m:t>
                                      </m:r>
                                    </m:e>
                                    <m:sub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𝐁</m:t>
                                      </m:r>
                                    </m:sub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rad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pl-PL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15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sSub>
                            <m:sSubPr>
                              <m:ctrlP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pl-PL" sz="1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sz="15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pl-PL" sz="15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𝐓</m:t>
                                          </m:r>
                                        </m:e>
                                        <m:sub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l-PL" sz="15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𝐚</m:t>
                                      </m:r>
                                      <m:sSub>
                                        <m:sSubPr>
                                          <m:ctrlP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𝐦</m:t>
                                          </m:r>
                                        </m:e>
                                        <m:sub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𝐀</m:t>
                                          </m:r>
                                        </m:sub>
                                      </m:sSub>
                                      <m:r>
                                        <a:rPr lang="pl-PL" sz="15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𝐛</m:t>
                                      </m:r>
                                      <m:sSub>
                                        <m:sSubPr>
                                          <m:ctrlP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𝐦</m:t>
                                          </m:r>
                                        </m:e>
                                        <m:sub>
                                          <m:r>
                                            <a:rPr lang="pl-PL" sz="15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𝐛</m:t>
                                          </m:r>
                                        </m:sub>
                                      </m:sSub>
                                      <m:r>
                                        <a:rPr lang="pl-PL" sz="1500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l-PL" sz="15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pl-PL" sz="15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𝐚</m:t>
                                      </m:r>
                                    </m:e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𝐀</m:t>
                                      </m:r>
                                    </m:sub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pl-PL" sz="15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𝐛</m:t>
                                      </m:r>
                                    </m:e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𝐁</m:t>
                                      </m:r>
                                    </m:sub>
                                    <m:sup>
                                      <m:r>
                                        <a:rPr lang="pl-PL" sz="15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pl-PL" sz="15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pl-PL" sz="15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l-PL" sz="1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endParaRPr lang="pl-PL" sz="1500" dirty="0">
                  <a:effectLst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3531831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0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Interfejsy programistyczne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Arbitraż statystyczny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51" y="2100649"/>
            <a:ext cx="5729537" cy="33716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111520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1500" b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𝐏𝐋</m:t>
                          </m:r>
                        </m:e>
                        <m:sup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  <m:sSub>
                            <m:sSubPr>
                              <m:ctrlPr>
                                <a:rPr lang="pl-PL" sz="1500" b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𝐒𝐄𝐋𝐋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pl-PL" sz="1500" b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𝐭</m:t>
                          </m:r>
                        </m:e>
                      </m:d>
                      <m:r>
                        <m:rPr>
                          <m:nor/>
                        </m:rPr>
                        <a:rPr lang="pl-PL" sz="1500" b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-</m:t>
                      </m:r>
                      <m:sSub>
                        <m:sSubPr>
                          <m:ctrlPr>
                            <a:rPr lang="pl-PL" sz="1500" b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𝐍</m:t>
                          </m:r>
                          <m:sSub>
                            <m:sSubPr>
                              <m:ctrlPr>
                                <a:rPr lang="pl-PL" sz="1500" b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𝐎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𝐀𝐑𝐁</m:t>
                              </m:r>
                            </m:sub>
                          </m:s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  <m:sSub>
                            <m:sSubPr>
                              <m:ctrlPr>
                                <a:rPr lang="pl-PL" sz="1500" b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𝐁𝐔𝐘</m:t>
                              </m:r>
                            </m:sub>
                          </m:s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𝐭</m:t>
                          </m:r>
                        </m:sub>
                      </m:sSub>
                      <m:r>
                        <a:rPr lang="pl-PL" sz="1500" b="1" i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l-PL" sz="1500" b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𝐍</m:t>
                          </m:r>
                          <m:sSub>
                            <m:sSubPr>
                              <m:ctrlPr>
                                <a:rPr lang="pl-PL" sz="1500" b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𝐎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𝐀𝐑𝐁</m:t>
                              </m:r>
                            </m:sub>
                          </m:s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  <m:sSub>
                            <m:sSubPr>
                              <m:ctrlPr>
                                <a:rPr lang="pl-PL" sz="1500" b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𝐒𝐄𝐋𝐋</m:t>
                              </m:r>
                            </m:sub>
                          </m:s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l-PL" sz="1500" b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m:rPr>
                          <m:nor/>
                        </m:rPr>
                        <a:rPr lang="pl-PL" sz="1500" b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pl-PL" sz="1500" b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𝐒𝐖𝐀𝐏</m:t>
                          </m:r>
                        </m:e>
                        <m:sup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  <m:sSub>
                            <m:sSubPr>
                              <m:ctrlPr>
                                <a:rPr lang="pl-PL" sz="1500" b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𝐒𝐄𝐋𝐋</m:t>
                              </m:r>
                            </m:sub>
                          </m:sSub>
                        </m:sup>
                      </m:sSup>
                      <m:r>
                        <a:rPr lang="pl-PL" sz="1500" b="1" i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l-PL" sz="1500" b="1" i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𝐭</m:t>
                      </m:r>
                      <m:r>
                        <a:rPr lang="pl-PL" sz="1500" b="1" i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l-PL" sz="1500" dirty="0">
                  <a:effectLst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111520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9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Szybkość algorytmów HFT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GPU, FPGA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51" y="2100649"/>
            <a:ext cx="5729537" cy="33716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111520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1500" b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𝐏𝐋</m:t>
                          </m:r>
                        </m:e>
                        <m:sup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  <m:sSub>
                            <m:sSubPr>
                              <m:ctrlPr>
                                <a:rPr lang="pl-PL" sz="1500" b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𝐒𝐄𝐋𝐋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pl-PL" sz="1500" b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𝐭</m:t>
                          </m:r>
                        </m:e>
                      </m:d>
                      <m:r>
                        <m:rPr>
                          <m:nor/>
                        </m:rPr>
                        <a:rPr lang="pl-PL" sz="1500" b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-</m:t>
                      </m:r>
                      <m:sSub>
                        <m:sSubPr>
                          <m:ctrlPr>
                            <a:rPr lang="pl-PL" sz="1500" b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𝐍</m:t>
                          </m:r>
                          <m:sSub>
                            <m:sSubPr>
                              <m:ctrlPr>
                                <a:rPr lang="pl-PL" sz="1500" b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𝐎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𝐀𝐑𝐁</m:t>
                              </m:r>
                            </m:sub>
                          </m:s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  <m:sSub>
                            <m:sSubPr>
                              <m:ctrlPr>
                                <a:rPr lang="pl-PL" sz="1500" b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𝐁𝐔𝐘</m:t>
                              </m:r>
                            </m:sub>
                          </m:s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𝐭</m:t>
                          </m:r>
                        </m:sub>
                      </m:sSub>
                      <m:r>
                        <a:rPr lang="pl-PL" sz="1500" b="1" i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l-PL" sz="1500" b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𝐍</m:t>
                          </m:r>
                          <m:sSub>
                            <m:sSubPr>
                              <m:ctrlPr>
                                <a:rPr lang="pl-PL" sz="1500" b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𝐎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𝐀𝐑𝐁</m:t>
                              </m:r>
                            </m:sub>
                          </m:s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  <m:sSub>
                            <m:sSubPr>
                              <m:ctrlPr>
                                <a:rPr lang="pl-PL" sz="1500" b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𝐒𝐄𝐋𝐋</m:t>
                              </m:r>
                            </m:sub>
                          </m:sSub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l-PL" sz="1500" b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𝐭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m:rPr>
                          <m:nor/>
                        </m:rPr>
                        <a:rPr lang="pl-PL" sz="1500" b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pl-PL" sz="1500" b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𝐒𝐖𝐀𝐏</m:t>
                          </m:r>
                        </m:e>
                        <m:sup>
                          <m:r>
                            <a:rPr lang="pl-PL" sz="1500" b="1" i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</m:t>
                          </m:r>
                          <m:sSub>
                            <m:sSubPr>
                              <m:ctrlPr>
                                <a:rPr lang="pl-PL" sz="1500" b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pl-PL" sz="1500" b="1" i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𝐒𝐄𝐋𝐋</m:t>
                              </m:r>
                            </m:sub>
                          </m:sSub>
                        </m:sup>
                      </m:sSup>
                      <m:r>
                        <a:rPr lang="pl-PL" sz="1500" b="1" i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l-PL" sz="1500" b="1" i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𝐭</m:t>
                      </m:r>
                      <m:r>
                        <a:rPr lang="pl-PL" sz="1500" b="1" i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l-PL" sz="1500" dirty="0">
                  <a:effectLst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63088" y="2505075"/>
                <a:ext cx="4634487" cy="111520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1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pl-P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Szybkość algorytmów HFT, c.d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3088" y="1772558"/>
            <a:ext cx="445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Symulacje Monte Carlo z wykorzystaniem CPU oraz GPU</a:t>
            </a:r>
            <a:endParaRPr lang="pl-PL" sz="1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56861713"/>
              </p:ext>
            </p:extLst>
          </p:nvPr>
        </p:nvGraphicFramePr>
        <p:xfrm>
          <a:off x="1439652" y="2100649"/>
          <a:ext cx="17907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Spot Price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100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Strike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104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Volatility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Risk free rate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0,05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Option Maturity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TimeSteps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Number of Paths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7000000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9680"/>
              </p:ext>
            </p:extLst>
          </p:nvPr>
        </p:nvGraphicFramePr>
        <p:xfrm>
          <a:off x="1433355" y="3553285"/>
          <a:ext cx="5570430" cy="1106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2264"/>
                <a:gridCol w="1172722"/>
                <a:gridCol w="1172722"/>
                <a:gridCol w="117272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Technology used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time (ms)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Call price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Put price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Excel VBA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 smtClean="0">
                          <a:effectLst/>
                        </a:rPr>
                        <a:t>73 265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4.5249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3.4534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CPU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 smtClean="0">
                          <a:effectLst/>
                        </a:rPr>
                        <a:t>20 848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 smtClean="0">
                          <a:effectLst/>
                        </a:rPr>
                        <a:t>4.5222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3.4482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CPU with random variables preallocated and generated by GPU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186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4.5248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3.4535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GPU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63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4.5248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3.4535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06422" y="1152033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l-PL" sz="9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l-PL" sz="9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l-PL" sz="9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"cuda_runtime.h"</a:t>
            </a:r>
            <a:endParaRPr lang="pl-PL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&lt;helper_cuda.h&gt;</a:t>
            </a:r>
            <a:endParaRPr lang="pl-PL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&lt;curand_kernel.h&gt;</a:t>
            </a:r>
            <a:endParaRPr lang="pl-PL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l-PL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__global__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mc_kernel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TOptionValue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S0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MuByT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VBySqrtT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d_normals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N_STEPS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N_PATHS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real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s_curr =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S0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tid = threadIdx.x;</a:t>
            </a:r>
          </a:p>
          <a:p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bid = blockIdx.x;</a:t>
            </a:r>
          </a:p>
          <a:p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bsz = blockDim.x;</a:t>
            </a:r>
          </a:p>
          <a:p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s_idx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bid *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bsz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n_idx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bid *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bsz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real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call_price = 0.0, put_price = 0.0;</a:t>
            </a:r>
          </a:p>
          <a:p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if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(s_idx &lt;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N_PATHS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s_curr = s_curr * exp((</a:t>
            </a:r>
            <a:r>
              <a:rPr lang="pt-BR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t-B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- 0.5 * </a:t>
            </a:r>
            <a:r>
              <a:rPr lang="pt-BR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pt-BR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</a:t>
            </a:r>
            <a:r>
              <a:rPr lang="pt-BR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pt-B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sqrt(</a:t>
            </a:r>
            <a:r>
              <a:rPr lang="pt-BR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l-PL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</a:t>
            </a:r>
            <a:r>
              <a:rPr lang="pt-B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pt-BR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d_normals</a:t>
            </a:r>
            <a:r>
              <a:rPr lang="pt-B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[n_idx]);</a:t>
            </a:r>
          </a:p>
          <a:p>
            <a:r>
              <a:rPr lang="pl-PL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call_payoff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s_curr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?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s_curr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0.0);</a:t>
            </a:r>
          </a:p>
          <a:p>
            <a:r>
              <a:rPr lang="pl-PL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put_payoff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((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s_curr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?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s_curr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0.0);</a:t>
            </a:r>
          </a:p>
          <a:p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__syncthreads();</a:t>
            </a:r>
          </a:p>
          <a:p>
            <a:r>
              <a:rPr lang="pl-PL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 price expectation</a:t>
            </a:r>
            <a:endParaRPr lang="pl-PL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call_price = exp(-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call_payoff;</a:t>
            </a:r>
          </a:p>
          <a:p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d_s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[s_idx].callExpected = call_price;</a:t>
            </a:r>
          </a:p>
          <a:p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put_price = exp(-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put_payoff;</a:t>
            </a:r>
          </a:p>
          <a:p>
            <a:r>
              <a:rPr lang="pl-PL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d_s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[s_idx].putExpected = put_price;</a:t>
            </a:r>
          </a:p>
          <a:p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pl-PL" sz="9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mc_call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TOptionValue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S0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d_normals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MuByT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VBySqrtT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N_STEPS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N_PATHS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BLOCK_SIZE = 1024;</a:t>
            </a:r>
          </a:p>
          <a:p>
            <a:r>
              <a:rPr lang="pl-PL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9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GRID_SIZE = ceil(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N_PATHS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</a:t>
            </a:r>
            <a:r>
              <a:rPr lang="en-US" sz="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(BLOCK_SIZE));</a:t>
            </a:r>
          </a:p>
          <a:p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mc_kernel &lt;&lt; &lt;GRID_SIZE, BLOCK_SIZE &gt;&gt; &gt;(</a:t>
            </a:r>
          </a:p>
          <a:p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d_s, T, K, S0,  MuByT, r, VBySqrtT, d_normals, N_STEPS, N_PATHS, mu, V);</a:t>
            </a:r>
          </a:p>
          <a:p>
            <a:r>
              <a:rPr lang="pl-PL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97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510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Zastosowanie C++ w Inżynierii Finansowej. Przyspieszanie obliczeń z użyciem układów FPGA oraz GPU C++ in the financial engineering. Using GPU and FPGA for speeding up computations</vt:lpstr>
      <vt:lpstr>1. Płaszczyzna zmienności implikowanej na rynku opcji walutowych</vt:lpstr>
      <vt:lpstr>Płaszczyzna EUR/USD Strike-Term, strike z koncepcji rozszerzonej (algorytm strikeFromDelta), error:  K_real-K_retrieved </vt:lpstr>
      <vt:lpstr>2. Biblioteka C++ Boost </vt:lpstr>
      <vt:lpstr>3. QuantLib – wybrane zastosowania</vt:lpstr>
      <vt:lpstr>3. QuantLib – wybrane zastosowania, c.d</vt:lpstr>
      <vt:lpstr>4. Interfejsy programistyczne</vt:lpstr>
      <vt:lpstr>5. Szybkość algorytmów HFT</vt:lpstr>
      <vt:lpstr>5. Szybkość algorytmów HFT, c.d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Konwersja płaszczyzny typu Delta-Term do typu Strike-Term</dc:title>
  <dc:creator>user</dc:creator>
  <cp:lastModifiedBy>user</cp:lastModifiedBy>
  <cp:revision>23</cp:revision>
  <dcterms:created xsi:type="dcterms:W3CDTF">2015-06-21T22:36:46Z</dcterms:created>
  <dcterms:modified xsi:type="dcterms:W3CDTF">2015-06-23T01:31:32Z</dcterms:modified>
</cp:coreProperties>
</file>