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8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6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9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9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923"/>
            <a:ext cx="9144000" cy="1088039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C++ w Inżynierii Finansowej. </a:t>
            </a: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Przyspieszanie</a:t>
            </a:r>
            <a:b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obliczeń </a:t>
            </a:r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użyciem układów FPGA oraz GPU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 the financial engineering. Using GPU and FPGA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speeding up computations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286"/>
          </a:xfrm>
        </p:spPr>
        <p:txBody>
          <a:bodyPr>
            <a:normAutofit/>
          </a:bodyPr>
          <a:lstStyle/>
          <a:p>
            <a:endParaRPr lang="pl-P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Obrona pracy magisterskiej</a:t>
            </a:r>
          </a:p>
          <a:p>
            <a:pPr algn="r"/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Promotor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 hab. Henryk Runka, prof. nadzw.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UEP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Kierunek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Informatyka i ekonometria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Specjalność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Inżynieria Finansowa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Katedra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Ekonomii Matematycznej</a:t>
            </a:r>
          </a:p>
          <a:p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Poznań 2015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1" y="6526"/>
            <a:ext cx="8499757" cy="186241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TextBox 3"/>
          <p:cNvSpPr txBox="1"/>
          <p:nvPr/>
        </p:nvSpPr>
        <p:spPr>
          <a:xfrm>
            <a:off x="1696995" y="593124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Piotr Gregor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Płaszczyzna zmienności implikowanej na rynku opcji walutowych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</p:spPr>
            <p:txBody>
              <a:bodyPr>
                <a:normAutofit/>
              </a:bodyPr>
              <a:lstStyle/>
              <a:p>
                <a:r>
                  <a:rPr lang="pl-PL" sz="1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Zamiana płaszczyzny Delta-Term na płaszczyznę Strike-Term</a:t>
                </a: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𝐩𝐚</m:t>
                          </m:r>
                        </m:sub>
                      </m:sSub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b>
                            <m:sSub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𝐟</m:t>
                                  </m:r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p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num>
                            <m:den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l-PL" sz="150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2656245"/>
            <a:ext cx="4980538" cy="3507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𝐊</m:t>
                      </m:r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  <m:r>
                                <a:rPr lang="pl-PL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sub>
                          </m:sSub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e>
                          </m:rad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19" y="2656245"/>
            <a:ext cx="3599340" cy="3533418"/>
          </a:xfrm>
        </p:spPr>
      </p:pic>
    </p:spTree>
    <p:extLst>
      <p:ext uri="{BB962C8B-B14F-4D97-AF65-F5344CB8AC3E}">
        <p14:creationId xmlns:p14="http://schemas.microsoft.com/office/powerpoint/2010/main" val="79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2659"/>
          </a:xfrm>
        </p:spPr>
        <p:txBody>
          <a:bodyPr>
            <a:norm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Płaszczyzna EUR/USD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Strike-Term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koncepcji rozszerzonej (algorytm strikeFromDelta), error:  K_real-K_retrieved</a:t>
            </a:r>
            <a:r>
              <a:rPr lang="pl-PL" sz="1200" dirty="0"/>
              <a:t/>
            </a:r>
            <a:br>
              <a:rPr lang="pl-PL" sz="1200" dirty="0"/>
            </a:br>
            <a:endParaRPr lang="pl-PL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>
          <a:xfrm>
            <a:off x="839788" y="1539875"/>
            <a:ext cx="10515600" cy="4321175"/>
          </a:xfrm>
        </p:spPr>
      </p:pic>
      <p:sp>
        <p:nvSpPr>
          <p:cNvPr id="7" name="TextBox 6"/>
          <p:cNvSpPr txBox="1"/>
          <p:nvPr/>
        </p:nvSpPr>
        <p:spPr>
          <a:xfrm>
            <a:off x="839788" y="5964195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Biblioteka C++ Boost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1" y="2100649"/>
            <a:ext cx="4451386" cy="406265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1055" y="3991932"/>
            <a:ext cx="5183188" cy="1723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Schemat generowania liczb pseudolosowych przy użyciu C++ Boost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3088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55" y="2018779"/>
            <a:ext cx="5725571" cy="1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Wycena opcji call za pomocą całki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3500" y="2505075"/>
            <a:ext cx="4960587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Cal</m:t>
                      </m:r>
                      <m:sSub>
                        <m:sSub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value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l-PL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sup>
                      </m:sSup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sup>
                      </m:sSup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500" b="1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5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dx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Miara ryzyka Omega, a wskaźnik Sharpe’a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42" y="2286000"/>
            <a:ext cx="3705169" cy="3903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500" b="1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500" b="1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l-PL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aA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bB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l-PL" sz="15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Interfejsy programistyczne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Arbitraż statystyczny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2100649"/>
            <a:ext cx="5729537" cy="337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𝐏𝐋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</m:d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𝐁𝐔𝐘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𝐒𝐖𝐀𝐏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FPGA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field programmable gate array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GPU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graphics processing unit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24" y="2603424"/>
            <a:ext cx="5729537" cy="329683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33" y="2545897"/>
            <a:ext cx="4195696" cy="3381375"/>
          </a:xfrm>
        </p:spPr>
      </p:pic>
    </p:spTree>
    <p:extLst>
      <p:ext uri="{BB962C8B-B14F-4D97-AF65-F5344CB8AC3E}">
        <p14:creationId xmlns:p14="http://schemas.microsoft.com/office/powerpoint/2010/main" val="27931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6422" y="115203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"cuda_runtime.h"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&lt;helper_cuda.h&gt;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&lt;curand_kernel.h&gt;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mc_kernel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s_curr =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tid = threadIdx.x;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bid = blockIdx.x;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bsz = blockDim.x;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s_idx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n_idx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call_price = 0.0, put_price = 0.0;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(s_idx &lt;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 = s_curr * exp((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- 0.5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sqrt(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[n_idx]);</a:t>
            </a:r>
          </a:p>
          <a:p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call_payoff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put_payoff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__syncthreads();</a:t>
            </a:r>
          </a:p>
          <a:p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price expectation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call_price = exp(-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call_payoff;</a:t>
            </a:r>
          </a:p>
          <a:p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[s_idx].callExpected = call_price;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put_price = exp(-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put_payoff;</a:t>
            </a:r>
          </a:p>
          <a:p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[s_idx].putExpected = put_price;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mc_call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BLOCK_SIZE = 1024;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GRID_SIZE = ceil(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(BLOCK_SIZE));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mc_kernel &lt;&lt; &lt;GRID_SIZE, BLOCK_SIZE &gt;&gt; &gt;(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d_s, T, K, S0,  MuByT, r, VBySqrtT, d_normals, N_STEPS, N_PATHS, mu, V);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13472"/>
              </p:ext>
            </p:extLst>
          </p:nvPr>
        </p:nvGraphicFramePr>
        <p:xfrm>
          <a:off x="1436717" y="3840478"/>
          <a:ext cx="5504409" cy="2705203"/>
        </p:xfrm>
        <a:graphic>
          <a:graphicData uri="http://schemas.openxmlformats.org/drawingml/2006/table">
            <a:tbl>
              <a:tblPr/>
              <a:tblGrid>
                <a:gridCol w="1427069"/>
                <a:gridCol w="815468"/>
                <a:gridCol w="815468"/>
                <a:gridCol w="815468"/>
                <a:gridCol w="815468"/>
                <a:gridCol w="815468"/>
              </a:tblGrid>
              <a:tr h="2594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Technology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(ms)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Confidence</a:t>
                      </a:r>
                    </a:p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(half of the interval,</a:t>
                      </a:r>
                    </a:p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– alpha = 0.95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25949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 VBA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183 547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C++, 4 threads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(single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thread) with random variables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GPU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43238590"/>
              </p:ext>
            </p:extLst>
          </p:nvPr>
        </p:nvGraphicFramePr>
        <p:xfrm>
          <a:off x="1434393" y="2392146"/>
          <a:ext cx="1790700" cy="1333500"/>
        </p:xfrm>
        <a:graphic>
          <a:graphicData uri="http://schemas.openxmlformats.org/drawingml/2006/table">
            <a:tbl>
              <a:tblPr/>
              <a:tblGrid>
                <a:gridCol w="11811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Spot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Volatility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free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 Maturity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TimeSteps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941</Words>
  <Application>Microsoft Office PowerPoint</Application>
  <PresentationFormat>Custom</PresentationFormat>
  <Paragraphs>135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Zastosowanie C++ w Inżynierii Finansowej. Przyspieszanie obliczeń z użyciem układów FPGA oraz GPU C++ in the financial engineering. Using GPU and FPGA for speeding up computations</vt:lpstr>
      <vt:lpstr>1. Płaszczyzna zmienności implikowanej na rynku opcji walutowych</vt:lpstr>
      <vt:lpstr>Płaszczyzna EUR/USD Strike-Term, strike z koncepcji rozszerzonej (algorytm strikeFromDelta), error:  K_real-K_retrieved </vt:lpstr>
      <vt:lpstr>2. Biblioteka C++ Boost </vt:lpstr>
      <vt:lpstr>3. QuantLib – wybrane zastosowania</vt:lpstr>
      <vt:lpstr>3. QuantLib – wybrane zastosowania, c.d</vt:lpstr>
      <vt:lpstr>4. Interfejsy programistyczne</vt:lpstr>
      <vt:lpstr>5. Szybkość algorytmów HFT</vt:lpstr>
      <vt:lpstr>5. Szybkość algorytmów HFT, c.d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Konwersja płaszczyzny typu Delta-Term do typu Strike-Term</dc:title>
  <dc:creator>user</dc:creator>
  <cp:lastModifiedBy>user</cp:lastModifiedBy>
  <cp:revision>28</cp:revision>
  <dcterms:created xsi:type="dcterms:W3CDTF">2015-06-21T22:36:46Z</dcterms:created>
  <dcterms:modified xsi:type="dcterms:W3CDTF">2015-06-23T16:17:57Z</dcterms:modified>
</cp:coreProperties>
</file>