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Source Sans Pro" panose="020B0503030403020204" pitchFamily="34" charset="0"/>
      <p:regular r:id="rId24"/>
    </p:embeddedFont>
    <p:embeddedFont>
      <p:font typeface="Franklin Gothic Medium" panose="020B0603020102020204" pitchFamily="34" charset="0"/>
      <p:regular r:id="rId25"/>
      <p: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1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3431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25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f2824c346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3f2824c34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8536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f2824c346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3f2824c34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976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f2824c346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3f2824c34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7942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f2824c346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3f2824c34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511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4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077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f2824c34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3f2824c3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409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f2824c346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3f2824c3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29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f2824c346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3f2824c34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91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f2824c34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3f2824c34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46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2824c346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3f2824c34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37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f2824c346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3f2824c34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85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1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s-AR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s-AR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3">
  <p:cSld name="Columna 3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de imagen 3">
  <p:cSld name="Columna de imagen 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Google Shape;176;p16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9" name="Google Shape;179;p16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1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ctrTitle"/>
          </p:nvPr>
        </p:nvSpPr>
        <p:spPr>
          <a:xfrm>
            <a:off x="527925" y="2999327"/>
            <a:ext cx="8144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s-AR"/>
              <a:t>Colecciones</a:t>
            </a:r>
            <a:endParaRPr sz="5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Programación II y Laboratorio de Computación II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Edición 2018</a:t>
            </a:r>
            <a:endParaRPr sz="20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rebuchet MS"/>
              <a:buNone/>
            </a:pPr>
            <a:r>
              <a:rPr lang="es-AR" sz="5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  <a:endParaRPr sz="54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AR" dirty="0"/>
              <a:t>Colecciones No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28"/>
          <p:cNvSpPr txBox="1">
            <a:spLocks noGrp="1"/>
          </p:cNvSpPr>
          <p:nvPr>
            <p:ph type="body" idx="1"/>
          </p:nvPr>
        </p:nvSpPr>
        <p:spPr>
          <a:xfrm>
            <a:off x="787625" y="2075325"/>
            <a:ext cx="11161200" cy="47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ArrayList</a:t>
            </a: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matriz de objetos cuyo tamaño aumenta dinámicamente según sea necesario.</a:t>
            </a:r>
            <a:endParaRPr sz="21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Hashtable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pares de clave y valor que se organizan por código hash de la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clave.</a:t>
            </a:r>
          </a:p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Queue</a:t>
            </a: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primero en entrar, primero en salir (FIFO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).</a:t>
            </a:r>
          </a:p>
          <a:p>
            <a:pPr marL="59817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Stack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100000"/>
              </a:lnSpc>
              <a:spcBef>
                <a:spcPts val="100"/>
              </a:spcBef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último en entrar, primero en salir (LIFO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).</a:t>
            </a:r>
            <a:endParaRPr sz="18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No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680321" y="2064450"/>
            <a:ext cx="9613800" cy="469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</a:t>
            </a:r>
            <a:r>
              <a:rPr lang="es-AR" sz="2400" dirty="0" err="1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using</a:t>
            </a:r>
            <a:r>
              <a:rPr lang="es-AR" sz="2400" dirty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System.Collections</a:t>
            </a:r>
            <a:r>
              <a:rPr lang="es-AR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s-AR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 Colas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= 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queue.Enqueue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AR" sz="24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"A"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queue.Enqueue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</a:t>
            </a:r>
            <a:r>
              <a:rPr lang="es-AR" sz="2400" dirty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"B</a:t>
            </a:r>
            <a:r>
              <a:rPr lang="es-AR" sz="2400" dirty="0" smtClean="0">
                <a:solidFill>
                  <a:srgbClr val="A31515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4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);</a:t>
            </a:r>
            <a:endParaRPr sz="2400" dirty="0"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string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s = 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queue.Dequeue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().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ToString</a:t>
            </a:r>
            <a:r>
              <a:rPr lang="es-AR" sz="2400" dirty="0" smtClean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</a:p>
          <a:p>
            <a:pPr lvl="0">
              <a:spcBef>
                <a:spcPts val="100"/>
              </a:spcBef>
            </a:pPr>
            <a:r>
              <a:rPr lang="es-AR" sz="2400" dirty="0" smtClean="0">
                <a:solidFill>
                  <a:srgbClr val="0080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 Pilas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= 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400" dirty="0" err="1">
                <a:solidFill>
                  <a:srgbClr val="2B91A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stack.Push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(1);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stack.Push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(2);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AR" sz="24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int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i = (</a:t>
            </a:r>
            <a:r>
              <a:rPr lang="es-AR" sz="2400" dirty="0" err="1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int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)</a:t>
            </a:r>
            <a:r>
              <a:rPr lang="es-AR" sz="2400" dirty="0" err="1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stack.Pop</a:t>
            </a:r>
            <a:r>
              <a:rPr lang="es-AR" sz="24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();</a:t>
            </a:r>
            <a:endParaRPr sz="2400" dirty="0">
              <a:solidFill>
                <a:srgbClr val="FFFFFF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Concurrentes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30"/>
          <p:cNvSpPr txBox="1">
            <a:spLocks noGrp="1"/>
          </p:cNvSpPr>
          <p:nvPr>
            <p:ph type="body" idx="1"/>
          </p:nvPr>
        </p:nvSpPr>
        <p:spPr>
          <a:xfrm>
            <a:off x="477672" y="2018350"/>
            <a:ext cx="11356353" cy="44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Son las colecciones en el espacio de nombres </a:t>
            </a:r>
            <a:r>
              <a:rPr lang="es-AR" sz="2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System.Collections.Concurrent</a:t>
            </a: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Proporcionan 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operaciones eficaces y seguras para subprocesos con el fin de obtener acceso a los elementos de colección desde varios subprocesos (hilos</a:t>
            </a: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).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Deben 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utilizarse en lugar de sus equivalentes en los espacios de nombres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System.Collections.GenericDeben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utilizarse en lugar de sus equivalentes en los espacios de nombres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System.Collections.Generic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y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cuando varios subprocesos tienen acceso a la colección </a:t>
            </a: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simultáneamente.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Son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BlockingCollection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BlockingCollection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ConcurrentDictionary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TKey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TValue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&gt;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BlockingCollection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ConcurrentDictionary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TKey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TValue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&gt;,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ConcurrentQueue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 y </a:t>
            </a:r>
            <a:r>
              <a:rPr lang="es-A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ConcurrentStack</a:t>
            </a:r>
            <a:r>
              <a:rPr lang="es-A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&lt;T&gt;.</a:t>
            </a:r>
            <a:r>
              <a:rPr lang="es-AR" sz="250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0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500" b="0" i="0" u="none" strike="noStrike" cap="none" dirty="0">
              <a:solidFill>
                <a:schemeClr val="lt1"/>
              </a:solidFill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General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31"/>
          <p:cNvSpPr txBox="1">
            <a:spLocks noGrp="1"/>
          </p:cNvSpPr>
          <p:nvPr>
            <p:ph type="body" idx="1"/>
          </p:nvPr>
        </p:nvSpPr>
        <p:spPr>
          <a:xfrm>
            <a:off x="787625" y="2217475"/>
            <a:ext cx="111612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00000"/>
              </a:lnSpc>
              <a:spcBef>
                <a:spcPts val="100"/>
              </a:spcBef>
            </a:pPr>
            <a:r>
              <a:rPr lang="es-AR" sz="259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No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todas las colecciones tienen las </a:t>
            </a:r>
            <a:r>
              <a:rPr lang="es-AR" sz="259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mismas </a:t>
            </a:r>
            <a:r>
              <a:rPr lang="es-AR" sz="259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propiedades.</a:t>
            </a:r>
          </a:p>
          <a:p>
            <a:pPr indent="-457200">
              <a:lnSpc>
                <a:spcPct val="100000"/>
              </a:lnSpc>
              <a:spcBef>
                <a:spcPts val="100"/>
              </a:spcBef>
            </a:pPr>
            <a:endParaRPr lang="es-AR" sz="259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indent="-457200">
              <a:lnSpc>
                <a:spcPct val="100000"/>
              </a:lnSpc>
              <a:spcBef>
                <a:spcPts val="100"/>
              </a:spcBef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Por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ejemplo:</a:t>
            </a:r>
            <a:endParaRPr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371600" indent="-457200">
              <a:lnSpc>
                <a:spcPct val="100000"/>
              </a:lnSpc>
              <a:spcBef>
                <a:spcPts val="100"/>
              </a:spcBef>
            </a:pPr>
            <a:endParaRPr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lvl="1" indent="-393065">
              <a:lnSpc>
                <a:spcPct val="100000"/>
              </a:lnSpc>
              <a:spcBef>
                <a:spcPts val="100"/>
              </a:spcBef>
              <a:buSzPts val="2590"/>
              <a:buFont typeface="Source Sans Pro"/>
              <a:buChar char="•"/>
            </a:pP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colas y pilas no pueden ordenarse en si mismas.</a:t>
            </a:r>
            <a:endParaRPr sz="21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371600" indent="-457200">
              <a:lnSpc>
                <a:spcPct val="100000"/>
              </a:lnSpc>
              <a:spcBef>
                <a:spcPts val="100"/>
              </a:spcBef>
            </a:pPr>
            <a:endParaRPr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lvl="1" indent="-393065">
              <a:lnSpc>
                <a:spcPct val="100000"/>
              </a:lnSpc>
              <a:spcBef>
                <a:spcPts val="100"/>
              </a:spcBef>
              <a:buSzPts val="2590"/>
              <a:buFont typeface="Source Sans Pro"/>
              <a:buChar char="•"/>
            </a:pP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colas y pilas no se pueden serializar (pasar a archivos).</a:t>
            </a:r>
            <a: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8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0"/>
          <p:cNvSpPr txBox="1">
            <a:spLocks noGrp="1"/>
          </p:cNvSpPr>
          <p:nvPr>
            <p:ph type="body" idx="1"/>
          </p:nvPr>
        </p:nvSpPr>
        <p:spPr>
          <a:xfrm>
            <a:off x="680325" y="2336875"/>
            <a:ext cx="9613800" cy="42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Existen dos formas de agrupar objetos: mediante la creación de matrices de objetos y mediante la creación de colecciones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objetos.</a:t>
            </a:r>
          </a:p>
          <a:p>
            <a:pPr marL="342900" indent="-342900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matrices son muy útiles para crear y trabajar con un número fijo de objetos fuertemente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tipados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342900" indent="-342900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Las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colecciones proporcionan un método más flexible para trabajar con grupos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objetos.</a:t>
            </a:r>
          </a:p>
          <a:p>
            <a:pPr marL="342900" indent="-342900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diferencia de las matrices, el grupo de objetos con el que trabaja puede aumentar y reducirse dinámicamente a medida que cambian las necesidades de la aplicación.</a:t>
            </a:r>
            <a:r>
              <a:rPr lang="es-AR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98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es una clase, de modo que antes de poder agregar elementos a una nueva colección, debe 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declararla.</a:t>
            </a: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colección genérica cumple la seguridad de tipos para que ningún otro tipo de datos se pueda agregar a 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ella.</a:t>
            </a: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Cuando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recupera un elemento de una colección genérica, no tiene que determinar su tipo de datos ni convertirlo.</a:t>
            </a:r>
            <a: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680321" y="2132325"/>
            <a:ext cx="9613800" cy="44757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palabras;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palabras = </a:t>
            </a:r>
            <a:r>
              <a:rPr lang="es-AR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Agrego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Olá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palabras.Add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Ciao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Quito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palabras.Remove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Recorro y muestro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palabra </a:t>
            </a:r>
            <a:r>
              <a:rPr lang="es-AR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palabras)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.WriteLine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(palabra);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 b="0" i="0" u="none" strike="noStrike" cap="none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/>
              <a:t>Colecciones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680321" y="2845824"/>
            <a:ext cx="9613800" cy="232667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&gt; palabras;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palabras = </a:t>
            </a:r>
            <a:r>
              <a:rPr lang="es-AR" sz="2000" b="0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new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List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&lt;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string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&gt;() { 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"Chau"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 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Bye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, 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Ciao</a:t>
            </a:r>
            <a:r>
              <a:rPr lang="es-AR" sz="2000" b="0" i="0" u="none" strike="noStrike" cap="non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"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};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</a:t>
            </a:r>
            <a:r>
              <a:rPr lang="es-AR" sz="2000" b="0" i="0" u="none" strike="noStrike" cap="non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// Recorro y muestro</a:t>
            </a:r>
            <a:endParaRPr sz="20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for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(</a:t>
            </a:r>
            <a:r>
              <a:rPr lang="es-AR" sz="2000" b="0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i = 0; i &lt; 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palabras.Count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; i++)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{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    </a:t>
            </a:r>
            <a:r>
              <a:rPr lang="es-AR" sz="2000" b="0" i="0" u="none" strike="noStrike" cap="non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Console</a:t>
            </a:r>
            <a:r>
              <a:rPr lang="es-AR" sz="20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.WriteLine</a:t>
            </a: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(palabras[i]);</a:t>
            </a:r>
            <a:endParaRPr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s-AR" sz="20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   }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Source Sans Pro"/>
              <a:cs typeface="Consolas" panose="020B0609020204030204" pitchFamily="49" charset="0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Se puede crear una colección genérica utilizando una de las clases en el espacio de nombres </a:t>
            </a: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System.Collections.Generic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colección genérica es útil cuando todos los elementos de la colección tienen el mismo tipo de 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datos.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colección genérica cumple el </a:t>
            </a:r>
            <a:r>
              <a:rPr lang="es-AR" sz="259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tipado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 fuerte al permitir agregar sólo el tipo de datos deseado.</a:t>
            </a:r>
            <a: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AR" dirty="0"/>
              <a:t>Colecciones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25"/>
          <p:cNvSpPr txBox="1">
            <a:spLocks noGrp="1"/>
          </p:cNvSpPr>
          <p:nvPr>
            <p:ph type="body" idx="1"/>
          </p:nvPr>
        </p:nvSpPr>
        <p:spPr>
          <a:xfrm>
            <a:off x="680325" y="2170750"/>
            <a:ext cx="96138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Dictionary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pares de clave y valor que se organizan por claves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List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lista de objetos que pueden ser obtenidos mediante un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índice.</a:t>
            </a: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Proporciona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métodos para buscar, ordenar y modificar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listas.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Queue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primero en entrar, primero en salir (FIFO).</a:t>
            </a:r>
            <a: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1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8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26"/>
          <p:cNvSpPr txBox="1">
            <a:spLocks noGrp="1"/>
          </p:cNvSpPr>
          <p:nvPr>
            <p:ph type="body" idx="1"/>
          </p:nvPr>
        </p:nvSpPr>
        <p:spPr>
          <a:xfrm>
            <a:off x="680325" y="2170750"/>
            <a:ext cx="96138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SortedList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pares de clave y valor que se ordenan por claves según la implementación de la interfaz </a:t>
            </a:r>
            <a:r>
              <a:rPr lang="es-AR" sz="219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IComparer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&lt;T&gt; </a:t>
            </a: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asociada.</a:t>
            </a: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Stack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: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1055371" lvl="1" indent="-457200">
              <a:lnSpc>
                <a:spcPct val="80000"/>
              </a:lnSpc>
              <a:buSzPts val="2220"/>
            </a:pPr>
            <a:r>
              <a:rPr lang="es-AR" sz="21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Representa </a:t>
            </a:r>
            <a: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una colección de objetos con el orden último en entrar, primero en salir (LIFO).</a:t>
            </a:r>
            <a:br>
              <a:rPr lang="es-AR" sz="21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</a:br>
            <a:endParaRPr sz="1820" b="0" i="0" u="none" strike="noStrike" cap="none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s-AR" dirty="0" smtClean="0"/>
              <a:t>Colecciones No Genéricas</a:t>
            </a:r>
            <a:endParaRPr sz="36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680325" y="2170750"/>
            <a:ext cx="96138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Son las incluidas en el espacio de nombres </a:t>
            </a: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System.Collections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Estas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no almacenan los elementos como objetos de un tipo específico, sino como objetos de tipo </a:t>
            </a:r>
            <a:r>
              <a:rPr lang="es-AR" sz="259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Object</a:t>
            </a: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.</a:t>
            </a: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endParaRPr lang="es-AR" sz="25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Source Sans Pro"/>
              <a:cs typeface="Source Sans Pro"/>
              <a:sym typeface="Source Sans Pro"/>
            </a:endParaRPr>
          </a:p>
          <a:p>
            <a:pPr marL="598171" indent="-457200">
              <a:lnSpc>
                <a:spcPct val="80000"/>
              </a:lnSpc>
              <a:buSzPts val="2220"/>
            </a:pPr>
            <a:r>
              <a:rPr lang="es-AR" sz="259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Siempre </a:t>
            </a:r>
            <a:r>
              <a:rPr lang="es-AR" sz="25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Source Sans Pro"/>
                <a:cs typeface="Source Sans Pro"/>
                <a:sym typeface="Source Sans Pro"/>
              </a:rPr>
              <a:t>que sea posible, se deberían utilizar las colecciones genéricas de otros tipos en lugar de estas.</a:t>
            </a:r>
            <a: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s-AR" sz="2590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Microsoft Office PowerPoint</Application>
  <PresentationFormat>Panorámica</PresentationFormat>
  <Paragraphs>98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Trebuchet MS</vt:lpstr>
      <vt:lpstr>Consolas</vt:lpstr>
      <vt:lpstr>Arial</vt:lpstr>
      <vt:lpstr>Source Sans Pro</vt:lpstr>
      <vt:lpstr>Franklin Gothic Medium</vt:lpstr>
      <vt:lpstr>Calibri</vt:lpstr>
      <vt:lpstr>Berlín</vt:lpstr>
      <vt:lpstr>Colecciones</vt:lpstr>
      <vt:lpstr>Colecciones</vt:lpstr>
      <vt:lpstr>Colecciones</vt:lpstr>
      <vt:lpstr>Colecciones</vt:lpstr>
      <vt:lpstr>Colecciones</vt:lpstr>
      <vt:lpstr>Colecciones Genéricas</vt:lpstr>
      <vt:lpstr>Colecciones Genéricas</vt:lpstr>
      <vt:lpstr>Colecciones Genéricas</vt:lpstr>
      <vt:lpstr>Colecciones No Genéricas</vt:lpstr>
      <vt:lpstr>Colecciones No Genéricas</vt:lpstr>
      <vt:lpstr>Colecciones No Genéricas</vt:lpstr>
      <vt:lpstr>Colecciones Concurrentes</vt:lpstr>
      <vt:lpstr>General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Colecciones</dc:title>
  <cp:lastModifiedBy>Admin</cp:lastModifiedBy>
  <cp:revision>2</cp:revision>
  <dcterms:modified xsi:type="dcterms:W3CDTF">2018-09-12T17:32:38Z</dcterms:modified>
</cp:coreProperties>
</file>