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2"/>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 id="283"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Source Sans Pr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22" autoAdjust="0"/>
  </p:normalViewPr>
  <p:slideViewPr>
    <p:cSldViewPr snapToGrid="0">
      <p:cViewPr varScale="1">
        <p:scale>
          <a:sx n="56" d="100"/>
          <a:sy n="56" d="100"/>
        </p:scale>
        <p:origin x="12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smtClean="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smtClean="0">
                <a:latin typeface="Arial" panose="020B0604020202020204" pitchFamily="34" charset="0"/>
              </a:rPr>
              <a:t>Nota:</a:t>
            </a:r>
          </a:p>
          <a:p>
            <a:pPr lvl="1" eaLnBrk="1" hangingPunct="1"/>
            <a:r>
              <a:rPr lang="es-ES" sz="2400" dirty="0" smtClean="0">
                <a:latin typeface="Arial" panose="020B0604020202020204" pitchFamily="34" charset="0"/>
              </a:rPr>
              <a:t>Recordemos que una variable referencia y el objeto al que apunta son cosas distintas.</a:t>
            </a:r>
            <a:r>
              <a:rPr lang="es-ES" dirty="0" smtClean="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smtClean="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smtClean="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smtClean="0">
                <a:latin typeface="Arial" panose="020B0604020202020204" pitchFamily="34" charset="0"/>
              </a:rPr>
              <a:t>Comportamiento que le permite realizar tareas específicas, como a todos los objetos de su misma clase.</a:t>
            </a:r>
          </a:p>
          <a:p>
            <a:pPr eaLnBrk="1" hangingPunct="1"/>
            <a:r>
              <a:rPr lang="es-CR" altLang="es-AR" dirty="0" smtClean="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1- Distintos colores</a:t>
            </a:r>
          </a:p>
          <a:p>
            <a:pPr marL="0" lvl="0" indent="0" rtl="0">
              <a:spcBef>
                <a:spcPts val="0"/>
              </a:spcBef>
              <a:spcAft>
                <a:spcPts val="0"/>
              </a:spcAft>
              <a:buNone/>
            </a:pPr>
            <a:r>
              <a:rPr lang="es-AR" dirty="0" smtClean="0"/>
              <a:t>2- Distintas formas</a:t>
            </a:r>
          </a:p>
          <a:p>
            <a:pPr marL="0" lvl="0" indent="0" rtl="0">
              <a:spcBef>
                <a:spcPts val="0"/>
              </a:spcBef>
              <a:spcAft>
                <a:spcPts val="0"/>
              </a:spcAft>
              <a:buNone/>
            </a:pPr>
            <a:r>
              <a:rPr lang="es-AR" dirty="0" smtClean="0"/>
              <a:t>-- Cableados o inalámbricos</a:t>
            </a:r>
          </a:p>
          <a:p>
            <a:pPr marL="0" lvl="0" indent="0" rtl="0">
              <a:spcBef>
                <a:spcPts val="0"/>
              </a:spcBef>
              <a:spcAft>
                <a:spcPts val="0"/>
              </a:spcAft>
              <a:buNone/>
            </a:pPr>
            <a:r>
              <a:rPr lang="es-AR" dirty="0" smtClean="0"/>
              <a:t>3- Distintas marcas</a:t>
            </a:r>
          </a:p>
          <a:p>
            <a:pPr marL="0" lvl="0" indent="0" rtl="0">
              <a:spcBef>
                <a:spcPts val="0"/>
              </a:spcBef>
              <a:spcAft>
                <a:spcPts val="0"/>
              </a:spcAft>
              <a:buNone/>
            </a:pPr>
            <a:r>
              <a:rPr lang="es-AR" dirty="0" smtClean="0"/>
              <a:t>4- Distintos usos</a:t>
            </a:r>
            <a:endParaRPr dirty="0"/>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ef5081b7a_0_1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55" name="Google Shape;555;g3ef5081b7a_0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339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smtClean="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o Pila: es una sección de memoria que almacena los “tipos de valor”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comporta como una lista LIFO (</a:t>
            </a:r>
            <a:r>
              <a:rPr lang="es-AR" altLang="es-AR" sz="1000" dirty="0" err="1" smtClean="0">
                <a:latin typeface="Arial" panose="020B0604020202020204" pitchFamily="34" charset="0"/>
              </a:rPr>
              <a:t>Last</a:t>
            </a:r>
            <a:r>
              <a:rPr lang="es-AR" altLang="es-AR" sz="1000" dirty="0" smtClean="0">
                <a:latin typeface="Arial" panose="020B0604020202020204" pitchFamily="34" charset="0"/>
              </a:rPr>
              <a:t> In – </a:t>
            </a:r>
            <a:r>
              <a:rPr lang="es-AR" altLang="es-AR" sz="1000" dirty="0" err="1" smtClean="0">
                <a:latin typeface="Arial" panose="020B0604020202020204" pitchFamily="34" charset="0"/>
              </a:rPr>
              <a:t>First</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Out</a:t>
            </a:r>
            <a:r>
              <a:rPr lang="es-AR" altLang="es-AR" sz="1000" dirty="0" smtClean="0">
                <a:latin typeface="Arial" panose="020B0604020202020204" pitchFamily="34" charset="0"/>
              </a:rPr>
              <a:t>), donde se van apilando valores uno encima de otro y sólo se puede recuperar un valor </a:t>
            </a:r>
            <a:r>
              <a:rPr lang="es-AR" altLang="es-AR" sz="1000" dirty="0" err="1" smtClean="0">
                <a:latin typeface="Arial" panose="020B0604020202020204" pitchFamily="34" charset="0"/>
              </a:rPr>
              <a:t>desapilando</a:t>
            </a:r>
            <a:r>
              <a:rPr lang="es-AR" altLang="es-AR" sz="1000" dirty="0" smtClean="0">
                <a:latin typeface="Arial" panose="020B0604020202020204" pitchFamily="34" charset="0"/>
              </a:rPr>
              <a:t> los que tiene por encima. La memoria ocupada por los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o “Montón”: es unas sección de memoria que almacena los “tipos de referencia”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su almacenamiento se encuentra dividido</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almacena una referencia al contenido de la variable</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se guarda el valor propiamente dicho de la variable</a:t>
            </a:r>
          </a:p>
          <a:p>
            <a:pPr marL="228600" lvl="0" indent="0" eaLnBrk="1" hangingPunct="1">
              <a:buFontTx/>
              <a:buNone/>
            </a:pPr>
            <a:r>
              <a:rPr lang="es-AR" altLang="es-AR" sz="1000" dirty="0" smtClean="0">
                <a:latin typeface="Arial" panose="020B0604020202020204" pitchFamily="34" charset="0"/>
              </a:rPr>
              <a:t>Ejemplos de tipos por referencia son los </a:t>
            </a:r>
            <a:r>
              <a:rPr lang="es-AR" altLang="es-AR" sz="1000" dirty="0" err="1" smtClean="0">
                <a:latin typeface="Arial" panose="020B0604020202020204" pitchFamily="34" charset="0"/>
              </a:rPr>
              <a:t>Strings</a:t>
            </a:r>
            <a:r>
              <a:rPr lang="es-AR" altLang="es-AR" sz="1000" dirty="0" smtClean="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smtClean="0">
                <a:latin typeface="Arial" panose="020B0604020202020204" pitchFamily="34" charset="0"/>
              </a:rPr>
              <a:t>La memoria ocupada por los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a:t>
            </a:r>
            <a:r>
              <a:rPr lang="es-AR" altLang="es-AR" sz="1000" dirty="0" err="1" smtClean="0">
                <a:latin typeface="Arial" panose="020B0604020202020204" pitchFamily="34" charset="0"/>
              </a:rPr>
              <a:t>Garbage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Collector</a:t>
            </a:r>
            <a:r>
              <a:rPr lang="es-AR" altLang="es-AR" sz="1000" dirty="0" smtClean="0">
                <a:latin typeface="Arial" panose="020B0604020202020204" pitchFamily="34" charset="0"/>
              </a:rPr>
              <a:t> del CLR, de manera no determinística (esto quiere decir que no se</a:t>
            </a:r>
            <a:r>
              <a:rPr lang="es-AR" altLang="es-AR" sz="1000" baseline="0" dirty="0" smtClean="0">
                <a:latin typeface="Arial" panose="020B0604020202020204" pitchFamily="34" charset="0"/>
              </a:rPr>
              <a:t> </a:t>
            </a:r>
            <a:r>
              <a:rPr lang="es-AR" altLang="es-AR" sz="1000" dirty="0" smtClean="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smtClean="0"/>
              <a:t>Programación II y </a:t>
            </a:r>
            <a:r>
              <a:rPr lang="es-AR" sz="2000" b="0" i="0" u="none" strike="noStrike" cap="none" dirty="0" smtClean="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smtClean="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dirty="0" smtClean="0"/>
              <a:t>Edición 2018</a:t>
            </a:r>
            <a:endParaRPr sz="2000" b="0" i="0" u="none" strike="noStrike" cap="none" dirty="0">
              <a:solidFill>
                <a:schemeClr val="lt1"/>
              </a:solidFill>
              <a:latin typeface="Trebuchet MS"/>
              <a:ea typeface="Trebuchet MS"/>
              <a:cs typeface="Trebuchet MS"/>
              <a:sym typeface="Trebuchet MS"/>
            </a:endParaRPr>
          </a:p>
        </p:txBody>
      </p:sp>
      <p:sp>
        <p:nvSpPr>
          <p:cNvPr id="5"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smtClean="0">
                <a:solidFill>
                  <a:prstClr val="white"/>
                </a:solidFill>
                <a:latin typeface="Trebuchet MS" panose="020B0603020202020204"/>
              </a:rPr>
              <a:t>3</a:t>
            </a:r>
            <a:endParaRPr lang="es-AR" dirty="0">
              <a:solidFill>
                <a:prstClr val="white"/>
              </a:solidFill>
              <a:latin typeface="Trebuchet MS" panose="020B0603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latin typeface="Source Sans Pro"/>
                <a:ea typeface="Source Sans Pro"/>
                <a:cs typeface="Source Sans Pro"/>
                <a:sym typeface="Source Sans Pro"/>
              </a:rPr>
              <a:t>Creación y destrucción </a:t>
            </a:r>
            <a:r>
              <a:rPr lang="es-AR" sz="2800" dirty="0" smtClean="0">
                <a:latin typeface="Source Sans Pro"/>
                <a:ea typeface="Source Sans Pro"/>
                <a:cs typeface="Source Sans Pro"/>
                <a:sym typeface="Source Sans Pro"/>
              </a:rPr>
              <a:t>deterministas</a:t>
            </a:r>
          </a:p>
          <a:p>
            <a:pPr marL="1016000" lvl="1" indent="-590550">
              <a:spcBef>
                <a:spcPts val="0"/>
              </a:spcBef>
              <a:buClr>
                <a:srgbClr val="FFCC29"/>
              </a:buClr>
              <a:buSzPts val="2600"/>
              <a:buFont typeface="Source Sans Pro"/>
              <a:buChar char="●"/>
            </a:pPr>
            <a:r>
              <a:rPr lang="es-AR" sz="2600" dirty="0" smtClean="0">
                <a:latin typeface="Source Sans Pro"/>
                <a:ea typeface="Source Sans Pro"/>
                <a:cs typeface="Source Sans Pro"/>
                <a:sym typeface="Source Sans Pro"/>
              </a:rPr>
              <a:t>Una </a:t>
            </a:r>
            <a:r>
              <a:rPr lang="es-AR" sz="2600" dirty="0">
                <a:latin typeface="Source Sans Pro"/>
                <a:ea typeface="Source Sans Pro"/>
                <a:cs typeface="Source Sans Pro"/>
                <a:sym typeface="Source Sans Pro"/>
              </a:rPr>
              <a:t>variable local se crea en el momento de declararla y se destruye al final del ámbito en el que está declarada. El punto inicial y el punto final de la vida del valor son deterministas; es decir, tienen lugar en momentos conocidos y fijos.</a:t>
            </a:r>
            <a:r>
              <a:rPr lang="es-AR" sz="2200" dirty="0">
                <a:latin typeface="Source Sans Pro"/>
                <a:ea typeface="Source Sans Pro"/>
                <a:cs typeface="Source Sans Pro"/>
                <a:sym typeface="Source Sans Pro"/>
              </a:rPr>
              <a:t> </a:t>
            </a:r>
            <a:endParaRPr sz="2200" dirty="0">
              <a:latin typeface="Source Sans Pro"/>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latin typeface="Source Sans Pro"/>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latin typeface="Source Sans Pro"/>
                <a:ea typeface="Source Sans Pro"/>
                <a:cs typeface="Source Sans Pro"/>
                <a:sym typeface="Source Sans Pro"/>
              </a:rPr>
              <a:t>Tiempos de vida muy cortos por lo </a:t>
            </a:r>
            <a:r>
              <a:rPr lang="es-AR" sz="2800" dirty="0" smtClean="0">
                <a:latin typeface="Source Sans Pro"/>
                <a:ea typeface="Source Sans Pro"/>
                <a:cs typeface="Source Sans Pro"/>
                <a:sym typeface="Source Sans Pro"/>
              </a:rPr>
              <a:t>general</a:t>
            </a:r>
            <a:endParaRPr lang="es-AR" sz="2800" dirty="0">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latin typeface="Source Sans Pro"/>
                <a:ea typeface="Source Sans Pro"/>
                <a:cs typeface="Source Sans Pro"/>
                <a:sym typeface="Source Sans Pro"/>
              </a:rPr>
              <a:t>Un </a:t>
            </a:r>
            <a:r>
              <a:rPr lang="es-AR" sz="2600" dirty="0">
                <a:latin typeface="Source Sans Pro"/>
                <a:ea typeface="Source Sans Pro"/>
                <a:cs typeface="Source Sans Pro"/>
                <a:sym typeface="Source Sans Pro"/>
              </a:rPr>
              <a:t>valor se declara en alguna parte de un método y no puede existir más allá de una llamada al método. Cuando un método devuelve un valor, lo que se devuelve es una copia del valor.</a:t>
            </a:r>
            <a:endParaRPr sz="2600" dirty="0">
              <a:latin typeface="Source Sans Pro"/>
              <a:ea typeface="Source Sans Pro"/>
              <a:cs typeface="Source Sans Pro"/>
              <a:sym typeface="Source Sans Pro"/>
            </a:endParaRPr>
          </a:p>
          <a:p>
            <a:pPr marL="0" lvl="1" indent="0" rtl="0">
              <a:spcBef>
                <a:spcPts val="500"/>
              </a:spcBef>
              <a:spcAft>
                <a:spcPts val="0"/>
              </a:spcAft>
              <a:buNone/>
            </a:pPr>
            <a:endParaRPr sz="2600" dirty="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latin typeface="Source Sans Pro"/>
                <a:ea typeface="Source Sans Pro"/>
                <a:cs typeface="Source Sans Pro"/>
                <a:sym typeface="Source Sans Pro"/>
              </a:rPr>
              <a:t>Los valores locales son variables que se asignan en la pila (</a:t>
            </a:r>
            <a:r>
              <a:rPr lang="es-AR" sz="2800" dirty="0" err="1">
                <a:latin typeface="Source Sans Pro"/>
                <a:ea typeface="Source Sans Pro"/>
                <a:cs typeface="Source Sans Pro"/>
                <a:sym typeface="Source Sans Pro"/>
              </a:rPr>
              <a:t>stack</a:t>
            </a:r>
            <a:r>
              <a:rPr lang="es-AR" sz="2800" dirty="0">
                <a:latin typeface="Source Sans Pro"/>
                <a:ea typeface="Source Sans Pro"/>
                <a:cs typeface="Source Sans Pro"/>
                <a:sym typeface="Source Sans Pro"/>
              </a:rPr>
              <a:t>) y no en el </a:t>
            </a:r>
            <a:r>
              <a:rPr lang="es-AR" sz="2800" dirty="0" err="1">
                <a:latin typeface="Source Sans Pro"/>
                <a:ea typeface="Source Sans Pro"/>
                <a:cs typeface="Source Sans Pro"/>
                <a:sym typeface="Source Sans Pro"/>
              </a:rPr>
              <a:t>Managed</a:t>
            </a:r>
            <a:r>
              <a:rPr lang="es-AR" sz="2800" dirty="0">
                <a:latin typeface="Source Sans Pro"/>
                <a:ea typeface="Source Sans Pro"/>
                <a:cs typeface="Source Sans Pro"/>
                <a:sym typeface="Source Sans Pro"/>
              </a:rPr>
              <a:t> </a:t>
            </a:r>
            <a:r>
              <a:rPr lang="es-AR" sz="2800" dirty="0" err="1">
                <a:latin typeface="Source Sans Pro"/>
                <a:ea typeface="Source Sans Pro"/>
                <a:cs typeface="Source Sans Pro"/>
                <a:sym typeface="Source Sans Pro"/>
              </a:rPr>
              <a:t>Heap</a:t>
            </a:r>
            <a:r>
              <a:rPr lang="es-AR" sz="2800" dirty="0">
                <a:latin typeface="Source Sans Pro"/>
                <a:ea typeface="Source Sans Pro"/>
                <a:cs typeface="Source Sans Pro"/>
                <a:sym typeface="Source Sans Pro"/>
              </a:rPr>
              <a:t>. Esto significa que, si se declara una variable cuyo tipo es uno de los primitivos (como </a:t>
            </a:r>
            <a:r>
              <a:rPr lang="es-AR" sz="2800" b="1" dirty="0" err="1">
                <a:latin typeface="Source Sans Pro"/>
                <a:ea typeface="Source Sans Pro"/>
                <a:cs typeface="Source Sans Pro"/>
                <a:sym typeface="Source Sans Pro"/>
              </a:rPr>
              <a:t>int</a:t>
            </a:r>
            <a:r>
              <a:rPr lang="es-AR" sz="2800" dirty="0">
                <a:latin typeface="Source Sans Pro"/>
                <a:ea typeface="Source Sans Pro"/>
                <a:cs typeface="Source Sans Pro"/>
                <a:sym typeface="Source Sans Pro"/>
              </a:rPr>
              <a:t>, </a:t>
            </a:r>
            <a:r>
              <a:rPr lang="es-AR" sz="2800" b="1" dirty="0" err="1">
                <a:latin typeface="Source Sans Pro"/>
                <a:ea typeface="Source Sans Pro"/>
                <a:cs typeface="Source Sans Pro"/>
                <a:sym typeface="Source Sans Pro"/>
              </a:rPr>
              <a:t>enum</a:t>
            </a:r>
            <a:r>
              <a:rPr lang="es-AR" sz="2800" b="1" dirty="0">
                <a:latin typeface="Source Sans Pro"/>
                <a:ea typeface="Source Sans Pro"/>
                <a:cs typeface="Source Sans Pro"/>
                <a:sym typeface="Source Sans Pro"/>
              </a:rPr>
              <a:t> </a:t>
            </a:r>
            <a:r>
              <a:rPr lang="es-AR" sz="2800" dirty="0">
                <a:latin typeface="Source Sans Pro"/>
                <a:ea typeface="Source Sans Pro"/>
                <a:cs typeface="Source Sans Pro"/>
                <a:sym typeface="Source Sans Pro"/>
              </a:rPr>
              <a:t>o </a:t>
            </a:r>
            <a:r>
              <a:rPr lang="es-AR" sz="2800" b="1" dirty="0" err="1">
                <a:latin typeface="Source Sans Pro"/>
                <a:ea typeface="Source Sans Pro"/>
                <a:cs typeface="Source Sans Pro"/>
                <a:sym typeface="Source Sans Pro"/>
              </a:rPr>
              <a:t>bool</a:t>
            </a:r>
            <a:r>
              <a:rPr lang="es-AR" sz="2800" dirty="0">
                <a:latin typeface="Source Sans Pro"/>
                <a:ea typeface="Source Sans Pro"/>
                <a:cs typeface="Source Sans Pro"/>
                <a:sym typeface="Source Sans Pro"/>
              </a:rPr>
              <a:t>), no es posible usarla fuera del ámbito en el que se declara</a:t>
            </a:r>
            <a:r>
              <a:rPr lang="es-AR" sz="2800" dirty="0" smtClean="0">
                <a:latin typeface="Source Sans Pro"/>
                <a:ea typeface="Source Sans Pro"/>
                <a:cs typeface="Source Sans Pro"/>
                <a:sym typeface="Source Sans Pro"/>
              </a:rPr>
              <a:t>.</a:t>
            </a:r>
            <a:endParaRPr sz="2800" dirty="0">
              <a:latin typeface="Source Sans Pro"/>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a:t>
            </a:r>
            <a:r>
              <a:rPr lang="es-AR" sz="2600" dirty="0" smtClean="0">
                <a:solidFill>
                  <a:srgbClr val="008000"/>
                </a:solidFill>
                <a:latin typeface="Consolas" panose="020B0609020204030204" pitchFamily="49" charset="0"/>
              </a:rPr>
              <a:t>ya no </a:t>
            </a:r>
            <a:r>
              <a:rPr lang="es-AR" sz="2600" dirty="0">
                <a:solidFill>
                  <a:srgbClr val="008000"/>
                </a:solidFill>
                <a:latin typeface="Consolas" panose="020B0609020204030204" pitchFamily="49" charset="0"/>
              </a:rPr>
              <a:t>es válido fuera del bloque </a:t>
            </a:r>
            <a:r>
              <a:rPr lang="es-AR" sz="2600" dirty="0" err="1">
                <a:solidFill>
                  <a:srgbClr val="008000"/>
                </a:solidFill>
                <a:latin typeface="Consolas" panose="020B0609020204030204" pitchFamily="49" charset="0"/>
              </a:rPr>
              <a:t>for</a:t>
            </a:r>
            <a:endParaRPr lang="es-AR" sz="2600" dirty="0" smtClean="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Esto se debe a que una función de eliminación explícita es una importante fuente de errores en otros lenguajes</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6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Busca objetos inalcanzables y los destruye</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convierte de nuevo en memoria binaria no utilizada</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smtClean="0">
                <a:solidFill>
                  <a:srgbClr val="0000FF"/>
                </a:solidFill>
                <a:latin typeface="Consolas" panose="020B0609020204030204" pitchFamily="49" charset="0"/>
              </a:rPr>
              <a:t>const</a:t>
            </a:r>
            <a:r>
              <a:rPr lang="es-AR" sz="2200" dirty="0" smtClean="0">
                <a:solidFill>
                  <a:srgbClr val="0000FF"/>
                </a:solidFill>
                <a:latin typeface="Consolas" panose="020B0609020204030204" pitchFamily="49" charset="0"/>
              </a:rPr>
              <a:t> </a:t>
            </a:r>
            <a:r>
              <a:rPr lang="es-AR" sz="2200" dirty="0" err="1" smtClean="0">
                <a:solidFill>
                  <a:srgbClr val="0000FF"/>
                </a:solidFill>
                <a:latin typeface="Consolas" panose="020B0609020204030204" pitchFamily="49" charset="0"/>
              </a:rPr>
              <a:t>int</a:t>
            </a:r>
            <a:r>
              <a:rPr lang="es-AR" sz="2200" dirty="0" smtClean="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velocidadLimite</a:t>
            </a:r>
            <a:r>
              <a:rPr lang="es-AR" sz="2200" dirty="0" smtClean="0">
                <a:solidFill>
                  <a:srgbClr val="000000"/>
                </a:solidFill>
                <a:latin typeface="Consolas" panose="020B0609020204030204" pitchFamily="49" charset="0"/>
              </a:rPr>
              <a:t> = 90;</a:t>
            </a:r>
            <a:endParaRPr lang="es-AR" sz="2200" dirty="0" smtClean="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son métodos especiales que se utilizan para inicializar objetos al momento de su creación.</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En C#, la única forma de crear un objeto es mediante el uso de la palabra reservada </a:t>
            </a:r>
            <a:r>
              <a:rPr lang="es-AR" sz="2600" b="1">
                <a:solidFill>
                  <a:srgbClr val="FFFFFF"/>
                </a:solidFill>
                <a:latin typeface="Source Sans Pro"/>
                <a:ea typeface="Source Sans Pro"/>
                <a:cs typeface="Source Sans Pro"/>
                <a:sym typeface="Source Sans Pro"/>
              </a:rPr>
              <a:t>new </a:t>
            </a:r>
            <a:r>
              <a:rPr lang="es-AR" sz="2600">
                <a:solidFill>
                  <a:srgbClr val="FFFFFF"/>
                </a:solidFill>
                <a:latin typeface="Source Sans Pro"/>
                <a:ea typeface="Source Sans Pro"/>
                <a:cs typeface="Source Sans Pro"/>
                <a:sym typeface="Source Sans Pro"/>
              </a:rPr>
              <a:t>para adquirir y asignar memoria.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Aunque no se escriba ningún constructor, existe uno por defecto que se usa cuando se crea un objeto a partir de un tipo referencia.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llevan el mismo nombre de la clase. </a:t>
            </a:r>
            <a:endParaRPr sz="2600">
              <a:solidFill>
                <a:srgbClr val="FFFFFF"/>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 </a:t>
            </a:r>
            <a:endParaRPr sz="2800" b="1"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Poseen Comportamiento (métodos) y Estado (atributos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a:spcBef>
                <a:spcPts val="700"/>
              </a:spcBef>
              <a:buClr>
                <a:srgbClr val="FFCC29"/>
              </a:buClr>
              <a:buSzPts val="2100"/>
              <a:buFont typeface="Noto Sans Symbols"/>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Para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acceder a los métodos o atributos se utiliza el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punto</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 por Defecto</a:t>
            </a:r>
            <a:endParaRPr sz="3600" b="0" i="0" u="none" strike="noStrike" cap="none">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latin typeface="Source Sans Pro"/>
                <a:ea typeface="Source Sans Pro"/>
                <a:cs typeface="Source Sans Pro"/>
                <a:sym typeface="Source Sans Pro"/>
              </a:rPr>
              <a:t>Características de un constructor por defecto</a:t>
            </a:r>
            <a:endParaRPr sz="28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Acceso público.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tiene tipo de retorno (ni siquiera </a:t>
            </a:r>
            <a:r>
              <a:rPr lang="es-AR" sz="2600" b="1" dirty="0" err="1">
                <a:solidFill>
                  <a:schemeClr val="lt1"/>
                </a:solidFill>
                <a:latin typeface="Source Sans Pro"/>
                <a:ea typeface="Source Sans Pro"/>
                <a:cs typeface="Source Sans Pro"/>
                <a:sym typeface="Source Sans Pro"/>
              </a:rPr>
              <a:t>void</a:t>
            </a:r>
            <a:r>
              <a:rPr lang="es-AR" sz="2600"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recibe ningún argumento.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Inicializa todos los campos a </a:t>
            </a:r>
            <a:r>
              <a:rPr lang="es-AR" sz="2600" b="1" dirty="0">
                <a:solidFill>
                  <a:schemeClr val="lt1"/>
                </a:solidFill>
                <a:latin typeface="Source Sans Pro"/>
                <a:ea typeface="Source Sans Pro"/>
                <a:cs typeface="Source Sans Pro"/>
                <a:sym typeface="Source Sans Pro"/>
              </a:rPr>
              <a:t>cero</a:t>
            </a:r>
            <a:r>
              <a:rPr lang="es-AR" sz="2600" dirty="0">
                <a:solidFill>
                  <a:schemeClr val="lt1"/>
                </a:solidFill>
                <a:latin typeface="Source Sans Pro"/>
                <a:ea typeface="Source Sans Pro"/>
                <a:cs typeface="Source Sans Pro"/>
                <a:sym typeface="Source Sans Pro"/>
              </a:rPr>
              <a:t>, </a:t>
            </a:r>
            <a:r>
              <a:rPr lang="es-AR" sz="2600" b="1" dirty="0">
                <a:solidFill>
                  <a:schemeClr val="lt1"/>
                </a:solidFill>
                <a:latin typeface="Source Sans Pro"/>
                <a:ea typeface="Source Sans Pro"/>
                <a:cs typeface="Source Sans Pro"/>
                <a:sym typeface="Source Sans Pro"/>
              </a:rPr>
              <a:t>false </a:t>
            </a:r>
            <a:r>
              <a:rPr lang="es-AR" sz="2600" dirty="0">
                <a:solidFill>
                  <a:schemeClr val="lt1"/>
                </a:solidFill>
                <a:latin typeface="Source Sans Pro"/>
                <a:ea typeface="Source Sans Pro"/>
                <a:cs typeface="Source Sans Pro"/>
                <a:sym typeface="Source Sans Pro"/>
              </a:rPr>
              <a:t>o </a:t>
            </a:r>
            <a:r>
              <a:rPr lang="es-AR" sz="2600" b="1" dirty="0" err="1">
                <a:solidFill>
                  <a:schemeClr val="lt1"/>
                </a:solidFill>
                <a:latin typeface="Source Sans Pro"/>
                <a:ea typeface="Source Sans Pro"/>
                <a:cs typeface="Source Sans Pro"/>
                <a:sym typeface="Source Sans Pro"/>
              </a:rPr>
              <a:t>null</a:t>
            </a:r>
            <a:r>
              <a:rPr lang="es-AR" sz="2600" b="1"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smtClean="0">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MiClase</a:t>
            </a:r>
            <a:r>
              <a:rPr lang="es-AR" sz="2200" dirty="0" smtClean="0">
                <a:solidFill>
                  <a:srgbClr val="000000"/>
                </a:solidFill>
                <a:latin typeface="Consolas" panose="020B0609020204030204" pitchFamily="49" charset="0"/>
              </a:rPr>
              <a:t>()</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200" dirty="0">
              <a:solidFill>
                <a:srgbClr val="000000"/>
              </a:solidFill>
              <a:latin typeface="Consolas" panose="020B0609020204030204" pitchFamily="49" charset="0"/>
            </a:endParaRPr>
          </a:p>
          <a:p>
            <a:r>
              <a:rPr lang="es-AR" sz="2200" dirty="0" smtClean="0">
                <a:solidFill>
                  <a:srgbClr val="000000"/>
                </a:solidFill>
                <a:latin typeface="Consolas" panose="020B0609020204030204" pitchFamily="49" charset="0"/>
              </a:rPr>
              <a:t>    }</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smtClean="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a:t>
            </a:r>
          </a:p>
          <a:p>
            <a:pPr marL="76200" indent="0">
              <a:buNone/>
            </a:pPr>
            <a:r>
              <a:rPr lang="es-AR" sz="2000" dirty="0" smtClean="0">
                <a:solidFill>
                  <a:srgbClr val="000000"/>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mm</a:t>
            </a:r>
            <a:r>
              <a:rPr lang="es-AR" sz="2000" dirty="0">
                <a:solidFill>
                  <a:srgbClr val="000000"/>
                </a:solidFill>
                <a:latin typeface="Consolas" panose="020B0609020204030204" pitchFamily="49" charset="0"/>
              </a:rPr>
              <a:t>;</a:t>
            </a:r>
          </a:p>
          <a:p>
            <a:pPr marL="76200" indent="0">
              <a:buNone/>
            </a:pP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dd</a:t>
            </a:r>
            <a:r>
              <a:rPr lang="es-AR" sz="2000" dirty="0" smtClean="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smtClean="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smtClean="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mm</a:t>
            </a:r>
            <a:r>
              <a:rPr lang="es-AR" sz="1800" dirty="0">
                <a:solidFill>
                  <a:srgbClr val="000000"/>
                </a:solidFill>
                <a:latin typeface="Consolas" panose="020B0609020204030204" pitchFamily="49" charset="0"/>
              </a:rPr>
              <a:t>;</a:t>
            </a:r>
          </a:p>
          <a:p>
            <a:pPr marL="76200" indent="0">
              <a:buNone/>
            </a:pP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dd</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1905;</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4;</a:t>
            </a: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3;</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smtClean="0">
                <a:solidFill>
                  <a:srgbClr val="0000FF"/>
                </a:solidFill>
                <a:latin typeface="Consolas" panose="020B0609020204030204" pitchFamily="49" charset="0"/>
              </a:rPr>
              <a:t>public</a:t>
            </a:r>
            <a:r>
              <a:rPr lang="es-AR" sz="1800" dirty="0" smtClean="0">
                <a:solidFill>
                  <a:srgbClr val="000000"/>
                </a:solidFill>
                <a:latin typeface="Consolas" panose="020B0609020204030204" pitchFamily="49" charset="0"/>
              </a:rPr>
              <a:t> Fecha(</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r>
              <a:rPr lang="es-AR" sz="1800" dirty="0" smtClean="0">
                <a:solidFill>
                  <a:srgbClr val="008000"/>
                </a:solidFill>
                <a:latin typeface="Consolas" panose="020B0609020204030204" pitchFamily="49" charset="0"/>
              </a:rPr>
              <a:t>...</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a:t>
            </a:r>
            <a:r>
              <a:rPr lang="es-AR" sz="2000" dirty="0" smtClean="0">
                <a:solidFill>
                  <a:srgbClr val="000000"/>
                </a:solidFill>
                <a:latin typeface="Consolas" panose="020B0609020204030204" pitchFamily="49" charset="0"/>
                <a:cs typeface="Arial"/>
                <a:sym typeface="Arial"/>
              </a:rPr>
              <a:t>Fecha(1905, 4, 3);</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a:solidFill>
                  <a:srgbClr val="FFFFFF"/>
                </a:solidFill>
                <a:latin typeface="Source Sans Pro"/>
                <a:ea typeface="Source Sans Pro"/>
                <a:cs typeface="Source Sans Pro"/>
                <a:sym typeface="Source Sans Pro"/>
              </a:rPr>
              <a:t>Constructores Estáticos</a:t>
            </a:r>
            <a:endParaRPr>
              <a:solidFill>
                <a:srgbClr val="FFFFFF"/>
              </a:solidFill>
            </a:endParaRPr>
          </a:p>
        </p:txBody>
      </p:sp>
      <p:sp>
        <p:nvSpPr>
          <p:cNvPr id="552" name="Google Shape;552;p4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var1;</a:t>
            </a:r>
            <a:endParaRPr lang="es-AR" sz="1800" dirty="0">
              <a:solidFill>
                <a:srgbClr val="000000"/>
              </a:solidFill>
              <a:latin typeface="Consolas" panose="020B0609020204030204" pitchFamily="49" charset="0"/>
            </a:endParaRP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string</a:t>
            </a:r>
            <a:r>
              <a:rPr lang="es-AR" sz="1800" dirty="0" smtClean="0">
                <a:solidFill>
                  <a:srgbClr val="000000"/>
                </a:solidFill>
                <a:latin typeface="Consolas" panose="020B0609020204030204" pitchFamily="49" charset="0"/>
              </a:rPr>
              <a:t> var2;</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FF"/>
                </a:solidFill>
                <a:latin typeface="Consolas" panose="020B0609020204030204" pitchFamily="49" charset="0"/>
              </a:rPr>
              <a:t> </a:t>
            </a:r>
            <a:r>
              <a:rPr lang="es-AR" sz="1800" dirty="0" smtClean="0">
                <a:solidFill>
                  <a:srgbClr val="000000"/>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var1 = 3;</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var2 </a:t>
            </a:r>
            <a:r>
              <a:rPr lang="es-AR" sz="1800" dirty="0">
                <a:solidFill>
                  <a:srgbClr val="000000"/>
                </a:solidFill>
                <a:latin typeface="Consolas" panose="020B0609020204030204" pitchFamily="49" charset="0"/>
              </a:rPr>
              <a:t>= </a:t>
            </a:r>
            <a:r>
              <a:rPr lang="es-AR" sz="1800" dirty="0">
                <a:solidFill>
                  <a:srgbClr val="A31515"/>
                </a:solidFill>
                <a:latin typeface="Consolas" panose="020B0609020204030204" pitchFamily="49" charset="0"/>
              </a:rPr>
              <a:t>"Algo"</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smtClean="0">
                <a:solidFill>
                  <a:srgbClr val="0000FF"/>
                </a:solidFill>
                <a:latin typeface="Consolas" panose="020B0609020204030204" pitchFamily="49" charset="0"/>
                <a:cs typeface="Arial"/>
                <a:sym typeface="Arial"/>
              </a:rPr>
              <a:t>new</a:t>
            </a:r>
            <a:r>
              <a:rPr lang="es-AR" sz="2000" dirty="0" smtClean="0">
                <a:solidFill>
                  <a:srgbClr val="000000"/>
                </a:solidFill>
                <a:latin typeface="Consolas" panose="020B0609020204030204" pitchFamily="49" charset="0"/>
                <a:cs typeface="Arial"/>
                <a:sym typeface="Arial"/>
              </a:rPr>
              <a:t> </a:t>
            </a:r>
            <a:r>
              <a:rPr lang="es-AR" sz="2000" smtClean="0">
                <a:solidFill>
                  <a:srgbClr val="000000"/>
                </a:solidFill>
                <a:latin typeface="Consolas" panose="020B0609020204030204" pitchFamily="49" charset="0"/>
                <a:cs typeface="Arial"/>
                <a:sym typeface="Arial"/>
              </a:rPr>
              <a:t>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a:solidFill>
                  <a:srgbClr val="FFFFFF"/>
                </a:solidFill>
                <a:latin typeface="Source Sans Pro"/>
                <a:ea typeface="Source Sans Pro"/>
                <a:cs typeface="Source Sans Pro"/>
                <a:sym typeface="Source Sans Pro"/>
              </a:rPr>
              <a:t>Ejemplo</a:t>
            </a:r>
            <a:endParaRPr>
              <a:solidFill>
                <a:srgbClr val="FFFFFF"/>
              </a:solidFill>
            </a:endParaRPr>
          </a:p>
        </p:txBody>
      </p:sp>
      <p:sp>
        <p:nvSpPr>
          <p:cNvPr id="558" name="Google Shape;558;p46"/>
          <p:cNvSpPr txBox="1"/>
          <p:nvPr/>
        </p:nvSpPr>
        <p:spPr>
          <a:xfrm>
            <a:off x="3581400" y="1447800"/>
            <a:ext cx="6363300" cy="5181600"/>
          </a:xfrm>
          <a:prstGeom prst="rect">
            <a:avLst/>
          </a:prstGeom>
          <a:gradFill>
            <a:gsLst>
              <a:gs pos="0">
                <a:srgbClr val="FFFFFF"/>
              </a:gs>
              <a:gs pos="100000">
                <a:srgbClr val="FFFFCC"/>
              </a:gs>
            </a:gsLst>
            <a:lin ang="5400012" scaled="0"/>
          </a:gradFill>
          <a:ln w="9525" cap="flat" cmpd="sng">
            <a:solidFill>
              <a:srgbClr val="FFCC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FF"/>
              </a:buClr>
              <a:buSzPts val="2000"/>
              <a:buFont typeface="Arial"/>
              <a:buNone/>
            </a:pPr>
            <a:r>
              <a:rPr lang="es-AR" sz="2000" b="1" i="0" u="none">
                <a:solidFill>
                  <a:srgbClr val="0000FF"/>
                </a:solidFill>
                <a:latin typeface="Arial"/>
                <a:ea typeface="Arial"/>
                <a:cs typeface="Arial"/>
                <a:sym typeface="Arial"/>
              </a:rPr>
              <a:t>class </a:t>
            </a:r>
            <a:r>
              <a:rPr lang="es-AR" sz="2000" b="1" i="0" u="none">
                <a:solidFill>
                  <a:srgbClr val="6699FF"/>
                </a:solidFill>
                <a:latin typeface="Arial"/>
                <a:ea typeface="Arial"/>
                <a:cs typeface="Arial"/>
                <a:sym typeface="Arial"/>
              </a:rPr>
              <a:t>Clase </a:t>
            </a:r>
            <a:r>
              <a:rPr lang="es-AR" sz="2000" b="1"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private</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static</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int</a:t>
            </a:r>
            <a:r>
              <a:rPr lang="es-AR" sz="2000" b="1" i="0" u="none">
                <a:solidFill>
                  <a:srgbClr val="000000"/>
                </a:solidFill>
                <a:latin typeface="Arial"/>
                <a:ea typeface="Arial"/>
                <a:cs typeface="Arial"/>
                <a:sym typeface="Arial"/>
              </a:rPr>
              <a:t> _var1;</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private</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static</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int</a:t>
            </a:r>
            <a:r>
              <a:rPr lang="es-AR" sz="2000" b="1" i="0" u="none">
                <a:solidFill>
                  <a:srgbClr val="000000"/>
                </a:solidFill>
                <a:latin typeface="Arial"/>
                <a:ea typeface="Arial"/>
                <a:cs typeface="Arial"/>
                <a:sym typeface="Arial"/>
              </a:rPr>
              <a:t> _var2;</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private</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int</a:t>
            </a:r>
            <a:r>
              <a:rPr lang="es-AR" sz="2000" b="1" i="0" u="none">
                <a:solidFill>
                  <a:srgbClr val="000000"/>
                </a:solidFill>
                <a:latin typeface="Arial"/>
                <a:ea typeface="Arial"/>
                <a:cs typeface="Arial"/>
                <a:sym typeface="Arial"/>
              </a:rPr>
              <a:t> _var3;</a:t>
            </a:r>
            <a:endParaRPr/>
          </a:p>
          <a:p>
            <a:pPr marL="0" marR="0" lvl="0" indent="0" algn="l" rtl="0">
              <a:lnSpc>
                <a:spcPct val="100000"/>
              </a:lnSpc>
              <a:spcBef>
                <a:spcPts val="0"/>
              </a:spcBef>
              <a:spcAft>
                <a:spcPts val="0"/>
              </a:spcAft>
              <a:buClr>
                <a:srgbClr val="FFFFFF"/>
              </a:buClr>
              <a:buSzPts val="2000"/>
              <a:buFont typeface="Arial"/>
              <a:buNone/>
            </a:pPr>
            <a:endParaRPr sz="2000" b="1"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static</a:t>
            </a:r>
            <a:r>
              <a:rPr lang="es-AR" sz="2000" b="1" i="0" u="none">
                <a:solidFill>
                  <a:srgbClr val="000000"/>
                </a:solidFill>
                <a:latin typeface="Arial"/>
                <a:ea typeface="Arial"/>
                <a:cs typeface="Arial"/>
                <a:sym typeface="Arial"/>
              </a:rPr>
              <a:t> Clase() {</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_var1 = 3;</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_var2 = 5;</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FF"/>
              </a:buClr>
              <a:buSzPts val="2000"/>
              <a:buFont typeface="Arial"/>
              <a:buNone/>
            </a:pPr>
            <a:r>
              <a:rPr lang="es-AR" sz="2000" b="1" i="0" u="none">
                <a:solidFill>
                  <a:srgbClr val="0000FF"/>
                </a:solidFill>
                <a:latin typeface="Arial"/>
                <a:ea typeface="Arial"/>
                <a:cs typeface="Arial"/>
                <a:sym typeface="Arial"/>
              </a:rPr>
              <a:t>class</a:t>
            </a:r>
            <a:r>
              <a:rPr lang="es-AR" sz="2000" b="1" i="0" u="none">
                <a:solidFill>
                  <a:srgbClr val="000000"/>
                </a:solidFill>
                <a:latin typeface="Arial"/>
                <a:ea typeface="Arial"/>
                <a:cs typeface="Arial"/>
                <a:sym typeface="Arial"/>
              </a:rPr>
              <a:t> </a:t>
            </a:r>
            <a:r>
              <a:rPr lang="es-AR" sz="2000" b="1" i="0" u="none">
                <a:solidFill>
                  <a:srgbClr val="6699FF"/>
                </a:solidFill>
                <a:latin typeface="Arial"/>
                <a:ea typeface="Arial"/>
                <a:cs typeface="Arial"/>
                <a:sym typeface="Arial"/>
              </a:rPr>
              <a:t>Test </a:t>
            </a:r>
            <a:r>
              <a:rPr lang="es-AR" sz="2000" b="1"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static</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void</a:t>
            </a:r>
            <a:r>
              <a:rPr lang="es-AR" sz="2000" b="1" i="0" u="none">
                <a:solidFill>
                  <a:srgbClr val="000000"/>
                </a:solidFill>
                <a:latin typeface="Arial"/>
                <a:ea typeface="Arial"/>
                <a:cs typeface="Arial"/>
                <a:sym typeface="Arial"/>
              </a:rPr>
              <a:t> Main() {</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rgbClr val="0000FF"/>
              </a:buClr>
              <a:buSzPts val="2000"/>
              <a:buFont typeface="Arial"/>
              <a:buNone/>
            </a:pPr>
            <a:r>
              <a:rPr lang="es-AR" sz="2000" b="1" i="0" u="none">
                <a:solidFill>
                  <a:srgbClr val="0000FF"/>
                </a:solidFill>
                <a:latin typeface="Arial"/>
                <a:ea typeface="Arial"/>
                <a:cs typeface="Arial"/>
                <a:sym typeface="Arial"/>
              </a:rPr>
              <a:t>			new</a:t>
            </a:r>
            <a:r>
              <a:rPr lang="es-AR" sz="2000" b="1" i="0" u="none">
                <a:solidFill>
                  <a:srgbClr val="000000"/>
                </a:solidFill>
                <a:latin typeface="Arial"/>
                <a:ea typeface="Arial"/>
                <a:cs typeface="Arial"/>
                <a:sym typeface="Arial"/>
              </a:rPr>
              <a:t> </a:t>
            </a:r>
            <a:r>
              <a:rPr lang="es-AR" sz="2000" b="1" i="0" u="none">
                <a:solidFill>
                  <a:srgbClr val="6699FF"/>
                </a:solidFill>
                <a:latin typeface="Arial"/>
                <a:ea typeface="Arial"/>
                <a:cs typeface="Arial"/>
                <a:sym typeface="Arial"/>
              </a:rPr>
              <a:t>Clase</a:t>
            </a:r>
            <a:r>
              <a:rPr lang="es-AR" sz="2000" b="1"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	</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nombre asignado a la instancia de tipo </a:t>
            </a:r>
            <a:r>
              <a:rPr lang="es-AR" sz="2800" dirty="0" err="1">
                <a:effectLst>
                  <a:outerShdw blurRad="38100" dist="38100" dir="2700000" algn="tl">
                    <a:srgbClr val="000000">
                      <a:alpha val="43137"/>
                    </a:srgbClr>
                  </a:outerShdw>
                </a:effectLst>
                <a:latin typeface="Source Sans Pro"/>
                <a:ea typeface="Source Sans Pro"/>
                <a:cs typeface="Source Sans Pro"/>
                <a:sym typeface="Source Sans Pro"/>
              </a:rPr>
              <a:t>Nombre_Clase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smtClean="0">
                <a:solidFill>
                  <a:srgbClr val="2B91AF"/>
                </a:solidFill>
                <a:latin typeface="Consolas" panose="020B0609020204030204" pitchFamily="49" charset="0"/>
              </a:rPr>
              <a:t>NombreClase</a:t>
            </a:r>
            <a:r>
              <a:rPr lang="es-AR" sz="2600" dirty="0" smtClean="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tipo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 objeto.</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Una vez inicializado el objeto se puede utilizar para manipular sus atributos y llamar a sus métodos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Source Sans Pro"/>
                <a:ea typeface="Source Sans Pro"/>
                <a:cs typeface="Source Sans Pro"/>
                <a:sym typeface="Source Sans Pro"/>
              </a:rPr>
              <a:t>	</a:t>
            </a:r>
            <a:endParaRPr sz="2800" dirty="0">
              <a:solidFill>
                <a:srgbClr val="FFFFFF"/>
              </a:solidFill>
              <a:latin typeface="Source Sans Pro"/>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a:t>
            </a:r>
            <a:r>
              <a:rPr lang="es-AR" sz="2600" dirty="0">
                <a:solidFill>
                  <a:srgbClr val="000000"/>
                </a:solidFill>
                <a:latin typeface="Consolas" panose="020B0609020204030204" pitchFamily="49" charset="0"/>
              </a:rPr>
              <a:t>=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smtClean="0">
              <a:solidFill>
                <a:srgbClr val="000000"/>
              </a:solidFill>
              <a:latin typeface="Consolas" panose="020B0609020204030204" pitchFamily="49" charset="0"/>
            </a:endParaRPr>
          </a:p>
          <a:p>
            <a:pPr marL="0" indent="0">
              <a:spcBef>
                <a:spcPts val="0"/>
              </a:spcBef>
              <a:buNone/>
            </a:pP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 </a:t>
            </a:r>
            <a:r>
              <a:rPr lang="es-AR" sz="2600" dirty="0" smtClean="0">
                <a:solidFill>
                  <a:srgbClr val="2B91AF"/>
                </a:solidFill>
                <a:latin typeface="Consolas" panose="020B0609020204030204" pitchFamily="49" charset="0"/>
              </a:rPr>
              <a:t>new </a:t>
            </a:r>
            <a:r>
              <a:rPr lang="es-AR" sz="2600" dirty="0" err="1" smtClean="0">
                <a:solidFill>
                  <a:srgbClr val="2B91AF"/>
                </a:solidFill>
                <a:latin typeface="Consolas" panose="020B0609020204030204" pitchFamily="49" charset="0"/>
              </a:rPr>
              <a:t>NombreClase</a:t>
            </a:r>
            <a:r>
              <a:rPr lang="es-AR" sz="2600" dirty="0" smtClean="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un constructor para inicializar un objeto en esa memoria</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Llamadas a métodos y atributos</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liberará memoria cuando lo crea </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necesario.</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En .NET el Garbage Collector será el encargado de liberar memoria.</a:t>
            </a:r>
            <a:endParaRPr sz="3200">
              <a:latin typeface="Source Sans Pro"/>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Cada vez que creamos un nuevo objeto, el CLR (Common Lenguage Runtime) asigna memoria desde la porción gestionada (Heap)</a:t>
            </a:r>
            <a:endParaRPr sz="2800">
              <a:latin typeface="Source Sans Pro"/>
              <a:ea typeface="Source Sans Pro"/>
              <a:cs typeface="Source Sans Pro"/>
              <a:sym typeface="Source Sans Pro"/>
            </a:endParaRPr>
          </a:p>
          <a:p>
            <a:pPr marL="914400" lvl="0" indent="0" rtl="0">
              <a:spcBef>
                <a:spcPts val="700"/>
              </a:spcBef>
              <a:spcAft>
                <a:spcPts val="0"/>
              </a:spcAft>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Eventualmente el Garbage Collector liberará memoria de objetos sin referencia.</a:t>
            </a:r>
            <a:endParaRPr sz="3200">
              <a:latin typeface="Source Sans Pro"/>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a:latin typeface="Source Sans Pro"/>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r>
              <a:rPr lang="es-AR" sz="2000">
                <a:latin typeface="Source Sans Pro"/>
                <a:ea typeface="Source Sans Pro"/>
                <a:cs typeface="Source Sans Pro"/>
                <a:sym typeface="Source Sans Pro"/>
              </a:rPr>
              <a:t>https://docs.microsoft.com/en-us/dotnet/standard/garbage-collection/</a:t>
            </a:r>
            <a:endParaRPr sz="3200">
              <a:latin typeface="Source Sans Pro"/>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(Montón</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administrado por el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a:t>
            </a:r>
            <a:r>
              <a:rPr lang="es-AR" sz="2800" b="1" dirty="0">
                <a:solidFill>
                  <a:srgbClr val="FFFFFF"/>
                </a:solidFill>
                <a:latin typeface="Source Sans Pro"/>
                <a:ea typeface="Source Sans Pro"/>
                <a:cs typeface="Source Sans Pro"/>
                <a:sym typeface="Source Sans Pro"/>
              </a:rPr>
              <a:t> VALOR</a:t>
            </a:r>
            <a:r>
              <a:rPr lang="es-AR" sz="2800" dirty="0">
                <a:solidFill>
                  <a:srgbClr val="FFFFFF"/>
                </a:solidFill>
                <a:latin typeface="Source Sans Pro"/>
                <a:ea typeface="Source Sans Pro"/>
                <a:cs typeface="Source Sans Pro"/>
                <a:sym typeface="Source Sans Pro"/>
              </a:rPr>
              <a:t> se almacenan en </a:t>
            </a:r>
            <a:r>
              <a:rPr lang="es-AR" sz="2800" dirty="0" smtClean="0">
                <a:solidFill>
                  <a:srgbClr val="FFFFFF"/>
                </a:solidFill>
                <a:latin typeface="Source Sans Pro"/>
                <a:ea typeface="Source Sans Pro"/>
                <a:cs typeface="Source Sans Pro"/>
                <a:sym typeface="Source Sans Pro"/>
              </a:rPr>
              <a:t>el</a:t>
            </a:r>
          </a:p>
          <a:p>
            <a:pPr lvl="0" rtl="0">
              <a:lnSpc>
                <a:spcPct val="90000"/>
              </a:lnSpc>
              <a:spcBef>
                <a:spcPts val="980"/>
              </a:spcBef>
              <a:spcAft>
                <a:spcPts val="0"/>
              </a:spcAft>
              <a:buClr>
                <a:srgbClr val="FFCC29"/>
              </a:buClr>
              <a:buSzPts val="2600"/>
            </a:pPr>
            <a:r>
              <a:rPr lang="es-AR" sz="2800" dirty="0" smtClean="0">
                <a:solidFill>
                  <a:srgbClr val="FFFFFF"/>
                </a:solidFill>
                <a:latin typeface="Source Sans Pro"/>
                <a:ea typeface="Source Sans Pro"/>
                <a:cs typeface="Source Sans Pro"/>
                <a:sym typeface="Source Sans Pro"/>
              </a:rPr>
              <a:t>         </a:t>
            </a:r>
            <a:r>
              <a:rPr lang="es-AR" sz="2800" dirty="0" err="1" smtClean="0">
                <a:solidFill>
                  <a:srgbClr val="FFFFFF"/>
                </a:solidFill>
                <a:latin typeface="Source Sans Pro"/>
                <a:ea typeface="Source Sans Pro"/>
                <a:cs typeface="Source Sans Pro"/>
                <a:sym typeface="Source Sans Pro"/>
              </a:rPr>
              <a:t>Stack</a:t>
            </a:r>
            <a:r>
              <a:rPr lang="es-AR" sz="2800" dirty="0" smtClean="0">
                <a:solidFill>
                  <a:srgbClr val="FFFFFF"/>
                </a:solidFill>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 </a:t>
            </a:r>
            <a:r>
              <a:rPr lang="es-AR" sz="2800" b="1" dirty="0">
                <a:solidFill>
                  <a:srgbClr val="FFFFFF"/>
                </a:solidFill>
                <a:latin typeface="Source Sans Pro"/>
                <a:ea typeface="Source Sans Pro"/>
                <a:cs typeface="Source Sans Pro"/>
                <a:sym typeface="Source Sans Pro"/>
              </a:rPr>
              <a:t>REFERENCIA</a:t>
            </a:r>
            <a:r>
              <a:rPr lang="es-AR" sz="2800" dirty="0">
                <a:solidFill>
                  <a:srgbClr val="FFFFFF"/>
                </a:solidFill>
                <a:latin typeface="Source Sans Pro"/>
                <a:ea typeface="Source Sans Pro"/>
                <a:cs typeface="Source Sans Pro"/>
                <a:sym typeface="Source Sans Pro"/>
              </a:rPr>
              <a:t> se almacenan </a:t>
            </a:r>
            <a:r>
              <a:rPr lang="es-AR" sz="2800" dirty="0" smtClean="0">
                <a:solidFill>
                  <a:srgbClr val="FFFFFF"/>
                </a:solidFill>
                <a:latin typeface="Source Sans Pro"/>
                <a:ea typeface="Source Sans Pro"/>
                <a:cs typeface="Source Sans Pro"/>
                <a:sym typeface="Source Sans Pro"/>
              </a:rPr>
              <a:t>en</a:t>
            </a:r>
          </a:p>
          <a:p>
            <a:pPr lvl="0" rtl="0">
              <a:lnSpc>
                <a:spcPct val="90000"/>
              </a:lnSpc>
              <a:spcBef>
                <a:spcPts val="980"/>
              </a:spcBef>
              <a:spcAft>
                <a:spcPts val="0"/>
              </a:spcAft>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el </a:t>
            </a:r>
            <a:r>
              <a:rPr lang="es-AR" sz="2800" dirty="0" err="1">
                <a:solidFill>
                  <a:srgbClr val="FFFFFF"/>
                </a:solidFill>
                <a:latin typeface="Source Sans Pro"/>
                <a:ea typeface="Source Sans Pro"/>
                <a:cs typeface="Source Sans Pro"/>
                <a:sym typeface="Source Sans Pro"/>
              </a:rPr>
              <a:t>Heap</a:t>
            </a:r>
            <a:r>
              <a:rPr lang="es-AR" sz="2800" dirty="0" smtClean="0">
                <a:solidFill>
                  <a:srgbClr val="FFFFFF"/>
                </a:solidFill>
                <a:latin typeface="Source Sans Pro"/>
                <a:ea typeface="Source Sans Pro"/>
                <a:cs typeface="Source Sans Pro"/>
                <a:sym typeface="Source Sans Pro"/>
              </a:rPr>
              <a:t>.</a:t>
            </a:r>
            <a:endParaRPr lang="es-AR" sz="2800" dirty="0"/>
          </a:p>
        </p:txBody>
      </p:sp>
      <p:pic>
        <p:nvPicPr>
          <p:cNvPr id="6" name="Google Shape;440;p27" descr="untitled"/>
          <p:cNvPicPr preferRelativeResize="0"/>
          <p:nvPr/>
        </p:nvPicPr>
        <p:blipFill rotWithShape="1">
          <a:blip r:embed="rId3">
            <a:alphaModFix/>
          </a:blip>
          <a:srcRect/>
          <a:stretch/>
        </p:blipFill>
        <p:spPr>
          <a:xfrm>
            <a:off x="7268725" y="3067848"/>
            <a:ext cx="4690475" cy="367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valor local está vinculado al ámbito en el que está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declarada.</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corto (en general</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Creación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y destrucción deterministas.</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dinámico no está vinculado a su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ámbito.</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más </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largo.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Destrucción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no determinista.</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2041</Words>
  <Application>Microsoft Office PowerPoint</Application>
  <PresentationFormat>Panorámica</PresentationFormat>
  <Paragraphs>253</Paragraphs>
  <Slides>30</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Calibri</vt:lpstr>
      <vt:lpstr>Trebuchet MS</vt:lpstr>
      <vt:lpstr>Consolas</vt:lpstr>
      <vt:lpstr>Arial</vt:lpstr>
      <vt:lpstr>Noto Sans Symbols</vt:lpstr>
      <vt:lpstr>Source Sans Pro</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por defecto</vt:lpstr>
      <vt:lpstr>Ejemplo</vt:lpstr>
      <vt:lpstr>Constructores por Defecto</vt:lpstr>
      <vt:lpstr>Constructores por defecto</vt:lpstr>
      <vt:lpstr>Constructores por Defecto</vt:lpstr>
      <vt:lpstr>Constructores por defecto</vt:lpstr>
      <vt:lpstr>Constructores Estáticos</vt:lpstr>
      <vt:lpstr>Constructores por defecto</vt:lpstr>
      <vt:lpstr>Ejemplo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Admin</cp:lastModifiedBy>
  <cp:revision>11</cp:revision>
  <dcterms:modified xsi:type="dcterms:W3CDTF">2018-08-28T19:35:35Z</dcterms:modified>
</cp:coreProperties>
</file>