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31"/>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84" r:id="rId15"/>
    <p:sldId id="270" r:id="rId16"/>
    <p:sldId id="271" r:id="rId17"/>
    <p:sldId id="272" r:id="rId18"/>
    <p:sldId id="273" r:id="rId19"/>
    <p:sldId id="274" r:id="rId20"/>
    <p:sldId id="275" r:id="rId21"/>
    <p:sldId id="285" r:id="rId22"/>
    <p:sldId id="286" r:id="rId23"/>
    <p:sldId id="287" r:id="rId24"/>
    <p:sldId id="277" r:id="rId25"/>
    <p:sldId id="288" r:id="rId26"/>
    <p:sldId id="280" r:id="rId27"/>
    <p:sldId id="289" r:id="rId28"/>
    <p:sldId id="282" r:id="rId29"/>
    <p:sldId id="290" r:id="rId30"/>
  </p:sldIdLst>
  <p:sldSz cx="12192000" cy="6858000"/>
  <p:notesSz cx="6858000" cy="9144000"/>
  <p:embeddedFontLst>
    <p:embeddedFont>
      <p:font typeface="Source Sans Pro" panose="020B0604020202020204" charset="0"/>
      <p:regular r:id="rId32"/>
      <p:bold r:id="rId33"/>
      <p:italic r:id="rId34"/>
      <p:boldItalic r:id="rId35"/>
    </p:embeddedFont>
    <p:embeddedFont>
      <p:font typeface="Calibri" panose="020F0502020204030204" pitchFamily="34" charset="0"/>
      <p:regular r:id="rId36"/>
      <p:bold r:id="rId37"/>
      <p:italic r:id="rId38"/>
      <p:boldItalic r:id="rId39"/>
    </p:embeddedFont>
    <p:embeddedFont>
      <p:font typeface="Trebuchet MS" panose="020B0603020202020204" pitchFamily="34" charset="0"/>
      <p:regular r:id="rId40"/>
      <p:bold r:id="rId41"/>
      <p:italic r:id="rId42"/>
      <p:boldItalic r:id="rId43"/>
    </p:embeddedFont>
    <p:embeddedFont>
      <p:font typeface="Consolas" panose="020B0609020204030204" pitchFamily="49"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122" autoAdjust="0"/>
  </p:normalViewPr>
  <p:slideViewPr>
    <p:cSldViewPr snapToGrid="0">
      <p:cViewPr varScale="1">
        <p:scale>
          <a:sx n="56" d="100"/>
          <a:sy n="56" d="100"/>
        </p:scale>
        <p:origin x="121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AR"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2711134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204" name="Google Shape;20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50411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3ef5081b7a_0_6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ES" sz="1200" dirty="0" smtClean="0"/>
              <a:t>Fuente: https://msdn.microsoft.com/es-ar/library/wew5ytx4(v=vs.90).aspx</a:t>
            </a:r>
          </a:p>
        </p:txBody>
      </p:sp>
      <p:sp>
        <p:nvSpPr>
          <p:cNvPr id="449" name="Google Shape;449;g3ef5081b7a_0_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86875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3ef5081b7a_0_7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55" name="Google Shape;455;g3ef5081b7a_0_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73466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3ef5081b7a_0_7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62" name="Google Shape;462;g3ef5081b7a_0_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25133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3ef5081b7a_0_8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68" name="Google Shape;468;g3ef5081b7a_0_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13567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3ef5081b7a_0_8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eaLnBrk="1" hangingPunct="1"/>
            <a:r>
              <a:rPr lang="es-ES" sz="2800" dirty="0" smtClean="0">
                <a:latin typeface="Arial" panose="020B0604020202020204" pitchFamily="34" charset="0"/>
              </a:rPr>
              <a:t>Nota:</a:t>
            </a:r>
          </a:p>
          <a:p>
            <a:pPr lvl="1" eaLnBrk="1" hangingPunct="1"/>
            <a:r>
              <a:rPr lang="es-ES" sz="2400" dirty="0" smtClean="0">
                <a:latin typeface="Arial" panose="020B0604020202020204" pitchFamily="34" charset="0"/>
              </a:rPr>
              <a:t>Recordemos que una variable referencia y el objeto al que apunta son cosas distintas.</a:t>
            </a:r>
            <a:r>
              <a:rPr lang="es-ES" dirty="0" smtClean="0">
                <a:latin typeface="Arial" panose="020B0604020202020204" pitchFamily="34" charset="0"/>
              </a:rPr>
              <a:t> </a:t>
            </a:r>
          </a:p>
          <a:p>
            <a:pPr marL="0" lvl="0" indent="0" rtl="0">
              <a:spcBef>
                <a:spcPts val="0"/>
              </a:spcBef>
              <a:spcAft>
                <a:spcPts val="0"/>
              </a:spcAft>
              <a:buNone/>
            </a:pPr>
            <a:endParaRPr dirty="0"/>
          </a:p>
        </p:txBody>
      </p:sp>
      <p:sp>
        <p:nvSpPr>
          <p:cNvPr id="468" name="Google Shape;468;g3ef5081b7a_0_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46612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3ef5081b7a_0_9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75" name="Google Shape;475;g3ef5081b7a_0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39455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3ef5081b7a_0_10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81" name="Google Shape;481;g3ef5081b7a_0_10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72327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3ef5081b7a_0_10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88" name="Google Shape;488;g3ef5081b7a_0_1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08900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3ef5081b7a_0_1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94" name="Google Shape;494;g3ef5081b7a_0_1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928749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3ef5081b7a_0_1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500" name="Google Shape;500;g3ef5081b7a_0_1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5169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eaLnBrk="1" hangingPunct="1"/>
            <a:r>
              <a:rPr lang="es-AR" altLang="es-AR" dirty="0" smtClean="0">
                <a:latin typeface="Arial" panose="020B0604020202020204" pitchFamily="34" charset="0"/>
              </a:rPr>
              <a:t>Los objetos son instancias de una clase. Cuando creamos una instancia tenemos que especificar la clase a partir de la cual se creará. Esta acción de crear un objeto a partir de una clase se llama instanciar. </a:t>
            </a:r>
          </a:p>
          <a:p>
            <a:pPr eaLnBrk="1" hangingPunct="1"/>
            <a:r>
              <a:rPr lang="es-AR" altLang="es-AR" dirty="0" smtClean="0">
                <a:latin typeface="Arial" panose="020B0604020202020204" pitchFamily="34" charset="0"/>
              </a:rPr>
              <a:t>Por ejemplo, un objeto de la clase fracción es por ejemplo 3/5. El concepto o definición de fracción sería la clase, pero cuando ya estamos hablando de una fracción en concreto 4/7, 8/1000 o cualquier otra, la llamamos objeto. </a:t>
            </a:r>
          </a:p>
          <a:p>
            <a:pPr eaLnBrk="1" hangingPunct="1"/>
            <a:r>
              <a:rPr lang="es-CR" altLang="es-AR" dirty="0" smtClean="0">
                <a:latin typeface="Arial" panose="020B0604020202020204" pitchFamily="34" charset="0"/>
              </a:rPr>
              <a:t>Comportamiento que le permite realizar tareas específicas, como a todos los objetos de su misma clase.</a:t>
            </a:r>
          </a:p>
          <a:p>
            <a:pPr eaLnBrk="1" hangingPunct="1"/>
            <a:r>
              <a:rPr lang="es-CR" altLang="es-AR" dirty="0" smtClean="0">
                <a:latin typeface="Arial" panose="020B0604020202020204" pitchFamily="34" charset="0"/>
              </a:rPr>
              <a:t>Estado que se determina a través de cierta información almacenada, que puede ser fija o variable.</a:t>
            </a:r>
          </a:p>
        </p:txBody>
      </p:sp>
      <p:sp>
        <p:nvSpPr>
          <p:cNvPr id="210" name="Google Shape;21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35804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3ef5081b7a_0_1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506" name="Google Shape;506;g3ef5081b7a_0_1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28089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3ef5081b7a_0_1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506" name="Google Shape;506;g3ef5081b7a_0_1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68129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3ef5081b7a_0_1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506" name="Google Shape;506;g3ef5081b7a_0_1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32234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3ef5081b7a_0_1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506" name="Google Shape;506;g3ef5081b7a_0_1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24860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3ef5081b7a_0_13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519" name="Google Shape;519;g3ef5081b7a_0_1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49984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3ef5081b7a_0_1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r>
              <a:rPr lang="es-AR" dirty="0" smtClean="0"/>
              <a:t> </a:t>
            </a:r>
            <a:endParaRPr dirty="0"/>
          </a:p>
        </p:txBody>
      </p:sp>
      <p:sp>
        <p:nvSpPr>
          <p:cNvPr id="506" name="Google Shape;506;g3ef5081b7a_0_1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18540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3ef5081b7a_0_15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537" name="Google Shape;537;g3ef5081b7a_0_1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46227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3ef5081b7a_0_1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r>
              <a:rPr lang="es-AR" dirty="0" smtClean="0"/>
              <a:t> </a:t>
            </a:r>
            <a:endParaRPr dirty="0"/>
          </a:p>
        </p:txBody>
      </p:sp>
      <p:sp>
        <p:nvSpPr>
          <p:cNvPr id="506" name="Google Shape;506;g3ef5081b7a_0_1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93747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3ef5081b7a_0_16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549" name="Google Shape;549;g3ef5081b7a_0_1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99593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3ef5081b7a_0_1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r>
              <a:rPr lang="es-AR" dirty="0" smtClean="0"/>
              <a:t> </a:t>
            </a:r>
            <a:endParaRPr dirty="0"/>
          </a:p>
        </p:txBody>
      </p:sp>
      <p:sp>
        <p:nvSpPr>
          <p:cNvPr id="506" name="Google Shape;506;g3ef5081b7a_0_1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10280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ef5081b7a_0_17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r>
              <a:rPr lang="es-AR" dirty="0" smtClean="0"/>
              <a:t>1- Distintos colores</a:t>
            </a:r>
          </a:p>
          <a:p>
            <a:pPr marL="0" lvl="0" indent="0" rtl="0">
              <a:spcBef>
                <a:spcPts val="0"/>
              </a:spcBef>
              <a:spcAft>
                <a:spcPts val="0"/>
              </a:spcAft>
              <a:buNone/>
            </a:pPr>
            <a:r>
              <a:rPr lang="es-AR" dirty="0" smtClean="0"/>
              <a:t>2- Distintas formas</a:t>
            </a:r>
          </a:p>
          <a:p>
            <a:pPr marL="0" lvl="0" indent="0" rtl="0">
              <a:spcBef>
                <a:spcPts val="0"/>
              </a:spcBef>
              <a:spcAft>
                <a:spcPts val="0"/>
              </a:spcAft>
              <a:buNone/>
            </a:pPr>
            <a:r>
              <a:rPr lang="es-AR" dirty="0" smtClean="0"/>
              <a:t>-- Cableados o inalámbricos</a:t>
            </a:r>
          </a:p>
          <a:p>
            <a:pPr marL="0" lvl="0" indent="0" rtl="0">
              <a:spcBef>
                <a:spcPts val="0"/>
              </a:spcBef>
              <a:spcAft>
                <a:spcPts val="0"/>
              </a:spcAft>
              <a:buNone/>
            </a:pPr>
            <a:r>
              <a:rPr lang="es-AR" dirty="0" smtClean="0"/>
              <a:t>3- Distintas marcas</a:t>
            </a:r>
          </a:p>
          <a:p>
            <a:pPr marL="0" lvl="0" indent="0" rtl="0">
              <a:spcBef>
                <a:spcPts val="0"/>
              </a:spcBef>
              <a:spcAft>
                <a:spcPts val="0"/>
              </a:spcAft>
              <a:buNone/>
            </a:pPr>
            <a:r>
              <a:rPr lang="es-AR" dirty="0" smtClean="0"/>
              <a:t>4- Distintos usos</a:t>
            </a:r>
            <a:endParaRPr dirty="0"/>
          </a:p>
        </p:txBody>
      </p:sp>
      <p:sp>
        <p:nvSpPr>
          <p:cNvPr id="216" name="Google Shape;216;g3ef5081b7a_0_1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74690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3ef5081b7a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05" name="Google Shape;405;g3ef5081b7a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1441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3ef5081b7a_0_3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11" name="Google Shape;411;g3ef5081b7a_0_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509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3ef5081b7a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17" name="Google Shape;417;g3ef5081b7a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9295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3ef5081b7a_0_4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29" name="Google Shape;429;g3ef5081b7a_0_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5978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3ef5081b7a_0_5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eaLnBrk="1" hangingPunct="1"/>
            <a:r>
              <a:rPr lang="es-AR" altLang="es-AR" sz="1000" dirty="0" smtClean="0">
                <a:latin typeface="Arial" panose="020B0604020202020204" pitchFamily="34" charset="0"/>
              </a:rPr>
              <a:t>El CLR administra dos segmentos de memoria, los cuales son utilizados de distinta forma a lo largo del ciclo de vida de una aplicación:</a:t>
            </a:r>
          </a:p>
          <a:p>
            <a:pPr eaLnBrk="1" hangingPunct="1">
              <a:buFontTx/>
              <a:buChar char="•"/>
            </a:pPr>
            <a:r>
              <a:rPr lang="es-AR" altLang="es-AR" sz="1000" dirty="0" smtClean="0">
                <a:latin typeface="Arial" panose="020B0604020202020204" pitchFamily="34" charset="0"/>
              </a:rPr>
              <a:t>El </a:t>
            </a:r>
            <a:r>
              <a:rPr lang="es-AR" altLang="es-AR" sz="1000" dirty="0" err="1" smtClean="0">
                <a:latin typeface="Arial" panose="020B0604020202020204" pitchFamily="34" charset="0"/>
              </a:rPr>
              <a:t>Stack</a:t>
            </a:r>
            <a:r>
              <a:rPr lang="es-AR" altLang="es-AR" sz="1000" dirty="0" smtClean="0">
                <a:latin typeface="Arial" panose="020B0604020202020204" pitchFamily="34" charset="0"/>
              </a:rPr>
              <a:t>, o Pila: es una sección de memoria que almacena los “tipos de valor” (</a:t>
            </a:r>
            <a:r>
              <a:rPr lang="es-AR" altLang="es-AR" sz="1000" dirty="0" err="1" smtClean="0">
                <a:latin typeface="Arial" panose="020B0604020202020204" pitchFamily="34" charset="0"/>
              </a:rPr>
              <a:t>Value</a:t>
            </a:r>
            <a:r>
              <a:rPr lang="es-AR" altLang="es-AR" sz="1000" dirty="0" smtClean="0">
                <a:latin typeface="Arial" panose="020B0604020202020204" pitchFamily="34" charset="0"/>
              </a:rPr>
              <a:t> </a:t>
            </a:r>
            <a:r>
              <a:rPr lang="es-AR" altLang="es-AR" sz="1000" dirty="0" err="1" smtClean="0">
                <a:latin typeface="Arial" panose="020B0604020202020204" pitchFamily="34" charset="0"/>
              </a:rPr>
              <a:t>Types</a:t>
            </a:r>
            <a:r>
              <a:rPr lang="es-AR" altLang="es-AR" sz="1000" dirty="0" smtClean="0">
                <a:latin typeface="Arial" panose="020B0604020202020204" pitchFamily="34" charset="0"/>
              </a:rPr>
              <a:t>), llamados así porque tanto su referencia como su valor se encuentran en la misma posición de memoria. Ejemplos de tipos por valor en el CLR son los caracteres, los números enteros y los booleanos. A estos tipos de dato también se los conoce como “tipos primitivos”. El </a:t>
            </a:r>
            <a:r>
              <a:rPr lang="es-AR" altLang="es-AR" sz="1000" dirty="0" err="1" smtClean="0">
                <a:latin typeface="Arial" panose="020B0604020202020204" pitchFamily="34" charset="0"/>
              </a:rPr>
              <a:t>stack</a:t>
            </a:r>
            <a:r>
              <a:rPr lang="es-AR" altLang="es-AR" sz="1000" dirty="0" smtClean="0">
                <a:latin typeface="Arial" panose="020B0604020202020204" pitchFamily="34" charset="0"/>
              </a:rPr>
              <a:t> se comporta como una lista LIFO (</a:t>
            </a:r>
            <a:r>
              <a:rPr lang="es-AR" altLang="es-AR" sz="1000" dirty="0" err="1" smtClean="0">
                <a:latin typeface="Arial" panose="020B0604020202020204" pitchFamily="34" charset="0"/>
              </a:rPr>
              <a:t>Last</a:t>
            </a:r>
            <a:r>
              <a:rPr lang="es-AR" altLang="es-AR" sz="1000" dirty="0" smtClean="0">
                <a:latin typeface="Arial" panose="020B0604020202020204" pitchFamily="34" charset="0"/>
              </a:rPr>
              <a:t> In – </a:t>
            </a:r>
            <a:r>
              <a:rPr lang="es-AR" altLang="es-AR" sz="1000" dirty="0" err="1" smtClean="0">
                <a:latin typeface="Arial" panose="020B0604020202020204" pitchFamily="34" charset="0"/>
              </a:rPr>
              <a:t>First</a:t>
            </a:r>
            <a:r>
              <a:rPr lang="es-AR" altLang="es-AR" sz="1000" dirty="0" smtClean="0">
                <a:latin typeface="Arial" panose="020B0604020202020204" pitchFamily="34" charset="0"/>
              </a:rPr>
              <a:t> </a:t>
            </a:r>
            <a:r>
              <a:rPr lang="es-AR" altLang="es-AR" sz="1000" dirty="0" err="1" smtClean="0">
                <a:latin typeface="Arial" panose="020B0604020202020204" pitchFamily="34" charset="0"/>
              </a:rPr>
              <a:t>Out</a:t>
            </a:r>
            <a:r>
              <a:rPr lang="es-AR" altLang="es-AR" sz="1000" dirty="0" smtClean="0">
                <a:latin typeface="Arial" panose="020B0604020202020204" pitchFamily="34" charset="0"/>
              </a:rPr>
              <a:t>), donde se van apilando valores uno encima de otro y sólo se puede recuperar un valor </a:t>
            </a:r>
            <a:r>
              <a:rPr lang="es-AR" altLang="es-AR" sz="1000" dirty="0" err="1" smtClean="0">
                <a:latin typeface="Arial" panose="020B0604020202020204" pitchFamily="34" charset="0"/>
              </a:rPr>
              <a:t>desapilando</a:t>
            </a:r>
            <a:r>
              <a:rPr lang="es-AR" altLang="es-AR" sz="1000" dirty="0" smtClean="0">
                <a:latin typeface="Arial" panose="020B0604020202020204" pitchFamily="34" charset="0"/>
              </a:rPr>
              <a:t> los que tiene por encima. La memoria ocupada por los </a:t>
            </a:r>
            <a:r>
              <a:rPr lang="es-AR" altLang="es-AR" sz="1000" dirty="0" err="1" smtClean="0">
                <a:latin typeface="Arial" panose="020B0604020202020204" pitchFamily="34" charset="0"/>
              </a:rPr>
              <a:t>Value</a:t>
            </a:r>
            <a:r>
              <a:rPr lang="es-AR" altLang="es-AR" sz="1000" dirty="0" smtClean="0">
                <a:latin typeface="Arial" panose="020B0604020202020204" pitchFamily="34" charset="0"/>
              </a:rPr>
              <a:t> </a:t>
            </a:r>
            <a:r>
              <a:rPr lang="es-AR" altLang="es-AR" sz="1000" dirty="0" err="1" smtClean="0">
                <a:latin typeface="Arial" panose="020B0604020202020204" pitchFamily="34" charset="0"/>
              </a:rPr>
              <a:t>Types</a:t>
            </a:r>
            <a:r>
              <a:rPr lang="es-AR" altLang="es-AR" sz="1000" dirty="0" smtClean="0">
                <a:latin typeface="Arial" panose="020B0604020202020204" pitchFamily="34" charset="0"/>
              </a:rPr>
              <a:t> es liberada automáticamente por el CLR una vez que se finaliza el procedimiento o el bloque de código donde fueron declarados.</a:t>
            </a:r>
          </a:p>
          <a:p>
            <a:pPr eaLnBrk="1" hangingPunct="1">
              <a:buFontTx/>
              <a:buChar char="•"/>
            </a:pPr>
            <a:r>
              <a:rPr lang="es-AR" altLang="es-AR" sz="1000" dirty="0" smtClean="0">
                <a:latin typeface="Arial" panose="020B0604020202020204" pitchFamily="34" charset="0"/>
              </a:rPr>
              <a:t>El </a:t>
            </a:r>
            <a:r>
              <a:rPr lang="es-AR" altLang="es-AR" sz="1000" dirty="0" err="1" smtClean="0">
                <a:latin typeface="Arial" panose="020B0604020202020204" pitchFamily="34" charset="0"/>
              </a:rPr>
              <a:t>Heap</a:t>
            </a:r>
            <a:r>
              <a:rPr lang="es-AR" altLang="es-AR" sz="1000" dirty="0" smtClean="0">
                <a:latin typeface="Arial" panose="020B0604020202020204" pitchFamily="34" charset="0"/>
              </a:rPr>
              <a:t>, o “Montón”: es unas sección de memoria que almacena los “tipos de referencia” (Reference </a:t>
            </a:r>
            <a:r>
              <a:rPr lang="es-AR" altLang="es-AR" sz="1000" dirty="0" err="1" smtClean="0">
                <a:latin typeface="Arial" panose="020B0604020202020204" pitchFamily="34" charset="0"/>
              </a:rPr>
              <a:t>Types</a:t>
            </a:r>
            <a:r>
              <a:rPr lang="es-AR" altLang="es-AR" sz="1000" dirty="0" smtClean="0">
                <a:latin typeface="Arial" panose="020B0604020202020204" pitchFamily="34" charset="0"/>
              </a:rPr>
              <a:t>), llamados así porque su almacenamiento se encuentra dividido</a:t>
            </a:r>
          </a:p>
          <a:p>
            <a:pPr lvl="1" eaLnBrk="1" hangingPunct="1">
              <a:buFontTx/>
              <a:buChar char="•"/>
            </a:pPr>
            <a:r>
              <a:rPr lang="es-AR" altLang="es-AR" sz="1000" dirty="0" smtClean="0">
                <a:latin typeface="Arial" panose="020B0604020202020204" pitchFamily="34" charset="0"/>
              </a:rPr>
              <a:t>En el </a:t>
            </a:r>
            <a:r>
              <a:rPr lang="es-AR" altLang="es-AR" sz="1000" dirty="0" err="1" smtClean="0">
                <a:latin typeface="Arial" panose="020B0604020202020204" pitchFamily="34" charset="0"/>
              </a:rPr>
              <a:t>stack</a:t>
            </a:r>
            <a:r>
              <a:rPr lang="es-AR" altLang="es-AR" sz="1000" dirty="0" smtClean="0">
                <a:latin typeface="Arial" panose="020B0604020202020204" pitchFamily="34" charset="0"/>
              </a:rPr>
              <a:t> se almacena una referencia al contenido de la variable</a:t>
            </a:r>
          </a:p>
          <a:p>
            <a:pPr lvl="1" eaLnBrk="1" hangingPunct="1">
              <a:buFontTx/>
              <a:buChar char="•"/>
            </a:pPr>
            <a:r>
              <a:rPr lang="es-AR" altLang="es-AR" sz="1000" dirty="0" smtClean="0">
                <a:latin typeface="Arial" panose="020B0604020202020204" pitchFamily="34" charset="0"/>
              </a:rPr>
              <a:t>En el </a:t>
            </a:r>
            <a:r>
              <a:rPr lang="es-AR" altLang="es-AR" sz="1000" dirty="0" err="1" smtClean="0">
                <a:latin typeface="Arial" panose="020B0604020202020204" pitchFamily="34" charset="0"/>
              </a:rPr>
              <a:t>heap</a:t>
            </a:r>
            <a:r>
              <a:rPr lang="es-AR" altLang="es-AR" sz="1000" dirty="0" smtClean="0">
                <a:latin typeface="Arial" panose="020B0604020202020204" pitchFamily="34" charset="0"/>
              </a:rPr>
              <a:t> se guarda el valor propiamente dicho de la variable</a:t>
            </a:r>
          </a:p>
          <a:p>
            <a:pPr marL="228600" lvl="0" indent="0" eaLnBrk="1" hangingPunct="1">
              <a:buFontTx/>
              <a:buNone/>
            </a:pPr>
            <a:r>
              <a:rPr lang="es-AR" altLang="es-AR" sz="1000" dirty="0" smtClean="0">
                <a:latin typeface="Arial" panose="020B0604020202020204" pitchFamily="34" charset="0"/>
              </a:rPr>
              <a:t>Ejemplos de tipos por referencia son los </a:t>
            </a:r>
            <a:r>
              <a:rPr lang="es-AR" altLang="es-AR" sz="1000" dirty="0" err="1" smtClean="0">
                <a:latin typeface="Arial" panose="020B0604020202020204" pitchFamily="34" charset="0"/>
              </a:rPr>
              <a:t>Strings</a:t>
            </a:r>
            <a:r>
              <a:rPr lang="es-AR" altLang="es-AR" sz="1000" dirty="0" smtClean="0">
                <a:latin typeface="Arial" panose="020B0604020202020204" pitchFamily="34" charset="0"/>
              </a:rPr>
              <a:t> (cadenas de caracteres) y cualquier tipo de dato definido por el usuario (por ejemplo clases e interfaces que se creen a lo largo del desarrollo de una aplicación).</a:t>
            </a:r>
          </a:p>
          <a:p>
            <a:pPr lvl="0" eaLnBrk="1" hangingPunct="1"/>
            <a:r>
              <a:rPr lang="es-AR" altLang="es-AR" sz="1000" dirty="0" smtClean="0">
                <a:latin typeface="Arial" panose="020B0604020202020204" pitchFamily="34" charset="0"/>
              </a:rPr>
              <a:t>La memoria ocupada por los Reference </a:t>
            </a:r>
            <a:r>
              <a:rPr lang="es-AR" altLang="es-AR" sz="1000" dirty="0" err="1" smtClean="0">
                <a:latin typeface="Arial" panose="020B0604020202020204" pitchFamily="34" charset="0"/>
              </a:rPr>
              <a:t>Types</a:t>
            </a:r>
            <a:r>
              <a:rPr lang="es-AR" altLang="es-AR" sz="1000" dirty="0" smtClean="0">
                <a:latin typeface="Arial" panose="020B0604020202020204" pitchFamily="34" charset="0"/>
              </a:rPr>
              <a:t> es liberada automáticamente por el </a:t>
            </a:r>
            <a:r>
              <a:rPr lang="es-AR" altLang="es-AR" sz="1000" dirty="0" err="1" smtClean="0">
                <a:latin typeface="Arial" panose="020B0604020202020204" pitchFamily="34" charset="0"/>
              </a:rPr>
              <a:t>Garbage</a:t>
            </a:r>
            <a:r>
              <a:rPr lang="es-AR" altLang="es-AR" sz="1000" dirty="0" smtClean="0">
                <a:latin typeface="Arial" panose="020B0604020202020204" pitchFamily="34" charset="0"/>
              </a:rPr>
              <a:t> </a:t>
            </a:r>
            <a:r>
              <a:rPr lang="es-AR" altLang="es-AR" sz="1000" dirty="0" err="1" smtClean="0">
                <a:latin typeface="Arial" panose="020B0604020202020204" pitchFamily="34" charset="0"/>
              </a:rPr>
              <a:t>Collector</a:t>
            </a:r>
            <a:r>
              <a:rPr lang="es-AR" altLang="es-AR" sz="1000" dirty="0" smtClean="0">
                <a:latin typeface="Arial" panose="020B0604020202020204" pitchFamily="34" charset="0"/>
              </a:rPr>
              <a:t> del CLR, de manera no determinística (esto quiere decir que no se</a:t>
            </a:r>
            <a:r>
              <a:rPr lang="es-AR" altLang="es-AR" sz="1000" baseline="0" dirty="0" smtClean="0">
                <a:latin typeface="Arial" panose="020B0604020202020204" pitchFamily="34" charset="0"/>
              </a:rPr>
              <a:t> </a:t>
            </a:r>
            <a:r>
              <a:rPr lang="es-AR" altLang="es-AR" sz="1000" dirty="0" smtClean="0">
                <a:latin typeface="Arial" panose="020B0604020202020204" pitchFamily="34" charset="0"/>
              </a:rPr>
              <a:t>puede tener conocimiento acerca de en qué momento se liberará la memoria). El CLR no puede ser invocado por los desarrolladores, y nuca debe hacerse ninguna presuposición acerca de cuándo y cómo se ejecutará.</a:t>
            </a:r>
          </a:p>
        </p:txBody>
      </p:sp>
      <p:sp>
        <p:nvSpPr>
          <p:cNvPr id="435" name="Google Shape;435;g3ef5081b7a_0_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5423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3ef5081b7a_0_6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43" name="Google Shape;443;g3ef5081b7a_0_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28301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6"/>
        <p:cNvGrpSpPr/>
        <p:nvPr/>
      </p:nvGrpSpPr>
      <p:grpSpPr>
        <a:xfrm>
          <a:off x="0" y="0"/>
          <a:ext cx="0" cy="0"/>
          <a:chOff x="0" y="0"/>
          <a:chExt cx="0" cy="0"/>
        </a:xfrm>
      </p:grpSpPr>
      <p:pic>
        <p:nvPicPr>
          <p:cNvPr id="17" name="Google Shape;17;p2" descr="HD-ShadowLong.png"/>
          <p:cNvPicPr preferRelativeResize="0"/>
          <p:nvPr/>
        </p:nvPicPr>
        <p:blipFill rotWithShape="1">
          <a:blip r:embed="rId2">
            <a:alphaModFix/>
          </a:blip>
          <a:srcRect/>
          <a:stretch/>
        </p:blipFill>
        <p:spPr>
          <a:xfrm>
            <a:off x="1" y="4242851"/>
            <a:ext cx="8968084" cy="275942"/>
          </a:xfrm>
          <a:prstGeom prst="rect">
            <a:avLst/>
          </a:prstGeom>
          <a:noFill/>
          <a:ln>
            <a:noFill/>
          </a:ln>
        </p:spPr>
      </p:pic>
      <p:pic>
        <p:nvPicPr>
          <p:cNvPr id="18" name="Google Shape;18;p2" descr="HD-ShadowShort.png"/>
          <p:cNvPicPr preferRelativeResize="0"/>
          <p:nvPr/>
        </p:nvPicPr>
        <p:blipFill rotWithShape="1">
          <a:blip r:embed="rId3">
            <a:alphaModFix/>
          </a:blip>
          <a:srcRect/>
          <a:stretch/>
        </p:blipFill>
        <p:spPr>
          <a:xfrm>
            <a:off x="9111716" y="4243845"/>
            <a:ext cx="3077108" cy="276940"/>
          </a:xfrm>
          <a:prstGeom prst="rect">
            <a:avLst/>
          </a:prstGeom>
          <a:noFill/>
          <a:ln>
            <a:noFill/>
          </a:ln>
        </p:spPr>
      </p:pic>
      <p:sp>
        <p:nvSpPr>
          <p:cNvPr id="19" name="Google Shape;19;p2"/>
          <p:cNvSpPr/>
          <p:nvPr/>
        </p:nvSpPr>
        <p:spPr>
          <a:xfrm>
            <a:off x="0" y="2590078"/>
            <a:ext cx="8968085" cy="1660332"/>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Google Shape;20;p2"/>
          <p:cNvSpPr/>
          <p:nvPr/>
        </p:nvSpPr>
        <p:spPr>
          <a:xfrm>
            <a:off x="9111715" y="2590078"/>
            <a:ext cx="3077109" cy="1660332"/>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Google Shape;21;p2"/>
          <p:cNvSpPr txBox="1">
            <a:spLocks noGrp="1"/>
          </p:cNvSpPr>
          <p:nvPr>
            <p:ph type="ctrTitle"/>
          </p:nvPr>
        </p:nvSpPr>
        <p:spPr>
          <a:xfrm>
            <a:off x="680322" y="2733709"/>
            <a:ext cx="8144134" cy="1373070"/>
          </a:xfrm>
          <a:prstGeom prst="rect">
            <a:avLst/>
          </a:prstGeom>
          <a:noFill/>
          <a:ln>
            <a:noFill/>
          </a:ln>
        </p:spPr>
        <p:txBody>
          <a:bodyPr spcFirstLastPara="1" wrap="square" lIns="91425" tIns="45700" rIns="91425" bIns="45700" anchor="b" anchorCtr="0"/>
          <a:lstStyle>
            <a:lvl1pPr marR="0" lvl="0" algn="r" rtl="0">
              <a:lnSpc>
                <a:spcPct val="90000"/>
              </a:lnSpc>
              <a:spcBef>
                <a:spcPts val="0"/>
              </a:spcBef>
              <a:spcAft>
                <a:spcPts val="0"/>
              </a:spcAft>
              <a:buClr>
                <a:schemeClr val="lt1"/>
              </a:buClr>
              <a:buSzPts val="5400"/>
              <a:buFont typeface="Trebuchet MS"/>
              <a:buNone/>
              <a:defRPr sz="54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2" name="Google Shape;22;p2"/>
          <p:cNvSpPr txBox="1">
            <a:spLocks noGrp="1"/>
          </p:cNvSpPr>
          <p:nvPr>
            <p:ph type="subTitle" idx="1"/>
          </p:nvPr>
        </p:nvSpPr>
        <p:spPr>
          <a:xfrm>
            <a:off x="680322" y="4394039"/>
            <a:ext cx="8144134" cy="1117687"/>
          </a:xfrm>
          <a:prstGeom prst="rect">
            <a:avLst/>
          </a:prstGeom>
          <a:noFill/>
          <a:ln>
            <a:noFill/>
          </a:ln>
        </p:spPr>
        <p:txBody>
          <a:bodyPr spcFirstLastPara="1" wrap="square" lIns="91425" tIns="45700" rIns="91425" bIns="45700" anchor="t" anchorCtr="0"/>
          <a:lstStyle>
            <a:lvl1pPr marR="0" lvl="0" algn="r" rtl="0">
              <a:lnSpc>
                <a:spcPct val="90000"/>
              </a:lnSpc>
              <a:spcBef>
                <a:spcPts val="10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1pPr>
            <a:lvl2pPr marR="0" lvl="1" algn="ctr"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2pPr>
            <a:lvl3pPr marR="0" lvl="2" algn="ctr"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Trebuchet MS"/>
                <a:ea typeface="Trebuchet MS"/>
                <a:cs typeface="Trebuchet MS"/>
                <a:sym typeface="Trebuchet MS"/>
              </a:defRPr>
            </a:lvl3pPr>
            <a:lvl4pPr marR="0" lvl="3" algn="ctr"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4pPr>
            <a:lvl5pPr marR="0" lvl="4" algn="ctr"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5pPr>
            <a:lvl6pPr marR="0" lvl="5" algn="ctr"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6pPr>
            <a:lvl7pPr marR="0" lvl="6" algn="ctr"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7pPr>
            <a:lvl8pPr marR="0" lvl="7" algn="ctr"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8pPr>
            <a:lvl9pPr marR="0" lvl="8" algn="ctr"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9pPr>
          </a:lstStyle>
          <a:p>
            <a:endParaRPr/>
          </a:p>
        </p:txBody>
      </p:sp>
      <p:sp>
        <p:nvSpPr>
          <p:cNvPr id="23" name="Google Shape;23;p2"/>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24" name="Google Shape;24;p2"/>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25" name="Google Shape;25;p2"/>
          <p:cNvSpPr txBox="1">
            <a:spLocks noGrp="1"/>
          </p:cNvSpPr>
          <p:nvPr>
            <p:ph type="sldNum" idx="12"/>
          </p:nvPr>
        </p:nvSpPr>
        <p:spPr>
          <a:xfrm>
            <a:off x="9255346" y="2750337"/>
            <a:ext cx="1171888" cy="1356442"/>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n panorámica con descripción">
  <p:cSld name="Imagen panorámica con descripción">
    <p:spTree>
      <p:nvGrpSpPr>
        <p:cNvPr id="1" name="Shape 107"/>
        <p:cNvGrpSpPr/>
        <p:nvPr/>
      </p:nvGrpSpPr>
      <p:grpSpPr>
        <a:xfrm>
          <a:off x="0" y="0"/>
          <a:ext cx="0" cy="0"/>
          <a:chOff x="0" y="0"/>
          <a:chExt cx="0" cy="0"/>
        </a:xfrm>
      </p:grpSpPr>
      <p:pic>
        <p:nvPicPr>
          <p:cNvPr id="108" name="Google Shape;108;p11"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109" name="Google Shape;109;p11"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110" name="Google Shape;110;p11"/>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 name="Google Shape;111;p11"/>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 name="Google Shape;112;p11"/>
          <p:cNvSpPr txBox="1">
            <a:spLocks noGrp="1"/>
          </p:cNvSpPr>
          <p:nvPr>
            <p:ph type="title"/>
          </p:nvPr>
        </p:nvSpPr>
        <p:spPr>
          <a:xfrm>
            <a:off x="680322" y="4711616"/>
            <a:ext cx="9613859" cy="453051"/>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lt1"/>
              </a:buClr>
              <a:buSzPts val="2400"/>
              <a:buFont typeface="Trebuchet MS"/>
              <a:buNone/>
              <a:defRPr sz="24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3" name="Google Shape;113;p11"/>
          <p:cNvSpPr>
            <a:spLocks noGrp="1"/>
          </p:cNvSpPr>
          <p:nvPr>
            <p:ph type="pic" idx="2"/>
          </p:nvPr>
        </p:nvSpPr>
        <p:spPr>
          <a:xfrm>
            <a:off x="680322" y="609597"/>
            <a:ext cx="9613859" cy="3589575"/>
          </a:xfrm>
          <a:prstGeom prst="rect">
            <a:avLst/>
          </a:prstGeom>
          <a:noFill/>
          <a:ln>
            <a:noFill/>
          </a:ln>
          <a:effectLst>
            <a:outerShdw blurRad="76200" dist="63500" dir="5040000" algn="tl" rotWithShape="0">
              <a:srgbClr val="000000">
                <a:alpha val="40784"/>
              </a:srgbClr>
            </a:outerShdw>
          </a:effectLst>
        </p:spPr>
        <p:txBody>
          <a:bodyPr spcFirstLastPara="1" wrap="square" lIns="91425" tIns="45700" rIns="91425" bIns="45700" anchor="t" anchorCtr="0"/>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Trebuchet MS"/>
                <a:ea typeface="Trebuchet MS"/>
                <a:cs typeface="Trebuchet MS"/>
                <a:sym typeface="Trebuchet MS"/>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Trebuchet MS"/>
                <a:ea typeface="Trebuchet MS"/>
                <a:cs typeface="Trebuchet MS"/>
                <a:sym typeface="Trebuchet MS"/>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Trebuchet MS"/>
                <a:ea typeface="Trebuchet MS"/>
                <a:cs typeface="Trebuchet MS"/>
                <a:sym typeface="Trebuchet MS"/>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9pPr>
          </a:lstStyle>
          <a:p>
            <a:endParaRPr/>
          </a:p>
        </p:txBody>
      </p:sp>
      <p:sp>
        <p:nvSpPr>
          <p:cNvPr id="114" name="Google Shape;114;p11"/>
          <p:cNvSpPr txBox="1">
            <a:spLocks noGrp="1"/>
          </p:cNvSpPr>
          <p:nvPr>
            <p:ph type="body" idx="1"/>
          </p:nvPr>
        </p:nvSpPr>
        <p:spPr>
          <a:xfrm>
            <a:off x="680319" y="5169583"/>
            <a:ext cx="9613862" cy="622971"/>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9pPr>
          </a:lstStyle>
          <a:p>
            <a:endParaRPr/>
          </a:p>
        </p:txBody>
      </p:sp>
      <p:sp>
        <p:nvSpPr>
          <p:cNvPr id="115" name="Google Shape;115;p11"/>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16" name="Google Shape;116;p11"/>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17" name="Google Shape;117;p11"/>
          <p:cNvSpPr txBox="1">
            <a:spLocks noGrp="1"/>
          </p:cNvSpPr>
          <p:nvPr>
            <p:ph type="sldNum" idx="12"/>
          </p:nvPr>
        </p:nvSpPr>
        <p:spPr>
          <a:xfrm>
            <a:off x="10729455" y="4711309"/>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y descripción">
  <p:cSld name="Título y descripción">
    <p:spTree>
      <p:nvGrpSpPr>
        <p:cNvPr id="1" name="Shape 118"/>
        <p:cNvGrpSpPr/>
        <p:nvPr/>
      </p:nvGrpSpPr>
      <p:grpSpPr>
        <a:xfrm>
          <a:off x="0" y="0"/>
          <a:ext cx="0" cy="0"/>
          <a:chOff x="0" y="0"/>
          <a:chExt cx="0" cy="0"/>
        </a:xfrm>
      </p:grpSpPr>
      <p:pic>
        <p:nvPicPr>
          <p:cNvPr id="119" name="Google Shape;119;p12"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120" name="Google Shape;120;p12"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121" name="Google Shape;121;p12"/>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 name="Google Shape;122;p12"/>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 name="Google Shape;123;p12"/>
          <p:cNvSpPr txBox="1">
            <a:spLocks noGrp="1"/>
          </p:cNvSpPr>
          <p:nvPr>
            <p:ph type="title"/>
          </p:nvPr>
        </p:nvSpPr>
        <p:spPr>
          <a:xfrm>
            <a:off x="680322" y="609597"/>
            <a:ext cx="9613858" cy="359275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200"/>
              <a:buFont typeface="Trebuchet MS"/>
              <a:buNone/>
              <a:defRPr sz="32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4" name="Google Shape;124;p12"/>
          <p:cNvSpPr txBox="1">
            <a:spLocks noGrp="1"/>
          </p:cNvSpPr>
          <p:nvPr>
            <p:ph type="body" idx="1"/>
          </p:nvPr>
        </p:nvSpPr>
        <p:spPr>
          <a:xfrm>
            <a:off x="680322" y="4711615"/>
            <a:ext cx="9613859" cy="1090789"/>
          </a:xfrm>
          <a:prstGeom prst="rect">
            <a:avLst/>
          </a:prstGeom>
          <a:noFill/>
          <a:ln>
            <a:noFill/>
          </a:ln>
        </p:spPr>
        <p:txBody>
          <a:bodyPr spcFirstLastPara="1" wrap="square" lIns="91425" tIns="45700" rIns="91425" bIns="45700" anchor="ctr" anchorCtr="0"/>
          <a:lstStyle>
            <a:lvl1pPr marL="457200" marR="0" lvl="0" indent="-228600" algn="l"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9pPr>
          </a:lstStyle>
          <a:p>
            <a:endParaRPr/>
          </a:p>
        </p:txBody>
      </p:sp>
      <p:sp>
        <p:nvSpPr>
          <p:cNvPr id="125" name="Google Shape;125;p12"/>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26" name="Google Shape;126;p12"/>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27" name="Google Shape;127;p12"/>
          <p:cNvSpPr txBox="1">
            <a:spLocks noGrp="1"/>
          </p:cNvSpPr>
          <p:nvPr>
            <p:ph type="sldNum" idx="12"/>
          </p:nvPr>
        </p:nvSpPr>
        <p:spPr>
          <a:xfrm>
            <a:off x="10729455" y="4711615"/>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ita con descripción">
  <p:cSld name="Cita con descripción">
    <p:spTree>
      <p:nvGrpSpPr>
        <p:cNvPr id="1" name="Shape 128"/>
        <p:cNvGrpSpPr/>
        <p:nvPr/>
      </p:nvGrpSpPr>
      <p:grpSpPr>
        <a:xfrm>
          <a:off x="0" y="0"/>
          <a:ext cx="0" cy="0"/>
          <a:chOff x="0" y="0"/>
          <a:chExt cx="0" cy="0"/>
        </a:xfrm>
      </p:grpSpPr>
      <p:pic>
        <p:nvPicPr>
          <p:cNvPr id="129" name="Google Shape;129;p13"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130" name="Google Shape;130;p13"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131" name="Google Shape;131;p13"/>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2" name="Google Shape;132;p13"/>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 name="Google Shape;133;p13"/>
          <p:cNvSpPr txBox="1">
            <a:spLocks noGrp="1"/>
          </p:cNvSpPr>
          <p:nvPr>
            <p:ph type="title"/>
          </p:nvPr>
        </p:nvSpPr>
        <p:spPr>
          <a:xfrm>
            <a:off x="1127856" y="609598"/>
            <a:ext cx="8718877" cy="3036061"/>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200"/>
              <a:buFont typeface="Trebuchet MS"/>
              <a:buNone/>
              <a:defRPr sz="32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4" name="Google Shape;134;p13"/>
          <p:cNvSpPr txBox="1">
            <a:spLocks noGrp="1"/>
          </p:cNvSpPr>
          <p:nvPr>
            <p:ph type="body" idx="1"/>
          </p:nvPr>
        </p:nvSpPr>
        <p:spPr>
          <a:xfrm>
            <a:off x="1402288" y="3653379"/>
            <a:ext cx="8156579" cy="548968"/>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9pPr>
          </a:lstStyle>
          <a:p>
            <a:endParaRPr/>
          </a:p>
        </p:txBody>
      </p:sp>
      <p:sp>
        <p:nvSpPr>
          <p:cNvPr id="135" name="Google Shape;135;p13"/>
          <p:cNvSpPr txBox="1">
            <a:spLocks noGrp="1"/>
          </p:cNvSpPr>
          <p:nvPr>
            <p:ph type="body" idx="2"/>
          </p:nvPr>
        </p:nvSpPr>
        <p:spPr>
          <a:xfrm>
            <a:off x="680322" y="4711615"/>
            <a:ext cx="9613859" cy="1090789"/>
          </a:xfrm>
          <a:prstGeom prst="rect">
            <a:avLst/>
          </a:prstGeom>
          <a:noFill/>
          <a:ln>
            <a:noFill/>
          </a:ln>
        </p:spPr>
        <p:txBody>
          <a:bodyPr spcFirstLastPara="1" wrap="square" lIns="91425" tIns="45700" rIns="91425" bIns="45700" anchor="ctr" anchorCtr="0"/>
          <a:lstStyle>
            <a:lvl1pPr marL="457200" marR="0" lvl="0" indent="-228600" algn="l"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9pPr>
          </a:lstStyle>
          <a:p>
            <a:endParaRPr/>
          </a:p>
        </p:txBody>
      </p:sp>
      <p:sp>
        <p:nvSpPr>
          <p:cNvPr id="136" name="Google Shape;136;p13"/>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37" name="Google Shape;137;p13"/>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38" name="Google Shape;138;p13"/>
          <p:cNvSpPr txBox="1">
            <a:spLocks noGrp="1"/>
          </p:cNvSpPr>
          <p:nvPr>
            <p:ph type="sldNum" idx="12"/>
          </p:nvPr>
        </p:nvSpPr>
        <p:spPr>
          <a:xfrm>
            <a:off x="10729455" y="4709925"/>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
        <p:nvSpPr>
          <p:cNvPr id="139" name="Google Shape;139;p13"/>
          <p:cNvSpPr txBox="1"/>
          <p:nvPr/>
        </p:nvSpPr>
        <p:spPr>
          <a:xfrm>
            <a:off x="583572" y="74811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7200"/>
              <a:buFont typeface="Trebuchet MS"/>
              <a:buNone/>
            </a:pPr>
            <a:r>
              <a:rPr lang="es-AR" sz="7200" b="0" i="0" u="none" strike="noStrike" cap="none">
                <a:solidFill>
                  <a:schemeClr val="lt1"/>
                </a:solidFill>
                <a:latin typeface="Trebuchet MS"/>
                <a:ea typeface="Trebuchet MS"/>
                <a:cs typeface="Trebuchet MS"/>
                <a:sym typeface="Trebuchet MS"/>
              </a:rPr>
              <a:t>“</a:t>
            </a:r>
            <a:endParaRPr/>
          </a:p>
        </p:txBody>
      </p:sp>
      <p:sp>
        <p:nvSpPr>
          <p:cNvPr id="140" name="Google Shape;140;p13"/>
          <p:cNvSpPr txBox="1"/>
          <p:nvPr/>
        </p:nvSpPr>
        <p:spPr>
          <a:xfrm>
            <a:off x="9662809" y="3033524"/>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7200"/>
              <a:buFont typeface="Trebuchet MS"/>
              <a:buNone/>
            </a:pPr>
            <a:r>
              <a:rPr lang="es-AR" sz="7200" b="0" i="0" u="none" strike="noStrike" cap="none">
                <a:solidFill>
                  <a:schemeClr val="lt1"/>
                </a:solidFill>
                <a:latin typeface="Trebuchet MS"/>
                <a:ea typeface="Trebuchet MS"/>
                <a:cs typeface="Trebuchet MS"/>
                <a:sym typeface="Trebuchet MS"/>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rjeta de nombre">
  <p:cSld name="Tarjeta de nombre">
    <p:spTree>
      <p:nvGrpSpPr>
        <p:cNvPr id="1" name="Shape 141"/>
        <p:cNvGrpSpPr/>
        <p:nvPr/>
      </p:nvGrpSpPr>
      <p:grpSpPr>
        <a:xfrm>
          <a:off x="0" y="0"/>
          <a:ext cx="0" cy="0"/>
          <a:chOff x="0" y="0"/>
          <a:chExt cx="0" cy="0"/>
        </a:xfrm>
      </p:grpSpPr>
      <p:pic>
        <p:nvPicPr>
          <p:cNvPr id="142" name="Google Shape;142;p14"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143" name="Google Shape;143;p14"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144" name="Google Shape;144;p14"/>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5" name="Google Shape;145;p14"/>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 name="Google Shape;146;p14"/>
          <p:cNvSpPr txBox="1">
            <a:spLocks noGrp="1"/>
          </p:cNvSpPr>
          <p:nvPr>
            <p:ph type="title"/>
          </p:nvPr>
        </p:nvSpPr>
        <p:spPr>
          <a:xfrm>
            <a:off x="680319" y="4711615"/>
            <a:ext cx="9613862" cy="588535"/>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lt1"/>
              </a:buClr>
              <a:buSzPts val="3200"/>
              <a:buFont typeface="Trebuchet MS"/>
              <a:buNone/>
              <a:defRPr sz="32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7" name="Google Shape;147;p14"/>
          <p:cNvSpPr txBox="1">
            <a:spLocks noGrp="1"/>
          </p:cNvSpPr>
          <p:nvPr>
            <p:ph type="body" idx="1"/>
          </p:nvPr>
        </p:nvSpPr>
        <p:spPr>
          <a:xfrm>
            <a:off x="680320" y="5300149"/>
            <a:ext cx="9613862" cy="502255"/>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9pPr>
          </a:lstStyle>
          <a:p>
            <a:endParaRPr/>
          </a:p>
        </p:txBody>
      </p:sp>
      <p:sp>
        <p:nvSpPr>
          <p:cNvPr id="148" name="Google Shape;148;p14"/>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49" name="Google Shape;149;p14"/>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50" name="Google Shape;150;p14"/>
          <p:cNvSpPr txBox="1">
            <a:spLocks noGrp="1"/>
          </p:cNvSpPr>
          <p:nvPr>
            <p:ph type="sldNum" idx="12"/>
          </p:nvPr>
        </p:nvSpPr>
        <p:spPr>
          <a:xfrm>
            <a:off x="10729455" y="4709925"/>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lumna 3">
  <p:cSld name="Columna 3">
    <p:spTree>
      <p:nvGrpSpPr>
        <p:cNvPr id="1" name="Shape 151"/>
        <p:cNvGrpSpPr/>
        <p:nvPr/>
      </p:nvGrpSpPr>
      <p:grpSpPr>
        <a:xfrm>
          <a:off x="0" y="0"/>
          <a:ext cx="0" cy="0"/>
          <a:chOff x="0" y="0"/>
          <a:chExt cx="0" cy="0"/>
        </a:xfrm>
      </p:grpSpPr>
      <p:pic>
        <p:nvPicPr>
          <p:cNvPr id="152" name="Google Shape;152;p15"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153" name="Google Shape;153;p15"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154" name="Google Shape;154;p15"/>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 name="Google Shape;155;p15"/>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6" name="Google Shape;156;p15"/>
          <p:cNvSpPr txBox="1">
            <a:spLocks noGrp="1"/>
          </p:cNvSpPr>
          <p:nvPr>
            <p:ph type="title"/>
          </p:nvPr>
        </p:nvSpPr>
        <p:spPr>
          <a:xfrm>
            <a:off x="669222" y="753228"/>
            <a:ext cx="9624960" cy="1080938"/>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57" name="Google Shape;157;p15"/>
          <p:cNvSpPr txBox="1">
            <a:spLocks noGrp="1"/>
          </p:cNvSpPr>
          <p:nvPr>
            <p:ph type="body" idx="1"/>
          </p:nvPr>
        </p:nvSpPr>
        <p:spPr>
          <a:xfrm>
            <a:off x="660946" y="2336873"/>
            <a:ext cx="3070034" cy="57626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lt1"/>
              </a:buClr>
              <a:buSzPts val="2400"/>
              <a:buFont typeface="Arial"/>
              <a:buNone/>
              <a:defRPr sz="2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9pPr>
          </a:lstStyle>
          <a:p>
            <a:endParaRPr/>
          </a:p>
        </p:txBody>
      </p:sp>
      <p:sp>
        <p:nvSpPr>
          <p:cNvPr id="158" name="Google Shape;158;p15"/>
          <p:cNvSpPr txBox="1">
            <a:spLocks noGrp="1"/>
          </p:cNvSpPr>
          <p:nvPr>
            <p:ph type="body" idx="2"/>
          </p:nvPr>
        </p:nvSpPr>
        <p:spPr>
          <a:xfrm>
            <a:off x="680322" y="3022673"/>
            <a:ext cx="3049702" cy="2913513"/>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9pPr>
          </a:lstStyle>
          <a:p>
            <a:endParaRPr/>
          </a:p>
        </p:txBody>
      </p:sp>
      <p:sp>
        <p:nvSpPr>
          <p:cNvPr id="159" name="Google Shape;159;p15"/>
          <p:cNvSpPr txBox="1">
            <a:spLocks noGrp="1"/>
          </p:cNvSpPr>
          <p:nvPr>
            <p:ph type="body" idx="3"/>
          </p:nvPr>
        </p:nvSpPr>
        <p:spPr>
          <a:xfrm>
            <a:off x="3956025" y="2336873"/>
            <a:ext cx="3063240" cy="57626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lt1"/>
              </a:buClr>
              <a:buSzPts val="2400"/>
              <a:buFont typeface="Arial"/>
              <a:buNone/>
              <a:defRPr sz="2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9pPr>
          </a:lstStyle>
          <a:p>
            <a:endParaRPr/>
          </a:p>
        </p:txBody>
      </p:sp>
      <p:sp>
        <p:nvSpPr>
          <p:cNvPr id="160" name="Google Shape;160;p15"/>
          <p:cNvSpPr txBox="1">
            <a:spLocks noGrp="1"/>
          </p:cNvSpPr>
          <p:nvPr>
            <p:ph type="body" idx="4"/>
          </p:nvPr>
        </p:nvSpPr>
        <p:spPr>
          <a:xfrm>
            <a:off x="3945470" y="3022673"/>
            <a:ext cx="3063240" cy="2913513"/>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9pPr>
          </a:lstStyle>
          <a:p>
            <a:endParaRPr/>
          </a:p>
        </p:txBody>
      </p:sp>
      <p:sp>
        <p:nvSpPr>
          <p:cNvPr id="161" name="Google Shape;161;p15"/>
          <p:cNvSpPr txBox="1">
            <a:spLocks noGrp="1"/>
          </p:cNvSpPr>
          <p:nvPr>
            <p:ph type="body" idx="5"/>
          </p:nvPr>
        </p:nvSpPr>
        <p:spPr>
          <a:xfrm>
            <a:off x="7224156" y="2336873"/>
            <a:ext cx="3070025" cy="57626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lt1"/>
              </a:buClr>
              <a:buSzPts val="2400"/>
              <a:buFont typeface="Arial"/>
              <a:buNone/>
              <a:defRPr sz="2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9pPr>
          </a:lstStyle>
          <a:p>
            <a:endParaRPr/>
          </a:p>
        </p:txBody>
      </p:sp>
      <p:sp>
        <p:nvSpPr>
          <p:cNvPr id="162" name="Google Shape;162;p15"/>
          <p:cNvSpPr txBox="1">
            <a:spLocks noGrp="1"/>
          </p:cNvSpPr>
          <p:nvPr>
            <p:ph type="body" idx="6"/>
          </p:nvPr>
        </p:nvSpPr>
        <p:spPr>
          <a:xfrm>
            <a:off x="7224156" y="3022673"/>
            <a:ext cx="3070025" cy="2913513"/>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9pPr>
          </a:lstStyle>
          <a:p>
            <a:endParaRPr/>
          </a:p>
        </p:txBody>
      </p:sp>
      <p:sp>
        <p:nvSpPr>
          <p:cNvPr id="163" name="Google Shape;163;p15"/>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64" name="Google Shape;164;p15"/>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65" name="Google Shape;165;p15"/>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lumna de imagen 3">
  <p:cSld name="Columna de imagen 3">
    <p:spTree>
      <p:nvGrpSpPr>
        <p:cNvPr id="1" name="Shape 166"/>
        <p:cNvGrpSpPr/>
        <p:nvPr/>
      </p:nvGrpSpPr>
      <p:grpSpPr>
        <a:xfrm>
          <a:off x="0" y="0"/>
          <a:ext cx="0" cy="0"/>
          <a:chOff x="0" y="0"/>
          <a:chExt cx="0" cy="0"/>
        </a:xfrm>
      </p:grpSpPr>
      <p:pic>
        <p:nvPicPr>
          <p:cNvPr id="167" name="Google Shape;167;p16"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168" name="Google Shape;168;p16"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169" name="Google Shape;169;p16"/>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 name="Google Shape;170;p16"/>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 name="Google Shape;171;p16"/>
          <p:cNvSpPr txBox="1">
            <a:spLocks noGrp="1"/>
          </p:cNvSpPr>
          <p:nvPr>
            <p:ph type="title"/>
          </p:nvPr>
        </p:nvSpPr>
        <p:spPr>
          <a:xfrm>
            <a:off x="680322" y="753228"/>
            <a:ext cx="9613860" cy="1080938"/>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2" name="Google Shape;172;p16"/>
          <p:cNvSpPr txBox="1">
            <a:spLocks noGrp="1"/>
          </p:cNvSpPr>
          <p:nvPr>
            <p:ph type="body" idx="1"/>
          </p:nvPr>
        </p:nvSpPr>
        <p:spPr>
          <a:xfrm>
            <a:off x="680318" y="4297503"/>
            <a:ext cx="3049705" cy="57626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lt1"/>
              </a:buClr>
              <a:buSzPts val="2400"/>
              <a:buFont typeface="Arial"/>
              <a:buNone/>
              <a:defRPr sz="2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9pPr>
          </a:lstStyle>
          <a:p>
            <a:endParaRPr/>
          </a:p>
        </p:txBody>
      </p:sp>
      <p:sp>
        <p:nvSpPr>
          <p:cNvPr id="173" name="Google Shape;173;p16"/>
          <p:cNvSpPr>
            <a:spLocks noGrp="1"/>
          </p:cNvSpPr>
          <p:nvPr>
            <p:ph type="pic" idx="2"/>
          </p:nvPr>
        </p:nvSpPr>
        <p:spPr>
          <a:xfrm>
            <a:off x="680318" y="2336873"/>
            <a:ext cx="3049705" cy="1524000"/>
          </a:xfrm>
          <a:prstGeom prst="roundRect">
            <a:avLst>
              <a:gd name="adj" fmla="val 0"/>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9pPr>
          </a:lstStyle>
          <a:p>
            <a:endParaRPr/>
          </a:p>
        </p:txBody>
      </p:sp>
      <p:sp>
        <p:nvSpPr>
          <p:cNvPr id="174" name="Google Shape;174;p16"/>
          <p:cNvSpPr txBox="1">
            <a:spLocks noGrp="1"/>
          </p:cNvSpPr>
          <p:nvPr>
            <p:ph type="body" idx="3"/>
          </p:nvPr>
        </p:nvSpPr>
        <p:spPr>
          <a:xfrm>
            <a:off x="680318" y="4873765"/>
            <a:ext cx="3049705" cy="1062422"/>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9pPr>
          </a:lstStyle>
          <a:p>
            <a:endParaRPr/>
          </a:p>
        </p:txBody>
      </p:sp>
      <p:sp>
        <p:nvSpPr>
          <p:cNvPr id="175" name="Google Shape;175;p16"/>
          <p:cNvSpPr txBox="1">
            <a:spLocks noGrp="1"/>
          </p:cNvSpPr>
          <p:nvPr>
            <p:ph type="body" idx="4"/>
          </p:nvPr>
        </p:nvSpPr>
        <p:spPr>
          <a:xfrm>
            <a:off x="3945471" y="4297503"/>
            <a:ext cx="3063240" cy="57626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lt1"/>
              </a:buClr>
              <a:buSzPts val="2400"/>
              <a:buFont typeface="Arial"/>
              <a:buNone/>
              <a:defRPr sz="2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9pPr>
          </a:lstStyle>
          <a:p>
            <a:endParaRPr/>
          </a:p>
        </p:txBody>
      </p:sp>
      <p:sp>
        <p:nvSpPr>
          <p:cNvPr id="176" name="Google Shape;176;p16"/>
          <p:cNvSpPr>
            <a:spLocks noGrp="1"/>
          </p:cNvSpPr>
          <p:nvPr>
            <p:ph type="pic" idx="5"/>
          </p:nvPr>
        </p:nvSpPr>
        <p:spPr>
          <a:xfrm>
            <a:off x="3945470" y="2336873"/>
            <a:ext cx="3063240" cy="1524000"/>
          </a:xfrm>
          <a:prstGeom prst="roundRect">
            <a:avLst>
              <a:gd name="adj" fmla="val 0"/>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9pPr>
          </a:lstStyle>
          <a:p>
            <a:endParaRPr/>
          </a:p>
        </p:txBody>
      </p:sp>
      <p:sp>
        <p:nvSpPr>
          <p:cNvPr id="177" name="Google Shape;177;p16"/>
          <p:cNvSpPr txBox="1">
            <a:spLocks noGrp="1"/>
          </p:cNvSpPr>
          <p:nvPr>
            <p:ph type="body" idx="6"/>
          </p:nvPr>
        </p:nvSpPr>
        <p:spPr>
          <a:xfrm>
            <a:off x="3944117" y="4873764"/>
            <a:ext cx="3067297" cy="1062422"/>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9pPr>
          </a:lstStyle>
          <a:p>
            <a:endParaRPr/>
          </a:p>
        </p:txBody>
      </p:sp>
      <p:sp>
        <p:nvSpPr>
          <p:cNvPr id="178" name="Google Shape;178;p16"/>
          <p:cNvSpPr txBox="1">
            <a:spLocks noGrp="1"/>
          </p:cNvSpPr>
          <p:nvPr>
            <p:ph type="body" idx="7"/>
          </p:nvPr>
        </p:nvSpPr>
        <p:spPr>
          <a:xfrm>
            <a:off x="7230678" y="4297503"/>
            <a:ext cx="3063505" cy="57626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lt1"/>
              </a:buClr>
              <a:buSzPts val="2400"/>
              <a:buFont typeface="Arial"/>
              <a:buNone/>
              <a:defRPr sz="2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9pPr>
          </a:lstStyle>
          <a:p>
            <a:endParaRPr/>
          </a:p>
        </p:txBody>
      </p:sp>
      <p:sp>
        <p:nvSpPr>
          <p:cNvPr id="179" name="Google Shape;179;p16"/>
          <p:cNvSpPr>
            <a:spLocks noGrp="1"/>
          </p:cNvSpPr>
          <p:nvPr>
            <p:ph type="pic" idx="8"/>
          </p:nvPr>
        </p:nvSpPr>
        <p:spPr>
          <a:xfrm>
            <a:off x="7230677" y="2336873"/>
            <a:ext cx="3063505" cy="1524000"/>
          </a:xfrm>
          <a:prstGeom prst="roundRect">
            <a:avLst>
              <a:gd name="adj" fmla="val 0"/>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9pPr>
          </a:lstStyle>
          <a:p>
            <a:endParaRPr/>
          </a:p>
        </p:txBody>
      </p:sp>
      <p:sp>
        <p:nvSpPr>
          <p:cNvPr id="180" name="Google Shape;180;p16"/>
          <p:cNvSpPr txBox="1">
            <a:spLocks noGrp="1"/>
          </p:cNvSpPr>
          <p:nvPr>
            <p:ph type="body" idx="9"/>
          </p:nvPr>
        </p:nvSpPr>
        <p:spPr>
          <a:xfrm>
            <a:off x="7230553" y="4873762"/>
            <a:ext cx="3067563" cy="1062422"/>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9pPr>
          </a:lstStyle>
          <a:p>
            <a:endParaRPr/>
          </a:p>
        </p:txBody>
      </p:sp>
      <p:sp>
        <p:nvSpPr>
          <p:cNvPr id="181" name="Google Shape;181;p16"/>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82" name="Google Shape;182;p16"/>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83" name="Google Shape;183;p16"/>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184"/>
        <p:cNvGrpSpPr/>
        <p:nvPr/>
      </p:nvGrpSpPr>
      <p:grpSpPr>
        <a:xfrm>
          <a:off x="0" y="0"/>
          <a:ext cx="0" cy="0"/>
          <a:chOff x="0" y="0"/>
          <a:chExt cx="0" cy="0"/>
        </a:xfrm>
      </p:grpSpPr>
      <p:pic>
        <p:nvPicPr>
          <p:cNvPr id="185" name="Google Shape;185;p17"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186" name="Google Shape;186;p17"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187" name="Google Shape;187;p17"/>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8" name="Google Shape;188;p17"/>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9" name="Google Shape;189;p17"/>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lstStyle>
            <a:lvl1pPr marR="0" lvl="0" algn="r"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0" name="Google Shape;190;p17"/>
          <p:cNvSpPr txBox="1">
            <a:spLocks noGrp="1"/>
          </p:cNvSpPr>
          <p:nvPr>
            <p:ph type="body" idx="1"/>
          </p:nvPr>
        </p:nvSpPr>
        <p:spPr>
          <a:xfrm rot="5400000">
            <a:off x="3687593" y="-670399"/>
            <a:ext cx="3599316" cy="9613861"/>
          </a:xfrm>
          <a:prstGeom prst="rect">
            <a:avLst/>
          </a:prstGeom>
          <a:noFill/>
          <a:ln>
            <a:noFill/>
          </a:ln>
        </p:spPr>
        <p:txBody>
          <a:bodyPr spcFirstLastPara="1" wrap="square" lIns="91425" tIns="45700" rIns="91425" bIns="45700" anchor="t" anchorCtr="0"/>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191" name="Google Shape;191;p17"/>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92" name="Google Shape;192;p17"/>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93" name="Google Shape;193;p17"/>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94"/>
        <p:cNvGrpSpPr/>
        <p:nvPr/>
      </p:nvGrpSpPr>
      <p:grpSpPr>
        <a:xfrm>
          <a:off x="0" y="0"/>
          <a:ext cx="0" cy="0"/>
          <a:chOff x="0" y="0"/>
          <a:chExt cx="0" cy="0"/>
        </a:xfrm>
      </p:grpSpPr>
      <p:sp>
        <p:nvSpPr>
          <p:cNvPr id="195" name="Google Shape;195;p18"/>
          <p:cNvSpPr/>
          <p:nvPr/>
        </p:nvSpPr>
        <p:spPr>
          <a:xfrm rot="5400000">
            <a:off x="8116207" y="1869395"/>
            <a:ext cx="5106988"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Google Shape;196;p18"/>
          <p:cNvSpPr/>
          <p:nvPr/>
        </p:nvSpPr>
        <p:spPr>
          <a:xfrm rot="5400000">
            <a:off x="9868202" y="5372403"/>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Google Shape;197;p18"/>
          <p:cNvSpPr txBox="1">
            <a:spLocks noGrp="1"/>
          </p:cNvSpPr>
          <p:nvPr>
            <p:ph type="title"/>
          </p:nvPr>
        </p:nvSpPr>
        <p:spPr>
          <a:xfrm rot="5400000">
            <a:off x="8489252" y="2249576"/>
            <a:ext cx="4353760" cy="1073802"/>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8" name="Google Shape;198;p18"/>
          <p:cNvSpPr txBox="1">
            <a:spLocks noGrp="1"/>
          </p:cNvSpPr>
          <p:nvPr>
            <p:ph type="body" idx="1"/>
          </p:nvPr>
        </p:nvSpPr>
        <p:spPr>
          <a:xfrm rot="5400000">
            <a:off x="2452029" y="-1162110"/>
            <a:ext cx="5326589" cy="8870004"/>
          </a:xfrm>
          <a:prstGeom prst="rect">
            <a:avLst/>
          </a:prstGeom>
          <a:noFill/>
          <a:ln>
            <a:noFill/>
          </a:ln>
        </p:spPr>
        <p:txBody>
          <a:bodyPr spcFirstLastPara="1" wrap="square" lIns="91425" tIns="45700" rIns="91425" bIns="45700" anchor="t" anchorCtr="0"/>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199" name="Google Shape;199;p18"/>
          <p:cNvSpPr txBox="1">
            <a:spLocks noGrp="1"/>
          </p:cNvSpPr>
          <p:nvPr>
            <p:ph type="dt" idx="10"/>
          </p:nvPr>
        </p:nvSpPr>
        <p:spPr>
          <a:xfrm>
            <a:off x="6807126"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200" name="Google Shape;200;p18"/>
          <p:cNvSpPr txBox="1">
            <a:spLocks noGrp="1"/>
          </p:cNvSpPr>
          <p:nvPr>
            <p:ph type="ftr" idx="11"/>
          </p:nvPr>
        </p:nvSpPr>
        <p:spPr>
          <a:xfrm>
            <a:off x="680321" y="5936188"/>
            <a:ext cx="6126805"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201" name="Google Shape;201;p18"/>
          <p:cNvSpPr txBox="1">
            <a:spLocks noGrp="1"/>
          </p:cNvSpPr>
          <p:nvPr>
            <p:ph type="sldNum" idx="12"/>
          </p:nvPr>
        </p:nvSpPr>
        <p:spPr>
          <a:xfrm>
            <a:off x="10097550" y="5398633"/>
            <a:ext cx="1154151" cy="1090789"/>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ctr"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ctr"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ctr"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ctr"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ctr"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ctr"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ctr"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ctr"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6"/>
        <p:cNvGrpSpPr/>
        <p:nvPr/>
      </p:nvGrpSpPr>
      <p:grpSpPr>
        <a:xfrm>
          <a:off x="0" y="0"/>
          <a:ext cx="0" cy="0"/>
          <a:chOff x="0" y="0"/>
          <a:chExt cx="0" cy="0"/>
        </a:xfrm>
      </p:grpSpPr>
      <p:pic>
        <p:nvPicPr>
          <p:cNvPr id="27" name="Google Shape;27;p3"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28" name="Google Shape;28;p3"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29" name="Google Shape;29;p3"/>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 name="Google Shape;30;p3"/>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Google Shape;31;p3"/>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2" name="Google Shape;32;p3"/>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33" name="Google Shape;33;p3"/>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34" name="Google Shape;34;p3"/>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35" name="Google Shape;35;p3"/>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36"/>
        <p:cNvGrpSpPr/>
        <p:nvPr/>
      </p:nvGrpSpPr>
      <p:grpSpPr>
        <a:xfrm>
          <a:off x="0" y="0"/>
          <a:ext cx="0" cy="0"/>
          <a:chOff x="0" y="0"/>
          <a:chExt cx="0" cy="0"/>
        </a:xfrm>
      </p:grpSpPr>
      <p:pic>
        <p:nvPicPr>
          <p:cNvPr id="37" name="Google Shape;37;p4" descr="HD-ShadowLong.png"/>
          <p:cNvPicPr preferRelativeResize="0"/>
          <p:nvPr/>
        </p:nvPicPr>
        <p:blipFill rotWithShape="1">
          <a:blip r:embed="rId2">
            <a:alphaModFix/>
          </a:blip>
          <a:srcRect/>
          <a:stretch/>
        </p:blipFill>
        <p:spPr>
          <a:xfrm>
            <a:off x="-1" y="4086907"/>
            <a:ext cx="10437812" cy="321164"/>
          </a:xfrm>
          <a:prstGeom prst="rect">
            <a:avLst/>
          </a:prstGeom>
          <a:noFill/>
          <a:ln>
            <a:noFill/>
          </a:ln>
        </p:spPr>
      </p:pic>
      <p:pic>
        <p:nvPicPr>
          <p:cNvPr id="38" name="Google Shape;38;p4" descr="HD-ShadowShort.png"/>
          <p:cNvPicPr preferRelativeResize="0"/>
          <p:nvPr/>
        </p:nvPicPr>
        <p:blipFill rotWithShape="1">
          <a:blip r:embed="rId3">
            <a:alphaModFix/>
          </a:blip>
          <a:srcRect/>
          <a:stretch/>
        </p:blipFill>
        <p:spPr>
          <a:xfrm>
            <a:off x="10585824" y="4087901"/>
            <a:ext cx="1602997" cy="144270"/>
          </a:xfrm>
          <a:prstGeom prst="rect">
            <a:avLst/>
          </a:prstGeom>
          <a:noFill/>
          <a:ln>
            <a:noFill/>
          </a:ln>
        </p:spPr>
      </p:pic>
      <p:sp>
        <p:nvSpPr>
          <p:cNvPr id="39" name="Google Shape;39;p4"/>
          <p:cNvSpPr/>
          <p:nvPr/>
        </p:nvSpPr>
        <p:spPr>
          <a:xfrm>
            <a:off x="-2" y="2726267"/>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 name="Google Shape;40;p4"/>
          <p:cNvSpPr/>
          <p:nvPr/>
        </p:nvSpPr>
        <p:spPr>
          <a:xfrm>
            <a:off x="10585825" y="2726267"/>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 name="Google Shape;41;p4"/>
          <p:cNvSpPr txBox="1">
            <a:spLocks noGrp="1"/>
          </p:cNvSpPr>
          <p:nvPr>
            <p:ph type="title"/>
          </p:nvPr>
        </p:nvSpPr>
        <p:spPr>
          <a:xfrm>
            <a:off x="680322" y="2869895"/>
            <a:ext cx="9613860" cy="1090788"/>
          </a:xfrm>
          <a:prstGeom prst="rect">
            <a:avLst/>
          </a:prstGeom>
          <a:noFill/>
          <a:ln>
            <a:noFill/>
          </a:ln>
        </p:spPr>
        <p:txBody>
          <a:bodyPr spcFirstLastPara="1" wrap="square" lIns="91425" tIns="45700" rIns="91425" bIns="45700" anchor="ctr" anchorCtr="0"/>
          <a:lstStyle>
            <a:lvl1pPr marR="0" lvl="0" algn="r"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2" name="Google Shape;42;p4"/>
          <p:cNvSpPr txBox="1">
            <a:spLocks noGrp="1"/>
          </p:cNvSpPr>
          <p:nvPr>
            <p:ph type="body" idx="1"/>
          </p:nvPr>
        </p:nvSpPr>
        <p:spPr>
          <a:xfrm>
            <a:off x="680322" y="4232171"/>
            <a:ext cx="9613860" cy="1704017"/>
          </a:xfrm>
          <a:prstGeom prst="rect">
            <a:avLst/>
          </a:prstGeom>
          <a:noFill/>
          <a:ln>
            <a:noFill/>
          </a:ln>
        </p:spPr>
        <p:txBody>
          <a:bodyPr spcFirstLastPara="1" wrap="square" lIns="91425" tIns="45700" rIns="91425" bIns="45700" anchor="t" anchorCtr="0"/>
          <a:lstStyle>
            <a:lvl1pPr marL="457200" marR="0" lvl="0" indent="-228600" algn="r" rtl="0">
              <a:lnSpc>
                <a:spcPct val="90000"/>
              </a:lnSpc>
              <a:spcBef>
                <a:spcPts val="10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9pPr>
          </a:lstStyle>
          <a:p>
            <a:endParaRPr/>
          </a:p>
        </p:txBody>
      </p:sp>
      <p:sp>
        <p:nvSpPr>
          <p:cNvPr id="43" name="Google Shape;43;p4"/>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44" name="Google Shape;44;p4"/>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45" name="Google Shape;45;p4"/>
          <p:cNvSpPr txBox="1">
            <a:spLocks noGrp="1"/>
          </p:cNvSpPr>
          <p:nvPr>
            <p:ph type="sldNum" idx="12"/>
          </p:nvPr>
        </p:nvSpPr>
        <p:spPr>
          <a:xfrm>
            <a:off x="10729455" y="2869895"/>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46"/>
        <p:cNvGrpSpPr/>
        <p:nvPr/>
      </p:nvGrpSpPr>
      <p:grpSpPr>
        <a:xfrm>
          <a:off x="0" y="0"/>
          <a:ext cx="0" cy="0"/>
          <a:chOff x="0" y="0"/>
          <a:chExt cx="0" cy="0"/>
        </a:xfrm>
      </p:grpSpPr>
      <p:pic>
        <p:nvPicPr>
          <p:cNvPr id="47" name="Google Shape;47;p5"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48" name="Google Shape;48;p5"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49" name="Google Shape;49;p5"/>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 name="Google Shape;50;p5"/>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 name="Google Shape;51;p5"/>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2" name="Google Shape;52;p5"/>
          <p:cNvSpPr txBox="1">
            <a:spLocks noGrp="1"/>
          </p:cNvSpPr>
          <p:nvPr>
            <p:ph type="body" idx="1"/>
          </p:nvPr>
        </p:nvSpPr>
        <p:spPr>
          <a:xfrm>
            <a:off x="680320" y="2336873"/>
            <a:ext cx="4698358" cy="3599316"/>
          </a:xfrm>
          <a:prstGeom prst="rect">
            <a:avLst/>
          </a:prstGeom>
          <a:noFill/>
          <a:ln>
            <a:noFill/>
          </a:ln>
        </p:spPr>
        <p:txBody>
          <a:bodyPr spcFirstLastPara="1" wrap="square" lIns="91425" tIns="45700" rIns="91425" bIns="45700" anchor="t" anchorCtr="0"/>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53" name="Google Shape;53;p5"/>
          <p:cNvSpPr txBox="1">
            <a:spLocks noGrp="1"/>
          </p:cNvSpPr>
          <p:nvPr>
            <p:ph type="body" idx="2"/>
          </p:nvPr>
        </p:nvSpPr>
        <p:spPr>
          <a:xfrm>
            <a:off x="5594123" y="2336873"/>
            <a:ext cx="4700058" cy="3599316"/>
          </a:xfrm>
          <a:prstGeom prst="rect">
            <a:avLst/>
          </a:prstGeom>
          <a:noFill/>
          <a:ln>
            <a:noFill/>
          </a:ln>
        </p:spPr>
        <p:txBody>
          <a:bodyPr spcFirstLastPara="1" wrap="square" lIns="91425" tIns="45700" rIns="91425" bIns="45700" anchor="t" anchorCtr="0"/>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54" name="Google Shape;54;p5"/>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55" name="Google Shape;55;p5"/>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56" name="Google Shape;56;p5"/>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57"/>
        <p:cNvGrpSpPr/>
        <p:nvPr/>
      </p:nvGrpSpPr>
      <p:grpSpPr>
        <a:xfrm>
          <a:off x="0" y="0"/>
          <a:ext cx="0" cy="0"/>
          <a:chOff x="0" y="0"/>
          <a:chExt cx="0" cy="0"/>
        </a:xfrm>
      </p:grpSpPr>
      <p:pic>
        <p:nvPicPr>
          <p:cNvPr id="58" name="Google Shape;58;p6"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59" name="Google Shape;59;p6"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60" name="Google Shape;60;p6"/>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 name="Google Shape;61;p6"/>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 name="Google Shape;62;p6"/>
          <p:cNvSpPr txBox="1">
            <a:spLocks noGrp="1"/>
          </p:cNvSpPr>
          <p:nvPr>
            <p:ph type="title"/>
          </p:nvPr>
        </p:nvSpPr>
        <p:spPr>
          <a:xfrm>
            <a:off x="680319" y="753229"/>
            <a:ext cx="9613863" cy="1080937"/>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Google Shape;63;p6"/>
          <p:cNvSpPr txBox="1">
            <a:spLocks noGrp="1"/>
          </p:cNvSpPr>
          <p:nvPr>
            <p:ph type="body" idx="1"/>
          </p:nvPr>
        </p:nvSpPr>
        <p:spPr>
          <a:xfrm>
            <a:off x="906350" y="2336873"/>
            <a:ext cx="4472327" cy="693135"/>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lt1"/>
              </a:buClr>
              <a:buSzPts val="2400"/>
              <a:buFont typeface="Arial"/>
              <a:buNone/>
              <a:defRPr sz="2400" b="1"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9pPr>
          </a:lstStyle>
          <a:p>
            <a:endParaRPr/>
          </a:p>
        </p:txBody>
      </p:sp>
      <p:sp>
        <p:nvSpPr>
          <p:cNvPr id="64" name="Google Shape;64;p6"/>
          <p:cNvSpPr txBox="1">
            <a:spLocks noGrp="1"/>
          </p:cNvSpPr>
          <p:nvPr>
            <p:ph type="body" idx="2"/>
          </p:nvPr>
        </p:nvSpPr>
        <p:spPr>
          <a:xfrm>
            <a:off x="680322" y="3030008"/>
            <a:ext cx="4698355" cy="2906179"/>
          </a:xfrm>
          <a:prstGeom prst="rect">
            <a:avLst/>
          </a:prstGeom>
          <a:noFill/>
          <a:ln>
            <a:noFill/>
          </a:ln>
        </p:spPr>
        <p:txBody>
          <a:bodyPr spcFirstLastPara="1" wrap="square" lIns="91425" tIns="45700" rIns="91425" bIns="45700" anchor="t" anchorCtr="0"/>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65" name="Google Shape;65;p6"/>
          <p:cNvSpPr txBox="1">
            <a:spLocks noGrp="1"/>
          </p:cNvSpPr>
          <p:nvPr>
            <p:ph type="body" idx="3"/>
          </p:nvPr>
        </p:nvSpPr>
        <p:spPr>
          <a:xfrm>
            <a:off x="5820154" y="2336873"/>
            <a:ext cx="4474028" cy="692076"/>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lt1"/>
              </a:buClr>
              <a:buSzPts val="2400"/>
              <a:buFont typeface="Arial"/>
              <a:buNone/>
              <a:defRPr sz="2400" b="1"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9pPr>
          </a:lstStyle>
          <a:p>
            <a:endParaRPr/>
          </a:p>
        </p:txBody>
      </p:sp>
      <p:sp>
        <p:nvSpPr>
          <p:cNvPr id="66" name="Google Shape;66;p6"/>
          <p:cNvSpPr txBox="1">
            <a:spLocks noGrp="1"/>
          </p:cNvSpPr>
          <p:nvPr>
            <p:ph type="body" idx="4"/>
          </p:nvPr>
        </p:nvSpPr>
        <p:spPr>
          <a:xfrm>
            <a:off x="5594123" y="3030008"/>
            <a:ext cx="4700059" cy="2906179"/>
          </a:xfrm>
          <a:prstGeom prst="rect">
            <a:avLst/>
          </a:prstGeom>
          <a:noFill/>
          <a:ln>
            <a:noFill/>
          </a:ln>
        </p:spPr>
        <p:txBody>
          <a:bodyPr spcFirstLastPara="1" wrap="square" lIns="91425" tIns="45700" rIns="91425" bIns="45700" anchor="t" anchorCtr="0"/>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67" name="Google Shape;67;p6"/>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68" name="Google Shape;68;p6"/>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69" name="Google Shape;69;p6"/>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70"/>
        <p:cNvGrpSpPr/>
        <p:nvPr/>
      </p:nvGrpSpPr>
      <p:grpSpPr>
        <a:xfrm>
          <a:off x="0" y="0"/>
          <a:ext cx="0" cy="0"/>
          <a:chOff x="0" y="0"/>
          <a:chExt cx="0" cy="0"/>
        </a:xfrm>
      </p:grpSpPr>
      <p:pic>
        <p:nvPicPr>
          <p:cNvPr id="71" name="Google Shape;71;p7"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72" name="Google Shape;72;p7"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73" name="Google Shape;73;p7"/>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Google Shape;74;p7"/>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Google Shape;75;p7"/>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6" name="Google Shape;76;p7"/>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77" name="Google Shape;77;p7"/>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78" name="Google Shape;78;p7"/>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79"/>
        <p:cNvGrpSpPr/>
        <p:nvPr/>
      </p:nvGrpSpPr>
      <p:grpSpPr>
        <a:xfrm>
          <a:off x="0" y="0"/>
          <a:ext cx="0" cy="0"/>
          <a:chOff x="0" y="0"/>
          <a:chExt cx="0" cy="0"/>
        </a:xfrm>
      </p:grpSpPr>
      <p:pic>
        <p:nvPicPr>
          <p:cNvPr id="80" name="Google Shape;80;p8" descr="HD-ShadowShort.png"/>
          <p:cNvPicPr preferRelativeResize="0"/>
          <p:nvPr/>
        </p:nvPicPr>
        <p:blipFill rotWithShape="1">
          <a:blip r:embed="rId2">
            <a:alphaModFix/>
          </a:blip>
          <a:srcRect/>
          <a:stretch/>
        </p:blipFill>
        <p:spPr>
          <a:xfrm>
            <a:off x="10585826" y="1971234"/>
            <a:ext cx="1602997" cy="144270"/>
          </a:xfrm>
          <a:prstGeom prst="rect">
            <a:avLst/>
          </a:prstGeom>
          <a:noFill/>
          <a:ln>
            <a:noFill/>
          </a:ln>
        </p:spPr>
      </p:pic>
      <p:sp>
        <p:nvSpPr>
          <p:cNvPr id="81" name="Google Shape;81;p8"/>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 name="Google Shape;82;p8"/>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83" name="Google Shape;83;p8"/>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84" name="Google Shape;84;p8"/>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85"/>
        <p:cNvGrpSpPr/>
        <p:nvPr/>
      </p:nvGrpSpPr>
      <p:grpSpPr>
        <a:xfrm>
          <a:off x="0" y="0"/>
          <a:ext cx="0" cy="0"/>
          <a:chOff x="0" y="0"/>
          <a:chExt cx="0" cy="0"/>
        </a:xfrm>
      </p:grpSpPr>
      <p:pic>
        <p:nvPicPr>
          <p:cNvPr id="86" name="Google Shape;86;p9"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87" name="Google Shape;87;p9"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88" name="Google Shape;88;p9"/>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 name="Google Shape;89;p9"/>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 name="Google Shape;90;p9"/>
          <p:cNvSpPr txBox="1">
            <a:spLocks noGrp="1"/>
          </p:cNvSpPr>
          <p:nvPr>
            <p:ph type="title"/>
          </p:nvPr>
        </p:nvSpPr>
        <p:spPr>
          <a:xfrm>
            <a:off x="680321" y="753227"/>
            <a:ext cx="9613859" cy="108094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1" name="Google Shape;91;p9"/>
          <p:cNvSpPr txBox="1">
            <a:spLocks noGrp="1"/>
          </p:cNvSpPr>
          <p:nvPr>
            <p:ph type="body" idx="1"/>
          </p:nvPr>
        </p:nvSpPr>
        <p:spPr>
          <a:xfrm>
            <a:off x="4685846" y="2336873"/>
            <a:ext cx="5608336" cy="3599313"/>
          </a:xfrm>
          <a:prstGeom prst="rect">
            <a:avLst/>
          </a:prstGeom>
          <a:noFill/>
          <a:ln>
            <a:noFill/>
          </a:ln>
        </p:spPr>
        <p:txBody>
          <a:bodyPr spcFirstLastPara="1" wrap="square" lIns="91425" tIns="45700" rIns="91425" bIns="45700" anchor="t" anchorCtr="0"/>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92" name="Google Shape;92;p9"/>
          <p:cNvSpPr txBox="1">
            <a:spLocks noGrp="1"/>
          </p:cNvSpPr>
          <p:nvPr>
            <p:ph type="body" idx="2"/>
          </p:nvPr>
        </p:nvSpPr>
        <p:spPr>
          <a:xfrm>
            <a:off x="680322" y="2336872"/>
            <a:ext cx="3790078" cy="3599317"/>
          </a:xfrm>
          <a:prstGeom prst="rect">
            <a:avLst/>
          </a:prstGeom>
          <a:noFill/>
          <a:ln>
            <a:noFill/>
          </a:ln>
        </p:spPr>
        <p:txBody>
          <a:bodyPr spcFirstLastPara="1" wrap="square" lIns="91425" tIns="45700" rIns="91425" bIns="45700" anchor="ctr" anchorCtr="0"/>
          <a:lstStyle>
            <a:lvl1pPr marL="457200" marR="0" lvl="0" indent="-228600" algn="l"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9pPr>
          </a:lstStyle>
          <a:p>
            <a:endParaRPr/>
          </a:p>
        </p:txBody>
      </p:sp>
      <p:sp>
        <p:nvSpPr>
          <p:cNvPr id="93" name="Google Shape;93;p9"/>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94" name="Google Shape;94;p9"/>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95" name="Google Shape;95;p9"/>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96"/>
        <p:cNvGrpSpPr/>
        <p:nvPr/>
      </p:nvGrpSpPr>
      <p:grpSpPr>
        <a:xfrm>
          <a:off x="0" y="0"/>
          <a:ext cx="0" cy="0"/>
          <a:chOff x="0" y="0"/>
          <a:chExt cx="0" cy="0"/>
        </a:xfrm>
      </p:grpSpPr>
      <p:pic>
        <p:nvPicPr>
          <p:cNvPr id="97" name="Google Shape;97;p10"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98" name="Google Shape;98;p10"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99" name="Google Shape;99;p10"/>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 name="Google Shape;100;p10"/>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 name="Google Shape;101;p10"/>
          <p:cNvSpPr txBox="1">
            <a:spLocks noGrp="1"/>
          </p:cNvSpPr>
          <p:nvPr>
            <p:ph type="title"/>
          </p:nvPr>
        </p:nvSpPr>
        <p:spPr>
          <a:xfrm>
            <a:off x="680323" y="753228"/>
            <a:ext cx="9613857" cy="1080938"/>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2" name="Google Shape;102;p10"/>
          <p:cNvSpPr>
            <a:spLocks noGrp="1"/>
          </p:cNvSpPr>
          <p:nvPr>
            <p:ph type="pic" idx="2"/>
          </p:nvPr>
        </p:nvSpPr>
        <p:spPr>
          <a:xfrm>
            <a:off x="4868333" y="2336874"/>
            <a:ext cx="5425849" cy="3599312"/>
          </a:xfrm>
          <a:prstGeom prst="rect">
            <a:avLst/>
          </a:prstGeom>
          <a:noFill/>
          <a:ln>
            <a:noFill/>
          </a:ln>
          <a:effectLst>
            <a:outerShdw blurRad="76200" dist="63500" dir="5040000" algn="tl" rotWithShape="0">
              <a:srgbClr val="000000">
                <a:alpha val="40784"/>
              </a:srgbClr>
            </a:outerShdw>
          </a:effectLst>
        </p:spPr>
        <p:txBody>
          <a:bodyPr spcFirstLastPara="1" wrap="square" lIns="91425" tIns="45700" rIns="91425" bIns="45700" anchor="t" anchorCtr="0"/>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Trebuchet MS"/>
                <a:ea typeface="Trebuchet MS"/>
                <a:cs typeface="Trebuchet MS"/>
                <a:sym typeface="Trebuchet MS"/>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Trebuchet MS"/>
                <a:ea typeface="Trebuchet MS"/>
                <a:cs typeface="Trebuchet MS"/>
                <a:sym typeface="Trebuchet MS"/>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Trebuchet MS"/>
                <a:ea typeface="Trebuchet MS"/>
                <a:cs typeface="Trebuchet MS"/>
                <a:sym typeface="Trebuchet MS"/>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9pPr>
          </a:lstStyle>
          <a:p>
            <a:endParaRPr/>
          </a:p>
        </p:txBody>
      </p:sp>
      <p:sp>
        <p:nvSpPr>
          <p:cNvPr id="103" name="Google Shape;103;p10"/>
          <p:cNvSpPr txBox="1">
            <a:spLocks noGrp="1"/>
          </p:cNvSpPr>
          <p:nvPr>
            <p:ph type="body" idx="1"/>
          </p:nvPr>
        </p:nvSpPr>
        <p:spPr>
          <a:xfrm>
            <a:off x="680323" y="2336873"/>
            <a:ext cx="3876256" cy="3599315"/>
          </a:xfrm>
          <a:prstGeom prst="rect">
            <a:avLst/>
          </a:prstGeom>
          <a:noFill/>
          <a:ln>
            <a:noFill/>
          </a:ln>
        </p:spPr>
        <p:txBody>
          <a:bodyPr spcFirstLastPara="1" wrap="square" lIns="91425" tIns="45700" rIns="91425" bIns="45700" anchor="ctr" anchorCtr="0"/>
          <a:lstStyle>
            <a:lvl1pPr marL="457200" marR="0" lvl="0" indent="-228600" algn="l"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9pPr>
          </a:lstStyle>
          <a:p>
            <a:endParaRPr/>
          </a:p>
        </p:txBody>
      </p:sp>
      <p:sp>
        <p:nvSpPr>
          <p:cNvPr id="104" name="Google Shape;104;p10"/>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05" name="Google Shape;105;p10"/>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06" name="Google Shape;106;p10"/>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78121"/>
            </a:gs>
            <a:gs pos="50000">
              <a:srgbClr val="D54006"/>
            </a:gs>
            <a:gs pos="100000">
              <a:srgbClr val="8C0000"/>
            </a:gs>
          </a:gsLst>
          <a:lin ang="2520000" scaled="0"/>
        </a:gradFill>
        <a:effectLst/>
      </p:bgPr>
    </p:bg>
    <p:spTree>
      <p:nvGrpSpPr>
        <p:cNvPr id="1" name="Shape 9"/>
        <p:cNvGrpSpPr/>
        <p:nvPr/>
      </p:nvGrpSpPr>
      <p:grpSpPr>
        <a:xfrm>
          <a:off x="0" y="0"/>
          <a:ext cx="0" cy="0"/>
          <a:chOff x="0" y="0"/>
          <a:chExt cx="0" cy="0"/>
        </a:xfrm>
      </p:grpSpPr>
      <p:pic>
        <p:nvPicPr>
          <p:cNvPr id="10" name="Google Shape;10;p1" descr="hashOverlay-FullResolve.png"/>
          <p:cNvPicPr preferRelativeResize="0"/>
          <p:nvPr/>
        </p:nvPicPr>
        <p:blipFill rotWithShape="1">
          <a:blip r:embed="rId19">
            <a:alphaModFix amt="10000"/>
          </a:blip>
          <a:srcRect/>
          <a:stretch/>
        </p:blipFill>
        <p:spPr>
          <a:xfrm>
            <a:off x="0" y="0"/>
            <a:ext cx="12192000" cy="6858000"/>
          </a:xfrm>
          <a:prstGeom prst="rect">
            <a:avLst/>
          </a:prstGeom>
          <a:noFill/>
          <a:ln>
            <a:noFill/>
          </a:ln>
        </p:spPr>
      </p:pic>
      <p:sp>
        <p:nvSpPr>
          <p:cNvPr id="11" name="Google Shape;11;p1"/>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13" name="Google Shape;13;p1"/>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4" name="Google Shape;14;p1"/>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5" name="Google Shape;15;p1"/>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9"/>
          <p:cNvSpPr txBox="1">
            <a:spLocks noGrp="1"/>
          </p:cNvSpPr>
          <p:nvPr>
            <p:ph type="ctrTitle"/>
          </p:nvPr>
        </p:nvSpPr>
        <p:spPr>
          <a:xfrm>
            <a:off x="680325" y="2794625"/>
            <a:ext cx="8144100" cy="1025100"/>
          </a:xfrm>
          <a:prstGeom prst="rect">
            <a:avLst/>
          </a:prstGeom>
          <a:noFill/>
          <a:ln>
            <a:noFill/>
          </a:ln>
        </p:spPr>
        <p:txBody>
          <a:bodyPr spcFirstLastPara="1" wrap="square" lIns="91425" tIns="45700" rIns="91425" bIns="45700" anchor="b" anchorCtr="0">
            <a:noAutofit/>
          </a:bodyPr>
          <a:lstStyle/>
          <a:p>
            <a:pPr marL="0" marR="0" lvl="0" indent="0" algn="r" rtl="0">
              <a:lnSpc>
                <a:spcPct val="90000"/>
              </a:lnSpc>
              <a:spcBef>
                <a:spcPts val="0"/>
              </a:spcBef>
              <a:spcAft>
                <a:spcPts val="0"/>
              </a:spcAft>
              <a:buClr>
                <a:schemeClr val="lt1"/>
              </a:buClr>
              <a:buSzPts val="5400"/>
              <a:buFont typeface="Trebuchet MS"/>
              <a:buNone/>
            </a:pPr>
            <a:r>
              <a:rPr lang="es-AR"/>
              <a:t>Objetos</a:t>
            </a:r>
            <a:endParaRPr sz="5400" b="0" i="0" u="none" strike="noStrike" cap="none">
              <a:solidFill>
                <a:schemeClr val="lt1"/>
              </a:solidFill>
              <a:latin typeface="Trebuchet MS"/>
              <a:ea typeface="Trebuchet MS"/>
              <a:cs typeface="Trebuchet MS"/>
              <a:sym typeface="Trebuchet MS"/>
            </a:endParaRPr>
          </a:p>
        </p:txBody>
      </p:sp>
      <p:sp>
        <p:nvSpPr>
          <p:cNvPr id="207" name="Google Shape;207;p19"/>
          <p:cNvSpPr txBox="1">
            <a:spLocks noGrp="1"/>
          </p:cNvSpPr>
          <p:nvPr>
            <p:ph type="subTitle" idx="1"/>
          </p:nvPr>
        </p:nvSpPr>
        <p:spPr>
          <a:xfrm>
            <a:off x="680322" y="4394039"/>
            <a:ext cx="8144100" cy="1117800"/>
          </a:xfrm>
          <a:prstGeom prst="rect">
            <a:avLst/>
          </a:prstGeom>
          <a:noFill/>
          <a:ln>
            <a:noFill/>
          </a:ln>
        </p:spPr>
        <p:txBody>
          <a:bodyPr spcFirstLastPara="1" wrap="square" lIns="91425" tIns="45700" rIns="91425" bIns="45700" anchor="t" anchorCtr="0">
            <a:noAutofit/>
          </a:bodyPr>
          <a:lstStyle/>
          <a:p>
            <a:pPr marL="0" marR="0" lvl="0" indent="0" algn="r" rtl="0">
              <a:lnSpc>
                <a:spcPct val="90000"/>
              </a:lnSpc>
              <a:spcBef>
                <a:spcPts val="0"/>
              </a:spcBef>
              <a:spcAft>
                <a:spcPts val="0"/>
              </a:spcAft>
              <a:buClr>
                <a:schemeClr val="lt1"/>
              </a:buClr>
              <a:buSzPts val="2000"/>
              <a:buFont typeface="Arial"/>
              <a:buNone/>
            </a:pPr>
            <a:r>
              <a:rPr lang="es-AR" dirty="0" smtClean="0"/>
              <a:t>Programación II y </a:t>
            </a:r>
            <a:r>
              <a:rPr lang="es-AR" sz="2000" b="0" i="0" u="none" strike="noStrike" cap="none" dirty="0" smtClean="0">
                <a:solidFill>
                  <a:schemeClr val="lt1"/>
                </a:solidFill>
                <a:latin typeface="Trebuchet MS"/>
                <a:ea typeface="Trebuchet MS"/>
                <a:cs typeface="Trebuchet MS"/>
                <a:sym typeface="Trebuchet MS"/>
              </a:rPr>
              <a:t>Laboratorio de Computación II</a:t>
            </a:r>
          </a:p>
          <a:p>
            <a:pPr marL="0" marR="0" lvl="0" indent="0" algn="r" rtl="0">
              <a:lnSpc>
                <a:spcPct val="90000"/>
              </a:lnSpc>
              <a:spcBef>
                <a:spcPts val="0"/>
              </a:spcBef>
              <a:spcAft>
                <a:spcPts val="0"/>
              </a:spcAft>
              <a:buClr>
                <a:schemeClr val="lt1"/>
              </a:buClr>
              <a:buSzPts val="2000"/>
              <a:buFont typeface="Arial"/>
              <a:buNone/>
            </a:pPr>
            <a:endParaRPr lang="es-AR" sz="2000" b="0" i="0" u="none" strike="noStrike" cap="none" dirty="0" smtClean="0">
              <a:solidFill>
                <a:schemeClr val="lt1"/>
              </a:solidFill>
              <a:latin typeface="Trebuchet MS"/>
              <a:ea typeface="Trebuchet MS"/>
              <a:cs typeface="Trebuchet MS"/>
              <a:sym typeface="Trebuchet MS"/>
            </a:endParaRPr>
          </a:p>
          <a:p>
            <a:pPr marL="0" marR="0" lvl="0" indent="0" algn="r" rtl="0">
              <a:lnSpc>
                <a:spcPct val="90000"/>
              </a:lnSpc>
              <a:spcBef>
                <a:spcPts val="0"/>
              </a:spcBef>
              <a:spcAft>
                <a:spcPts val="0"/>
              </a:spcAft>
              <a:buClr>
                <a:schemeClr val="lt1"/>
              </a:buClr>
              <a:buSzPts val="2000"/>
              <a:buFont typeface="Arial"/>
              <a:buNone/>
            </a:pPr>
            <a:r>
              <a:rPr lang="es-AR" dirty="0" smtClean="0"/>
              <a:t>Edición 2018</a:t>
            </a:r>
            <a:endParaRPr sz="2000" b="0" i="0" u="none" strike="noStrike" cap="none" dirty="0">
              <a:solidFill>
                <a:schemeClr val="lt1"/>
              </a:solidFill>
              <a:latin typeface="Trebuchet MS"/>
              <a:ea typeface="Trebuchet MS"/>
              <a:cs typeface="Trebuchet MS"/>
              <a:sym typeface="Trebuchet MS"/>
            </a:endParaRPr>
          </a:p>
        </p:txBody>
      </p:sp>
      <p:sp>
        <p:nvSpPr>
          <p:cNvPr id="5" name="Título 1"/>
          <p:cNvSpPr txBox="1">
            <a:spLocks/>
          </p:cNvSpPr>
          <p:nvPr/>
        </p:nvSpPr>
        <p:spPr>
          <a:xfrm>
            <a:off x="9375819" y="2733709"/>
            <a:ext cx="2627571" cy="1373070"/>
          </a:xfrm>
          <a:prstGeom prst="rect">
            <a:avLst/>
          </a:prstGeom>
        </p:spPr>
        <p:txBody>
          <a:bodyPr vert="horz" lIns="91440" tIns="45720" rIns="91440" bIns="45720" rtlCol="0" anchor="b">
            <a:noAutofit/>
          </a:bodyPr>
          <a:lstStyle>
            <a:lvl1pPr algn="r" defTabSz="914400" rtl="0" eaLnBrk="1" latinLnBrk="0" hangingPunct="1">
              <a:lnSpc>
                <a:spcPct val="90000"/>
              </a:lnSpc>
              <a:spcBef>
                <a:spcPct val="0"/>
              </a:spcBef>
              <a:buNone/>
              <a:defRPr sz="5400" kern="1200">
                <a:solidFill>
                  <a:schemeClr val="tx1"/>
                </a:solidFill>
                <a:latin typeface="+mj-lt"/>
                <a:ea typeface="+mj-ea"/>
                <a:cs typeface="+mj-cs"/>
              </a:defRPr>
            </a:lvl1pPr>
          </a:lstStyle>
          <a:p>
            <a:pPr>
              <a:buClrTx/>
              <a:buFontTx/>
              <a:buNone/>
            </a:pPr>
            <a:r>
              <a:rPr lang="es-AR" smtClean="0">
                <a:solidFill>
                  <a:prstClr val="white"/>
                </a:solidFill>
                <a:latin typeface="Trebuchet MS" panose="020B0603020202020204"/>
              </a:rPr>
              <a:t>3</a:t>
            </a:r>
            <a:endParaRPr lang="es-AR" dirty="0">
              <a:solidFill>
                <a:prstClr val="white"/>
              </a:solidFill>
              <a:latin typeface="Trebuchet MS" panose="020B0603020202020204"/>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29"/>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Variables</a:t>
            </a:r>
            <a:endParaRPr sz="3600" b="0" i="0" u="none" strike="noStrike" cap="none">
              <a:solidFill>
                <a:schemeClr val="lt1"/>
              </a:solidFill>
              <a:latin typeface="Trebuchet MS"/>
              <a:ea typeface="Trebuchet MS"/>
              <a:cs typeface="Trebuchet MS"/>
              <a:sym typeface="Trebuchet MS"/>
            </a:endParaRPr>
          </a:p>
        </p:txBody>
      </p:sp>
      <p:sp>
        <p:nvSpPr>
          <p:cNvPr id="452" name="Google Shape;452;p29"/>
          <p:cNvSpPr txBox="1">
            <a:spLocks noGrp="1"/>
          </p:cNvSpPr>
          <p:nvPr>
            <p:ph type="subTitle" idx="4294967295"/>
          </p:nvPr>
        </p:nvSpPr>
        <p:spPr>
          <a:xfrm>
            <a:off x="489850" y="2179050"/>
            <a:ext cx="10692300" cy="4307400"/>
          </a:xfrm>
          <a:prstGeom prst="rect">
            <a:avLst/>
          </a:prstGeom>
          <a:noFill/>
          <a:ln>
            <a:noFill/>
          </a:ln>
        </p:spPr>
        <p:txBody>
          <a:bodyPr spcFirstLastPara="1" wrap="square" lIns="91425" tIns="45700" rIns="91425" bIns="45700" anchor="t" anchorCtr="0">
            <a:noAutofit/>
          </a:bodyPr>
          <a:lstStyle/>
          <a:p>
            <a:pPr marL="558800" lvl="0" indent="-590550" rtl="0">
              <a:spcBef>
                <a:spcPts val="0"/>
              </a:spcBef>
              <a:spcAft>
                <a:spcPts val="0"/>
              </a:spcAft>
              <a:buClr>
                <a:srgbClr val="FFCC29"/>
              </a:buClr>
              <a:buSzPts val="2600"/>
              <a:buFont typeface="Source Sans Pro"/>
              <a:buChar char="●"/>
            </a:pPr>
            <a:r>
              <a:rPr lang="es-AR" sz="2800" dirty="0">
                <a:effectLst>
                  <a:outerShdw blurRad="38100" dist="38100" dir="2700000" algn="tl">
                    <a:srgbClr val="000000">
                      <a:alpha val="43137"/>
                    </a:srgbClr>
                  </a:outerShdw>
                </a:effectLst>
                <a:latin typeface="Source Sans Pro"/>
                <a:ea typeface="Source Sans Pro"/>
                <a:cs typeface="Source Sans Pro"/>
                <a:sym typeface="Source Sans Pro"/>
              </a:rPr>
              <a:t>Creación y destrucción </a:t>
            </a:r>
            <a:r>
              <a:rPr lang="es-AR" sz="2800" dirty="0" smtClean="0">
                <a:effectLst>
                  <a:outerShdw blurRad="38100" dist="38100" dir="2700000" algn="tl">
                    <a:srgbClr val="000000">
                      <a:alpha val="43137"/>
                    </a:srgbClr>
                  </a:outerShdw>
                </a:effectLst>
                <a:latin typeface="Source Sans Pro"/>
                <a:ea typeface="Source Sans Pro"/>
                <a:cs typeface="Source Sans Pro"/>
                <a:sym typeface="Source Sans Pro"/>
              </a:rPr>
              <a:t>deterministas</a:t>
            </a:r>
          </a:p>
          <a:p>
            <a:pPr marL="1016000" lvl="1" indent="-590550">
              <a:spcBef>
                <a:spcPts val="0"/>
              </a:spcBef>
              <a:buClr>
                <a:srgbClr val="FFCC29"/>
              </a:buClr>
              <a:buSzPts val="2600"/>
              <a:buFont typeface="Source Sans Pro"/>
              <a:buChar char="●"/>
            </a:pPr>
            <a:r>
              <a:rPr lang="es-AR" sz="2600" dirty="0" smtClean="0">
                <a:effectLst>
                  <a:outerShdw blurRad="38100" dist="38100" dir="2700000" algn="tl">
                    <a:srgbClr val="000000">
                      <a:alpha val="43137"/>
                    </a:srgbClr>
                  </a:outerShdw>
                </a:effectLst>
                <a:latin typeface="Source Sans Pro"/>
                <a:ea typeface="Source Sans Pro"/>
                <a:cs typeface="Source Sans Pro"/>
                <a:sym typeface="Source Sans Pro"/>
              </a:rPr>
              <a:t>Una </a:t>
            </a:r>
            <a:r>
              <a:rPr lang="es-AR" sz="2600" dirty="0">
                <a:effectLst>
                  <a:outerShdw blurRad="38100" dist="38100" dir="2700000" algn="tl">
                    <a:srgbClr val="000000">
                      <a:alpha val="43137"/>
                    </a:srgbClr>
                  </a:outerShdw>
                </a:effectLst>
                <a:latin typeface="Source Sans Pro"/>
                <a:ea typeface="Source Sans Pro"/>
                <a:cs typeface="Source Sans Pro"/>
                <a:sym typeface="Source Sans Pro"/>
              </a:rPr>
              <a:t>variable local se crea en el momento de declararla y se destruye al final del ámbito en el que está declarada. El punto inicial y el punto final de la vida del valor son deterministas; es decir, tienen lugar en momentos conocidos y fijos.</a:t>
            </a:r>
            <a:r>
              <a:rPr lang="es-AR" sz="2200" dirty="0">
                <a:effectLst>
                  <a:outerShdw blurRad="38100" dist="38100" dir="2700000" algn="tl">
                    <a:srgbClr val="000000">
                      <a:alpha val="43137"/>
                    </a:srgbClr>
                  </a:outerShdw>
                </a:effectLst>
                <a:latin typeface="Source Sans Pro"/>
                <a:ea typeface="Source Sans Pro"/>
                <a:cs typeface="Source Sans Pro"/>
                <a:sym typeface="Source Sans Pro"/>
              </a:rPr>
              <a:t> </a:t>
            </a:r>
            <a:endParaRPr sz="2200"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977900" lvl="1" indent="-491172" rtl="0">
              <a:spcBef>
                <a:spcPts val="0"/>
              </a:spcBef>
              <a:spcAft>
                <a:spcPts val="0"/>
              </a:spcAft>
              <a:buClr>
                <a:srgbClr val="FFCC29"/>
              </a:buClr>
              <a:buSzPts val="2600"/>
              <a:buFont typeface="Source Sans Pro"/>
              <a:buChar char="○"/>
            </a:pPr>
            <a:endParaRPr sz="2600"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590550" rtl="0">
              <a:spcBef>
                <a:spcPts val="0"/>
              </a:spcBef>
              <a:spcAft>
                <a:spcPts val="0"/>
              </a:spcAft>
              <a:buClr>
                <a:srgbClr val="FFCC29"/>
              </a:buClr>
              <a:buSzPts val="2600"/>
              <a:buFont typeface="Source Sans Pro"/>
              <a:buChar char="●"/>
            </a:pPr>
            <a:r>
              <a:rPr lang="es-AR" sz="2800" dirty="0">
                <a:effectLst>
                  <a:outerShdw blurRad="38100" dist="38100" dir="2700000" algn="tl">
                    <a:srgbClr val="000000">
                      <a:alpha val="43137"/>
                    </a:srgbClr>
                  </a:outerShdw>
                </a:effectLst>
                <a:latin typeface="Source Sans Pro"/>
                <a:ea typeface="Source Sans Pro"/>
                <a:cs typeface="Source Sans Pro"/>
                <a:sym typeface="Source Sans Pro"/>
              </a:rPr>
              <a:t>Tiempos de vida muy cortos por lo </a:t>
            </a:r>
            <a:r>
              <a:rPr lang="es-AR" sz="2800" dirty="0" smtClean="0">
                <a:effectLst>
                  <a:outerShdw blurRad="38100" dist="38100" dir="2700000" algn="tl">
                    <a:srgbClr val="000000">
                      <a:alpha val="43137"/>
                    </a:srgbClr>
                  </a:outerShdw>
                </a:effectLst>
                <a:latin typeface="Source Sans Pro"/>
                <a:ea typeface="Source Sans Pro"/>
                <a:cs typeface="Source Sans Pro"/>
                <a:sym typeface="Source Sans Pro"/>
              </a:rPr>
              <a:t>general</a:t>
            </a:r>
            <a:endParaRPr lang="es-AR" sz="2800"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1016000" lvl="1" indent="-590550">
              <a:spcBef>
                <a:spcPts val="0"/>
              </a:spcBef>
              <a:buClr>
                <a:srgbClr val="FFCC29"/>
              </a:buClr>
              <a:buSzPts val="2600"/>
              <a:buFont typeface="Source Sans Pro"/>
              <a:buChar char="●"/>
            </a:pPr>
            <a:r>
              <a:rPr lang="es-AR" sz="2600" dirty="0" smtClean="0">
                <a:effectLst>
                  <a:outerShdw blurRad="38100" dist="38100" dir="2700000" algn="tl">
                    <a:srgbClr val="000000">
                      <a:alpha val="43137"/>
                    </a:srgbClr>
                  </a:outerShdw>
                </a:effectLst>
                <a:latin typeface="Source Sans Pro"/>
                <a:ea typeface="Source Sans Pro"/>
                <a:cs typeface="Source Sans Pro"/>
                <a:sym typeface="Source Sans Pro"/>
              </a:rPr>
              <a:t>Un </a:t>
            </a:r>
            <a:r>
              <a:rPr lang="es-AR" sz="2600" dirty="0">
                <a:effectLst>
                  <a:outerShdw blurRad="38100" dist="38100" dir="2700000" algn="tl">
                    <a:srgbClr val="000000">
                      <a:alpha val="43137"/>
                    </a:srgbClr>
                  </a:outerShdw>
                </a:effectLst>
                <a:latin typeface="Source Sans Pro"/>
                <a:ea typeface="Source Sans Pro"/>
                <a:cs typeface="Source Sans Pro"/>
                <a:sym typeface="Source Sans Pro"/>
              </a:rPr>
              <a:t>valor se declara en alguna parte de un método y no puede existir más allá de una llamada al método. Cuando un método devuelve un valor, lo que se devuelve es una copia del valor.</a:t>
            </a:r>
            <a:endParaRPr sz="2600"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0" lvl="1" indent="0" rtl="0">
              <a:spcBef>
                <a:spcPts val="500"/>
              </a:spcBef>
              <a:spcAft>
                <a:spcPts val="0"/>
              </a:spcAft>
              <a:buNone/>
            </a:pPr>
            <a:endParaRPr sz="2600" dirty="0">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0"/>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Ámbito de una Variable</a:t>
            </a:r>
            <a:endParaRPr sz="3600" b="0" i="0" u="none" strike="noStrike" cap="none">
              <a:solidFill>
                <a:schemeClr val="lt1"/>
              </a:solidFill>
              <a:latin typeface="Trebuchet MS"/>
              <a:ea typeface="Trebuchet MS"/>
              <a:cs typeface="Trebuchet MS"/>
              <a:sym typeface="Trebuchet MS"/>
            </a:endParaRPr>
          </a:p>
        </p:txBody>
      </p:sp>
      <p:sp>
        <p:nvSpPr>
          <p:cNvPr id="458" name="Google Shape;458;p30"/>
          <p:cNvSpPr txBox="1">
            <a:spLocks noGrp="1"/>
          </p:cNvSpPr>
          <p:nvPr>
            <p:ph type="subTitle" idx="4294967295"/>
          </p:nvPr>
        </p:nvSpPr>
        <p:spPr>
          <a:xfrm>
            <a:off x="489850" y="2179050"/>
            <a:ext cx="10692300" cy="4307400"/>
          </a:xfrm>
          <a:prstGeom prst="rect">
            <a:avLst/>
          </a:prstGeom>
          <a:noFill/>
          <a:ln>
            <a:noFill/>
          </a:ln>
        </p:spPr>
        <p:txBody>
          <a:bodyPr spcFirstLastPara="1" wrap="square" lIns="91425" tIns="45700" rIns="91425" bIns="45700" anchor="t" anchorCtr="0">
            <a:noAutofit/>
          </a:bodyPr>
          <a:lstStyle/>
          <a:p>
            <a:pPr marL="558800" lvl="0" indent="-558800" rtl="0">
              <a:spcBef>
                <a:spcPts val="0"/>
              </a:spcBef>
              <a:spcAft>
                <a:spcPts val="0"/>
              </a:spcAft>
              <a:buClr>
                <a:srgbClr val="FFCC29"/>
              </a:buClr>
              <a:buSzPts val="2100"/>
              <a:buFont typeface="Noto Sans Symbols"/>
              <a:buChar char="●"/>
            </a:pPr>
            <a:r>
              <a:rPr lang="es-AR" sz="2800" dirty="0">
                <a:latin typeface="Source Sans Pro"/>
                <a:ea typeface="Source Sans Pro"/>
                <a:cs typeface="Source Sans Pro"/>
                <a:sym typeface="Source Sans Pro"/>
              </a:rPr>
              <a:t>Los valores locales son variables que se asignan en la pila (</a:t>
            </a:r>
            <a:r>
              <a:rPr lang="es-AR" sz="2800" dirty="0" err="1">
                <a:latin typeface="Source Sans Pro"/>
                <a:ea typeface="Source Sans Pro"/>
                <a:cs typeface="Source Sans Pro"/>
                <a:sym typeface="Source Sans Pro"/>
              </a:rPr>
              <a:t>stack</a:t>
            </a:r>
            <a:r>
              <a:rPr lang="es-AR" sz="2800" dirty="0">
                <a:latin typeface="Source Sans Pro"/>
                <a:ea typeface="Source Sans Pro"/>
                <a:cs typeface="Source Sans Pro"/>
                <a:sym typeface="Source Sans Pro"/>
              </a:rPr>
              <a:t>) y no en el </a:t>
            </a:r>
            <a:r>
              <a:rPr lang="es-AR" sz="2800" dirty="0" err="1">
                <a:latin typeface="Source Sans Pro"/>
                <a:ea typeface="Source Sans Pro"/>
                <a:cs typeface="Source Sans Pro"/>
                <a:sym typeface="Source Sans Pro"/>
              </a:rPr>
              <a:t>Managed</a:t>
            </a:r>
            <a:r>
              <a:rPr lang="es-AR" sz="2800" dirty="0">
                <a:latin typeface="Source Sans Pro"/>
                <a:ea typeface="Source Sans Pro"/>
                <a:cs typeface="Source Sans Pro"/>
                <a:sym typeface="Source Sans Pro"/>
              </a:rPr>
              <a:t> </a:t>
            </a:r>
            <a:r>
              <a:rPr lang="es-AR" sz="2800" dirty="0" err="1">
                <a:latin typeface="Source Sans Pro"/>
                <a:ea typeface="Source Sans Pro"/>
                <a:cs typeface="Source Sans Pro"/>
                <a:sym typeface="Source Sans Pro"/>
              </a:rPr>
              <a:t>Heap</a:t>
            </a:r>
            <a:r>
              <a:rPr lang="es-AR" sz="2800" dirty="0">
                <a:latin typeface="Source Sans Pro"/>
                <a:ea typeface="Source Sans Pro"/>
                <a:cs typeface="Source Sans Pro"/>
                <a:sym typeface="Source Sans Pro"/>
              </a:rPr>
              <a:t>. Esto significa que, si se declara una variable cuyo tipo es uno de los primitivos (como </a:t>
            </a:r>
            <a:r>
              <a:rPr lang="es-AR" sz="2800" b="1" dirty="0" err="1">
                <a:latin typeface="Source Sans Pro"/>
                <a:ea typeface="Source Sans Pro"/>
                <a:cs typeface="Source Sans Pro"/>
                <a:sym typeface="Source Sans Pro"/>
              </a:rPr>
              <a:t>int</a:t>
            </a:r>
            <a:r>
              <a:rPr lang="es-AR" sz="2800" dirty="0">
                <a:latin typeface="Source Sans Pro"/>
                <a:ea typeface="Source Sans Pro"/>
                <a:cs typeface="Source Sans Pro"/>
                <a:sym typeface="Source Sans Pro"/>
              </a:rPr>
              <a:t>, </a:t>
            </a:r>
            <a:r>
              <a:rPr lang="es-AR" sz="2800" b="1" dirty="0" err="1">
                <a:latin typeface="Source Sans Pro"/>
                <a:ea typeface="Source Sans Pro"/>
                <a:cs typeface="Source Sans Pro"/>
                <a:sym typeface="Source Sans Pro"/>
              </a:rPr>
              <a:t>enum</a:t>
            </a:r>
            <a:r>
              <a:rPr lang="es-AR" sz="2800" b="1" dirty="0">
                <a:latin typeface="Source Sans Pro"/>
                <a:ea typeface="Source Sans Pro"/>
                <a:cs typeface="Source Sans Pro"/>
                <a:sym typeface="Source Sans Pro"/>
              </a:rPr>
              <a:t> </a:t>
            </a:r>
            <a:r>
              <a:rPr lang="es-AR" sz="2800" dirty="0">
                <a:latin typeface="Source Sans Pro"/>
                <a:ea typeface="Source Sans Pro"/>
                <a:cs typeface="Source Sans Pro"/>
                <a:sym typeface="Source Sans Pro"/>
              </a:rPr>
              <a:t>o </a:t>
            </a:r>
            <a:r>
              <a:rPr lang="es-AR" sz="2800" b="1" dirty="0" err="1">
                <a:latin typeface="Source Sans Pro"/>
                <a:ea typeface="Source Sans Pro"/>
                <a:cs typeface="Source Sans Pro"/>
                <a:sym typeface="Source Sans Pro"/>
              </a:rPr>
              <a:t>bool</a:t>
            </a:r>
            <a:r>
              <a:rPr lang="es-AR" sz="2800" dirty="0">
                <a:latin typeface="Source Sans Pro"/>
                <a:ea typeface="Source Sans Pro"/>
                <a:cs typeface="Source Sans Pro"/>
                <a:sym typeface="Source Sans Pro"/>
              </a:rPr>
              <a:t>), no es posible usarla fuera del ámbito en el que se declara</a:t>
            </a:r>
            <a:r>
              <a:rPr lang="es-AR" sz="2800" dirty="0" smtClean="0">
                <a:latin typeface="Source Sans Pro"/>
                <a:ea typeface="Source Sans Pro"/>
                <a:cs typeface="Source Sans Pro"/>
                <a:sym typeface="Source Sans Pro"/>
              </a:rPr>
              <a:t>.</a:t>
            </a:r>
            <a:endParaRPr sz="2800" dirty="0">
              <a:latin typeface="Source Sans Pro"/>
              <a:ea typeface="Source Sans Pro"/>
              <a:cs typeface="Source Sans Pro"/>
              <a:sym typeface="Source Sans Pro"/>
            </a:endParaRPr>
          </a:p>
        </p:txBody>
      </p:sp>
      <p:sp>
        <p:nvSpPr>
          <p:cNvPr id="5" name="Google Shape;408;p22"/>
          <p:cNvSpPr txBox="1">
            <a:spLocks/>
          </p:cNvSpPr>
          <p:nvPr/>
        </p:nvSpPr>
        <p:spPr>
          <a:xfrm>
            <a:off x="680321" y="4138450"/>
            <a:ext cx="10692300" cy="2533283"/>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pPr marL="76200" indent="0">
              <a:buNone/>
            </a:pPr>
            <a:r>
              <a:rPr lang="nn-NO" sz="2600" dirty="0">
                <a:solidFill>
                  <a:srgbClr val="0000FF"/>
                </a:solidFill>
                <a:latin typeface="Consolas" panose="020B0609020204030204" pitchFamily="49" charset="0"/>
              </a:rPr>
              <a:t>for</a:t>
            </a:r>
            <a:r>
              <a:rPr lang="nn-NO" sz="2600" dirty="0">
                <a:solidFill>
                  <a:srgbClr val="000000"/>
                </a:solidFill>
                <a:latin typeface="Consolas" panose="020B0609020204030204" pitchFamily="49" charset="0"/>
              </a:rPr>
              <a:t> (</a:t>
            </a:r>
            <a:r>
              <a:rPr lang="nn-NO" sz="2600" dirty="0">
                <a:solidFill>
                  <a:srgbClr val="0000FF"/>
                </a:solidFill>
                <a:latin typeface="Consolas" panose="020B0609020204030204" pitchFamily="49" charset="0"/>
              </a:rPr>
              <a:t>int</a:t>
            </a:r>
            <a:r>
              <a:rPr lang="nn-NO" sz="2600" dirty="0">
                <a:solidFill>
                  <a:srgbClr val="000000"/>
                </a:solidFill>
                <a:latin typeface="Consolas" panose="020B0609020204030204" pitchFamily="49" charset="0"/>
              </a:rPr>
              <a:t> i = 0; i &lt; 10; i++)</a:t>
            </a:r>
          </a:p>
          <a:p>
            <a:pPr marL="76200" indent="0">
              <a:buNone/>
            </a:pPr>
            <a:r>
              <a:rPr lang="es-AR" sz="2600" dirty="0">
                <a:solidFill>
                  <a:srgbClr val="000000"/>
                </a:solidFill>
                <a:latin typeface="Consolas" panose="020B0609020204030204" pitchFamily="49" charset="0"/>
              </a:rPr>
              <a:t>{</a:t>
            </a:r>
          </a:p>
          <a:p>
            <a:pPr marL="76200" indent="0">
              <a:buNone/>
            </a:pPr>
            <a:r>
              <a:rPr lang="es-AR" sz="2600" dirty="0">
                <a:solidFill>
                  <a:srgbClr val="000000"/>
                </a:solidFill>
                <a:latin typeface="Consolas" panose="020B0609020204030204" pitchFamily="49" charset="0"/>
              </a:rPr>
              <a:t>    </a:t>
            </a:r>
            <a:r>
              <a:rPr lang="es-AR" sz="2600" dirty="0" err="1">
                <a:solidFill>
                  <a:srgbClr val="2B91AF"/>
                </a:solidFill>
                <a:latin typeface="Consolas" panose="020B0609020204030204" pitchFamily="49" charset="0"/>
              </a:rPr>
              <a:t>Console</a:t>
            </a:r>
            <a:r>
              <a:rPr lang="es-AR" sz="2600" dirty="0" err="1">
                <a:solidFill>
                  <a:srgbClr val="000000"/>
                </a:solidFill>
                <a:latin typeface="Consolas" panose="020B0609020204030204" pitchFamily="49" charset="0"/>
              </a:rPr>
              <a:t>.WriteLine</a:t>
            </a:r>
            <a:r>
              <a:rPr lang="es-AR" sz="2600" dirty="0">
                <a:solidFill>
                  <a:srgbClr val="000000"/>
                </a:solidFill>
                <a:latin typeface="Consolas" panose="020B0609020204030204" pitchFamily="49" charset="0"/>
              </a:rPr>
              <a:t>(“i = { 0}”, i);</a:t>
            </a:r>
          </a:p>
          <a:p>
            <a:pPr marL="76200" indent="0">
              <a:buNone/>
            </a:pPr>
            <a:r>
              <a:rPr lang="es-AR" sz="2600" dirty="0">
                <a:solidFill>
                  <a:srgbClr val="000000"/>
                </a:solidFill>
                <a:latin typeface="Consolas" panose="020B0609020204030204" pitchFamily="49" charset="0"/>
              </a:rPr>
              <a:t>}</a:t>
            </a:r>
          </a:p>
          <a:p>
            <a:pPr marL="76200" indent="0">
              <a:buNone/>
            </a:pPr>
            <a:r>
              <a:rPr lang="es-AR" sz="2600" dirty="0">
                <a:solidFill>
                  <a:srgbClr val="008000"/>
                </a:solidFill>
                <a:latin typeface="Consolas" panose="020B0609020204030204" pitchFamily="49" charset="0"/>
              </a:rPr>
              <a:t>// i </a:t>
            </a:r>
            <a:r>
              <a:rPr lang="es-AR" sz="2600" dirty="0" smtClean="0">
                <a:solidFill>
                  <a:srgbClr val="008000"/>
                </a:solidFill>
                <a:latin typeface="Consolas" panose="020B0609020204030204" pitchFamily="49" charset="0"/>
              </a:rPr>
              <a:t>ya no </a:t>
            </a:r>
            <a:r>
              <a:rPr lang="es-AR" sz="2600" dirty="0">
                <a:solidFill>
                  <a:srgbClr val="008000"/>
                </a:solidFill>
                <a:latin typeface="Consolas" panose="020B0609020204030204" pitchFamily="49" charset="0"/>
              </a:rPr>
              <a:t>es válido fuera del bloque </a:t>
            </a:r>
            <a:r>
              <a:rPr lang="es-AR" sz="2600" dirty="0" err="1">
                <a:solidFill>
                  <a:srgbClr val="008000"/>
                </a:solidFill>
                <a:latin typeface="Consolas" panose="020B0609020204030204" pitchFamily="49" charset="0"/>
              </a:rPr>
              <a:t>for</a:t>
            </a:r>
            <a:endParaRPr lang="es-AR" sz="2600" dirty="0" smtClean="0">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31"/>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Objetos</a:t>
            </a:r>
            <a:endParaRPr sz="3600" b="0" i="0" u="none" strike="noStrike" cap="none">
              <a:solidFill>
                <a:schemeClr val="lt1"/>
              </a:solidFill>
              <a:latin typeface="Trebuchet MS"/>
              <a:ea typeface="Trebuchet MS"/>
              <a:cs typeface="Trebuchet MS"/>
              <a:sym typeface="Trebuchet MS"/>
            </a:endParaRPr>
          </a:p>
        </p:txBody>
      </p:sp>
      <p:sp>
        <p:nvSpPr>
          <p:cNvPr id="4" name="Google Shape;452;p29"/>
          <p:cNvSpPr txBox="1">
            <a:spLocks/>
          </p:cNvSpPr>
          <p:nvPr/>
        </p:nvSpPr>
        <p:spPr>
          <a:xfrm>
            <a:off x="510991" y="2245800"/>
            <a:ext cx="10692300" cy="43074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pPr marL="558800" lvl="0" indent="-590550">
              <a:spcBef>
                <a:spcPts val="0"/>
              </a:spcBef>
              <a:buClr>
                <a:srgbClr val="FFCC29"/>
              </a:buClr>
              <a:buSzPts val="2600"/>
              <a:buFont typeface="Source Sans Pro"/>
              <a:buChar char="●"/>
            </a:pPr>
            <a:r>
              <a:rPr lang="es-AR" sz="28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Destrucción no determinista</a:t>
            </a:r>
          </a:p>
          <a:p>
            <a:pPr marL="1016000" lvl="1" indent="-590550">
              <a:spcBef>
                <a:spcPts val="0"/>
              </a:spcBef>
              <a:buClr>
                <a:srgbClr val="FFCC29"/>
              </a:buClr>
              <a:buSzPts val="2600"/>
              <a:buFont typeface="Source Sans Pro"/>
              <a:buChar char="●"/>
            </a:pPr>
            <a:r>
              <a:rPr lang="es-AR" sz="26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Un objeto aparece cuando se crea, pero, a diferencia de un valor, no se destruye al final del ámbito en el que se crea. La creación de un objeto es determinista, pero no así su destrucción. No es posible controlar exactamente cuándo se destruye y libera memoria para un objeto.</a:t>
            </a:r>
            <a:endParaRPr lang="es-AR" sz="2200" dirty="0" smtClean="0">
              <a:effectLst>
                <a:outerShdw blurRad="38100" dist="38100" dir="2700000" algn="tl">
                  <a:srgbClr val="000000">
                    <a:alpha val="43137"/>
                  </a:srgbClr>
                </a:outerShdw>
              </a:effectLst>
              <a:latin typeface="Source Sans Pro"/>
              <a:ea typeface="Source Sans Pro"/>
              <a:cs typeface="Source Sans Pro"/>
              <a:sym typeface="Source Sans Pro"/>
            </a:endParaRPr>
          </a:p>
          <a:p>
            <a:pPr marL="977900" lvl="1" indent="-491172">
              <a:spcBef>
                <a:spcPts val="0"/>
              </a:spcBef>
              <a:buClr>
                <a:srgbClr val="FFCC29"/>
              </a:buClr>
              <a:buSzPts val="2600"/>
              <a:buFont typeface="Source Sans Pro"/>
              <a:buChar char="○"/>
            </a:pPr>
            <a:endParaRPr lang="es-AR" sz="2600" dirty="0" smtClean="0">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indent="-590550">
              <a:spcBef>
                <a:spcPts val="0"/>
              </a:spcBef>
              <a:buClr>
                <a:srgbClr val="FFCC29"/>
              </a:buClr>
              <a:buSzPts val="2600"/>
              <a:buFont typeface="Source Sans Pro"/>
              <a:buChar char="●"/>
            </a:pPr>
            <a:r>
              <a:rPr lang="es-AR" sz="2800" dirty="0" smtClean="0">
                <a:effectLst>
                  <a:outerShdw blurRad="38100" dist="38100" dir="2700000" algn="tl">
                    <a:srgbClr val="000000">
                      <a:alpha val="43137"/>
                    </a:srgbClr>
                  </a:outerShdw>
                </a:effectLst>
                <a:latin typeface="Source Sans Pro"/>
                <a:ea typeface="Source Sans Pro"/>
                <a:cs typeface="Source Sans Pro"/>
                <a:sym typeface="Source Sans Pro"/>
              </a:rPr>
              <a:t>Tiempos de vida más largos</a:t>
            </a:r>
          </a:p>
          <a:p>
            <a:pPr marL="1016000" lvl="1" indent="-590550">
              <a:spcBef>
                <a:spcPts val="0"/>
              </a:spcBef>
              <a:buClr>
                <a:srgbClr val="FFCC29"/>
              </a:buClr>
              <a:buSzPts val="2600"/>
              <a:buFont typeface="Source Sans Pro"/>
              <a:buChar char="●"/>
            </a:pPr>
            <a:r>
              <a:rPr lang="es-AR" sz="26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Puesto que el tiempo de vida de un objeto no está vinculado al método que lo crea, un objeto puede existir mucho más allá de una llamada al método.</a:t>
            </a:r>
            <a:endParaRPr lang="es-AR" sz="2600" dirty="0">
              <a:effectLst>
                <a:outerShdw blurRad="38100" dist="38100" dir="2700000" algn="tl">
                  <a:srgbClr val="000000">
                    <a:alpha val="43137"/>
                  </a:srgbClr>
                </a:outerShdw>
              </a:effectLst>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32"/>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Objetos</a:t>
            </a:r>
            <a:endParaRPr sz="3600" b="0" i="0" u="none" strike="noStrike" cap="none">
              <a:solidFill>
                <a:schemeClr val="lt1"/>
              </a:solidFill>
              <a:latin typeface="Trebuchet MS"/>
              <a:ea typeface="Trebuchet MS"/>
              <a:cs typeface="Trebuchet MS"/>
              <a:sym typeface="Trebuchet MS"/>
            </a:endParaRPr>
          </a:p>
        </p:txBody>
      </p:sp>
      <p:sp>
        <p:nvSpPr>
          <p:cNvPr id="471" name="Google Shape;471;p32"/>
          <p:cNvSpPr txBox="1"/>
          <p:nvPr/>
        </p:nvSpPr>
        <p:spPr>
          <a:xfrm>
            <a:off x="397900" y="2297641"/>
            <a:ext cx="10733700" cy="2527200"/>
          </a:xfrm>
          <a:prstGeom prst="rect">
            <a:avLst/>
          </a:prstGeom>
          <a:noFill/>
          <a:ln>
            <a:noFill/>
          </a:ln>
        </p:spPr>
        <p:txBody>
          <a:bodyPr spcFirstLastPara="1" wrap="square" lIns="91425" tIns="45700" rIns="91425" bIns="45700" anchor="t" anchorCtr="0">
            <a:noAutofit/>
          </a:bodyPr>
          <a:lstStyle/>
          <a:p>
            <a:pPr marL="558800" lvl="0" indent="-590550" rtl="0">
              <a:lnSpc>
                <a:spcPct val="90000"/>
              </a:lnSpc>
              <a:spcBef>
                <a:spcPts val="0"/>
              </a:spcBef>
              <a:spcAft>
                <a:spcPts val="0"/>
              </a:spcAft>
              <a:buClr>
                <a:srgbClr val="FFCC29"/>
              </a:buClr>
              <a:buSzPts val="2600"/>
              <a:buFont typeface="Noto Sans Symbols"/>
              <a:buChar char="●"/>
            </a:pPr>
            <a:r>
              <a:rPr lang="es-AR" sz="26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El tiempo de vida de un objeto no está vinculado al ámbito en el que se crea. Los objetos se inicializan en memoria del </a:t>
            </a:r>
            <a:r>
              <a:rPr lang="es-AR" sz="2600" dirty="0" err="1">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Managed</a:t>
            </a:r>
            <a:r>
              <a:rPr lang="es-AR" sz="26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 </a:t>
            </a:r>
            <a:r>
              <a:rPr lang="es-AR" sz="2600" dirty="0" err="1">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Heap</a:t>
            </a:r>
            <a:r>
              <a:rPr lang="es-AR" sz="26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 mediante el operador </a:t>
            </a:r>
            <a:r>
              <a:rPr lang="es-AR" sz="2600" b="1"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new</a:t>
            </a:r>
            <a:r>
              <a:rPr lang="es-AR" sz="26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 </a:t>
            </a:r>
            <a:endParaRPr sz="26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590550" rtl="0">
              <a:lnSpc>
                <a:spcPct val="90000"/>
              </a:lnSpc>
              <a:spcBef>
                <a:spcPts val="700"/>
              </a:spcBef>
              <a:spcAft>
                <a:spcPts val="0"/>
              </a:spcAft>
              <a:buClr>
                <a:srgbClr val="FFCC29"/>
              </a:buClr>
              <a:buSzPts val="2600"/>
              <a:buFont typeface="Noto Sans Symbols"/>
              <a:buChar char="●"/>
            </a:pPr>
            <a:r>
              <a:rPr lang="es-AR" sz="2600" i="1"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Ej.: </a:t>
            </a:r>
            <a:r>
              <a:rPr lang="es-AR" sz="26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se inicializa con new </a:t>
            </a:r>
            <a:r>
              <a:rPr lang="es-AR" sz="2600" dirty="0" err="1">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Example</a:t>
            </a:r>
            <a:r>
              <a:rPr lang="es-AR" sz="26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 ), cuyo ámbito no se acaba con el de </a:t>
            </a:r>
            <a:r>
              <a:rPr lang="es-AR" sz="2600" i="1"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ej</a:t>
            </a:r>
            <a:r>
              <a:rPr lang="es-AR" sz="26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 </a:t>
            </a:r>
            <a:endParaRPr sz="26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32"/>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Objetos</a:t>
            </a:r>
            <a:endParaRPr sz="3600" b="0" i="0" u="none" strike="noStrike" cap="none">
              <a:solidFill>
                <a:schemeClr val="lt1"/>
              </a:solidFill>
              <a:latin typeface="Trebuchet MS"/>
              <a:ea typeface="Trebuchet MS"/>
              <a:cs typeface="Trebuchet MS"/>
              <a:sym typeface="Trebuchet MS"/>
            </a:endParaRPr>
          </a:p>
        </p:txBody>
      </p:sp>
      <p:sp>
        <p:nvSpPr>
          <p:cNvPr id="5" name="Google Shape;408;p22"/>
          <p:cNvSpPr txBox="1">
            <a:spLocks/>
          </p:cNvSpPr>
          <p:nvPr/>
        </p:nvSpPr>
        <p:spPr>
          <a:xfrm>
            <a:off x="680321" y="2167468"/>
            <a:ext cx="10692300" cy="4504266"/>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r>
              <a:rPr lang="es-AR" sz="2200" dirty="0" err="1">
                <a:solidFill>
                  <a:srgbClr val="0000FF"/>
                </a:solidFill>
                <a:latin typeface="Consolas" panose="020B0609020204030204" pitchFamily="49" charset="0"/>
              </a:rPr>
              <a:t>class</a:t>
            </a:r>
            <a:r>
              <a:rPr lang="es-AR" sz="2200" dirty="0">
                <a:solidFill>
                  <a:srgbClr val="000000"/>
                </a:solidFill>
                <a:latin typeface="Consolas" panose="020B0609020204030204" pitchFamily="49" charset="0"/>
              </a:rPr>
              <a:t> </a:t>
            </a:r>
            <a:r>
              <a:rPr lang="es-AR" sz="2200" dirty="0" err="1">
                <a:solidFill>
                  <a:srgbClr val="2B91AF"/>
                </a:solidFill>
                <a:latin typeface="Consolas" panose="020B0609020204030204" pitchFamily="49" charset="0"/>
              </a:rPr>
              <a:t>Example</a:t>
            </a:r>
            <a:endParaRPr lang="es-AR" sz="2200" dirty="0">
              <a:solidFill>
                <a:srgbClr val="000000"/>
              </a:solidFill>
              <a:latin typeface="Consolas" panose="020B0609020204030204" pitchFamily="49" charset="0"/>
            </a:endParaRPr>
          </a:p>
          <a:p>
            <a:r>
              <a:rPr lang="es-AR" sz="2200" dirty="0">
                <a:solidFill>
                  <a:srgbClr val="000000"/>
                </a:solidFill>
                <a:latin typeface="Consolas" panose="020B0609020204030204" pitchFamily="49" charset="0"/>
              </a:rPr>
              <a:t>{</a:t>
            </a:r>
          </a:p>
          <a:p>
            <a:r>
              <a:rPr lang="es-AR" sz="2200" dirty="0">
                <a:solidFill>
                  <a:srgbClr val="000000"/>
                </a:solidFill>
                <a:latin typeface="Consolas" panose="020B0609020204030204" pitchFamily="49" charset="0"/>
              </a:rPr>
              <a:t>    </a:t>
            </a:r>
            <a:r>
              <a:rPr lang="es-AR" sz="2200" dirty="0" err="1">
                <a:solidFill>
                  <a:srgbClr val="0000FF"/>
                </a:solidFill>
                <a:latin typeface="Consolas" panose="020B0609020204030204" pitchFamily="49" charset="0"/>
              </a:rPr>
              <a:t>public</a:t>
            </a:r>
            <a:r>
              <a:rPr lang="es-AR" sz="2200" dirty="0">
                <a:solidFill>
                  <a:srgbClr val="000000"/>
                </a:solidFill>
                <a:latin typeface="Consolas" panose="020B0609020204030204" pitchFamily="49" charset="0"/>
              </a:rPr>
              <a:t> </a:t>
            </a:r>
            <a:r>
              <a:rPr lang="es-AR" sz="2200" dirty="0" err="1">
                <a:solidFill>
                  <a:srgbClr val="0000FF"/>
                </a:solidFill>
                <a:latin typeface="Consolas" panose="020B0609020204030204" pitchFamily="49" charset="0"/>
              </a:rPr>
              <a:t>void</a:t>
            </a:r>
            <a:r>
              <a:rPr lang="es-AR" sz="2200" dirty="0">
                <a:solidFill>
                  <a:srgbClr val="000000"/>
                </a:solidFill>
                <a:latin typeface="Consolas" panose="020B0609020204030204" pitchFamily="49" charset="0"/>
              </a:rPr>
              <a:t> </a:t>
            </a:r>
            <a:r>
              <a:rPr lang="es-AR" sz="2200" dirty="0" err="1">
                <a:solidFill>
                  <a:srgbClr val="000000"/>
                </a:solidFill>
                <a:latin typeface="Consolas" panose="020B0609020204030204" pitchFamily="49" charset="0"/>
              </a:rPr>
              <a:t>Metodo</a:t>
            </a:r>
            <a:r>
              <a:rPr lang="es-AR" sz="2200" dirty="0">
                <a:solidFill>
                  <a:srgbClr val="000000"/>
                </a:solidFill>
                <a:latin typeface="Consolas" panose="020B0609020204030204" pitchFamily="49" charset="0"/>
              </a:rPr>
              <a:t>(</a:t>
            </a:r>
            <a:r>
              <a:rPr lang="es-AR" sz="2200" dirty="0" err="1">
                <a:solidFill>
                  <a:srgbClr val="0000FF"/>
                </a:solidFill>
                <a:latin typeface="Consolas" panose="020B0609020204030204" pitchFamily="49" charset="0"/>
              </a:rPr>
              <a:t>int</a:t>
            </a:r>
            <a:r>
              <a:rPr lang="es-AR" sz="2200" dirty="0">
                <a:solidFill>
                  <a:srgbClr val="000000"/>
                </a:solidFill>
                <a:latin typeface="Consolas" panose="020B0609020204030204" pitchFamily="49" charset="0"/>
              </a:rPr>
              <a:t> limite)</a:t>
            </a:r>
          </a:p>
          <a:p>
            <a:r>
              <a:rPr lang="es-AR" sz="2200" dirty="0">
                <a:solidFill>
                  <a:srgbClr val="000000"/>
                </a:solidFill>
                <a:latin typeface="Consolas" panose="020B0609020204030204" pitchFamily="49" charset="0"/>
              </a:rPr>
              <a:t>    {</a:t>
            </a:r>
          </a:p>
          <a:p>
            <a:r>
              <a:rPr lang="es-AR" sz="2200" dirty="0">
                <a:solidFill>
                  <a:srgbClr val="000000"/>
                </a:solidFill>
                <a:latin typeface="Consolas" panose="020B0609020204030204" pitchFamily="49" charset="0"/>
              </a:rPr>
              <a:t>        </a:t>
            </a:r>
            <a:r>
              <a:rPr lang="es-AR" sz="2200" dirty="0" err="1">
                <a:solidFill>
                  <a:srgbClr val="0000FF"/>
                </a:solidFill>
                <a:latin typeface="Consolas" panose="020B0609020204030204" pitchFamily="49" charset="0"/>
              </a:rPr>
              <a:t>for</a:t>
            </a:r>
            <a:r>
              <a:rPr lang="es-AR" sz="2200" dirty="0">
                <a:solidFill>
                  <a:srgbClr val="000000"/>
                </a:solidFill>
                <a:latin typeface="Consolas" panose="020B0609020204030204" pitchFamily="49" charset="0"/>
              </a:rPr>
              <a:t> (</a:t>
            </a:r>
            <a:r>
              <a:rPr lang="es-AR" sz="2200" dirty="0" err="1">
                <a:solidFill>
                  <a:srgbClr val="0000FF"/>
                </a:solidFill>
                <a:latin typeface="Consolas" panose="020B0609020204030204" pitchFamily="49" charset="0"/>
              </a:rPr>
              <a:t>int</a:t>
            </a:r>
            <a:r>
              <a:rPr lang="es-AR" sz="2200" dirty="0">
                <a:solidFill>
                  <a:srgbClr val="000000"/>
                </a:solidFill>
                <a:latin typeface="Consolas" panose="020B0609020204030204" pitchFamily="49" charset="0"/>
              </a:rPr>
              <a:t> i = 0; i &lt; limite; i++)</a:t>
            </a:r>
          </a:p>
          <a:p>
            <a:r>
              <a:rPr lang="es-AR" sz="2200" dirty="0">
                <a:solidFill>
                  <a:srgbClr val="000000"/>
                </a:solidFill>
                <a:latin typeface="Consolas" panose="020B0609020204030204" pitchFamily="49" charset="0"/>
              </a:rPr>
              <a:t>        {</a:t>
            </a:r>
          </a:p>
          <a:p>
            <a:r>
              <a:rPr lang="es-AR" sz="2200" dirty="0">
                <a:solidFill>
                  <a:srgbClr val="000000"/>
                </a:solidFill>
                <a:latin typeface="Consolas" panose="020B0609020204030204" pitchFamily="49" charset="0"/>
              </a:rPr>
              <a:t>            </a:t>
            </a:r>
            <a:r>
              <a:rPr lang="es-AR" sz="2200" dirty="0" err="1">
                <a:solidFill>
                  <a:srgbClr val="2B91AF"/>
                </a:solidFill>
                <a:latin typeface="Consolas" panose="020B0609020204030204" pitchFamily="49" charset="0"/>
              </a:rPr>
              <a:t>Example</a:t>
            </a:r>
            <a:r>
              <a:rPr lang="es-AR" sz="2200" dirty="0">
                <a:solidFill>
                  <a:srgbClr val="000000"/>
                </a:solidFill>
                <a:latin typeface="Consolas" panose="020B0609020204030204" pitchFamily="49" charset="0"/>
              </a:rPr>
              <a:t> </a:t>
            </a:r>
            <a:r>
              <a:rPr lang="es-AR" sz="2200" dirty="0" err="1">
                <a:solidFill>
                  <a:srgbClr val="000000"/>
                </a:solidFill>
                <a:latin typeface="Consolas" panose="020B0609020204030204" pitchFamily="49" charset="0"/>
              </a:rPr>
              <a:t>ej</a:t>
            </a:r>
            <a:r>
              <a:rPr lang="es-AR" sz="2200" dirty="0">
                <a:solidFill>
                  <a:srgbClr val="000000"/>
                </a:solidFill>
                <a:latin typeface="Consolas" panose="020B0609020204030204" pitchFamily="49" charset="0"/>
              </a:rPr>
              <a:t> = </a:t>
            </a:r>
            <a:r>
              <a:rPr lang="es-AR" sz="2200" dirty="0">
                <a:solidFill>
                  <a:srgbClr val="0000FF"/>
                </a:solidFill>
                <a:latin typeface="Consolas" panose="020B0609020204030204" pitchFamily="49" charset="0"/>
              </a:rPr>
              <a:t>new</a:t>
            </a:r>
            <a:r>
              <a:rPr lang="es-AR" sz="2200" dirty="0">
                <a:solidFill>
                  <a:srgbClr val="000000"/>
                </a:solidFill>
                <a:latin typeface="Consolas" panose="020B0609020204030204" pitchFamily="49" charset="0"/>
              </a:rPr>
              <a:t> </a:t>
            </a:r>
            <a:r>
              <a:rPr lang="es-AR" sz="2200" dirty="0" err="1">
                <a:solidFill>
                  <a:srgbClr val="2B91AF"/>
                </a:solidFill>
                <a:latin typeface="Consolas" panose="020B0609020204030204" pitchFamily="49" charset="0"/>
              </a:rPr>
              <a:t>Example</a:t>
            </a:r>
            <a:r>
              <a:rPr lang="es-AR" sz="2200" dirty="0">
                <a:solidFill>
                  <a:srgbClr val="000000"/>
                </a:solidFill>
                <a:latin typeface="Consolas" panose="020B0609020204030204" pitchFamily="49" charset="0"/>
              </a:rPr>
              <a:t>();</a:t>
            </a:r>
          </a:p>
          <a:p>
            <a:r>
              <a:rPr lang="es-AR" sz="2200" dirty="0">
                <a:solidFill>
                  <a:srgbClr val="000000"/>
                </a:solidFill>
                <a:latin typeface="Consolas" panose="020B0609020204030204" pitchFamily="49" charset="0"/>
              </a:rPr>
              <a:t>        }</a:t>
            </a:r>
          </a:p>
          <a:p>
            <a:r>
              <a:rPr lang="es-AR" sz="2200" dirty="0">
                <a:solidFill>
                  <a:srgbClr val="000000"/>
                </a:solidFill>
                <a:latin typeface="Consolas" panose="020B0609020204030204" pitchFamily="49" charset="0"/>
              </a:rPr>
              <a:t>    }</a:t>
            </a:r>
          </a:p>
          <a:p>
            <a:r>
              <a:rPr lang="es-AR" sz="2200" dirty="0">
                <a:solidFill>
                  <a:srgbClr val="000000"/>
                </a:solidFill>
                <a:latin typeface="Consolas" panose="020B0609020204030204" pitchFamily="49" charset="0"/>
              </a:rPr>
              <a:t>}</a:t>
            </a:r>
            <a:endParaRPr lang="es-AR" sz="2200" dirty="0" smtClean="0">
              <a:latin typeface="Source Sans Pro"/>
              <a:ea typeface="Source Sans Pro"/>
              <a:cs typeface="Source Sans Pro"/>
              <a:sym typeface="Source Sans Pro"/>
            </a:endParaRPr>
          </a:p>
        </p:txBody>
      </p:sp>
    </p:spTree>
    <p:extLst>
      <p:ext uri="{BB962C8B-B14F-4D97-AF65-F5344CB8AC3E}">
        <p14:creationId xmlns:p14="http://schemas.microsoft.com/office/powerpoint/2010/main" val="16420352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33"/>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Destrucción de objetos</a:t>
            </a:r>
            <a:endParaRPr sz="3600" b="0" i="0" u="none" strike="noStrike" cap="none">
              <a:solidFill>
                <a:schemeClr val="lt1"/>
              </a:solidFill>
              <a:latin typeface="Trebuchet MS"/>
              <a:ea typeface="Trebuchet MS"/>
              <a:cs typeface="Trebuchet MS"/>
              <a:sym typeface="Trebuchet MS"/>
            </a:endParaRPr>
          </a:p>
        </p:txBody>
      </p:sp>
      <p:sp>
        <p:nvSpPr>
          <p:cNvPr id="5" name="Google Shape;452;p29"/>
          <p:cNvSpPr txBox="1">
            <a:spLocks/>
          </p:cNvSpPr>
          <p:nvPr/>
        </p:nvSpPr>
        <p:spPr>
          <a:xfrm>
            <a:off x="680321" y="2291083"/>
            <a:ext cx="10692300" cy="43074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pPr marL="558800" lvl="0" indent="-590550">
              <a:spcBef>
                <a:spcPts val="0"/>
              </a:spcBef>
              <a:buClr>
                <a:srgbClr val="FFCC29"/>
              </a:buClr>
              <a:buSzPts val="2600"/>
              <a:buFont typeface="Source Sans Pro"/>
              <a:buChar char="●"/>
            </a:pPr>
            <a:r>
              <a:rPr lang="es-AR" sz="28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No es posible destruir objetos de forma explícita</a:t>
            </a:r>
          </a:p>
          <a:p>
            <a:pPr marL="1016000" lvl="1" indent="-590550">
              <a:spcBef>
                <a:spcPts val="0"/>
              </a:spcBef>
              <a:buClr>
                <a:srgbClr val="FFCC29"/>
              </a:buClr>
              <a:buSzPts val="2600"/>
              <a:buFont typeface="Source Sans Pro"/>
              <a:buChar char="●"/>
            </a:pPr>
            <a:r>
              <a:rPr lang="es-AR" sz="2600" dirty="0">
                <a:solidFill>
                  <a:schemeClr val="bg1"/>
                </a:solidFill>
                <a:effectLst>
                  <a:outerShdw blurRad="38100" dist="38100" dir="2700000" algn="tl">
                    <a:srgbClr val="000000">
                      <a:alpha val="43137"/>
                    </a:srgbClr>
                  </a:outerShdw>
                </a:effectLst>
                <a:latin typeface="Source Sans Pro"/>
                <a:ea typeface="Source Sans Pro"/>
                <a:cs typeface="Source Sans Pro"/>
                <a:sym typeface="Source Sans Pro"/>
              </a:rPr>
              <a:t>Esto se debe a que una función de eliminación explícita es una importante fuente de errores en otros lenguajes</a:t>
            </a:r>
            <a:r>
              <a:rPr lang="es-AR" sz="2600" dirty="0" smtClean="0">
                <a:solidFill>
                  <a:schemeClr val="bg1"/>
                </a:solidFill>
                <a:effectLst>
                  <a:outerShdw blurRad="38100" dist="38100" dir="2700000" algn="tl">
                    <a:srgbClr val="000000">
                      <a:alpha val="43137"/>
                    </a:srgbClr>
                  </a:outerShdw>
                </a:effectLst>
                <a:latin typeface="Source Sans Pro"/>
                <a:ea typeface="Source Sans Pro"/>
                <a:cs typeface="Source Sans Pro"/>
                <a:sym typeface="Source Sans Pro"/>
              </a:rPr>
              <a:t>.</a:t>
            </a:r>
            <a:r>
              <a:rPr lang="es-AR" sz="2600" dirty="0" smtClean="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a:t>
            </a:r>
            <a:endParaRPr lang="es-AR" sz="2200" dirty="0" smtClean="0">
              <a:effectLst>
                <a:outerShdw blurRad="38100" dist="38100" dir="2700000" algn="tl">
                  <a:srgbClr val="000000">
                    <a:alpha val="43137"/>
                  </a:srgbClr>
                </a:outerShdw>
              </a:effectLst>
              <a:latin typeface="Source Sans Pro"/>
              <a:ea typeface="Source Sans Pro"/>
              <a:cs typeface="Source Sans Pro"/>
              <a:sym typeface="Source Sans Pro"/>
            </a:endParaRPr>
          </a:p>
          <a:p>
            <a:pPr marL="977900" lvl="1" indent="-491172">
              <a:spcBef>
                <a:spcPts val="0"/>
              </a:spcBef>
              <a:buClr>
                <a:srgbClr val="FFCC29"/>
              </a:buClr>
              <a:buSzPts val="2600"/>
              <a:buFont typeface="Source Sans Pro"/>
              <a:buChar char="○"/>
            </a:pPr>
            <a:endParaRPr lang="es-AR" sz="2600" dirty="0" smtClean="0">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indent="-590550">
              <a:spcBef>
                <a:spcPts val="0"/>
              </a:spcBef>
              <a:buClr>
                <a:srgbClr val="FFCC29"/>
              </a:buClr>
              <a:buSzPts val="2600"/>
              <a:buFont typeface="Source Sans Pro"/>
              <a:buChar char="●"/>
            </a:pPr>
            <a:r>
              <a:rPr lang="es-AR" sz="2800" dirty="0">
                <a:solidFill>
                  <a:schemeClr val="bg1"/>
                </a:solidFill>
                <a:effectLst>
                  <a:outerShdw blurRad="38100" dist="38100" dir="2700000" algn="tl">
                    <a:srgbClr val="000000">
                      <a:alpha val="43137"/>
                    </a:srgbClr>
                  </a:outerShdw>
                </a:effectLst>
                <a:latin typeface="Source Sans Pro"/>
                <a:ea typeface="Source Sans Pro"/>
                <a:cs typeface="Source Sans Pro"/>
                <a:sym typeface="Source Sans Pro"/>
              </a:rPr>
              <a:t>Los objetos se destruyen por recolección de basura (</a:t>
            </a:r>
            <a:r>
              <a:rPr lang="es-AR" sz="2800" dirty="0" err="1">
                <a:solidFill>
                  <a:schemeClr val="bg1"/>
                </a:solidFill>
                <a:effectLst>
                  <a:outerShdw blurRad="38100" dist="38100" dir="2700000" algn="tl">
                    <a:srgbClr val="000000">
                      <a:alpha val="43137"/>
                    </a:srgbClr>
                  </a:outerShdw>
                </a:effectLst>
                <a:latin typeface="Source Sans Pro"/>
                <a:ea typeface="Source Sans Pro"/>
                <a:cs typeface="Source Sans Pro"/>
                <a:sym typeface="Source Sans Pro"/>
              </a:rPr>
              <a:t>Garbage</a:t>
            </a:r>
            <a:r>
              <a:rPr lang="es-AR" sz="2800" dirty="0">
                <a:solidFill>
                  <a:schemeClr val="bg1"/>
                </a:solidFill>
                <a:effectLst>
                  <a:outerShdw blurRad="38100" dist="38100" dir="2700000" algn="tl">
                    <a:srgbClr val="000000">
                      <a:alpha val="43137"/>
                    </a:srgbClr>
                  </a:outerShdw>
                </a:effectLst>
                <a:latin typeface="Source Sans Pro"/>
                <a:ea typeface="Source Sans Pro"/>
                <a:cs typeface="Source Sans Pro"/>
                <a:sym typeface="Source Sans Pro"/>
              </a:rPr>
              <a:t> </a:t>
            </a:r>
            <a:r>
              <a:rPr lang="es-AR" sz="2800" dirty="0" err="1">
                <a:solidFill>
                  <a:schemeClr val="bg1"/>
                </a:solidFill>
                <a:effectLst>
                  <a:outerShdw blurRad="38100" dist="38100" dir="2700000" algn="tl">
                    <a:srgbClr val="000000">
                      <a:alpha val="43137"/>
                    </a:srgbClr>
                  </a:outerShdw>
                </a:effectLst>
                <a:latin typeface="Source Sans Pro"/>
                <a:ea typeface="Source Sans Pro"/>
                <a:cs typeface="Source Sans Pro"/>
                <a:sym typeface="Source Sans Pro"/>
              </a:rPr>
              <a:t>Collector</a:t>
            </a:r>
            <a:r>
              <a:rPr lang="es-AR" sz="2800" dirty="0">
                <a:solidFill>
                  <a:schemeClr val="bg1"/>
                </a:solidFill>
                <a:effectLst>
                  <a:outerShdw blurRad="38100" dist="38100" dir="2700000" algn="tl">
                    <a:srgbClr val="000000">
                      <a:alpha val="43137"/>
                    </a:srgbClr>
                  </a:outerShdw>
                </a:effectLst>
                <a:latin typeface="Source Sans Pro"/>
                <a:ea typeface="Source Sans Pro"/>
                <a:cs typeface="Source Sans Pro"/>
                <a:sym typeface="Source Sans Pro"/>
              </a:rPr>
              <a:t>).</a:t>
            </a:r>
            <a:endParaRPr lang="es-AR" sz="2800" dirty="0" smtClean="0">
              <a:effectLst>
                <a:outerShdw blurRad="38100" dist="38100" dir="2700000" algn="tl">
                  <a:srgbClr val="000000">
                    <a:alpha val="43137"/>
                  </a:srgbClr>
                </a:outerShdw>
              </a:effectLst>
              <a:latin typeface="Source Sans Pro"/>
              <a:ea typeface="Source Sans Pro"/>
              <a:cs typeface="Source Sans Pro"/>
              <a:sym typeface="Source Sans Pro"/>
            </a:endParaRPr>
          </a:p>
          <a:p>
            <a:pPr marL="1016000" lvl="1" indent="-590550">
              <a:spcBef>
                <a:spcPts val="0"/>
              </a:spcBef>
              <a:buClr>
                <a:srgbClr val="FFCC29"/>
              </a:buClr>
              <a:buSzPts val="2600"/>
              <a:buFont typeface="Source Sans Pro"/>
              <a:buChar char="●"/>
            </a:pPr>
            <a:r>
              <a:rPr lang="es-AR" sz="2600" dirty="0">
                <a:solidFill>
                  <a:schemeClr val="bg1"/>
                </a:solidFill>
                <a:effectLst>
                  <a:outerShdw blurRad="38100" dist="38100" dir="2700000" algn="tl">
                    <a:srgbClr val="000000">
                      <a:alpha val="43137"/>
                    </a:srgbClr>
                  </a:outerShdw>
                </a:effectLst>
                <a:latin typeface="Source Sans Pro"/>
                <a:ea typeface="Source Sans Pro"/>
                <a:cs typeface="Source Sans Pro"/>
                <a:sym typeface="Source Sans Pro"/>
              </a:rPr>
              <a:t>Busca objetos inalcanzables y los destruye</a:t>
            </a:r>
            <a:r>
              <a:rPr lang="es-AR" sz="2600" dirty="0" smtClean="0">
                <a:solidFill>
                  <a:schemeClr val="bg1"/>
                </a:solidFill>
                <a:effectLst>
                  <a:outerShdw blurRad="38100" dist="38100" dir="2700000" algn="tl">
                    <a:srgbClr val="000000">
                      <a:alpha val="43137"/>
                    </a:srgbClr>
                  </a:outerShdw>
                </a:effectLst>
                <a:latin typeface="Source Sans Pro"/>
                <a:ea typeface="Source Sans Pro"/>
                <a:cs typeface="Source Sans Pro"/>
                <a:sym typeface="Source Sans Pro"/>
              </a:rPr>
              <a:t>.</a:t>
            </a:r>
          </a:p>
          <a:p>
            <a:pPr marL="1016000" lvl="1" indent="-590550">
              <a:spcBef>
                <a:spcPts val="0"/>
              </a:spcBef>
              <a:buClr>
                <a:srgbClr val="FFCC29"/>
              </a:buClr>
              <a:buSzPts val="2600"/>
              <a:buFont typeface="Source Sans Pro"/>
              <a:buChar char="●"/>
            </a:pPr>
            <a:r>
              <a:rPr lang="es-AR" sz="2600" dirty="0">
                <a:solidFill>
                  <a:schemeClr val="bg1"/>
                </a:solidFill>
                <a:effectLst>
                  <a:outerShdw blurRad="38100" dist="38100" dir="2700000" algn="tl">
                    <a:srgbClr val="000000">
                      <a:alpha val="43137"/>
                    </a:srgbClr>
                  </a:outerShdw>
                </a:effectLst>
                <a:latin typeface="Source Sans Pro"/>
                <a:ea typeface="Source Sans Pro"/>
                <a:cs typeface="Source Sans Pro"/>
                <a:sym typeface="Source Sans Pro"/>
              </a:rPr>
              <a:t>Los convierte de nuevo en memoria binaria no utilizada</a:t>
            </a:r>
            <a:r>
              <a:rPr lang="es-AR" sz="2600" dirty="0" smtClean="0">
                <a:solidFill>
                  <a:schemeClr val="bg1"/>
                </a:solidFill>
                <a:effectLst>
                  <a:outerShdw blurRad="38100" dist="38100" dir="2700000" algn="tl">
                    <a:srgbClr val="000000">
                      <a:alpha val="43137"/>
                    </a:srgbClr>
                  </a:outerShdw>
                </a:effectLst>
                <a:latin typeface="Source Sans Pro"/>
                <a:ea typeface="Source Sans Pro"/>
                <a:cs typeface="Source Sans Pro"/>
                <a:sym typeface="Source Sans Pro"/>
              </a:rPr>
              <a:t>.</a:t>
            </a:r>
          </a:p>
          <a:p>
            <a:pPr marL="1016000" lvl="1" indent="-590550">
              <a:spcBef>
                <a:spcPts val="0"/>
              </a:spcBef>
              <a:buClr>
                <a:srgbClr val="FFCC29"/>
              </a:buClr>
              <a:buSzPts val="2600"/>
              <a:buFont typeface="Source Sans Pro"/>
              <a:buChar char="●"/>
            </a:pPr>
            <a:r>
              <a:rPr lang="es-AR" sz="2600" dirty="0">
                <a:solidFill>
                  <a:schemeClr val="bg1"/>
                </a:solidFill>
                <a:effectLst>
                  <a:outerShdw blurRad="38100" dist="38100" dir="2700000" algn="tl">
                    <a:srgbClr val="000000">
                      <a:alpha val="43137"/>
                    </a:srgbClr>
                  </a:outerShdw>
                </a:effectLst>
                <a:latin typeface="Source Sans Pro"/>
                <a:ea typeface="Source Sans Pro"/>
                <a:cs typeface="Source Sans Pro"/>
                <a:sym typeface="Source Sans Pro"/>
              </a:rPr>
              <a:t>Normalmente lo hace cuando empieza a faltar memoria o cuando finaliza la aplicación.</a:t>
            </a:r>
          </a:p>
          <a:p>
            <a:pPr marL="1016000" lvl="1" indent="-590550">
              <a:spcBef>
                <a:spcPts val="0"/>
              </a:spcBef>
              <a:buClr>
                <a:srgbClr val="FFCC29"/>
              </a:buClr>
              <a:buSzPts val="2600"/>
              <a:buFont typeface="Source Sans Pro"/>
              <a:buChar char="●"/>
            </a:pPr>
            <a:endParaRPr lang="es-AR" sz="2600" dirty="0" smtClean="0">
              <a:solidFill>
                <a:schemeClr val="bg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1016000" lvl="1" indent="-590550">
              <a:spcBef>
                <a:spcPts val="0"/>
              </a:spcBef>
              <a:buClr>
                <a:srgbClr val="FFCC29"/>
              </a:buClr>
              <a:buSzPts val="2600"/>
              <a:buFont typeface="Source Sans Pro"/>
              <a:buChar char="●"/>
            </a:pPr>
            <a:endParaRPr lang="es-AR" sz="2600" dirty="0">
              <a:effectLst>
                <a:outerShdw blurRad="38100" dist="38100" dir="2700000" algn="tl">
                  <a:srgbClr val="000000">
                    <a:alpha val="43137"/>
                  </a:srgbClr>
                </a:outerShdw>
              </a:effectLst>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34"/>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Constantes	</a:t>
            </a:r>
            <a:endParaRPr sz="3600" b="0" i="0" u="none" strike="noStrike" cap="none">
              <a:solidFill>
                <a:schemeClr val="lt1"/>
              </a:solidFill>
              <a:latin typeface="Trebuchet MS"/>
              <a:ea typeface="Trebuchet MS"/>
              <a:cs typeface="Trebuchet MS"/>
              <a:sym typeface="Trebuchet MS"/>
            </a:endParaRPr>
          </a:p>
        </p:txBody>
      </p:sp>
      <p:sp>
        <p:nvSpPr>
          <p:cNvPr id="484" name="Google Shape;484;p34"/>
          <p:cNvSpPr txBox="1"/>
          <p:nvPr/>
        </p:nvSpPr>
        <p:spPr>
          <a:xfrm>
            <a:off x="649435" y="2311359"/>
            <a:ext cx="10723185" cy="4130700"/>
          </a:xfrm>
          <a:prstGeom prst="rect">
            <a:avLst/>
          </a:prstGeom>
          <a:noFill/>
          <a:ln>
            <a:noFill/>
          </a:ln>
        </p:spPr>
        <p:txBody>
          <a:bodyPr spcFirstLastPara="1" wrap="square" lIns="91425" tIns="45700" rIns="91425" bIns="45700" anchor="t" anchorCtr="0">
            <a:noAutofit/>
          </a:bodyPr>
          <a:lstStyle/>
          <a:p>
            <a:pPr marL="558800" lvl="0" indent="-571500" rtl="0">
              <a:lnSpc>
                <a:spcPct val="90000"/>
              </a:lnSpc>
              <a:spcBef>
                <a:spcPts val="0"/>
              </a:spcBef>
              <a:spcAft>
                <a:spcPts val="0"/>
              </a:spcAft>
              <a:buClr>
                <a:srgbClr val="FFCC29"/>
              </a:buClr>
              <a:buSzPts val="2600"/>
              <a:buFont typeface="Noto Sans Symbols"/>
              <a:buChar char="•"/>
            </a:pPr>
            <a:r>
              <a:rPr lang="es-AR" sz="26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Una constante es otro tipo de campo.</a:t>
            </a:r>
            <a:endParaRPr sz="26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571500" rtl="0">
              <a:lnSpc>
                <a:spcPct val="90000"/>
              </a:lnSpc>
              <a:spcBef>
                <a:spcPts val="800"/>
              </a:spcBef>
              <a:spcAft>
                <a:spcPts val="0"/>
              </a:spcAft>
              <a:buClr>
                <a:srgbClr val="FFCC29"/>
              </a:buClr>
              <a:buSzPts val="2600"/>
              <a:buFont typeface="Noto Sans Symbols"/>
              <a:buChar char="•"/>
            </a:pPr>
            <a:r>
              <a:rPr lang="es-AR" sz="26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Contiene un valor que se asigna cuando se compila el programa y nunca cambia.</a:t>
            </a:r>
            <a:endParaRPr sz="26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571500" rtl="0">
              <a:lnSpc>
                <a:spcPct val="90000"/>
              </a:lnSpc>
              <a:spcBef>
                <a:spcPts val="800"/>
              </a:spcBef>
              <a:spcAft>
                <a:spcPts val="0"/>
              </a:spcAft>
              <a:buClr>
                <a:srgbClr val="FFCC29"/>
              </a:buClr>
              <a:buSzPts val="2600"/>
              <a:buFont typeface="Noto Sans Symbols"/>
              <a:buChar char="•"/>
            </a:pPr>
            <a:r>
              <a:rPr lang="es-AR" sz="26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Las constantes se declaran con la palabra clave </a:t>
            </a:r>
            <a:r>
              <a:rPr lang="es-AR" sz="2800" b="1" dirty="0" err="1">
                <a:solidFill>
                  <a:schemeClr val="bg1"/>
                </a:solidFill>
                <a:effectLst>
                  <a:outerShdw blurRad="38100" dist="38100" dir="2700000" algn="tl">
                    <a:srgbClr val="000000">
                      <a:alpha val="43137"/>
                    </a:srgbClr>
                  </a:outerShdw>
                </a:effectLst>
                <a:latin typeface="Source Sans Pro"/>
                <a:ea typeface="Source Sans Pro"/>
                <a:cs typeface="Source Sans Pro"/>
                <a:sym typeface="Source Sans Pro"/>
              </a:rPr>
              <a:t>const</a:t>
            </a:r>
            <a:r>
              <a:rPr lang="es-AR" sz="26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 son útiles para que el código sea más legible.</a:t>
            </a:r>
            <a:endParaRPr sz="26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406400" rtl="0">
              <a:lnSpc>
                <a:spcPct val="90000"/>
              </a:lnSpc>
              <a:spcBef>
                <a:spcPts val="800"/>
              </a:spcBef>
              <a:spcAft>
                <a:spcPts val="0"/>
              </a:spcAft>
              <a:buNone/>
            </a:pPr>
            <a:endParaRPr sz="2600" dirty="0">
              <a:solidFill>
                <a:srgbClr val="FFFFFF"/>
              </a:solidFill>
              <a:latin typeface="Source Sans Pro"/>
              <a:ea typeface="Source Sans Pro"/>
              <a:cs typeface="Source Sans Pro"/>
              <a:sym typeface="Source Sans Pro"/>
            </a:endParaRPr>
          </a:p>
          <a:p>
            <a:pPr marL="558800" lvl="0" indent="-406400" rtl="0">
              <a:lnSpc>
                <a:spcPct val="90000"/>
              </a:lnSpc>
              <a:spcBef>
                <a:spcPts val="800"/>
              </a:spcBef>
              <a:spcAft>
                <a:spcPts val="0"/>
              </a:spcAft>
              <a:buNone/>
            </a:pPr>
            <a:endParaRPr sz="2600" dirty="0">
              <a:solidFill>
                <a:srgbClr val="FFFFFF"/>
              </a:solidFill>
              <a:latin typeface="Source Sans Pro"/>
              <a:ea typeface="Source Sans Pro"/>
              <a:cs typeface="Source Sans Pro"/>
              <a:sym typeface="Source Sans Pro"/>
            </a:endParaRPr>
          </a:p>
        </p:txBody>
      </p:sp>
      <p:sp>
        <p:nvSpPr>
          <p:cNvPr id="6" name="Google Shape;408;p22"/>
          <p:cNvSpPr txBox="1">
            <a:spLocks/>
          </p:cNvSpPr>
          <p:nvPr/>
        </p:nvSpPr>
        <p:spPr>
          <a:xfrm>
            <a:off x="680321" y="5443509"/>
            <a:ext cx="10692300" cy="567824"/>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r>
              <a:rPr lang="es-AR" sz="2200" dirty="0" err="1" smtClean="0">
                <a:solidFill>
                  <a:srgbClr val="0000FF"/>
                </a:solidFill>
                <a:latin typeface="Consolas" panose="020B0609020204030204" pitchFamily="49" charset="0"/>
              </a:rPr>
              <a:t>const</a:t>
            </a:r>
            <a:r>
              <a:rPr lang="es-AR" sz="2200" dirty="0" smtClean="0">
                <a:solidFill>
                  <a:srgbClr val="0000FF"/>
                </a:solidFill>
                <a:latin typeface="Consolas" panose="020B0609020204030204" pitchFamily="49" charset="0"/>
              </a:rPr>
              <a:t> </a:t>
            </a:r>
            <a:r>
              <a:rPr lang="es-AR" sz="2200" dirty="0" err="1" smtClean="0">
                <a:solidFill>
                  <a:srgbClr val="0000FF"/>
                </a:solidFill>
                <a:latin typeface="Consolas" panose="020B0609020204030204" pitchFamily="49" charset="0"/>
              </a:rPr>
              <a:t>int</a:t>
            </a:r>
            <a:r>
              <a:rPr lang="es-AR" sz="2200" dirty="0" smtClean="0">
                <a:solidFill>
                  <a:srgbClr val="000000"/>
                </a:solidFill>
                <a:latin typeface="Consolas" panose="020B0609020204030204" pitchFamily="49" charset="0"/>
              </a:rPr>
              <a:t> </a:t>
            </a:r>
            <a:r>
              <a:rPr lang="es-AR" sz="2200" dirty="0" err="1" smtClean="0">
                <a:solidFill>
                  <a:srgbClr val="000000"/>
                </a:solidFill>
                <a:latin typeface="Consolas" panose="020B0609020204030204" pitchFamily="49" charset="0"/>
              </a:rPr>
              <a:t>velocidadLimite</a:t>
            </a:r>
            <a:r>
              <a:rPr lang="es-AR" sz="2200" dirty="0" smtClean="0">
                <a:solidFill>
                  <a:srgbClr val="000000"/>
                </a:solidFill>
                <a:latin typeface="Consolas" panose="020B0609020204030204" pitchFamily="49" charset="0"/>
              </a:rPr>
              <a:t> = 90;</a:t>
            </a:r>
            <a:endParaRPr lang="es-AR" sz="2200" dirty="0" smtClean="0">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35"/>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Constructores</a:t>
            </a:r>
            <a:endParaRPr sz="3600" b="0" i="0" u="none" strike="noStrike" cap="none">
              <a:solidFill>
                <a:schemeClr val="lt1"/>
              </a:solidFill>
              <a:latin typeface="Trebuchet MS"/>
              <a:ea typeface="Trebuchet MS"/>
              <a:cs typeface="Trebuchet MS"/>
              <a:sym typeface="Trebuchet MS"/>
            </a:endParaRPr>
          </a:p>
        </p:txBody>
      </p:sp>
      <p:sp>
        <p:nvSpPr>
          <p:cNvPr id="491" name="Google Shape;491;p35"/>
          <p:cNvSpPr txBox="1"/>
          <p:nvPr/>
        </p:nvSpPr>
        <p:spPr>
          <a:xfrm>
            <a:off x="205500" y="2152000"/>
            <a:ext cx="11612100" cy="4283700"/>
          </a:xfrm>
          <a:prstGeom prst="rect">
            <a:avLst/>
          </a:prstGeom>
          <a:noFill/>
          <a:ln>
            <a:noFill/>
          </a:ln>
        </p:spPr>
        <p:txBody>
          <a:bodyPr spcFirstLastPara="1" wrap="square" lIns="91425" tIns="45700" rIns="91425" bIns="45700" anchor="t" anchorCtr="0">
            <a:noAutofit/>
          </a:bodyPr>
          <a:lstStyle/>
          <a:p>
            <a:pPr marL="558800" lvl="0" indent="-590550" rtl="0">
              <a:lnSpc>
                <a:spcPct val="90000"/>
              </a:lnSpc>
              <a:spcBef>
                <a:spcPts val="0"/>
              </a:spcBef>
              <a:spcAft>
                <a:spcPts val="0"/>
              </a:spcAft>
              <a:buClr>
                <a:srgbClr val="FFCC29"/>
              </a:buClr>
              <a:buSzPts val="2600"/>
              <a:buFont typeface="Noto Sans Symbols"/>
              <a:buChar char="●"/>
            </a:pPr>
            <a:r>
              <a:rPr lang="es-AR" sz="2600">
                <a:solidFill>
                  <a:srgbClr val="FFFFFF"/>
                </a:solidFill>
                <a:latin typeface="Source Sans Pro"/>
                <a:ea typeface="Source Sans Pro"/>
                <a:cs typeface="Source Sans Pro"/>
                <a:sym typeface="Source Sans Pro"/>
              </a:rPr>
              <a:t>Los constructores son métodos especiales que se utilizan para inicializar objetos al momento de su creación.</a:t>
            </a:r>
            <a:endParaRPr sz="2600">
              <a:solidFill>
                <a:srgbClr val="FFFFFF"/>
              </a:solidFill>
              <a:latin typeface="Source Sans Pro"/>
              <a:ea typeface="Source Sans Pro"/>
              <a:cs typeface="Source Sans Pro"/>
              <a:sym typeface="Source Sans Pro"/>
            </a:endParaRPr>
          </a:p>
          <a:p>
            <a:pPr marL="558800" lvl="0" indent="0" rtl="0">
              <a:lnSpc>
                <a:spcPct val="90000"/>
              </a:lnSpc>
              <a:spcBef>
                <a:spcPts val="0"/>
              </a:spcBef>
              <a:spcAft>
                <a:spcPts val="0"/>
              </a:spcAft>
              <a:buNone/>
            </a:pPr>
            <a:endParaRPr sz="1000">
              <a:solidFill>
                <a:srgbClr val="FFFFFF"/>
              </a:solidFill>
              <a:latin typeface="Source Sans Pro"/>
              <a:ea typeface="Source Sans Pro"/>
              <a:cs typeface="Source Sans Pro"/>
              <a:sym typeface="Source Sans Pro"/>
            </a:endParaRPr>
          </a:p>
          <a:p>
            <a:pPr marL="558800" lvl="0" indent="-590550" rtl="0">
              <a:lnSpc>
                <a:spcPct val="90000"/>
              </a:lnSpc>
              <a:spcBef>
                <a:spcPts val="800"/>
              </a:spcBef>
              <a:spcAft>
                <a:spcPts val="0"/>
              </a:spcAft>
              <a:buClr>
                <a:srgbClr val="FFCC29"/>
              </a:buClr>
              <a:buSzPts val="2600"/>
              <a:buFont typeface="Noto Sans Symbols"/>
              <a:buChar char="●"/>
            </a:pPr>
            <a:r>
              <a:rPr lang="es-AR" sz="2600">
                <a:solidFill>
                  <a:srgbClr val="FFFFFF"/>
                </a:solidFill>
                <a:latin typeface="Source Sans Pro"/>
                <a:ea typeface="Source Sans Pro"/>
                <a:cs typeface="Source Sans Pro"/>
                <a:sym typeface="Source Sans Pro"/>
              </a:rPr>
              <a:t>En C#, la única forma de crear un objeto es mediante el uso de la palabra reservada </a:t>
            </a:r>
            <a:r>
              <a:rPr lang="es-AR" sz="2600" b="1">
                <a:solidFill>
                  <a:srgbClr val="FFFFFF"/>
                </a:solidFill>
                <a:latin typeface="Source Sans Pro"/>
                <a:ea typeface="Source Sans Pro"/>
                <a:cs typeface="Source Sans Pro"/>
                <a:sym typeface="Source Sans Pro"/>
              </a:rPr>
              <a:t>new </a:t>
            </a:r>
            <a:r>
              <a:rPr lang="es-AR" sz="2600">
                <a:solidFill>
                  <a:srgbClr val="FFFFFF"/>
                </a:solidFill>
                <a:latin typeface="Source Sans Pro"/>
                <a:ea typeface="Source Sans Pro"/>
                <a:cs typeface="Source Sans Pro"/>
                <a:sym typeface="Source Sans Pro"/>
              </a:rPr>
              <a:t>para adquirir y asignar memoria. </a:t>
            </a:r>
            <a:endParaRPr sz="2600">
              <a:solidFill>
                <a:srgbClr val="FFFFFF"/>
              </a:solidFill>
              <a:latin typeface="Source Sans Pro"/>
              <a:ea typeface="Source Sans Pro"/>
              <a:cs typeface="Source Sans Pro"/>
              <a:sym typeface="Source Sans Pro"/>
            </a:endParaRPr>
          </a:p>
          <a:p>
            <a:pPr marL="558800" lvl="0" indent="0" rtl="0">
              <a:lnSpc>
                <a:spcPct val="90000"/>
              </a:lnSpc>
              <a:spcBef>
                <a:spcPts val="800"/>
              </a:spcBef>
              <a:spcAft>
                <a:spcPts val="0"/>
              </a:spcAft>
              <a:buNone/>
            </a:pPr>
            <a:endParaRPr sz="1000">
              <a:solidFill>
                <a:srgbClr val="FFFFFF"/>
              </a:solidFill>
              <a:latin typeface="Source Sans Pro"/>
              <a:ea typeface="Source Sans Pro"/>
              <a:cs typeface="Source Sans Pro"/>
              <a:sym typeface="Source Sans Pro"/>
            </a:endParaRPr>
          </a:p>
          <a:p>
            <a:pPr marL="558800" lvl="0" indent="-590550" rtl="0">
              <a:lnSpc>
                <a:spcPct val="90000"/>
              </a:lnSpc>
              <a:spcBef>
                <a:spcPts val="800"/>
              </a:spcBef>
              <a:spcAft>
                <a:spcPts val="0"/>
              </a:spcAft>
              <a:buClr>
                <a:srgbClr val="FFCC29"/>
              </a:buClr>
              <a:buSzPts val="2600"/>
              <a:buFont typeface="Noto Sans Symbols"/>
              <a:buChar char="●"/>
            </a:pPr>
            <a:r>
              <a:rPr lang="es-AR" sz="2600">
                <a:solidFill>
                  <a:srgbClr val="FFFFFF"/>
                </a:solidFill>
                <a:latin typeface="Source Sans Pro"/>
                <a:ea typeface="Source Sans Pro"/>
                <a:cs typeface="Source Sans Pro"/>
                <a:sym typeface="Source Sans Pro"/>
              </a:rPr>
              <a:t>Aunque no se escriba ningún constructor, existe uno por defecto que se usa cuando se crea un objeto a partir de un tipo referencia. </a:t>
            </a:r>
            <a:endParaRPr sz="2600">
              <a:solidFill>
                <a:srgbClr val="FFFFFF"/>
              </a:solidFill>
              <a:latin typeface="Source Sans Pro"/>
              <a:ea typeface="Source Sans Pro"/>
              <a:cs typeface="Source Sans Pro"/>
              <a:sym typeface="Source Sans Pro"/>
            </a:endParaRPr>
          </a:p>
          <a:p>
            <a:pPr marL="558800" lvl="0" indent="0" rtl="0">
              <a:lnSpc>
                <a:spcPct val="90000"/>
              </a:lnSpc>
              <a:spcBef>
                <a:spcPts val="800"/>
              </a:spcBef>
              <a:spcAft>
                <a:spcPts val="0"/>
              </a:spcAft>
              <a:buNone/>
            </a:pPr>
            <a:endParaRPr sz="1000">
              <a:solidFill>
                <a:srgbClr val="FFFFFF"/>
              </a:solidFill>
              <a:latin typeface="Source Sans Pro"/>
              <a:ea typeface="Source Sans Pro"/>
              <a:cs typeface="Source Sans Pro"/>
              <a:sym typeface="Source Sans Pro"/>
            </a:endParaRPr>
          </a:p>
          <a:p>
            <a:pPr marL="558800" lvl="0" indent="-590550" rtl="0">
              <a:lnSpc>
                <a:spcPct val="90000"/>
              </a:lnSpc>
              <a:spcBef>
                <a:spcPts val="800"/>
              </a:spcBef>
              <a:spcAft>
                <a:spcPts val="0"/>
              </a:spcAft>
              <a:buClr>
                <a:srgbClr val="FFCC29"/>
              </a:buClr>
              <a:buSzPts val="2600"/>
              <a:buFont typeface="Noto Sans Symbols"/>
              <a:buChar char="●"/>
            </a:pPr>
            <a:r>
              <a:rPr lang="es-AR" sz="2600">
                <a:solidFill>
                  <a:srgbClr val="FFFFFF"/>
                </a:solidFill>
                <a:latin typeface="Source Sans Pro"/>
                <a:ea typeface="Source Sans Pro"/>
                <a:cs typeface="Source Sans Pro"/>
                <a:sym typeface="Source Sans Pro"/>
              </a:rPr>
              <a:t>Los constructores llevan el mismo nombre de la clase. </a:t>
            </a:r>
            <a:endParaRPr sz="2600">
              <a:solidFill>
                <a:srgbClr val="FFFFFF"/>
              </a:solidFill>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36"/>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Constructores</a:t>
            </a:r>
            <a:endParaRPr sz="3600" b="0" i="0" u="none" strike="noStrike" cap="none">
              <a:solidFill>
                <a:schemeClr val="lt1"/>
              </a:solidFill>
              <a:latin typeface="Trebuchet MS"/>
              <a:ea typeface="Trebuchet MS"/>
              <a:cs typeface="Trebuchet MS"/>
              <a:sym typeface="Trebuchet MS"/>
            </a:endParaRPr>
          </a:p>
        </p:txBody>
      </p:sp>
      <p:sp>
        <p:nvSpPr>
          <p:cNvPr id="497" name="Google Shape;497;p36"/>
          <p:cNvSpPr txBox="1"/>
          <p:nvPr/>
        </p:nvSpPr>
        <p:spPr>
          <a:xfrm>
            <a:off x="205500" y="2152000"/>
            <a:ext cx="11612100" cy="4283700"/>
          </a:xfrm>
          <a:prstGeom prst="rect">
            <a:avLst/>
          </a:prstGeom>
          <a:noFill/>
          <a:ln>
            <a:noFill/>
          </a:ln>
        </p:spPr>
        <p:txBody>
          <a:bodyPr spcFirstLastPara="1" wrap="square" lIns="91425" tIns="45700" rIns="91425" bIns="45700" anchor="t" anchorCtr="0">
            <a:noAutofit/>
          </a:bodyPr>
          <a:lstStyle/>
          <a:p>
            <a:pPr marL="558800" lvl="0" indent="-590550" rtl="0">
              <a:lnSpc>
                <a:spcPct val="80000"/>
              </a:lnSpc>
              <a:spcBef>
                <a:spcPts val="0"/>
              </a:spcBef>
              <a:spcAft>
                <a:spcPts val="0"/>
              </a:spcAft>
              <a:buClr>
                <a:srgbClr val="FFCC29"/>
              </a:buClr>
              <a:buSzPts val="2600"/>
              <a:buFont typeface="Noto Sans Symbols"/>
              <a:buChar char="•"/>
            </a:pPr>
            <a:r>
              <a:rPr lang="es-A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Lo único que </a:t>
            </a:r>
            <a:r>
              <a:rPr lang="es-AR" sz="2800" b="1"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new </a:t>
            </a:r>
            <a:r>
              <a:rPr lang="es-A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hace es adquirir memoria binaria sin inicializar, mientras que el solo propósito de un constructor de instancia es inicializar la memoria y convertirla en un objeto que se pueda utilizar. En particular, </a:t>
            </a:r>
            <a:r>
              <a:rPr lang="es-AR" sz="2800" b="1"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new </a:t>
            </a:r>
            <a:r>
              <a:rPr lang="es-A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no participa de ninguna manera en la inicialización y los constructores de instancia no realizan ninguna función en la adquisición de memoria. </a:t>
            </a:r>
            <a:endParaRP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454025" rtl="0">
              <a:lnSpc>
                <a:spcPct val="80000"/>
              </a:lnSpc>
              <a:spcBef>
                <a:spcPts val="550"/>
              </a:spcBef>
              <a:spcAft>
                <a:spcPts val="0"/>
              </a:spcAft>
              <a:buClr>
                <a:srgbClr val="FFCC29"/>
              </a:buClr>
              <a:buSzPts val="1650"/>
              <a:buFont typeface="Noto Sans Symbols"/>
              <a:buNone/>
            </a:pPr>
            <a:endParaRP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590550" rtl="0">
              <a:lnSpc>
                <a:spcPct val="80000"/>
              </a:lnSpc>
              <a:spcBef>
                <a:spcPts val="700"/>
              </a:spcBef>
              <a:spcAft>
                <a:spcPts val="0"/>
              </a:spcAft>
              <a:buClr>
                <a:srgbClr val="FFCC29"/>
              </a:buClr>
              <a:buSzPts val="2600"/>
              <a:buFont typeface="Noto Sans Symbols"/>
              <a:buChar char="•"/>
            </a:pPr>
            <a:r>
              <a:rPr lang="es-A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Aunque </a:t>
            </a:r>
            <a:r>
              <a:rPr lang="es-AR" sz="2800" b="1"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new </a:t>
            </a:r>
            <a:r>
              <a:rPr lang="es-A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y los constructores de instancia realizan tareas independientes, un programador no puede emplearlos por separado. De esta forma, C# contribuye a garantizar que la memoria está siempre configurada para un valor válido antes de que se lea (a esto se le llama </a:t>
            </a:r>
            <a:r>
              <a:rPr lang="es-AR" sz="2800" i="1"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asignación definida</a:t>
            </a:r>
            <a:r>
              <a:rPr lang="es-A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 </a:t>
            </a:r>
            <a:endParaRP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0" rtl="0">
              <a:lnSpc>
                <a:spcPct val="90000"/>
              </a:lnSpc>
              <a:spcBef>
                <a:spcPts val="800"/>
              </a:spcBef>
              <a:spcAft>
                <a:spcPts val="0"/>
              </a:spcAft>
              <a:buNone/>
            </a:pPr>
            <a:endParaRPr sz="2600" dirty="0">
              <a:solidFill>
                <a:srgbClr val="FFFFFF"/>
              </a:solidFill>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37"/>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Tipos de Constructores</a:t>
            </a:r>
            <a:endParaRPr sz="3600" b="0" i="0" u="none" strike="noStrike" cap="none">
              <a:solidFill>
                <a:schemeClr val="lt1"/>
              </a:solidFill>
              <a:latin typeface="Trebuchet MS"/>
              <a:ea typeface="Trebuchet MS"/>
              <a:cs typeface="Trebuchet MS"/>
              <a:sym typeface="Trebuchet MS"/>
            </a:endParaRPr>
          </a:p>
        </p:txBody>
      </p:sp>
      <p:sp>
        <p:nvSpPr>
          <p:cNvPr id="503" name="Google Shape;503;p37"/>
          <p:cNvSpPr txBox="1"/>
          <p:nvPr/>
        </p:nvSpPr>
        <p:spPr>
          <a:xfrm>
            <a:off x="205500" y="2152000"/>
            <a:ext cx="11612100" cy="4283700"/>
          </a:xfrm>
          <a:prstGeom prst="rect">
            <a:avLst/>
          </a:prstGeom>
          <a:noFill/>
          <a:ln>
            <a:noFill/>
          </a:ln>
        </p:spPr>
        <p:txBody>
          <a:bodyPr spcFirstLastPara="1" wrap="square" lIns="91425" tIns="45700" rIns="91425" bIns="45700" anchor="t" anchorCtr="0">
            <a:noAutofit/>
          </a:bodyPr>
          <a:lstStyle/>
          <a:p>
            <a:pPr marL="558800" lvl="0" indent="-590550" rtl="0">
              <a:lnSpc>
                <a:spcPct val="90000"/>
              </a:lnSpc>
              <a:spcBef>
                <a:spcPts val="0"/>
              </a:spcBef>
              <a:spcAft>
                <a:spcPts val="0"/>
              </a:spcAft>
              <a:buClr>
                <a:srgbClr val="FFCC29"/>
              </a:buClr>
              <a:buSzPts val="2600"/>
              <a:buFont typeface="Noto Sans Symbols"/>
              <a:buChar char="●"/>
            </a:pPr>
            <a:r>
              <a:rPr lang="es-A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Hay dos tipos de constructores: </a:t>
            </a:r>
            <a:endParaRP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0" rtl="0">
              <a:lnSpc>
                <a:spcPct val="90000"/>
              </a:lnSpc>
              <a:spcBef>
                <a:spcPts val="800"/>
              </a:spcBef>
              <a:spcAft>
                <a:spcPts val="0"/>
              </a:spcAft>
              <a:buNone/>
            </a:pPr>
            <a:endParaRP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1016318" lvl="1" indent="-514350" rtl="0">
              <a:lnSpc>
                <a:spcPct val="90000"/>
              </a:lnSpc>
              <a:spcBef>
                <a:spcPts val="700"/>
              </a:spcBef>
              <a:spcAft>
                <a:spcPts val="0"/>
              </a:spcAft>
              <a:buClr>
                <a:srgbClr val="FFCC29"/>
              </a:buClr>
              <a:buSzPts val="2600"/>
              <a:buFont typeface="Arial" panose="020B0604020202020204" pitchFamily="34" charset="0"/>
              <a:buChar char="•"/>
            </a:pPr>
            <a:r>
              <a:rPr lang="es-AR" sz="26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Constructores de instancia: que inicializan objetos (atributos NO estáticos).</a:t>
            </a:r>
            <a:endParaRPr sz="26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977900" lvl="0" indent="0" rtl="0">
              <a:lnSpc>
                <a:spcPct val="90000"/>
              </a:lnSpc>
              <a:spcBef>
                <a:spcPts val="700"/>
              </a:spcBef>
              <a:spcAft>
                <a:spcPts val="0"/>
              </a:spcAft>
              <a:buNone/>
            </a:pPr>
            <a:endParaRPr sz="26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977900" lvl="1" indent="-475932" rtl="0">
              <a:lnSpc>
                <a:spcPct val="90000"/>
              </a:lnSpc>
              <a:spcBef>
                <a:spcPts val="700"/>
              </a:spcBef>
              <a:spcAft>
                <a:spcPts val="0"/>
              </a:spcAft>
              <a:buClr>
                <a:srgbClr val="FFCC29"/>
              </a:buClr>
              <a:buSzPts val="2600"/>
              <a:buFont typeface="Arial" panose="020B0604020202020204" pitchFamily="34" charset="0"/>
              <a:buChar char="•"/>
            </a:pPr>
            <a:r>
              <a:rPr lang="es-AR" sz="26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Constructores estáticos: que son los que inicializan clases (atributos estáticos). </a:t>
            </a:r>
            <a:endParaRPr sz="26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0" rtl="0">
              <a:lnSpc>
                <a:spcPct val="90000"/>
              </a:lnSpc>
              <a:spcBef>
                <a:spcPts val="800"/>
              </a:spcBef>
              <a:spcAft>
                <a:spcPts val="0"/>
              </a:spcAft>
              <a:buNone/>
            </a:pPr>
            <a:endParaRPr sz="2600" dirty="0">
              <a:solidFill>
                <a:schemeClr val="lt1"/>
              </a:solidFill>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0"/>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¿Qué son los objetos?</a:t>
            </a:r>
            <a:endParaRPr sz="3600" b="0" i="0" u="none" strike="noStrike" cap="none">
              <a:solidFill>
                <a:schemeClr val="lt1"/>
              </a:solidFill>
              <a:latin typeface="Trebuchet MS"/>
              <a:ea typeface="Trebuchet MS"/>
              <a:cs typeface="Trebuchet MS"/>
              <a:sym typeface="Trebuchet MS"/>
            </a:endParaRPr>
          </a:p>
        </p:txBody>
      </p:sp>
      <p:sp>
        <p:nvSpPr>
          <p:cNvPr id="213" name="Google Shape;213;p20"/>
          <p:cNvSpPr txBox="1">
            <a:spLocks noGrp="1"/>
          </p:cNvSpPr>
          <p:nvPr>
            <p:ph type="subTitle" idx="4294967295"/>
          </p:nvPr>
        </p:nvSpPr>
        <p:spPr>
          <a:xfrm>
            <a:off x="680325" y="2263500"/>
            <a:ext cx="10501800" cy="3248400"/>
          </a:xfrm>
          <a:prstGeom prst="rect">
            <a:avLst/>
          </a:prstGeom>
          <a:noFill/>
          <a:ln>
            <a:noFill/>
          </a:ln>
        </p:spPr>
        <p:txBody>
          <a:bodyPr spcFirstLastPara="1" wrap="square" lIns="91425" tIns="45700" rIns="91425" bIns="45700" anchor="t" anchorCtr="0">
            <a:noAutofit/>
          </a:bodyPr>
          <a:lstStyle/>
          <a:p>
            <a:pPr marL="558800" lvl="0" indent="-558800" rtl="0">
              <a:spcBef>
                <a:spcPts val="0"/>
              </a:spcBef>
              <a:spcAft>
                <a:spcPts val="0"/>
              </a:spcAft>
              <a:buClr>
                <a:srgbClr val="FFCC29"/>
              </a:buClr>
              <a:buSzPts val="2100"/>
              <a:buFont typeface="Noto Sans Symbols"/>
              <a:buChar char="•"/>
            </a:pPr>
            <a:r>
              <a:rPr lang="es-AR" sz="2800" dirty="0">
                <a:effectLst>
                  <a:outerShdw blurRad="38100" dist="38100" dir="2700000" algn="tl">
                    <a:srgbClr val="000000">
                      <a:alpha val="43137"/>
                    </a:srgbClr>
                  </a:outerShdw>
                </a:effectLst>
                <a:latin typeface="Source Sans Pro"/>
                <a:ea typeface="Source Sans Pro"/>
                <a:cs typeface="Source Sans Pro"/>
                <a:sym typeface="Source Sans Pro"/>
              </a:rPr>
              <a:t>Los objetos son </a:t>
            </a:r>
            <a:r>
              <a:rPr lang="es-AR" sz="2800" b="1" i="1" dirty="0">
                <a:effectLst>
                  <a:outerShdw blurRad="38100" dist="38100" dir="2700000" algn="tl">
                    <a:srgbClr val="000000">
                      <a:alpha val="43137"/>
                    </a:srgbClr>
                  </a:outerShdw>
                </a:effectLst>
                <a:latin typeface="Source Sans Pro"/>
                <a:ea typeface="Source Sans Pro"/>
                <a:cs typeface="Source Sans Pro"/>
                <a:sym typeface="Source Sans Pro"/>
              </a:rPr>
              <a:t>clases instanciadas</a:t>
            </a:r>
            <a:r>
              <a:rPr lang="es-AR" sz="2800" b="1" dirty="0">
                <a:effectLst>
                  <a:outerShdw blurRad="38100" dist="38100" dir="2700000" algn="tl">
                    <a:srgbClr val="000000">
                      <a:alpha val="43137"/>
                    </a:srgbClr>
                  </a:outerShdw>
                </a:effectLst>
                <a:latin typeface="Source Sans Pro"/>
                <a:ea typeface="Source Sans Pro"/>
                <a:cs typeface="Source Sans Pro"/>
                <a:sym typeface="Source Sans Pro"/>
              </a:rPr>
              <a:t>. </a:t>
            </a:r>
            <a:endParaRPr sz="2800" b="1"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558800" rtl="0">
              <a:spcBef>
                <a:spcPts val="700"/>
              </a:spcBef>
              <a:spcAft>
                <a:spcPts val="0"/>
              </a:spcAft>
              <a:buClr>
                <a:srgbClr val="FFCC29"/>
              </a:buClr>
              <a:buSzPts val="2100"/>
              <a:buFont typeface="Noto Sans Symbols"/>
              <a:buChar char="•"/>
            </a:pPr>
            <a:r>
              <a:rPr lang="es-AR" sz="2800" dirty="0">
                <a:effectLst>
                  <a:outerShdw blurRad="38100" dist="38100" dir="2700000" algn="tl">
                    <a:srgbClr val="000000">
                      <a:alpha val="43137"/>
                    </a:srgbClr>
                  </a:outerShdw>
                </a:effectLst>
                <a:latin typeface="Source Sans Pro"/>
                <a:ea typeface="Source Sans Pro"/>
                <a:cs typeface="Source Sans Pro"/>
                <a:sym typeface="Source Sans Pro"/>
              </a:rPr>
              <a:t>Se crean en </a:t>
            </a:r>
            <a:r>
              <a:rPr lang="es-AR" sz="2800" b="1" i="1" dirty="0">
                <a:effectLst>
                  <a:outerShdw blurRad="38100" dist="38100" dir="2700000" algn="tl">
                    <a:srgbClr val="000000">
                      <a:alpha val="43137"/>
                    </a:srgbClr>
                  </a:outerShdw>
                </a:effectLst>
                <a:latin typeface="Source Sans Pro"/>
                <a:ea typeface="Source Sans Pro"/>
                <a:cs typeface="Source Sans Pro"/>
                <a:sym typeface="Source Sans Pro"/>
              </a:rPr>
              <a:t>tiempo de ejecución</a:t>
            </a:r>
            <a:r>
              <a:rPr lang="es-AR" sz="2800" dirty="0">
                <a:effectLst>
                  <a:outerShdw blurRad="38100" dist="38100" dir="2700000" algn="tl">
                    <a:srgbClr val="000000">
                      <a:alpha val="43137"/>
                    </a:srgbClr>
                  </a:outerShdw>
                </a:effectLst>
                <a:latin typeface="Source Sans Pro"/>
                <a:ea typeface="Source Sans Pro"/>
                <a:cs typeface="Source Sans Pro"/>
                <a:sym typeface="Source Sans Pro"/>
              </a:rPr>
              <a:t>.</a:t>
            </a:r>
            <a:endParaRPr sz="2800"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558800" rtl="0">
              <a:spcBef>
                <a:spcPts val="700"/>
              </a:spcBef>
              <a:spcAft>
                <a:spcPts val="0"/>
              </a:spcAft>
              <a:buClr>
                <a:srgbClr val="FFCC29"/>
              </a:buClr>
              <a:buSzPts val="2100"/>
              <a:buFont typeface="Noto Sans Symbols"/>
              <a:buChar char="•"/>
            </a:pPr>
            <a:r>
              <a:rPr lang="es-AR" sz="2800" dirty="0">
                <a:effectLst>
                  <a:outerShdw blurRad="38100" dist="38100" dir="2700000" algn="tl">
                    <a:srgbClr val="000000">
                      <a:alpha val="43137"/>
                    </a:srgbClr>
                  </a:outerShdw>
                </a:effectLst>
                <a:latin typeface="Source Sans Pro"/>
                <a:ea typeface="Source Sans Pro"/>
                <a:cs typeface="Source Sans Pro"/>
                <a:sym typeface="Source Sans Pro"/>
              </a:rPr>
              <a:t>Poseen Comportamiento (métodos) y Estado (atributos</a:t>
            </a:r>
            <a:r>
              <a:rPr lang="es-AR" sz="2800" dirty="0" smtClean="0">
                <a:effectLst>
                  <a:outerShdw blurRad="38100" dist="38100" dir="2700000" algn="tl">
                    <a:srgbClr val="000000">
                      <a:alpha val="43137"/>
                    </a:srgbClr>
                  </a:outerShdw>
                </a:effectLst>
                <a:latin typeface="Source Sans Pro"/>
                <a:ea typeface="Source Sans Pro"/>
                <a:cs typeface="Source Sans Pro"/>
                <a:sym typeface="Source Sans Pro"/>
              </a:rPr>
              <a:t>).</a:t>
            </a:r>
            <a:endParaRPr lang="es-AR" sz="2800"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558800">
              <a:spcBef>
                <a:spcPts val="700"/>
              </a:spcBef>
              <a:buClr>
                <a:srgbClr val="FFCC29"/>
              </a:buClr>
              <a:buSzPts val="2100"/>
              <a:buFont typeface="Noto Sans Symbols"/>
              <a:buChar char="•"/>
            </a:pPr>
            <a:r>
              <a:rPr lang="es-AR" sz="2800" dirty="0" smtClean="0">
                <a:effectLst>
                  <a:outerShdw blurRad="38100" dist="38100" dir="2700000" algn="tl">
                    <a:srgbClr val="000000">
                      <a:alpha val="43137"/>
                    </a:srgbClr>
                  </a:outerShdw>
                </a:effectLst>
                <a:latin typeface="Source Sans Pro"/>
                <a:ea typeface="Source Sans Pro"/>
                <a:cs typeface="Source Sans Pro"/>
                <a:sym typeface="Source Sans Pro"/>
              </a:rPr>
              <a:t>Para </a:t>
            </a:r>
            <a:r>
              <a:rPr lang="es-AR" sz="2800" dirty="0">
                <a:effectLst>
                  <a:outerShdw blurRad="38100" dist="38100" dir="2700000" algn="tl">
                    <a:srgbClr val="000000">
                      <a:alpha val="43137"/>
                    </a:srgbClr>
                  </a:outerShdw>
                </a:effectLst>
                <a:latin typeface="Source Sans Pro"/>
                <a:ea typeface="Source Sans Pro"/>
                <a:cs typeface="Source Sans Pro"/>
                <a:sym typeface="Source Sans Pro"/>
              </a:rPr>
              <a:t>acceder a los métodos o atributos se utiliza el </a:t>
            </a:r>
            <a:r>
              <a:rPr lang="es-AR" sz="2800" dirty="0" smtClean="0">
                <a:effectLst>
                  <a:outerShdw blurRad="38100" dist="38100" dir="2700000" algn="tl">
                    <a:srgbClr val="000000">
                      <a:alpha val="43137"/>
                    </a:srgbClr>
                  </a:outerShdw>
                </a:effectLst>
                <a:latin typeface="Source Sans Pro"/>
                <a:ea typeface="Source Sans Pro"/>
                <a:cs typeface="Source Sans Pro"/>
                <a:sym typeface="Source Sans Pro"/>
              </a:rPr>
              <a:t>. (</a:t>
            </a:r>
            <a:r>
              <a:rPr lang="es-AR" sz="2800" dirty="0">
                <a:effectLst>
                  <a:outerShdw blurRad="38100" dist="38100" dir="2700000" algn="tl">
                    <a:srgbClr val="000000">
                      <a:alpha val="43137"/>
                    </a:srgbClr>
                  </a:outerShdw>
                </a:effectLst>
                <a:latin typeface="Source Sans Pro"/>
                <a:ea typeface="Source Sans Pro"/>
                <a:cs typeface="Source Sans Pro"/>
                <a:sym typeface="Source Sans Pro"/>
              </a:rPr>
              <a:t>punto</a:t>
            </a:r>
            <a:r>
              <a:rPr lang="es-AR" sz="2800" dirty="0" smtClean="0">
                <a:effectLst>
                  <a:outerShdw blurRad="38100" dist="38100" dir="2700000" algn="tl">
                    <a:srgbClr val="000000">
                      <a:alpha val="43137"/>
                    </a:srgbClr>
                  </a:outerShdw>
                </a:effectLst>
                <a:latin typeface="Source Sans Pro"/>
                <a:ea typeface="Source Sans Pro"/>
                <a:cs typeface="Source Sans Pro"/>
                <a:sym typeface="Source Sans Pro"/>
              </a:rPr>
              <a:t>).</a:t>
            </a:r>
            <a:endParaRPr sz="2800"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558800" rtl="0">
              <a:spcBef>
                <a:spcPts val="700"/>
              </a:spcBef>
              <a:spcAft>
                <a:spcPts val="0"/>
              </a:spcAft>
              <a:buClr>
                <a:srgbClr val="FFCC29"/>
              </a:buClr>
              <a:buSzPts val="2100"/>
              <a:buFont typeface="Noto Sans Symbols"/>
              <a:buChar char="•"/>
            </a:pPr>
            <a:r>
              <a:rPr lang="es-AR" sz="2800" dirty="0">
                <a:effectLst>
                  <a:outerShdw blurRad="38100" dist="38100" dir="2700000" algn="tl">
                    <a:srgbClr val="000000">
                      <a:alpha val="43137"/>
                    </a:srgbClr>
                  </a:outerShdw>
                </a:effectLst>
                <a:latin typeface="Source Sans Pro"/>
                <a:ea typeface="Source Sans Pro"/>
                <a:cs typeface="Source Sans Pro"/>
                <a:sym typeface="Source Sans Pro"/>
              </a:rPr>
              <a:t>Para crear un objeto se necesita la palabra reservada NEW.</a:t>
            </a:r>
            <a:endParaRPr sz="2800"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38"/>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Constructores por Defecto</a:t>
            </a:r>
            <a:endParaRPr sz="3600" b="0" i="0" u="none" strike="noStrike" cap="none">
              <a:solidFill>
                <a:schemeClr val="lt1"/>
              </a:solidFill>
              <a:latin typeface="Trebuchet MS"/>
              <a:ea typeface="Trebuchet MS"/>
              <a:cs typeface="Trebuchet MS"/>
              <a:sym typeface="Trebuchet MS"/>
            </a:endParaRPr>
          </a:p>
        </p:txBody>
      </p:sp>
      <p:sp>
        <p:nvSpPr>
          <p:cNvPr id="509" name="Google Shape;509;p38"/>
          <p:cNvSpPr txBox="1"/>
          <p:nvPr/>
        </p:nvSpPr>
        <p:spPr>
          <a:xfrm>
            <a:off x="680321" y="2355200"/>
            <a:ext cx="10088621" cy="3452933"/>
          </a:xfrm>
          <a:prstGeom prst="rect">
            <a:avLst/>
          </a:prstGeom>
          <a:noFill/>
          <a:ln>
            <a:noFill/>
          </a:ln>
        </p:spPr>
        <p:txBody>
          <a:bodyPr spcFirstLastPara="1" wrap="square" lIns="91425" tIns="45700" rIns="91425" bIns="45700" anchor="t" anchorCtr="0">
            <a:noAutofit/>
          </a:bodyPr>
          <a:lstStyle/>
          <a:p>
            <a:pPr marL="558800" lvl="0" indent="-577850" rtl="0">
              <a:lnSpc>
                <a:spcPct val="90000"/>
              </a:lnSpc>
              <a:spcBef>
                <a:spcPts val="0"/>
              </a:spcBef>
              <a:spcAft>
                <a:spcPts val="0"/>
              </a:spcAft>
              <a:buClr>
                <a:srgbClr val="FFCC29"/>
              </a:buClr>
              <a:buSzPts val="2400"/>
              <a:buFont typeface="Noto Sans Symbols"/>
              <a:buChar char="●"/>
            </a:pPr>
            <a:r>
              <a:rPr lang="es-AR" sz="2800" dirty="0">
                <a:solidFill>
                  <a:schemeClr val="lt1"/>
                </a:solidFill>
                <a:latin typeface="Source Sans Pro"/>
                <a:ea typeface="Source Sans Pro"/>
                <a:cs typeface="Source Sans Pro"/>
                <a:sym typeface="Source Sans Pro"/>
              </a:rPr>
              <a:t>Características de un constructor por defecto</a:t>
            </a:r>
            <a:endParaRPr sz="2800" dirty="0">
              <a:solidFill>
                <a:schemeClr val="lt1"/>
              </a:solidFill>
              <a:latin typeface="Source Sans Pro"/>
              <a:ea typeface="Source Sans Pro"/>
              <a:cs typeface="Source Sans Pro"/>
              <a:sym typeface="Source Sans Pro"/>
            </a:endParaRPr>
          </a:p>
          <a:p>
            <a:pPr marL="977900" lvl="1" indent="-478472" rtl="0">
              <a:lnSpc>
                <a:spcPct val="90000"/>
              </a:lnSpc>
              <a:spcBef>
                <a:spcPts val="600"/>
              </a:spcBef>
              <a:spcAft>
                <a:spcPts val="0"/>
              </a:spcAft>
              <a:buClr>
                <a:srgbClr val="FFCC29"/>
              </a:buClr>
              <a:buSzPts val="2400"/>
              <a:buFont typeface="Arial" panose="020B0604020202020204" pitchFamily="34" charset="0"/>
              <a:buChar char="•"/>
            </a:pPr>
            <a:r>
              <a:rPr lang="es-AR" sz="2600" dirty="0">
                <a:solidFill>
                  <a:schemeClr val="lt1"/>
                </a:solidFill>
                <a:latin typeface="Source Sans Pro"/>
                <a:ea typeface="Source Sans Pro"/>
                <a:cs typeface="Source Sans Pro"/>
                <a:sym typeface="Source Sans Pro"/>
              </a:rPr>
              <a:t>Acceso público.</a:t>
            </a:r>
            <a:endParaRPr sz="2600" dirty="0">
              <a:solidFill>
                <a:schemeClr val="lt1"/>
              </a:solidFill>
              <a:latin typeface="Source Sans Pro"/>
              <a:ea typeface="Source Sans Pro"/>
              <a:cs typeface="Source Sans Pro"/>
              <a:sym typeface="Source Sans Pro"/>
            </a:endParaRPr>
          </a:p>
          <a:p>
            <a:pPr marL="977900" lvl="1" indent="-478472" rtl="0">
              <a:lnSpc>
                <a:spcPct val="90000"/>
              </a:lnSpc>
              <a:spcBef>
                <a:spcPts val="600"/>
              </a:spcBef>
              <a:spcAft>
                <a:spcPts val="0"/>
              </a:spcAft>
              <a:buClr>
                <a:srgbClr val="FFCC29"/>
              </a:buClr>
              <a:buSzPts val="2400"/>
              <a:buFont typeface="Arial" panose="020B0604020202020204" pitchFamily="34" charset="0"/>
              <a:buChar char="•"/>
            </a:pPr>
            <a:r>
              <a:rPr lang="es-AR" sz="2600" dirty="0">
                <a:solidFill>
                  <a:schemeClr val="lt1"/>
                </a:solidFill>
                <a:latin typeface="Source Sans Pro"/>
                <a:ea typeface="Source Sans Pro"/>
                <a:cs typeface="Source Sans Pro"/>
                <a:sym typeface="Source Sans Pro"/>
              </a:rPr>
              <a:t>No tiene tipo de retorno (ni siquiera </a:t>
            </a:r>
            <a:r>
              <a:rPr lang="es-AR" sz="2600" b="1" dirty="0" err="1">
                <a:solidFill>
                  <a:schemeClr val="lt1"/>
                </a:solidFill>
                <a:latin typeface="Source Sans Pro"/>
                <a:ea typeface="Source Sans Pro"/>
                <a:cs typeface="Source Sans Pro"/>
                <a:sym typeface="Source Sans Pro"/>
              </a:rPr>
              <a:t>void</a:t>
            </a:r>
            <a:r>
              <a:rPr lang="es-AR" sz="2600" dirty="0">
                <a:solidFill>
                  <a:schemeClr val="lt1"/>
                </a:solidFill>
                <a:latin typeface="Source Sans Pro"/>
                <a:ea typeface="Source Sans Pro"/>
                <a:cs typeface="Source Sans Pro"/>
                <a:sym typeface="Source Sans Pro"/>
              </a:rPr>
              <a:t>).</a:t>
            </a:r>
            <a:endParaRPr sz="2600" dirty="0">
              <a:solidFill>
                <a:schemeClr val="lt1"/>
              </a:solidFill>
              <a:latin typeface="Source Sans Pro"/>
              <a:ea typeface="Source Sans Pro"/>
              <a:cs typeface="Source Sans Pro"/>
              <a:sym typeface="Source Sans Pro"/>
            </a:endParaRPr>
          </a:p>
          <a:p>
            <a:pPr marL="977900" lvl="1" indent="-478472" rtl="0">
              <a:lnSpc>
                <a:spcPct val="90000"/>
              </a:lnSpc>
              <a:spcBef>
                <a:spcPts val="600"/>
              </a:spcBef>
              <a:spcAft>
                <a:spcPts val="0"/>
              </a:spcAft>
              <a:buClr>
                <a:srgbClr val="FFCC29"/>
              </a:buClr>
              <a:buSzPts val="2400"/>
              <a:buFont typeface="Arial" panose="020B0604020202020204" pitchFamily="34" charset="0"/>
              <a:buChar char="•"/>
            </a:pPr>
            <a:r>
              <a:rPr lang="es-AR" sz="2600" dirty="0">
                <a:solidFill>
                  <a:schemeClr val="lt1"/>
                </a:solidFill>
                <a:latin typeface="Source Sans Pro"/>
                <a:ea typeface="Source Sans Pro"/>
                <a:cs typeface="Source Sans Pro"/>
                <a:sym typeface="Source Sans Pro"/>
              </a:rPr>
              <a:t>No recibe ningún argumento.</a:t>
            </a:r>
            <a:endParaRPr sz="2600" dirty="0">
              <a:solidFill>
                <a:schemeClr val="lt1"/>
              </a:solidFill>
              <a:latin typeface="Source Sans Pro"/>
              <a:ea typeface="Source Sans Pro"/>
              <a:cs typeface="Source Sans Pro"/>
              <a:sym typeface="Source Sans Pro"/>
            </a:endParaRPr>
          </a:p>
          <a:p>
            <a:pPr marL="977900" lvl="1" indent="-478472" rtl="0">
              <a:lnSpc>
                <a:spcPct val="90000"/>
              </a:lnSpc>
              <a:spcBef>
                <a:spcPts val="600"/>
              </a:spcBef>
              <a:spcAft>
                <a:spcPts val="0"/>
              </a:spcAft>
              <a:buClr>
                <a:srgbClr val="FFCC29"/>
              </a:buClr>
              <a:buSzPts val="2400"/>
              <a:buFont typeface="Arial" panose="020B0604020202020204" pitchFamily="34" charset="0"/>
              <a:buChar char="•"/>
            </a:pPr>
            <a:r>
              <a:rPr lang="es-AR" sz="2600" dirty="0">
                <a:solidFill>
                  <a:schemeClr val="lt1"/>
                </a:solidFill>
                <a:latin typeface="Source Sans Pro"/>
                <a:ea typeface="Source Sans Pro"/>
                <a:cs typeface="Source Sans Pro"/>
                <a:sym typeface="Source Sans Pro"/>
              </a:rPr>
              <a:t>Inicializa todos los campos a </a:t>
            </a:r>
            <a:r>
              <a:rPr lang="es-AR" sz="2600" b="1" dirty="0">
                <a:solidFill>
                  <a:schemeClr val="lt1"/>
                </a:solidFill>
                <a:latin typeface="Source Sans Pro"/>
                <a:ea typeface="Source Sans Pro"/>
                <a:cs typeface="Source Sans Pro"/>
                <a:sym typeface="Source Sans Pro"/>
              </a:rPr>
              <a:t>cero</a:t>
            </a:r>
            <a:r>
              <a:rPr lang="es-AR" sz="2600" dirty="0">
                <a:solidFill>
                  <a:schemeClr val="lt1"/>
                </a:solidFill>
                <a:latin typeface="Source Sans Pro"/>
                <a:ea typeface="Source Sans Pro"/>
                <a:cs typeface="Source Sans Pro"/>
                <a:sym typeface="Source Sans Pro"/>
              </a:rPr>
              <a:t>, </a:t>
            </a:r>
            <a:r>
              <a:rPr lang="es-AR" sz="2600" b="1" dirty="0">
                <a:solidFill>
                  <a:schemeClr val="lt1"/>
                </a:solidFill>
                <a:latin typeface="Source Sans Pro"/>
                <a:ea typeface="Source Sans Pro"/>
                <a:cs typeface="Source Sans Pro"/>
                <a:sym typeface="Source Sans Pro"/>
              </a:rPr>
              <a:t>false </a:t>
            </a:r>
            <a:r>
              <a:rPr lang="es-AR" sz="2600" dirty="0">
                <a:solidFill>
                  <a:schemeClr val="lt1"/>
                </a:solidFill>
                <a:latin typeface="Source Sans Pro"/>
                <a:ea typeface="Source Sans Pro"/>
                <a:cs typeface="Source Sans Pro"/>
                <a:sym typeface="Source Sans Pro"/>
              </a:rPr>
              <a:t>o </a:t>
            </a:r>
            <a:r>
              <a:rPr lang="es-AR" sz="2600" b="1" dirty="0" err="1">
                <a:solidFill>
                  <a:schemeClr val="lt1"/>
                </a:solidFill>
                <a:latin typeface="Source Sans Pro"/>
                <a:ea typeface="Source Sans Pro"/>
                <a:cs typeface="Source Sans Pro"/>
                <a:sym typeface="Source Sans Pro"/>
              </a:rPr>
              <a:t>null</a:t>
            </a:r>
            <a:r>
              <a:rPr lang="es-AR" sz="2600" b="1" dirty="0">
                <a:solidFill>
                  <a:schemeClr val="lt1"/>
                </a:solidFill>
                <a:latin typeface="Source Sans Pro"/>
                <a:ea typeface="Source Sans Pro"/>
                <a:cs typeface="Source Sans Pro"/>
                <a:sym typeface="Source Sans Pro"/>
              </a:rPr>
              <a:t>.</a:t>
            </a:r>
            <a:endParaRPr sz="2600" dirty="0">
              <a:solidFill>
                <a:schemeClr val="lt1"/>
              </a:solidFill>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38"/>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dirty="0"/>
              <a:t>Constructores por </a:t>
            </a:r>
            <a:r>
              <a:rPr lang="es-AR" dirty="0" smtClean="0"/>
              <a:t>defecto</a:t>
            </a:r>
            <a:endParaRPr sz="3600" b="0" i="0" u="none" strike="noStrike" cap="none" dirty="0">
              <a:solidFill>
                <a:schemeClr val="lt1"/>
              </a:solidFill>
              <a:latin typeface="Trebuchet MS"/>
              <a:ea typeface="Trebuchet MS"/>
              <a:cs typeface="Trebuchet MS"/>
              <a:sym typeface="Trebuchet MS"/>
            </a:endParaRPr>
          </a:p>
        </p:txBody>
      </p:sp>
      <p:sp>
        <p:nvSpPr>
          <p:cNvPr id="5" name="Google Shape;408;p22"/>
          <p:cNvSpPr txBox="1">
            <a:spLocks/>
          </p:cNvSpPr>
          <p:nvPr/>
        </p:nvSpPr>
        <p:spPr>
          <a:xfrm>
            <a:off x="680321" y="2676933"/>
            <a:ext cx="10692300" cy="3215867"/>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r>
              <a:rPr lang="es-AR" sz="2200" dirty="0" err="1">
                <a:solidFill>
                  <a:srgbClr val="0000FF"/>
                </a:solidFill>
                <a:latin typeface="Consolas" panose="020B0609020204030204" pitchFamily="49" charset="0"/>
              </a:rPr>
              <a:t>class</a:t>
            </a:r>
            <a:r>
              <a:rPr lang="es-AR" sz="2200" dirty="0">
                <a:solidFill>
                  <a:srgbClr val="000000"/>
                </a:solidFill>
                <a:latin typeface="Consolas" panose="020B0609020204030204" pitchFamily="49" charset="0"/>
              </a:rPr>
              <a:t> </a:t>
            </a:r>
            <a:r>
              <a:rPr lang="es-AR" sz="2200" dirty="0" err="1" smtClean="0">
                <a:solidFill>
                  <a:srgbClr val="2B91AF"/>
                </a:solidFill>
                <a:latin typeface="Consolas" panose="020B0609020204030204" pitchFamily="49" charset="0"/>
              </a:rPr>
              <a:t>MiClase</a:t>
            </a:r>
            <a:endParaRPr lang="es-AR" sz="2200" dirty="0">
              <a:solidFill>
                <a:srgbClr val="000000"/>
              </a:solidFill>
              <a:latin typeface="Consolas" panose="020B0609020204030204" pitchFamily="49" charset="0"/>
            </a:endParaRPr>
          </a:p>
          <a:p>
            <a:r>
              <a:rPr lang="es-AR" sz="2200" dirty="0">
                <a:solidFill>
                  <a:srgbClr val="000000"/>
                </a:solidFill>
                <a:latin typeface="Consolas" panose="020B0609020204030204" pitchFamily="49" charset="0"/>
              </a:rPr>
              <a:t>{</a:t>
            </a:r>
          </a:p>
          <a:p>
            <a:r>
              <a:rPr lang="es-AR" sz="2200" dirty="0">
                <a:solidFill>
                  <a:srgbClr val="000000"/>
                </a:solidFill>
                <a:latin typeface="Consolas" panose="020B0609020204030204" pitchFamily="49" charset="0"/>
              </a:rPr>
              <a:t>    </a:t>
            </a:r>
            <a:r>
              <a:rPr lang="es-AR" sz="2200" dirty="0" err="1">
                <a:solidFill>
                  <a:srgbClr val="0000FF"/>
                </a:solidFill>
                <a:latin typeface="Consolas" panose="020B0609020204030204" pitchFamily="49" charset="0"/>
              </a:rPr>
              <a:t>public</a:t>
            </a:r>
            <a:r>
              <a:rPr lang="es-AR" sz="2200" dirty="0">
                <a:solidFill>
                  <a:srgbClr val="000000"/>
                </a:solidFill>
                <a:latin typeface="Consolas" panose="020B0609020204030204" pitchFamily="49" charset="0"/>
              </a:rPr>
              <a:t> </a:t>
            </a:r>
            <a:r>
              <a:rPr lang="es-AR" sz="2200" dirty="0" err="1" smtClean="0">
                <a:solidFill>
                  <a:srgbClr val="000000"/>
                </a:solidFill>
                <a:latin typeface="Consolas" panose="020B0609020204030204" pitchFamily="49" charset="0"/>
              </a:rPr>
              <a:t>MiClase</a:t>
            </a:r>
            <a:r>
              <a:rPr lang="es-AR" sz="2200" dirty="0" smtClean="0">
                <a:solidFill>
                  <a:srgbClr val="000000"/>
                </a:solidFill>
                <a:latin typeface="Consolas" panose="020B0609020204030204" pitchFamily="49" charset="0"/>
              </a:rPr>
              <a:t>()</a:t>
            </a:r>
            <a:endParaRPr lang="es-AR" sz="2200" dirty="0">
              <a:solidFill>
                <a:srgbClr val="000000"/>
              </a:solidFill>
              <a:latin typeface="Consolas" panose="020B0609020204030204" pitchFamily="49" charset="0"/>
            </a:endParaRPr>
          </a:p>
          <a:p>
            <a:r>
              <a:rPr lang="es-AR" sz="2200" dirty="0">
                <a:solidFill>
                  <a:srgbClr val="000000"/>
                </a:solidFill>
                <a:latin typeface="Consolas" panose="020B0609020204030204" pitchFamily="49" charset="0"/>
              </a:rPr>
              <a:t>    </a:t>
            </a:r>
            <a:r>
              <a:rPr lang="es-AR" sz="2200" dirty="0" smtClean="0">
                <a:solidFill>
                  <a:srgbClr val="000000"/>
                </a:solidFill>
                <a:latin typeface="Consolas" panose="020B0609020204030204" pitchFamily="49" charset="0"/>
              </a:rPr>
              <a:t>{</a:t>
            </a:r>
          </a:p>
          <a:p>
            <a:r>
              <a:rPr lang="es-AR" sz="2200" dirty="0">
                <a:solidFill>
                  <a:srgbClr val="000000"/>
                </a:solidFill>
                <a:latin typeface="Consolas" panose="020B0609020204030204" pitchFamily="49" charset="0"/>
              </a:rPr>
              <a:t> </a:t>
            </a:r>
            <a:r>
              <a:rPr lang="es-AR" sz="2200" dirty="0" smtClean="0">
                <a:solidFill>
                  <a:srgbClr val="000000"/>
                </a:solidFill>
                <a:latin typeface="Consolas" panose="020B0609020204030204" pitchFamily="49" charset="0"/>
              </a:rPr>
              <a:t>       </a:t>
            </a:r>
            <a:r>
              <a:rPr lang="es-AR" sz="2000" dirty="0" smtClean="0">
                <a:solidFill>
                  <a:srgbClr val="008000"/>
                </a:solidFill>
                <a:latin typeface="Consolas" panose="020B0609020204030204" pitchFamily="49" charset="0"/>
              </a:rPr>
              <a:t>// </a:t>
            </a:r>
            <a:r>
              <a:rPr lang="es-AR" sz="2000" dirty="0">
                <a:solidFill>
                  <a:srgbClr val="008000"/>
                </a:solidFill>
                <a:latin typeface="Consolas" panose="020B0609020204030204" pitchFamily="49" charset="0"/>
              </a:rPr>
              <a:t>Inicializar atributos de instancia aquí</a:t>
            </a:r>
            <a:endParaRPr lang="es-AR" sz="2200" dirty="0">
              <a:solidFill>
                <a:srgbClr val="000000"/>
              </a:solidFill>
              <a:latin typeface="Consolas" panose="020B0609020204030204" pitchFamily="49" charset="0"/>
            </a:endParaRPr>
          </a:p>
          <a:p>
            <a:r>
              <a:rPr lang="es-AR" sz="2200" dirty="0" smtClean="0">
                <a:solidFill>
                  <a:srgbClr val="000000"/>
                </a:solidFill>
                <a:latin typeface="Consolas" panose="020B0609020204030204" pitchFamily="49" charset="0"/>
              </a:rPr>
              <a:t>    }</a:t>
            </a:r>
            <a:endParaRPr lang="es-AR" sz="2200" dirty="0">
              <a:solidFill>
                <a:srgbClr val="000000"/>
              </a:solidFill>
              <a:latin typeface="Consolas" panose="020B0609020204030204" pitchFamily="49" charset="0"/>
            </a:endParaRPr>
          </a:p>
          <a:p>
            <a:r>
              <a:rPr lang="es-AR" sz="2200" dirty="0">
                <a:solidFill>
                  <a:srgbClr val="000000"/>
                </a:solidFill>
                <a:latin typeface="Consolas" panose="020B0609020204030204" pitchFamily="49" charset="0"/>
              </a:rPr>
              <a:t>}</a:t>
            </a:r>
            <a:endParaRPr lang="es-AR" sz="2200" dirty="0" smtClean="0">
              <a:latin typeface="Source Sans Pro"/>
              <a:ea typeface="Source Sans Pro"/>
              <a:cs typeface="Source Sans Pro"/>
              <a:sym typeface="Source Sans Pro"/>
            </a:endParaRPr>
          </a:p>
        </p:txBody>
      </p:sp>
    </p:spTree>
    <p:extLst>
      <p:ext uri="{BB962C8B-B14F-4D97-AF65-F5344CB8AC3E}">
        <p14:creationId xmlns:p14="http://schemas.microsoft.com/office/powerpoint/2010/main" val="10525217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38"/>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dirty="0"/>
              <a:t>Constructores por </a:t>
            </a:r>
            <a:r>
              <a:rPr lang="es-AR" dirty="0" smtClean="0"/>
              <a:t>defecto</a:t>
            </a:r>
            <a:endParaRPr sz="3600" b="0" i="0" u="none" strike="noStrike" cap="none" dirty="0">
              <a:solidFill>
                <a:schemeClr val="lt1"/>
              </a:solidFill>
              <a:latin typeface="Trebuchet MS"/>
              <a:ea typeface="Trebuchet MS"/>
              <a:cs typeface="Trebuchet MS"/>
              <a:sym typeface="Trebuchet MS"/>
            </a:endParaRPr>
          </a:p>
        </p:txBody>
      </p:sp>
      <p:sp>
        <p:nvSpPr>
          <p:cNvPr id="5" name="Google Shape;408;p22"/>
          <p:cNvSpPr txBox="1">
            <a:spLocks/>
          </p:cNvSpPr>
          <p:nvPr/>
        </p:nvSpPr>
        <p:spPr>
          <a:xfrm>
            <a:off x="680321" y="2218268"/>
            <a:ext cx="10692300" cy="4521200"/>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r>
              <a:rPr lang="es-AR" sz="2000" dirty="0" err="1">
                <a:solidFill>
                  <a:srgbClr val="0000FF"/>
                </a:solidFill>
                <a:latin typeface="Consolas" panose="020B0609020204030204" pitchFamily="49" charset="0"/>
              </a:rPr>
              <a:t>class</a:t>
            </a:r>
            <a:r>
              <a:rPr lang="es-AR" sz="2000" dirty="0">
                <a:solidFill>
                  <a:srgbClr val="000000"/>
                </a:solidFill>
                <a:latin typeface="Consolas" panose="020B0609020204030204" pitchFamily="49" charset="0"/>
              </a:rPr>
              <a:t> </a:t>
            </a:r>
            <a:r>
              <a:rPr lang="es-AR" sz="2000" dirty="0" smtClean="0">
                <a:solidFill>
                  <a:srgbClr val="2B91AF"/>
                </a:solidFill>
                <a:latin typeface="Consolas" panose="020B0609020204030204" pitchFamily="49" charset="0"/>
              </a:rPr>
              <a:t>Fecha</a:t>
            </a:r>
            <a:endParaRPr lang="es-AR" sz="2000" dirty="0">
              <a:solidFill>
                <a:srgbClr val="000000"/>
              </a:solidFill>
              <a:latin typeface="Consolas" panose="020B0609020204030204" pitchFamily="49" charset="0"/>
            </a:endParaRPr>
          </a:p>
          <a:p>
            <a:r>
              <a:rPr lang="es-AR" sz="2000" dirty="0" smtClean="0">
                <a:solidFill>
                  <a:srgbClr val="000000"/>
                </a:solidFill>
                <a:latin typeface="Consolas" panose="020B0609020204030204" pitchFamily="49" charset="0"/>
              </a:rPr>
              <a:t>{</a:t>
            </a:r>
          </a:p>
          <a:p>
            <a:pPr marL="76200" indent="0">
              <a:buNone/>
            </a:pPr>
            <a:r>
              <a:rPr lang="es-AR" sz="2000" dirty="0" smtClean="0">
                <a:solidFill>
                  <a:srgbClr val="000000"/>
                </a:solidFill>
                <a:latin typeface="Consolas" panose="020B0609020204030204" pitchFamily="49" charset="0"/>
              </a:rPr>
              <a:t>       </a:t>
            </a:r>
            <a:r>
              <a:rPr lang="es-AR" sz="2000" dirty="0" err="1" smtClean="0">
                <a:solidFill>
                  <a:srgbClr val="0000FF"/>
                </a:solidFill>
                <a:latin typeface="Consolas" panose="020B0609020204030204" pitchFamily="49" charset="0"/>
              </a:rPr>
              <a:t>private</a:t>
            </a:r>
            <a:r>
              <a:rPr lang="es-AR" sz="2000" dirty="0" smtClean="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int</a:t>
            </a:r>
            <a:r>
              <a:rPr lang="es-AR" sz="2000" dirty="0">
                <a:solidFill>
                  <a:srgbClr val="000000"/>
                </a:solidFill>
                <a:latin typeface="Consolas" panose="020B0609020204030204" pitchFamily="49" charset="0"/>
              </a:rPr>
              <a:t> </a:t>
            </a:r>
            <a:r>
              <a:rPr lang="es-AR" sz="2000" dirty="0" err="1" smtClean="0">
                <a:solidFill>
                  <a:srgbClr val="000000"/>
                </a:solidFill>
                <a:latin typeface="Consolas" panose="020B0609020204030204" pitchFamily="49" charset="0"/>
              </a:rPr>
              <a:t>aaaa</a:t>
            </a:r>
            <a:r>
              <a:rPr lang="es-AR" sz="2000" dirty="0">
                <a:solidFill>
                  <a:srgbClr val="000000"/>
                </a:solidFill>
                <a:latin typeface="Consolas" panose="020B0609020204030204" pitchFamily="49" charset="0"/>
              </a:rPr>
              <a:t>;</a:t>
            </a:r>
          </a:p>
          <a:p>
            <a:pPr marL="76200" indent="0">
              <a:buNone/>
            </a:pPr>
            <a:r>
              <a:rPr lang="es-AR" sz="2000" dirty="0">
                <a:solidFill>
                  <a:srgbClr val="0000FF"/>
                </a:solidFill>
                <a:latin typeface="Consolas" panose="020B0609020204030204" pitchFamily="49" charset="0"/>
              </a:rPr>
              <a:t> </a:t>
            </a:r>
            <a:r>
              <a:rPr lang="es-AR" sz="2000" dirty="0" smtClean="0">
                <a:solidFill>
                  <a:srgbClr val="0000FF"/>
                </a:solidFill>
                <a:latin typeface="Consolas" panose="020B0609020204030204" pitchFamily="49" charset="0"/>
              </a:rPr>
              <a:t>      </a:t>
            </a:r>
            <a:r>
              <a:rPr lang="es-AR" sz="2000" dirty="0" err="1" smtClean="0">
                <a:solidFill>
                  <a:srgbClr val="0000FF"/>
                </a:solidFill>
                <a:latin typeface="Consolas" panose="020B0609020204030204" pitchFamily="49" charset="0"/>
              </a:rPr>
              <a:t>private</a:t>
            </a:r>
            <a:r>
              <a:rPr lang="es-AR" sz="2000" dirty="0" smtClean="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int</a:t>
            </a:r>
            <a:r>
              <a:rPr lang="es-AR" sz="2000" dirty="0">
                <a:solidFill>
                  <a:srgbClr val="000000"/>
                </a:solidFill>
                <a:latin typeface="Consolas" panose="020B0609020204030204" pitchFamily="49" charset="0"/>
              </a:rPr>
              <a:t> </a:t>
            </a:r>
            <a:r>
              <a:rPr lang="es-AR" sz="2000" dirty="0" smtClean="0">
                <a:solidFill>
                  <a:srgbClr val="000000"/>
                </a:solidFill>
                <a:latin typeface="Consolas" panose="020B0609020204030204" pitchFamily="49" charset="0"/>
              </a:rPr>
              <a:t>mm</a:t>
            </a:r>
            <a:r>
              <a:rPr lang="es-AR" sz="2000" dirty="0">
                <a:solidFill>
                  <a:srgbClr val="000000"/>
                </a:solidFill>
                <a:latin typeface="Consolas" panose="020B0609020204030204" pitchFamily="49" charset="0"/>
              </a:rPr>
              <a:t>;</a:t>
            </a:r>
          </a:p>
          <a:p>
            <a:pPr marL="76200" indent="0">
              <a:buNone/>
            </a:pPr>
            <a:r>
              <a:rPr lang="es-AR" sz="2000" dirty="0" smtClean="0">
                <a:solidFill>
                  <a:srgbClr val="0000FF"/>
                </a:solidFill>
                <a:latin typeface="Consolas" panose="020B0609020204030204" pitchFamily="49" charset="0"/>
              </a:rPr>
              <a:t>       </a:t>
            </a:r>
            <a:r>
              <a:rPr lang="es-AR" sz="2000" dirty="0" err="1" smtClean="0">
                <a:solidFill>
                  <a:srgbClr val="0000FF"/>
                </a:solidFill>
                <a:latin typeface="Consolas" panose="020B0609020204030204" pitchFamily="49" charset="0"/>
              </a:rPr>
              <a:t>private</a:t>
            </a:r>
            <a:r>
              <a:rPr lang="es-AR" sz="2000" dirty="0" smtClean="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int</a:t>
            </a:r>
            <a:r>
              <a:rPr lang="es-AR" sz="2000" dirty="0">
                <a:solidFill>
                  <a:srgbClr val="000000"/>
                </a:solidFill>
                <a:latin typeface="Consolas" panose="020B0609020204030204" pitchFamily="49" charset="0"/>
              </a:rPr>
              <a:t> </a:t>
            </a:r>
            <a:r>
              <a:rPr lang="es-AR" sz="2000" dirty="0" err="1" smtClean="0">
                <a:solidFill>
                  <a:srgbClr val="000000"/>
                </a:solidFill>
                <a:latin typeface="Consolas" panose="020B0609020204030204" pitchFamily="49" charset="0"/>
              </a:rPr>
              <a:t>dd</a:t>
            </a:r>
            <a:r>
              <a:rPr lang="es-AR" sz="2000" dirty="0" smtClean="0">
                <a:solidFill>
                  <a:srgbClr val="000000"/>
                </a:solidFill>
                <a:latin typeface="Consolas" panose="020B0609020204030204" pitchFamily="49" charset="0"/>
              </a:rPr>
              <a:t>;</a:t>
            </a:r>
          </a:p>
          <a:p>
            <a:pPr marL="76200" indent="0">
              <a:buNone/>
            </a:pPr>
            <a:endParaRPr lang="es-AR" sz="2000" dirty="0">
              <a:solidFill>
                <a:srgbClr val="000000"/>
              </a:solidFill>
              <a:latin typeface="Consolas" panose="020B0609020204030204" pitchFamily="49" charset="0"/>
            </a:endParaRPr>
          </a:p>
          <a:p>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public</a:t>
            </a:r>
            <a:r>
              <a:rPr lang="es-AR" sz="2000" dirty="0">
                <a:solidFill>
                  <a:srgbClr val="000000"/>
                </a:solidFill>
                <a:latin typeface="Consolas" panose="020B0609020204030204" pitchFamily="49" charset="0"/>
              </a:rPr>
              <a:t> </a:t>
            </a:r>
            <a:r>
              <a:rPr lang="es-AR" sz="2000" dirty="0" smtClean="0">
                <a:solidFill>
                  <a:srgbClr val="000000"/>
                </a:solidFill>
                <a:latin typeface="Consolas" panose="020B0609020204030204" pitchFamily="49" charset="0"/>
              </a:rPr>
              <a:t>Fecha()</a:t>
            </a:r>
            <a:endParaRPr lang="es-AR" sz="2000" dirty="0">
              <a:solidFill>
                <a:srgbClr val="000000"/>
              </a:solidFill>
              <a:latin typeface="Consolas" panose="020B0609020204030204" pitchFamily="49" charset="0"/>
            </a:endParaRPr>
          </a:p>
          <a:p>
            <a:r>
              <a:rPr lang="es-AR" sz="2000" dirty="0">
                <a:solidFill>
                  <a:srgbClr val="000000"/>
                </a:solidFill>
                <a:latin typeface="Consolas" panose="020B0609020204030204" pitchFamily="49" charset="0"/>
              </a:rPr>
              <a:t>    </a:t>
            </a:r>
            <a:r>
              <a:rPr lang="es-AR" sz="2000" dirty="0" smtClean="0">
                <a:solidFill>
                  <a:srgbClr val="000000"/>
                </a:solidFill>
                <a:latin typeface="Consolas" panose="020B0609020204030204" pitchFamily="49" charset="0"/>
              </a:rPr>
              <a:t>{</a:t>
            </a:r>
          </a:p>
          <a:p>
            <a:r>
              <a:rPr lang="es-AR" sz="2000" dirty="0">
                <a:solidFill>
                  <a:srgbClr val="000000"/>
                </a:solidFill>
                <a:latin typeface="Consolas" panose="020B0609020204030204" pitchFamily="49" charset="0"/>
              </a:rPr>
              <a:t> </a:t>
            </a:r>
            <a:r>
              <a:rPr lang="es-AR" sz="2000" dirty="0" smtClean="0">
                <a:solidFill>
                  <a:srgbClr val="000000"/>
                </a:solidFill>
                <a:latin typeface="Consolas" panose="020B0609020204030204" pitchFamily="49" charset="0"/>
              </a:rPr>
              <a:t>       </a:t>
            </a:r>
            <a:r>
              <a:rPr lang="es-AR" sz="2000" dirty="0" smtClean="0">
                <a:solidFill>
                  <a:srgbClr val="008000"/>
                </a:solidFill>
                <a:latin typeface="Consolas" panose="020B0609020204030204" pitchFamily="49" charset="0"/>
              </a:rPr>
              <a:t>// </a:t>
            </a:r>
            <a:r>
              <a:rPr lang="es-AR" sz="2000" dirty="0">
                <a:solidFill>
                  <a:srgbClr val="008000"/>
                </a:solidFill>
                <a:latin typeface="Consolas" panose="020B0609020204030204" pitchFamily="49" charset="0"/>
              </a:rPr>
              <a:t>Inicializar atributos de instancia aquí</a:t>
            </a:r>
            <a:endParaRPr lang="es-AR" sz="2000" dirty="0">
              <a:solidFill>
                <a:srgbClr val="000000"/>
              </a:solidFill>
              <a:latin typeface="Consolas" panose="020B0609020204030204" pitchFamily="49" charset="0"/>
            </a:endParaRPr>
          </a:p>
          <a:p>
            <a:r>
              <a:rPr lang="es-AR" sz="2000" dirty="0" smtClean="0">
                <a:solidFill>
                  <a:srgbClr val="000000"/>
                </a:solidFill>
                <a:latin typeface="Consolas" panose="020B0609020204030204" pitchFamily="49" charset="0"/>
              </a:rPr>
              <a:t>    }</a:t>
            </a:r>
            <a:endParaRPr lang="es-AR" sz="2000" dirty="0">
              <a:solidFill>
                <a:srgbClr val="000000"/>
              </a:solidFill>
              <a:latin typeface="Consolas" panose="020B0609020204030204" pitchFamily="49" charset="0"/>
            </a:endParaRPr>
          </a:p>
          <a:p>
            <a:r>
              <a:rPr lang="es-AR" sz="2000" dirty="0">
                <a:solidFill>
                  <a:srgbClr val="000000"/>
                </a:solidFill>
                <a:latin typeface="Consolas" panose="020B0609020204030204" pitchFamily="49" charset="0"/>
              </a:rPr>
              <a:t>}</a:t>
            </a:r>
            <a:endParaRPr lang="es-AR" sz="2000" dirty="0" smtClean="0">
              <a:latin typeface="Source Sans Pro"/>
              <a:ea typeface="Source Sans Pro"/>
              <a:cs typeface="Source Sans Pro"/>
              <a:sym typeface="Source Sans Pro"/>
            </a:endParaRPr>
          </a:p>
        </p:txBody>
      </p:sp>
    </p:spTree>
    <p:extLst>
      <p:ext uri="{BB962C8B-B14F-4D97-AF65-F5344CB8AC3E}">
        <p14:creationId xmlns:p14="http://schemas.microsoft.com/office/powerpoint/2010/main" val="17236120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38"/>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dirty="0" smtClean="0"/>
              <a:t>Ejemplo</a:t>
            </a:r>
            <a:endParaRPr sz="3600" b="0" i="0" u="none" strike="noStrike" cap="none" dirty="0">
              <a:solidFill>
                <a:schemeClr val="lt1"/>
              </a:solidFill>
              <a:latin typeface="Trebuchet MS"/>
              <a:ea typeface="Trebuchet MS"/>
              <a:cs typeface="Trebuchet MS"/>
              <a:sym typeface="Trebuchet MS"/>
            </a:endParaRPr>
          </a:p>
        </p:txBody>
      </p:sp>
      <p:sp>
        <p:nvSpPr>
          <p:cNvPr id="5" name="Google Shape;408;p22"/>
          <p:cNvSpPr txBox="1">
            <a:spLocks/>
          </p:cNvSpPr>
          <p:nvPr/>
        </p:nvSpPr>
        <p:spPr>
          <a:xfrm>
            <a:off x="680321" y="2218268"/>
            <a:ext cx="10692300" cy="3640665"/>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r>
              <a:rPr lang="es-AR" sz="2000" dirty="0" err="1">
                <a:solidFill>
                  <a:srgbClr val="0000FF"/>
                </a:solidFill>
                <a:latin typeface="Consolas" panose="020B0609020204030204" pitchFamily="49" charset="0"/>
              </a:rPr>
              <a:t>class</a:t>
            </a:r>
            <a:r>
              <a:rPr lang="es-AR" sz="2000" dirty="0">
                <a:solidFill>
                  <a:srgbClr val="000000"/>
                </a:solidFill>
                <a:latin typeface="Consolas" panose="020B0609020204030204" pitchFamily="49" charset="0"/>
              </a:rPr>
              <a:t> </a:t>
            </a:r>
            <a:r>
              <a:rPr lang="es-AR" sz="2000" dirty="0">
                <a:solidFill>
                  <a:srgbClr val="2B91AF"/>
                </a:solidFill>
                <a:latin typeface="Consolas" panose="020B0609020204030204" pitchFamily="49" charset="0"/>
              </a:rPr>
              <a:t>Test</a:t>
            </a:r>
            <a:endParaRPr lang="es-AR" sz="2000" dirty="0">
              <a:solidFill>
                <a:srgbClr val="000000"/>
              </a:solidFill>
              <a:latin typeface="Consolas" panose="020B0609020204030204" pitchFamily="49" charset="0"/>
            </a:endParaRPr>
          </a:p>
          <a:p>
            <a:r>
              <a:rPr lang="es-AR" sz="2000" dirty="0">
                <a:solidFill>
                  <a:srgbClr val="000000"/>
                </a:solidFill>
                <a:latin typeface="Consolas" panose="020B0609020204030204" pitchFamily="49" charset="0"/>
              </a:rPr>
              <a:t>{</a:t>
            </a:r>
          </a:p>
          <a:p>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public</a:t>
            </a: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static</a:t>
            </a: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void</a:t>
            </a:r>
            <a:r>
              <a:rPr lang="es-AR" sz="2000" dirty="0">
                <a:solidFill>
                  <a:srgbClr val="000000"/>
                </a:solidFill>
                <a:latin typeface="Consolas" panose="020B0609020204030204" pitchFamily="49" charset="0"/>
              </a:rPr>
              <a:t> </a:t>
            </a:r>
            <a:r>
              <a:rPr lang="es-AR" sz="2000" dirty="0" err="1">
                <a:solidFill>
                  <a:srgbClr val="000000"/>
                </a:solidFill>
                <a:latin typeface="Consolas" panose="020B0609020204030204" pitchFamily="49" charset="0"/>
              </a:rPr>
              <a:t>Main</a:t>
            </a:r>
            <a:r>
              <a:rPr lang="es-AR" sz="2000" dirty="0">
                <a:solidFill>
                  <a:srgbClr val="000000"/>
                </a:solidFill>
                <a:latin typeface="Consolas" panose="020B0609020204030204" pitchFamily="49" charset="0"/>
              </a:rPr>
              <a:t>()</a:t>
            </a:r>
          </a:p>
          <a:p>
            <a:r>
              <a:rPr lang="es-AR" sz="2000" dirty="0">
                <a:solidFill>
                  <a:srgbClr val="000000"/>
                </a:solidFill>
                <a:latin typeface="Consolas" panose="020B0609020204030204" pitchFamily="49" charset="0"/>
              </a:rPr>
              <a:t>    {</a:t>
            </a:r>
          </a:p>
          <a:p>
            <a:r>
              <a:rPr lang="es-AR" sz="2000" dirty="0">
                <a:solidFill>
                  <a:srgbClr val="000000"/>
                </a:solidFill>
                <a:latin typeface="Consolas" panose="020B0609020204030204" pitchFamily="49" charset="0"/>
              </a:rPr>
              <a:t>        Fecha cuando = </a:t>
            </a:r>
            <a:r>
              <a:rPr lang="es-AR" sz="2000" dirty="0">
                <a:solidFill>
                  <a:srgbClr val="0000FF"/>
                </a:solidFill>
                <a:latin typeface="Consolas" panose="020B0609020204030204" pitchFamily="49" charset="0"/>
              </a:rPr>
              <a:t>new</a:t>
            </a:r>
            <a:r>
              <a:rPr lang="es-AR" sz="2000" dirty="0">
                <a:solidFill>
                  <a:srgbClr val="000000"/>
                </a:solidFill>
                <a:latin typeface="Consolas" panose="020B0609020204030204" pitchFamily="49" charset="0"/>
              </a:rPr>
              <a:t> Fecha();</a:t>
            </a:r>
          </a:p>
          <a:p>
            <a:r>
              <a:rPr lang="es-AR" sz="2000" dirty="0" smtClean="0">
                <a:solidFill>
                  <a:srgbClr val="008000"/>
                </a:solidFill>
                <a:latin typeface="Consolas" panose="020B0609020204030204" pitchFamily="49" charset="0"/>
              </a:rPr>
              <a:t>        //...</a:t>
            </a:r>
            <a:endParaRPr lang="es-AR" sz="2000" dirty="0">
              <a:solidFill>
                <a:srgbClr val="000000"/>
              </a:solidFill>
              <a:latin typeface="Consolas" panose="020B0609020204030204" pitchFamily="49" charset="0"/>
            </a:endParaRPr>
          </a:p>
          <a:p>
            <a:r>
              <a:rPr lang="es-AR" sz="2000" dirty="0" smtClean="0">
                <a:solidFill>
                  <a:srgbClr val="000000"/>
                </a:solidFill>
                <a:latin typeface="Consolas" panose="020B0609020204030204" pitchFamily="49" charset="0"/>
              </a:rPr>
              <a:t>    }</a:t>
            </a:r>
            <a:endParaRPr lang="es-AR" sz="2000" dirty="0">
              <a:solidFill>
                <a:srgbClr val="000000"/>
              </a:solidFill>
              <a:latin typeface="Consolas" panose="020B0609020204030204" pitchFamily="49" charset="0"/>
            </a:endParaRPr>
          </a:p>
          <a:p>
            <a:r>
              <a:rPr lang="es-AR" sz="2000" dirty="0">
                <a:solidFill>
                  <a:srgbClr val="000000"/>
                </a:solidFill>
                <a:latin typeface="Consolas" panose="020B0609020204030204" pitchFamily="49" charset="0"/>
              </a:rPr>
              <a:t>}</a:t>
            </a:r>
            <a:endParaRPr lang="es-AR" sz="2000" dirty="0" smtClean="0">
              <a:latin typeface="Source Sans Pro"/>
              <a:ea typeface="Source Sans Pro"/>
              <a:cs typeface="Source Sans Pro"/>
              <a:sym typeface="Source Sans Pro"/>
            </a:endParaRPr>
          </a:p>
        </p:txBody>
      </p:sp>
    </p:spTree>
    <p:extLst>
      <p:ext uri="{BB962C8B-B14F-4D97-AF65-F5344CB8AC3E}">
        <p14:creationId xmlns:p14="http://schemas.microsoft.com/office/powerpoint/2010/main" val="7384181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40"/>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chemeClr val="lt1"/>
              </a:buClr>
              <a:buSzPts val="3600"/>
              <a:buFont typeface="Trebuchet MS"/>
              <a:buNone/>
            </a:pPr>
            <a:r>
              <a:rPr lang="es-AR"/>
              <a:t>Constructores por Defecto</a:t>
            </a:r>
            <a:endParaRPr/>
          </a:p>
        </p:txBody>
      </p:sp>
      <p:sp>
        <p:nvSpPr>
          <p:cNvPr id="522" name="Google Shape;522;p40"/>
          <p:cNvSpPr txBox="1"/>
          <p:nvPr/>
        </p:nvSpPr>
        <p:spPr>
          <a:xfrm>
            <a:off x="205500" y="2152000"/>
            <a:ext cx="11612100" cy="4283700"/>
          </a:xfrm>
          <a:prstGeom prst="rect">
            <a:avLst/>
          </a:prstGeom>
          <a:noFill/>
          <a:ln>
            <a:noFill/>
          </a:ln>
        </p:spPr>
        <p:txBody>
          <a:bodyPr spcFirstLastPara="1" wrap="square" lIns="91425" tIns="45700" rIns="91425" bIns="45700" anchor="t" anchorCtr="0">
            <a:noAutofit/>
          </a:bodyPr>
          <a:lstStyle/>
          <a:p>
            <a:pPr marL="558800" lvl="0" indent="-558800" rtl="0">
              <a:lnSpc>
                <a:spcPct val="90000"/>
              </a:lnSpc>
              <a:spcBef>
                <a:spcPts val="0"/>
              </a:spcBef>
              <a:spcAft>
                <a:spcPts val="0"/>
              </a:spcAft>
              <a:buClr>
                <a:srgbClr val="FFCC29"/>
              </a:buClr>
              <a:buSzPts val="2100"/>
              <a:buFont typeface="Noto Sans Symbols"/>
              <a:buChar char="•"/>
            </a:pPr>
            <a:r>
              <a:rPr lang="es-A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Si el constructor por defecto generado por el compilador no es adecuado, lo mejor es que escribamos nuestro propio constructor.</a:t>
            </a:r>
            <a:endParaRP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425450" rtl="0">
              <a:lnSpc>
                <a:spcPct val="90000"/>
              </a:lnSpc>
              <a:spcBef>
                <a:spcPts val="700"/>
              </a:spcBef>
              <a:spcAft>
                <a:spcPts val="0"/>
              </a:spcAft>
              <a:buClr>
                <a:srgbClr val="FFCC29"/>
              </a:buClr>
              <a:buSzPts val="2100"/>
              <a:buFont typeface="Noto Sans Symbols"/>
              <a:buNone/>
            </a:pPr>
            <a:endParaRP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558800" rtl="0">
              <a:lnSpc>
                <a:spcPct val="90000"/>
              </a:lnSpc>
              <a:spcBef>
                <a:spcPts val="800"/>
              </a:spcBef>
              <a:spcAft>
                <a:spcPts val="0"/>
              </a:spcAft>
              <a:buClr>
                <a:srgbClr val="FFCC29"/>
              </a:buClr>
              <a:buSzPts val="2100"/>
              <a:buFont typeface="Noto Sans Symbols"/>
              <a:buChar char="•"/>
            </a:pPr>
            <a:r>
              <a:rPr lang="es-A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Podemos escribir un constructor que contenga únicamente el código necesario para inicializar campos con valores distintos de cero. Todos los campos que no estén inicializados en este constructor conservarán su inicialización predeterminada a </a:t>
            </a:r>
            <a:r>
              <a:rPr lang="es-AR" sz="2800" b="1"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cero</a:t>
            </a:r>
            <a:r>
              <a:rPr lang="es-A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 </a:t>
            </a:r>
            <a:r>
              <a:rPr lang="es-AR" sz="2800" b="1"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false</a:t>
            </a:r>
            <a:r>
              <a:rPr lang="es-A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 o </a:t>
            </a:r>
            <a:r>
              <a:rPr lang="es-AR" sz="2800" b="1" dirty="0" err="1">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null</a:t>
            </a:r>
            <a:r>
              <a:rPr lang="es-A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 </a:t>
            </a:r>
            <a:endParaRP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0" rtl="0">
              <a:lnSpc>
                <a:spcPct val="90000"/>
              </a:lnSpc>
              <a:spcBef>
                <a:spcPts val="800"/>
              </a:spcBef>
              <a:spcAft>
                <a:spcPts val="0"/>
              </a:spcAft>
              <a:buNone/>
            </a:pPr>
            <a:endParaRPr sz="2600" dirty="0">
              <a:solidFill>
                <a:schemeClr val="lt1"/>
              </a:solidFill>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38"/>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dirty="0"/>
              <a:t>Constructores por </a:t>
            </a:r>
            <a:r>
              <a:rPr lang="es-AR" dirty="0" smtClean="0"/>
              <a:t>defecto</a:t>
            </a:r>
            <a:endParaRPr sz="3600" b="0" i="0" u="none" strike="noStrike" cap="none" dirty="0">
              <a:solidFill>
                <a:schemeClr val="lt1"/>
              </a:solidFill>
              <a:latin typeface="Trebuchet MS"/>
              <a:ea typeface="Trebuchet MS"/>
              <a:cs typeface="Trebuchet MS"/>
              <a:sym typeface="Trebuchet MS"/>
            </a:endParaRPr>
          </a:p>
        </p:txBody>
      </p:sp>
      <p:sp>
        <p:nvSpPr>
          <p:cNvPr id="5" name="Google Shape;408;p22"/>
          <p:cNvSpPr txBox="1">
            <a:spLocks/>
          </p:cNvSpPr>
          <p:nvPr/>
        </p:nvSpPr>
        <p:spPr>
          <a:xfrm>
            <a:off x="680321" y="2116667"/>
            <a:ext cx="10692300" cy="4622801"/>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r>
              <a:rPr lang="es-AR" sz="1800" dirty="0" err="1">
                <a:solidFill>
                  <a:srgbClr val="0000FF"/>
                </a:solidFill>
                <a:latin typeface="Consolas" panose="020B0609020204030204" pitchFamily="49" charset="0"/>
              </a:rPr>
              <a:t>class</a:t>
            </a:r>
            <a:r>
              <a:rPr lang="es-AR" sz="1800" dirty="0">
                <a:solidFill>
                  <a:srgbClr val="000000"/>
                </a:solidFill>
                <a:latin typeface="Consolas" panose="020B0609020204030204" pitchFamily="49" charset="0"/>
              </a:rPr>
              <a:t> </a:t>
            </a:r>
            <a:r>
              <a:rPr lang="es-AR" sz="1800" dirty="0" smtClean="0">
                <a:solidFill>
                  <a:srgbClr val="2B91AF"/>
                </a:solidFill>
                <a:latin typeface="Consolas" panose="020B0609020204030204" pitchFamily="49" charset="0"/>
              </a:rPr>
              <a:t>Fecha</a:t>
            </a:r>
            <a:endParaRPr lang="es-AR" sz="1800" dirty="0">
              <a:solidFill>
                <a:srgbClr val="000000"/>
              </a:solidFill>
              <a:latin typeface="Consolas" panose="020B0609020204030204" pitchFamily="49" charset="0"/>
            </a:endParaRPr>
          </a:p>
          <a:p>
            <a:r>
              <a:rPr lang="es-AR" sz="1800" dirty="0" smtClean="0">
                <a:solidFill>
                  <a:srgbClr val="000000"/>
                </a:solidFill>
                <a:latin typeface="Consolas" panose="020B0609020204030204" pitchFamily="49" charset="0"/>
              </a:rPr>
              <a:t>{</a:t>
            </a:r>
          </a:p>
          <a:p>
            <a:pPr marL="76200" indent="0">
              <a:buNone/>
            </a:pPr>
            <a:r>
              <a:rPr lang="es-AR" sz="1800" dirty="0" smtClean="0">
                <a:solidFill>
                  <a:srgbClr val="000000"/>
                </a:solidFill>
                <a:latin typeface="Consolas" panose="020B0609020204030204" pitchFamily="49" charset="0"/>
              </a:rPr>
              <a:t>       </a:t>
            </a:r>
            <a:r>
              <a:rPr lang="es-AR" sz="1800" dirty="0" err="1" smtClean="0">
                <a:solidFill>
                  <a:srgbClr val="0000FF"/>
                </a:solidFill>
                <a:latin typeface="Consolas" panose="020B0609020204030204" pitchFamily="49" charset="0"/>
              </a:rPr>
              <a:t>private</a:t>
            </a:r>
            <a:r>
              <a:rPr lang="es-AR" sz="1800" dirty="0" smtClean="0">
                <a:solidFill>
                  <a:srgbClr val="000000"/>
                </a:solidFill>
                <a:latin typeface="Consolas" panose="020B0609020204030204" pitchFamily="49" charset="0"/>
              </a:rPr>
              <a:t> </a:t>
            </a:r>
            <a:r>
              <a:rPr lang="es-AR" sz="1800" dirty="0" err="1">
                <a:solidFill>
                  <a:srgbClr val="0000FF"/>
                </a:solidFill>
                <a:latin typeface="Consolas" panose="020B0609020204030204" pitchFamily="49" charset="0"/>
              </a:rPr>
              <a:t>int</a:t>
            </a:r>
            <a:r>
              <a:rPr lang="es-AR" sz="1800" dirty="0">
                <a:solidFill>
                  <a:srgbClr val="000000"/>
                </a:solidFill>
                <a:latin typeface="Consolas" panose="020B0609020204030204" pitchFamily="49" charset="0"/>
              </a:rPr>
              <a:t> </a:t>
            </a:r>
            <a:r>
              <a:rPr lang="es-AR" sz="1800" dirty="0" err="1" smtClean="0">
                <a:solidFill>
                  <a:srgbClr val="000000"/>
                </a:solidFill>
                <a:latin typeface="Consolas" panose="020B0609020204030204" pitchFamily="49" charset="0"/>
              </a:rPr>
              <a:t>aaaa</a:t>
            </a:r>
            <a:r>
              <a:rPr lang="es-AR" sz="1800" dirty="0">
                <a:solidFill>
                  <a:srgbClr val="000000"/>
                </a:solidFill>
                <a:latin typeface="Consolas" panose="020B0609020204030204" pitchFamily="49" charset="0"/>
              </a:rPr>
              <a:t>;</a:t>
            </a:r>
          </a:p>
          <a:p>
            <a:pPr marL="76200" indent="0">
              <a:buNone/>
            </a:pPr>
            <a:r>
              <a:rPr lang="es-AR" sz="1800" dirty="0">
                <a:solidFill>
                  <a:srgbClr val="0000FF"/>
                </a:solidFill>
                <a:latin typeface="Consolas" panose="020B0609020204030204" pitchFamily="49" charset="0"/>
              </a:rPr>
              <a:t> </a:t>
            </a:r>
            <a:r>
              <a:rPr lang="es-AR" sz="1800" dirty="0" smtClean="0">
                <a:solidFill>
                  <a:srgbClr val="0000FF"/>
                </a:solidFill>
                <a:latin typeface="Consolas" panose="020B0609020204030204" pitchFamily="49" charset="0"/>
              </a:rPr>
              <a:t>      </a:t>
            </a:r>
            <a:r>
              <a:rPr lang="es-AR" sz="1800" dirty="0" err="1" smtClean="0">
                <a:solidFill>
                  <a:srgbClr val="0000FF"/>
                </a:solidFill>
                <a:latin typeface="Consolas" panose="020B0609020204030204" pitchFamily="49" charset="0"/>
              </a:rPr>
              <a:t>private</a:t>
            </a:r>
            <a:r>
              <a:rPr lang="es-AR" sz="1800" dirty="0" smtClean="0">
                <a:solidFill>
                  <a:srgbClr val="000000"/>
                </a:solidFill>
                <a:latin typeface="Consolas" panose="020B0609020204030204" pitchFamily="49" charset="0"/>
              </a:rPr>
              <a:t> </a:t>
            </a:r>
            <a:r>
              <a:rPr lang="es-AR" sz="1800" dirty="0" err="1">
                <a:solidFill>
                  <a:srgbClr val="0000FF"/>
                </a:solidFill>
                <a:latin typeface="Consolas" panose="020B0609020204030204" pitchFamily="49" charset="0"/>
              </a:rPr>
              <a:t>int</a:t>
            </a:r>
            <a:r>
              <a:rPr lang="es-AR" sz="1800" dirty="0">
                <a:solidFill>
                  <a:srgbClr val="000000"/>
                </a:solidFill>
                <a:latin typeface="Consolas" panose="020B0609020204030204" pitchFamily="49" charset="0"/>
              </a:rPr>
              <a:t> </a:t>
            </a:r>
            <a:r>
              <a:rPr lang="es-AR" sz="1800" dirty="0" smtClean="0">
                <a:solidFill>
                  <a:srgbClr val="000000"/>
                </a:solidFill>
                <a:latin typeface="Consolas" panose="020B0609020204030204" pitchFamily="49" charset="0"/>
              </a:rPr>
              <a:t>mm</a:t>
            </a:r>
            <a:r>
              <a:rPr lang="es-AR" sz="1800" dirty="0">
                <a:solidFill>
                  <a:srgbClr val="000000"/>
                </a:solidFill>
                <a:latin typeface="Consolas" panose="020B0609020204030204" pitchFamily="49" charset="0"/>
              </a:rPr>
              <a:t>;</a:t>
            </a:r>
          </a:p>
          <a:p>
            <a:pPr marL="76200" indent="0">
              <a:buNone/>
            </a:pPr>
            <a:r>
              <a:rPr lang="es-AR" sz="1800" dirty="0" smtClean="0">
                <a:solidFill>
                  <a:srgbClr val="0000FF"/>
                </a:solidFill>
                <a:latin typeface="Consolas" panose="020B0609020204030204" pitchFamily="49" charset="0"/>
              </a:rPr>
              <a:t>       </a:t>
            </a:r>
            <a:r>
              <a:rPr lang="es-AR" sz="1800" dirty="0" err="1" smtClean="0">
                <a:solidFill>
                  <a:srgbClr val="0000FF"/>
                </a:solidFill>
                <a:latin typeface="Consolas" panose="020B0609020204030204" pitchFamily="49" charset="0"/>
              </a:rPr>
              <a:t>private</a:t>
            </a:r>
            <a:r>
              <a:rPr lang="es-AR" sz="1800" dirty="0" smtClean="0">
                <a:solidFill>
                  <a:srgbClr val="000000"/>
                </a:solidFill>
                <a:latin typeface="Consolas" panose="020B0609020204030204" pitchFamily="49" charset="0"/>
              </a:rPr>
              <a:t> </a:t>
            </a:r>
            <a:r>
              <a:rPr lang="es-AR" sz="1800" dirty="0" err="1">
                <a:solidFill>
                  <a:srgbClr val="0000FF"/>
                </a:solidFill>
                <a:latin typeface="Consolas" panose="020B0609020204030204" pitchFamily="49" charset="0"/>
              </a:rPr>
              <a:t>int</a:t>
            </a:r>
            <a:r>
              <a:rPr lang="es-AR" sz="1800" dirty="0">
                <a:solidFill>
                  <a:srgbClr val="000000"/>
                </a:solidFill>
                <a:latin typeface="Consolas" panose="020B0609020204030204" pitchFamily="49" charset="0"/>
              </a:rPr>
              <a:t> </a:t>
            </a:r>
            <a:r>
              <a:rPr lang="es-AR" sz="1800" dirty="0" err="1" smtClean="0">
                <a:solidFill>
                  <a:srgbClr val="000000"/>
                </a:solidFill>
                <a:latin typeface="Consolas" panose="020B0609020204030204" pitchFamily="49" charset="0"/>
              </a:rPr>
              <a:t>dd</a:t>
            </a:r>
            <a:r>
              <a:rPr lang="es-AR" sz="1800" dirty="0" smtClean="0">
                <a:solidFill>
                  <a:srgbClr val="000000"/>
                </a:solidFill>
                <a:latin typeface="Consolas" panose="020B0609020204030204" pitchFamily="49" charset="0"/>
              </a:rPr>
              <a:t>;</a:t>
            </a:r>
            <a:endParaRPr lang="es-AR" sz="1800" dirty="0">
              <a:solidFill>
                <a:srgbClr val="000000"/>
              </a:solidFill>
              <a:latin typeface="Consolas" panose="020B0609020204030204" pitchFamily="49" charset="0"/>
            </a:endParaRPr>
          </a:p>
          <a:p>
            <a:r>
              <a:rPr lang="es-AR" sz="1800" dirty="0">
                <a:solidFill>
                  <a:srgbClr val="000000"/>
                </a:solidFill>
                <a:latin typeface="Consolas" panose="020B0609020204030204" pitchFamily="49" charset="0"/>
              </a:rPr>
              <a:t>    </a:t>
            </a:r>
            <a:r>
              <a:rPr lang="es-AR" sz="1800" dirty="0" err="1">
                <a:solidFill>
                  <a:srgbClr val="0000FF"/>
                </a:solidFill>
                <a:latin typeface="Consolas" panose="020B0609020204030204" pitchFamily="49" charset="0"/>
              </a:rPr>
              <a:t>public</a:t>
            </a:r>
            <a:r>
              <a:rPr lang="es-AR" sz="1800" dirty="0">
                <a:solidFill>
                  <a:srgbClr val="000000"/>
                </a:solidFill>
                <a:latin typeface="Consolas" panose="020B0609020204030204" pitchFamily="49" charset="0"/>
              </a:rPr>
              <a:t> </a:t>
            </a:r>
            <a:r>
              <a:rPr lang="es-AR" sz="1800" dirty="0" smtClean="0">
                <a:solidFill>
                  <a:srgbClr val="000000"/>
                </a:solidFill>
                <a:latin typeface="Consolas" panose="020B0609020204030204" pitchFamily="49" charset="0"/>
              </a:rPr>
              <a:t>Fecha()</a:t>
            </a:r>
            <a:endParaRPr lang="es-AR" sz="1800" dirty="0">
              <a:solidFill>
                <a:srgbClr val="000000"/>
              </a:solidFill>
              <a:latin typeface="Consolas" panose="020B0609020204030204" pitchFamily="49" charset="0"/>
            </a:endParaRPr>
          </a:p>
          <a:p>
            <a:r>
              <a:rPr lang="es-AR" sz="1800" dirty="0">
                <a:solidFill>
                  <a:srgbClr val="000000"/>
                </a:solidFill>
                <a:latin typeface="Consolas" panose="020B0609020204030204" pitchFamily="49" charset="0"/>
              </a:rPr>
              <a:t>    </a:t>
            </a:r>
            <a:r>
              <a:rPr lang="es-AR" sz="1800" dirty="0" smtClean="0">
                <a:solidFill>
                  <a:srgbClr val="000000"/>
                </a:solidFill>
                <a:latin typeface="Consolas" panose="020B0609020204030204" pitchFamily="49" charset="0"/>
              </a:rPr>
              <a:t>{</a:t>
            </a:r>
          </a:p>
          <a:p>
            <a:r>
              <a:rPr lang="es-AR" sz="1800" dirty="0">
                <a:solidFill>
                  <a:srgbClr val="000000"/>
                </a:solidFill>
                <a:latin typeface="Consolas" panose="020B0609020204030204" pitchFamily="49" charset="0"/>
              </a:rPr>
              <a:t> </a:t>
            </a:r>
            <a:r>
              <a:rPr lang="es-AR" sz="1800" dirty="0" smtClean="0">
                <a:solidFill>
                  <a:srgbClr val="000000"/>
                </a:solidFill>
                <a:latin typeface="Consolas" panose="020B0609020204030204" pitchFamily="49" charset="0"/>
              </a:rPr>
              <a:t>       </a:t>
            </a:r>
            <a:r>
              <a:rPr lang="es-AR" sz="1800" dirty="0" err="1" smtClean="0">
                <a:solidFill>
                  <a:srgbClr val="0000FF"/>
                </a:solidFill>
                <a:latin typeface="Consolas" panose="020B0609020204030204" pitchFamily="49" charset="0"/>
              </a:rPr>
              <a:t>this</a:t>
            </a:r>
            <a:r>
              <a:rPr lang="es-AR" sz="1800" dirty="0" err="1" smtClean="0">
                <a:solidFill>
                  <a:srgbClr val="000000"/>
                </a:solidFill>
                <a:latin typeface="Consolas" panose="020B0609020204030204" pitchFamily="49" charset="0"/>
              </a:rPr>
              <a:t>.aaaa</a:t>
            </a:r>
            <a:r>
              <a:rPr lang="es-AR" sz="1800" dirty="0" smtClean="0">
                <a:solidFill>
                  <a:srgbClr val="000000"/>
                </a:solidFill>
                <a:latin typeface="Consolas" panose="020B0609020204030204" pitchFamily="49" charset="0"/>
              </a:rPr>
              <a:t> </a:t>
            </a:r>
            <a:r>
              <a:rPr lang="es-AR" sz="1800" dirty="0">
                <a:solidFill>
                  <a:srgbClr val="000000"/>
                </a:solidFill>
                <a:latin typeface="Consolas" panose="020B0609020204030204" pitchFamily="49" charset="0"/>
              </a:rPr>
              <a:t>= </a:t>
            </a:r>
            <a:r>
              <a:rPr lang="es-AR" sz="1800" dirty="0" smtClean="0">
                <a:solidFill>
                  <a:srgbClr val="000000"/>
                </a:solidFill>
                <a:latin typeface="Consolas" panose="020B0609020204030204" pitchFamily="49" charset="0"/>
              </a:rPr>
              <a:t>1905;</a:t>
            </a:r>
            <a:endParaRPr lang="es-AR" sz="1800" dirty="0">
              <a:solidFill>
                <a:srgbClr val="000000"/>
              </a:solidFill>
              <a:latin typeface="Consolas" panose="020B0609020204030204" pitchFamily="49" charset="0"/>
            </a:endParaRPr>
          </a:p>
          <a:p>
            <a:r>
              <a:rPr lang="es-AR" sz="1800" dirty="0" smtClean="0">
                <a:solidFill>
                  <a:srgbClr val="0000FF"/>
                </a:solidFill>
                <a:latin typeface="Consolas" panose="020B0609020204030204" pitchFamily="49" charset="0"/>
              </a:rPr>
              <a:t>        this</a:t>
            </a:r>
            <a:r>
              <a:rPr lang="es-AR" sz="1800" dirty="0" smtClean="0">
                <a:solidFill>
                  <a:srgbClr val="000000"/>
                </a:solidFill>
                <a:latin typeface="Consolas" panose="020B0609020204030204" pitchFamily="49" charset="0"/>
              </a:rPr>
              <a:t>.mm </a:t>
            </a:r>
            <a:r>
              <a:rPr lang="es-AR" sz="1800" dirty="0">
                <a:solidFill>
                  <a:srgbClr val="000000"/>
                </a:solidFill>
                <a:latin typeface="Consolas" panose="020B0609020204030204" pitchFamily="49" charset="0"/>
              </a:rPr>
              <a:t>= 4;</a:t>
            </a:r>
          </a:p>
          <a:p>
            <a:r>
              <a:rPr lang="es-AR" sz="1800" dirty="0" smtClean="0">
                <a:solidFill>
                  <a:srgbClr val="0000FF"/>
                </a:solidFill>
                <a:latin typeface="Consolas" panose="020B0609020204030204" pitchFamily="49" charset="0"/>
              </a:rPr>
              <a:t>        this</a:t>
            </a:r>
            <a:r>
              <a:rPr lang="es-AR" sz="1800" dirty="0" smtClean="0">
                <a:solidFill>
                  <a:srgbClr val="000000"/>
                </a:solidFill>
                <a:latin typeface="Consolas" panose="020B0609020204030204" pitchFamily="49" charset="0"/>
              </a:rPr>
              <a:t>.dd </a:t>
            </a:r>
            <a:r>
              <a:rPr lang="es-AR" sz="1800" dirty="0">
                <a:solidFill>
                  <a:srgbClr val="000000"/>
                </a:solidFill>
                <a:latin typeface="Consolas" panose="020B0609020204030204" pitchFamily="49" charset="0"/>
              </a:rPr>
              <a:t>= </a:t>
            </a:r>
            <a:r>
              <a:rPr lang="es-AR" sz="1800" dirty="0" smtClean="0">
                <a:solidFill>
                  <a:srgbClr val="000000"/>
                </a:solidFill>
                <a:latin typeface="Consolas" panose="020B0609020204030204" pitchFamily="49" charset="0"/>
              </a:rPr>
              <a:t>3;</a:t>
            </a:r>
            <a:endParaRPr lang="es-AR" sz="1800" dirty="0">
              <a:solidFill>
                <a:srgbClr val="000000"/>
              </a:solidFill>
              <a:latin typeface="Consolas" panose="020B0609020204030204" pitchFamily="49" charset="0"/>
            </a:endParaRPr>
          </a:p>
          <a:p>
            <a:r>
              <a:rPr lang="es-AR" sz="1800" dirty="0" smtClean="0">
                <a:solidFill>
                  <a:srgbClr val="000000"/>
                </a:solidFill>
                <a:latin typeface="Consolas" panose="020B0609020204030204" pitchFamily="49" charset="0"/>
              </a:rPr>
              <a:t>    }</a:t>
            </a:r>
            <a:endParaRPr lang="es-AR" sz="1800" dirty="0">
              <a:solidFill>
                <a:srgbClr val="000000"/>
              </a:solidFill>
              <a:latin typeface="Consolas" panose="020B0609020204030204" pitchFamily="49" charset="0"/>
            </a:endParaRPr>
          </a:p>
          <a:p>
            <a:r>
              <a:rPr lang="es-AR" sz="1800" dirty="0">
                <a:solidFill>
                  <a:srgbClr val="000000"/>
                </a:solidFill>
                <a:latin typeface="Consolas" panose="020B0609020204030204" pitchFamily="49" charset="0"/>
              </a:rPr>
              <a:t>}</a:t>
            </a:r>
            <a:endParaRPr lang="es-AR" sz="1800" dirty="0" smtClean="0">
              <a:latin typeface="Source Sans Pro"/>
              <a:ea typeface="Source Sans Pro"/>
              <a:cs typeface="Source Sans Pro"/>
              <a:sym typeface="Source Sans Pro"/>
            </a:endParaRPr>
          </a:p>
        </p:txBody>
      </p:sp>
    </p:spTree>
    <p:extLst>
      <p:ext uri="{BB962C8B-B14F-4D97-AF65-F5344CB8AC3E}">
        <p14:creationId xmlns:p14="http://schemas.microsoft.com/office/powerpoint/2010/main" val="18580846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43"/>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chemeClr val="lt1"/>
              </a:buClr>
              <a:buSzPts val="3600"/>
              <a:buFont typeface="Trebuchet MS"/>
              <a:buNone/>
            </a:pPr>
            <a:r>
              <a:rPr lang="es-AR"/>
              <a:t>Constructores por Defecto</a:t>
            </a:r>
            <a:endParaRPr/>
          </a:p>
        </p:txBody>
      </p:sp>
      <p:sp>
        <p:nvSpPr>
          <p:cNvPr id="540" name="Google Shape;540;p43"/>
          <p:cNvSpPr txBox="1"/>
          <p:nvPr/>
        </p:nvSpPr>
        <p:spPr>
          <a:xfrm>
            <a:off x="205500" y="2152000"/>
            <a:ext cx="11612100" cy="4283700"/>
          </a:xfrm>
          <a:prstGeom prst="rect">
            <a:avLst/>
          </a:prstGeom>
          <a:noFill/>
          <a:ln>
            <a:noFill/>
          </a:ln>
        </p:spPr>
        <p:txBody>
          <a:bodyPr spcFirstLastPara="1" wrap="square" lIns="91425" tIns="45700" rIns="91425" bIns="45700" anchor="t" anchorCtr="0">
            <a:noAutofit/>
          </a:bodyPr>
          <a:lstStyle/>
          <a:p>
            <a:pPr marL="558800" lvl="0" indent="-558800" rtl="0">
              <a:lnSpc>
                <a:spcPct val="90000"/>
              </a:lnSpc>
              <a:spcBef>
                <a:spcPts val="700"/>
              </a:spcBef>
              <a:spcAft>
                <a:spcPts val="0"/>
              </a:spcAft>
              <a:buClr>
                <a:srgbClr val="FFCC29"/>
              </a:buClr>
              <a:buSzPts val="2100"/>
              <a:buFont typeface="Noto Sans Symbols"/>
              <a:buChar char="●"/>
            </a:pPr>
            <a:r>
              <a:rPr lang="es-A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Como se mencionó anteriormente, los constructores son métodos, por lo tanto pueden recibir valores pasados como argumentos.</a:t>
            </a:r>
            <a:endParaRPr sz="32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0" rtl="0">
              <a:lnSpc>
                <a:spcPct val="90000"/>
              </a:lnSpc>
              <a:spcBef>
                <a:spcPts val="550"/>
              </a:spcBef>
              <a:spcAft>
                <a:spcPts val="0"/>
              </a:spcAft>
              <a:buNone/>
            </a:pPr>
            <a:endParaRPr sz="22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558800" rtl="0">
              <a:lnSpc>
                <a:spcPct val="90000"/>
              </a:lnSpc>
              <a:spcBef>
                <a:spcPts val="700"/>
              </a:spcBef>
              <a:spcAft>
                <a:spcPts val="0"/>
              </a:spcAft>
              <a:buClr>
                <a:srgbClr val="FFCC29"/>
              </a:buClr>
              <a:buSzPts val="2100"/>
              <a:buFont typeface="Noto Sans Symbols"/>
              <a:buChar char="●"/>
            </a:pPr>
            <a:r>
              <a:rPr lang="es-A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Estos argumentos no escapan a la sintaxis de los parámetros de los métodos.</a:t>
            </a:r>
            <a:endParaRPr sz="32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355600" rtl="0">
              <a:lnSpc>
                <a:spcPct val="90000"/>
              </a:lnSpc>
              <a:spcBef>
                <a:spcPts val="600"/>
              </a:spcBef>
              <a:spcAft>
                <a:spcPts val="0"/>
              </a:spcAft>
              <a:buNone/>
            </a:pPr>
            <a:r>
              <a:rPr lang="es-AR" sz="24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tipo </a:t>
            </a:r>
            <a:r>
              <a:rPr lang="es-AR" sz="2400" dirty="0" err="1">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nombreArgumento</a:t>
            </a:r>
            <a:endParaRP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0" rtl="0">
              <a:lnSpc>
                <a:spcPct val="90000"/>
              </a:lnSpc>
              <a:spcBef>
                <a:spcPts val="550"/>
              </a:spcBef>
              <a:spcAft>
                <a:spcPts val="0"/>
              </a:spcAft>
              <a:buNone/>
            </a:pPr>
            <a:endParaRPr sz="22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558800" rtl="0">
              <a:lnSpc>
                <a:spcPct val="90000"/>
              </a:lnSpc>
              <a:spcBef>
                <a:spcPts val="700"/>
              </a:spcBef>
              <a:spcAft>
                <a:spcPts val="0"/>
              </a:spcAft>
              <a:buClr>
                <a:srgbClr val="FFCC29"/>
              </a:buClr>
              <a:buSzPts val="2100"/>
              <a:buFont typeface="Noto Sans Symbols"/>
              <a:buChar char="●"/>
            </a:pPr>
            <a:r>
              <a:rPr lang="es-A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El número de argumentos en principio no tiene límites.</a:t>
            </a:r>
            <a:endParaRPr sz="32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0" rtl="0">
              <a:lnSpc>
                <a:spcPct val="90000"/>
              </a:lnSpc>
              <a:spcBef>
                <a:spcPts val="800"/>
              </a:spcBef>
              <a:spcAft>
                <a:spcPts val="0"/>
              </a:spcAft>
              <a:buNone/>
            </a:pPr>
            <a:endParaRPr sz="2800" dirty="0">
              <a:solidFill>
                <a:schemeClr val="lt1"/>
              </a:solidFill>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38"/>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dirty="0"/>
              <a:t>Constructores por </a:t>
            </a:r>
            <a:r>
              <a:rPr lang="es-AR" dirty="0" smtClean="0"/>
              <a:t>defecto</a:t>
            </a:r>
            <a:endParaRPr sz="3600" b="0" i="0" u="none" strike="noStrike" cap="none" dirty="0">
              <a:solidFill>
                <a:schemeClr val="lt1"/>
              </a:solidFill>
              <a:latin typeface="Trebuchet MS"/>
              <a:ea typeface="Trebuchet MS"/>
              <a:cs typeface="Trebuchet MS"/>
              <a:sym typeface="Trebuchet MS"/>
            </a:endParaRPr>
          </a:p>
        </p:txBody>
      </p:sp>
      <p:sp>
        <p:nvSpPr>
          <p:cNvPr id="5" name="Google Shape;408;p22"/>
          <p:cNvSpPr txBox="1">
            <a:spLocks/>
          </p:cNvSpPr>
          <p:nvPr/>
        </p:nvSpPr>
        <p:spPr>
          <a:xfrm>
            <a:off x="680321" y="2116667"/>
            <a:ext cx="10692300" cy="4622801"/>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r>
              <a:rPr lang="es-AR" sz="1800" dirty="0" err="1" smtClean="0">
                <a:solidFill>
                  <a:srgbClr val="0000FF"/>
                </a:solidFill>
                <a:latin typeface="Consolas" panose="020B0609020204030204" pitchFamily="49" charset="0"/>
              </a:rPr>
              <a:t>public</a:t>
            </a:r>
            <a:r>
              <a:rPr lang="es-AR" sz="1800" dirty="0" smtClean="0">
                <a:solidFill>
                  <a:srgbClr val="000000"/>
                </a:solidFill>
                <a:latin typeface="Consolas" panose="020B0609020204030204" pitchFamily="49" charset="0"/>
              </a:rPr>
              <a:t> Fecha(</a:t>
            </a:r>
            <a:r>
              <a:rPr lang="es-AR" sz="1800" dirty="0" err="1" smtClean="0">
                <a:solidFill>
                  <a:srgbClr val="0000FF"/>
                </a:solidFill>
                <a:latin typeface="Consolas" panose="020B0609020204030204" pitchFamily="49" charset="0"/>
              </a:rPr>
              <a:t>int</a:t>
            </a:r>
            <a:r>
              <a:rPr lang="es-AR" sz="1800" dirty="0" smtClean="0">
                <a:solidFill>
                  <a:srgbClr val="000000"/>
                </a:solidFill>
                <a:latin typeface="Consolas" panose="020B0609020204030204" pitchFamily="49" charset="0"/>
              </a:rPr>
              <a:t> </a:t>
            </a:r>
            <a:r>
              <a:rPr lang="es-AR" sz="1800" dirty="0" err="1" smtClean="0">
                <a:solidFill>
                  <a:srgbClr val="000000"/>
                </a:solidFill>
                <a:latin typeface="Consolas" panose="020B0609020204030204" pitchFamily="49" charset="0"/>
              </a:rPr>
              <a:t>anio</a:t>
            </a:r>
            <a:r>
              <a:rPr lang="es-AR" sz="1800" dirty="0" smtClean="0">
                <a:solidFill>
                  <a:srgbClr val="000000"/>
                </a:solidFill>
                <a:latin typeface="Consolas" panose="020B0609020204030204" pitchFamily="49" charset="0"/>
              </a:rPr>
              <a:t>, </a:t>
            </a:r>
            <a:r>
              <a:rPr lang="es-AR" sz="1800" dirty="0" err="1">
                <a:solidFill>
                  <a:srgbClr val="0000FF"/>
                </a:solidFill>
                <a:latin typeface="Consolas" panose="020B0609020204030204" pitchFamily="49" charset="0"/>
              </a:rPr>
              <a:t>int</a:t>
            </a:r>
            <a:r>
              <a:rPr lang="es-AR" sz="1800" dirty="0">
                <a:solidFill>
                  <a:srgbClr val="000000"/>
                </a:solidFill>
                <a:latin typeface="Consolas" panose="020B0609020204030204" pitchFamily="49" charset="0"/>
              </a:rPr>
              <a:t> </a:t>
            </a:r>
            <a:r>
              <a:rPr lang="es-AR" sz="1800" dirty="0" smtClean="0">
                <a:solidFill>
                  <a:srgbClr val="000000"/>
                </a:solidFill>
                <a:latin typeface="Consolas" panose="020B0609020204030204" pitchFamily="49" charset="0"/>
              </a:rPr>
              <a:t>mes, </a:t>
            </a:r>
            <a:r>
              <a:rPr lang="es-AR" sz="1800" dirty="0" err="1">
                <a:solidFill>
                  <a:srgbClr val="0000FF"/>
                </a:solidFill>
                <a:latin typeface="Consolas" panose="020B0609020204030204" pitchFamily="49" charset="0"/>
              </a:rPr>
              <a:t>int</a:t>
            </a:r>
            <a:r>
              <a:rPr lang="es-AR" sz="1800" dirty="0">
                <a:solidFill>
                  <a:srgbClr val="000000"/>
                </a:solidFill>
                <a:latin typeface="Consolas" panose="020B0609020204030204" pitchFamily="49" charset="0"/>
              </a:rPr>
              <a:t> </a:t>
            </a:r>
            <a:r>
              <a:rPr lang="es-AR" sz="1800" dirty="0" err="1" smtClean="0">
                <a:solidFill>
                  <a:srgbClr val="000000"/>
                </a:solidFill>
                <a:latin typeface="Consolas" panose="020B0609020204030204" pitchFamily="49" charset="0"/>
              </a:rPr>
              <a:t>dia</a:t>
            </a:r>
            <a:r>
              <a:rPr lang="es-AR" sz="1800" dirty="0" smtClean="0">
                <a:solidFill>
                  <a:srgbClr val="000000"/>
                </a:solidFill>
                <a:latin typeface="Consolas" panose="020B0609020204030204" pitchFamily="49" charset="0"/>
              </a:rPr>
              <a:t>)</a:t>
            </a:r>
            <a:endParaRPr lang="es-AR" sz="1800" dirty="0">
              <a:solidFill>
                <a:srgbClr val="000000"/>
              </a:solidFill>
              <a:latin typeface="Consolas" panose="020B0609020204030204" pitchFamily="49" charset="0"/>
            </a:endParaRPr>
          </a:p>
          <a:p>
            <a:r>
              <a:rPr lang="es-AR" sz="1800" dirty="0" smtClean="0">
                <a:solidFill>
                  <a:srgbClr val="000000"/>
                </a:solidFill>
                <a:latin typeface="Consolas" panose="020B0609020204030204" pitchFamily="49" charset="0"/>
              </a:rPr>
              <a:t>{</a:t>
            </a:r>
          </a:p>
          <a:p>
            <a:r>
              <a:rPr lang="es-AR" sz="1800" dirty="0">
                <a:solidFill>
                  <a:srgbClr val="000000"/>
                </a:solidFill>
                <a:latin typeface="Consolas" panose="020B0609020204030204" pitchFamily="49" charset="0"/>
              </a:rPr>
              <a:t> </a:t>
            </a:r>
            <a:r>
              <a:rPr lang="es-AR" sz="1800" dirty="0" smtClean="0">
                <a:solidFill>
                  <a:srgbClr val="000000"/>
                </a:solidFill>
                <a:latin typeface="Consolas" panose="020B0609020204030204" pitchFamily="49" charset="0"/>
              </a:rPr>
              <a:t>   </a:t>
            </a:r>
            <a:r>
              <a:rPr lang="es-AR" sz="1800" dirty="0" err="1" smtClean="0">
                <a:solidFill>
                  <a:srgbClr val="0000FF"/>
                </a:solidFill>
                <a:latin typeface="Consolas" panose="020B0609020204030204" pitchFamily="49" charset="0"/>
              </a:rPr>
              <a:t>this</a:t>
            </a:r>
            <a:r>
              <a:rPr lang="es-AR" sz="1800" dirty="0" err="1" smtClean="0">
                <a:solidFill>
                  <a:srgbClr val="000000"/>
                </a:solidFill>
                <a:latin typeface="Consolas" panose="020B0609020204030204" pitchFamily="49" charset="0"/>
              </a:rPr>
              <a:t>.aaaa</a:t>
            </a:r>
            <a:r>
              <a:rPr lang="es-AR" sz="1800" dirty="0" smtClean="0">
                <a:solidFill>
                  <a:srgbClr val="000000"/>
                </a:solidFill>
                <a:latin typeface="Consolas" panose="020B0609020204030204" pitchFamily="49" charset="0"/>
              </a:rPr>
              <a:t> </a:t>
            </a:r>
            <a:r>
              <a:rPr lang="es-AR" sz="1800" dirty="0">
                <a:solidFill>
                  <a:srgbClr val="000000"/>
                </a:solidFill>
                <a:latin typeface="Consolas" panose="020B0609020204030204" pitchFamily="49" charset="0"/>
              </a:rPr>
              <a:t>= </a:t>
            </a:r>
            <a:r>
              <a:rPr lang="es-AR" sz="1800" dirty="0" err="1" smtClean="0">
                <a:solidFill>
                  <a:srgbClr val="000000"/>
                </a:solidFill>
                <a:latin typeface="Consolas" panose="020B0609020204030204" pitchFamily="49" charset="0"/>
              </a:rPr>
              <a:t>anio</a:t>
            </a:r>
            <a:r>
              <a:rPr lang="es-AR" sz="1800" dirty="0" smtClean="0">
                <a:solidFill>
                  <a:srgbClr val="000000"/>
                </a:solidFill>
                <a:latin typeface="Consolas" panose="020B0609020204030204" pitchFamily="49" charset="0"/>
              </a:rPr>
              <a:t>;</a:t>
            </a:r>
            <a:endParaRPr lang="es-AR" sz="1800" dirty="0">
              <a:solidFill>
                <a:srgbClr val="000000"/>
              </a:solidFill>
              <a:latin typeface="Consolas" panose="020B0609020204030204" pitchFamily="49" charset="0"/>
            </a:endParaRPr>
          </a:p>
          <a:p>
            <a:r>
              <a:rPr lang="es-AR" sz="1800" dirty="0" smtClean="0">
                <a:solidFill>
                  <a:srgbClr val="0000FF"/>
                </a:solidFill>
                <a:latin typeface="Consolas" panose="020B0609020204030204" pitchFamily="49" charset="0"/>
              </a:rPr>
              <a:t>    this</a:t>
            </a:r>
            <a:r>
              <a:rPr lang="es-AR" sz="1800" dirty="0" smtClean="0">
                <a:solidFill>
                  <a:srgbClr val="000000"/>
                </a:solidFill>
                <a:latin typeface="Consolas" panose="020B0609020204030204" pitchFamily="49" charset="0"/>
              </a:rPr>
              <a:t>.mm </a:t>
            </a:r>
            <a:r>
              <a:rPr lang="es-AR" sz="1800" dirty="0">
                <a:solidFill>
                  <a:srgbClr val="000000"/>
                </a:solidFill>
                <a:latin typeface="Consolas" panose="020B0609020204030204" pitchFamily="49" charset="0"/>
              </a:rPr>
              <a:t>= </a:t>
            </a:r>
            <a:r>
              <a:rPr lang="es-AR" sz="1800" dirty="0" smtClean="0">
                <a:solidFill>
                  <a:srgbClr val="000000"/>
                </a:solidFill>
                <a:latin typeface="Consolas" panose="020B0609020204030204" pitchFamily="49" charset="0"/>
              </a:rPr>
              <a:t>mes;</a:t>
            </a:r>
            <a:endParaRPr lang="es-AR" sz="1800" dirty="0">
              <a:solidFill>
                <a:srgbClr val="000000"/>
              </a:solidFill>
              <a:latin typeface="Consolas" panose="020B0609020204030204" pitchFamily="49" charset="0"/>
            </a:endParaRPr>
          </a:p>
          <a:p>
            <a:r>
              <a:rPr lang="es-AR" sz="1800" dirty="0" smtClean="0">
                <a:solidFill>
                  <a:srgbClr val="0000FF"/>
                </a:solidFill>
                <a:latin typeface="Consolas" panose="020B0609020204030204" pitchFamily="49" charset="0"/>
              </a:rPr>
              <a:t>    this</a:t>
            </a:r>
            <a:r>
              <a:rPr lang="es-AR" sz="1800" dirty="0" smtClean="0">
                <a:solidFill>
                  <a:srgbClr val="000000"/>
                </a:solidFill>
                <a:latin typeface="Consolas" panose="020B0609020204030204" pitchFamily="49" charset="0"/>
              </a:rPr>
              <a:t>.dd </a:t>
            </a:r>
            <a:r>
              <a:rPr lang="es-AR" sz="1800" dirty="0">
                <a:solidFill>
                  <a:srgbClr val="000000"/>
                </a:solidFill>
                <a:latin typeface="Consolas" panose="020B0609020204030204" pitchFamily="49" charset="0"/>
              </a:rPr>
              <a:t>= </a:t>
            </a:r>
            <a:r>
              <a:rPr lang="es-AR" sz="1800" dirty="0" err="1" smtClean="0">
                <a:solidFill>
                  <a:srgbClr val="000000"/>
                </a:solidFill>
                <a:latin typeface="Consolas" panose="020B0609020204030204" pitchFamily="49" charset="0"/>
              </a:rPr>
              <a:t>dia</a:t>
            </a:r>
            <a:r>
              <a:rPr lang="es-AR" sz="1800" dirty="0" smtClean="0">
                <a:solidFill>
                  <a:srgbClr val="000000"/>
                </a:solidFill>
                <a:latin typeface="Consolas" panose="020B0609020204030204" pitchFamily="49" charset="0"/>
              </a:rPr>
              <a:t>;</a:t>
            </a:r>
          </a:p>
          <a:p>
            <a:r>
              <a:rPr lang="es-AR" sz="1800" dirty="0" smtClean="0">
                <a:solidFill>
                  <a:srgbClr val="000000"/>
                </a:solidFill>
                <a:latin typeface="Consolas" panose="020B0609020204030204" pitchFamily="49" charset="0"/>
              </a:rPr>
              <a:t>}</a:t>
            </a:r>
          </a:p>
          <a:p>
            <a:r>
              <a:rPr lang="es-AR" sz="1800" dirty="0">
                <a:solidFill>
                  <a:srgbClr val="008000"/>
                </a:solidFill>
                <a:latin typeface="Consolas" panose="020B0609020204030204" pitchFamily="49" charset="0"/>
              </a:rPr>
              <a:t>// </a:t>
            </a:r>
            <a:r>
              <a:rPr lang="es-AR" sz="1800" dirty="0" smtClean="0">
                <a:solidFill>
                  <a:srgbClr val="008000"/>
                </a:solidFill>
                <a:latin typeface="Consolas" panose="020B0609020204030204" pitchFamily="49" charset="0"/>
              </a:rPr>
              <a:t>...</a:t>
            </a:r>
          </a:p>
          <a:p>
            <a:r>
              <a:rPr lang="es-AR" sz="2000" dirty="0">
                <a:solidFill>
                  <a:srgbClr val="000000"/>
                </a:solidFill>
                <a:latin typeface="Consolas" panose="020B0609020204030204" pitchFamily="49" charset="0"/>
                <a:cs typeface="Arial"/>
                <a:sym typeface="Arial"/>
              </a:rPr>
              <a:t>Fecha cuando = </a:t>
            </a:r>
            <a:r>
              <a:rPr lang="es-AR" sz="2000" dirty="0">
                <a:solidFill>
                  <a:srgbClr val="0000FF"/>
                </a:solidFill>
                <a:latin typeface="Consolas" panose="020B0609020204030204" pitchFamily="49" charset="0"/>
                <a:cs typeface="Arial"/>
                <a:sym typeface="Arial"/>
              </a:rPr>
              <a:t>new</a:t>
            </a:r>
            <a:r>
              <a:rPr lang="es-AR" sz="2000" dirty="0">
                <a:solidFill>
                  <a:srgbClr val="000000"/>
                </a:solidFill>
                <a:latin typeface="Consolas" panose="020B0609020204030204" pitchFamily="49" charset="0"/>
                <a:cs typeface="Arial"/>
                <a:sym typeface="Arial"/>
              </a:rPr>
              <a:t> </a:t>
            </a:r>
            <a:r>
              <a:rPr lang="es-AR" sz="2000" dirty="0" smtClean="0">
                <a:solidFill>
                  <a:srgbClr val="000000"/>
                </a:solidFill>
                <a:latin typeface="Consolas" panose="020B0609020204030204" pitchFamily="49" charset="0"/>
                <a:cs typeface="Arial"/>
                <a:sym typeface="Arial"/>
              </a:rPr>
              <a:t>Fecha(1905, 4, 3);</a:t>
            </a:r>
            <a:endParaRPr lang="es-AR" sz="1800" dirty="0" smtClean="0">
              <a:latin typeface="Source Sans Pro"/>
              <a:ea typeface="Source Sans Pro"/>
              <a:cs typeface="Source Sans Pro"/>
              <a:sym typeface="Source Sans Pro"/>
            </a:endParaRPr>
          </a:p>
        </p:txBody>
      </p:sp>
    </p:spTree>
    <p:extLst>
      <p:ext uri="{BB962C8B-B14F-4D97-AF65-F5344CB8AC3E}">
        <p14:creationId xmlns:p14="http://schemas.microsoft.com/office/powerpoint/2010/main" val="22446934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45"/>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FFCC29"/>
              </a:buClr>
              <a:buSzPts val="4800"/>
              <a:buFont typeface="Source Sans Pro"/>
              <a:buNone/>
            </a:pPr>
            <a:r>
              <a:rPr lang="es-AR" sz="4800">
                <a:solidFill>
                  <a:srgbClr val="FFFFFF"/>
                </a:solidFill>
                <a:latin typeface="Source Sans Pro"/>
                <a:ea typeface="Source Sans Pro"/>
                <a:cs typeface="Source Sans Pro"/>
                <a:sym typeface="Source Sans Pro"/>
              </a:rPr>
              <a:t>Constructores Estáticos</a:t>
            </a:r>
            <a:endParaRPr>
              <a:solidFill>
                <a:srgbClr val="FFFFFF"/>
              </a:solidFill>
            </a:endParaRPr>
          </a:p>
        </p:txBody>
      </p:sp>
      <p:sp>
        <p:nvSpPr>
          <p:cNvPr id="552" name="Google Shape;552;p45"/>
          <p:cNvSpPr txBox="1"/>
          <p:nvPr/>
        </p:nvSpPr>
        <p:spPr>
          <a:xfrm>
            <a:off x="205500" y="2152000"/>
            <a:ext cx="11612100" cy="4283700"/>
          </a:xfrm>
          <a:prstGeom prst="rect">
            <a:avLst/>
          </a:prstGeom>
          <a:noFill/>
          <a:ln>
            <a:noFill/>
          </a:ln>
        </p:spPr>
        <p:txBody>
          <a:bodyPr spcFirstLastPara="1" wrap="square" lIns="91425" tIns="45700" rIns="91425" bIns="45700" anchor="t" anchorCtr="0">
            <a:noAutofit/>
          </a:bodyPr>
          <a:lstStyle/>
          <a:p>
            <a:pPr marL="558800" lvl="0" indent="-590550" rtl="0">
              <a:lnSpc>
                <a:spcPct val="90000"/>
              </a:lnSpc>
              <a:spcBef>
                <a:spcPts val="0"/>
              </a:spcBef>
              <a:spcAft>
                <a:spcPts val="0"/>
              </a:spcAft>
              <a:buClr>
                <a:srgbClr val="FFCC29"/>
              </a:buClr>
              <a:buSzPts val="2600"/>
              <a:buFont typeface="Noto Sans Symbols"/>
              <a:buChar char="●"/>
            </a:pPr>
            <a:r>
              <a:rPr lang="es-A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Son los encargados de inicializar clases.</a:t>
            </a:r>
            <a:endParaRP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0" rtl="0">
              <a:lnSpc>
                <a:spcPct val="90000"/>
              </a:lnSpc>
              <a:spcBef>
                <a:spcPts val="700"/>
              </a:spcBef>
              <a:spcAft>
                <a:spcPts val="0"/>
              </a:spcAft>
              <a:buNone/>
            </a:pPr>
            <a:endParaRP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590550" rtl="0">
              <a:lnSpc>
                <a:spcPct val="90000"/>
              </a:lnSpc>
              <a:spcBef>
                <a:spcPts val="700"/>
              </a:spcBef>
              <a:spcAft>
                <a:spcPts val="0"/>
              </a:spcAft>
              <a:buClr>
                <a:srgbClr val="FFCC29"/>
              </a:buClr>
              <a:buSzPts val="2600"/>
              <a:buFont typeface="Noto Sans Symbols"/>
              <a:buChar char="●"/>
            </a:pPr>
            <a:r>
              <a:rPr lang="es-A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Sólo inicializará los atributos estáticos.</a:t>
            </a:r>
            <a:endParaRP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0" rtl="0">
              <a:lnSpc>
                <a:spcPct val="90000"/>
              </a:lnSpc>
              <a:spcBef>
                <a:spcPts val="700"/>
              </a:spcBef>
              <a:spcAft>
                <a:spcPts val="0"/>
              </a:spcAft>
              <a:buNone/>
            </a:pPr>
            <a:endParaRP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590550" rtl="0">
              <a:lnSpc>
                <a:spcPct val="90000"/>
              </a:lnSpc>
              <a:spcBef>
                <a:spcPts val="700"/>
              </a:spcBef>
              <a:spcAft>
                <a:spcPts val="0"/>
              </a:spcAft>
              <a:buClr>
                <a:srgbClr val="FFCC29"/>
              </a:buClr>
              <a:buSzPts val="2600"/>
              <a:buFont typeface="Noto Sans Symbols"/>
              <a:buChar char="●"/>
            </a:pPr>
            <a:r>
              <a:rPr lang="es-A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No debe llevar modificadores de acceso.</a:t>
            </a:r>
            <a:endParaRP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0" rtl="0">
              <a:lnSpc>
                <a:spcPct val="90000"/>
              </a:lnSpc>
              <a:spcBef>
                <a:spcPts val="700"/>
              </a:spcBef>
              <a:spcAft>
                <a:spcPts val="0"/>
              </a:spcAft>
              <a:buNone/>
            </a:pPr>
            <a:endParaRP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590550" rtl="0">
              <a:lnSpc>
                <a:spcPct val="90000"/>
              </a:lnSpc>
              <a:spcBef>
                <a:spcPts val="700"/>
              </a:spcBef>
              <a:spcAft>
                <a:spcPts val="0"/>
              </a:spcAft>
              <a:buClr>
                <a:srgbClr val="FFCC29"/>
              </a:buClr>
              <a:buSzPts val="2600"/>
              <a:buFont typeface="Noto Sans Symbols"/>
              <a:buChar char="●"/>
            </a:pPr>
            <a:r>
              <a:rPr lang="es-A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Utilizan la palabra reservada </a:t>
            </a:r>
            <a:r>
              <a:rPr lang="es-AR" sz="2800" b="1" dirty="0" err="1">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static</a:t>
            </a:r>
            <a:r>
              <a:rPr lang="es-A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a:t>
            </a:r>
            <a:endParaRP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0" rtl="0">
              <a:lnSpc>
                <a:spcPct val="90000"/>
              </a:lnSpc>
              <a:spcBef>
                <a:spcPts val="700"/>
              </a:spcBef>
              <a:spcAft>
                <a:spcPts val="0"/>
              </a:spcAft>
              <a:buNone/>
            </a:pPr>
            <a:endParaRP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590550" rtl="0">
              <a:lnSpc>
                <a:spcPct val="90000"/>
              </a:lnSpc>
              <a:spcBef>
                <a:spcPts val="700"/>
              </a:spcBef>
              <a:spcAft>
                <a:spcPts val="0"/>
              </a:spcAft>
              <a:buClr>
                <a:srgbClr val="FFCC29"/>
              </a:buClr>
              <a:buSzPts val="2600"/>
              <a:buFont typeface="Noto Sans Symbols"/>
              <a:buChar char="●"/>
            </a:pPr>
            <a:r>
              <a:rPr lang="es-A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No pueden recibir parámetros.</a:t>
            </a:r>
            <a:endParaRP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0" rtl="0">
              <a:lnSpc>
                <a:spcPct val="90000"/>
              </a:lnSpc>
              <a:spcBef>
                <a:spcPts val="800"/>
              </a:spcBef>
              <a:spcAft>
                <a:spcPts val="0"/>
              </a:spcAft>
              <a:buNone/>
            </a:pPr>
            <a:endParaRPr sz="2800" dirty="0">
              <a:solidFill>
                <a:schemeClr val="lt1"/>
              </a:solidFill>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38"/>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dirty="0"/>
              <a:t>Constructores por </a:t>
            </a:r>
            <a:r>
              <a:rPr lang="es-AR" dirty="0" smtClean="0"/>
              <a:t>defecto</a:t>
            </a:r>
            <a:endParaRPr sz="3600" b="0" i="0" u="none" strike="noStrike" cap="none" dirty="0">
              <a:solidFill>
                <a:schemeClr val="lt1"/>
              </a:solidFill>
              <a:latin typeface="Trebuchet MS"/>
              <a:ea typeface="Trebuchet MS"/>
              <a:cs typeface="Trebuchet MS"/>
              <a:sym typeface="Trebuchet MS"/>
            </a:endParaRPr>
          </a:p>
        </p:txBody>
      </p:sp>
      <p:sp>
        <p:nvSpPr>
          <p:cNvPr id="5" name="Google Shape;408;p22"/>
          <p:cNvSpPr txBox="1">
            <a:spLocks/>
          </p:cNvSpPr>
          <p:nvPr/>
        </p:nvSpPr>
        <p:spPr>
          <a:xfrm>
            <a:off x="680321" y="2116667"/>
            <a:ext cx="10692300" cy="4622801"/>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r>
              <a:rPr lang="es-AR" sz="1800" dirty="0" err="1">
                <a:solidFill>
                  <a:srgbClr val="0000FF"/>
                </a:solidFill>
                <a:latin typeface="Consolas" panose="020B0609020204030204" pitchFamily="49" charset="0"/>
              </a:rPr>
              <a:t>class</a:t>
            </a:r>
            <a:r>
              <a:rPr lang="es-AR" sz="1800" dirty="0">
                <a:solidFill>
                  <a:srgbClr val="000000"/>
                </a:solidFill>
                <a:latin typeface="Consolas" panose="020B0609020204030204" pitchFamily="49" charset="0"/>
              </a:rPr>
              <a:t> </a:t>
            </a:r>
            <a:r>
              <a:rPr lang="es-AR" sz="1800" dirty="0" smtClean="0">
                <a:solidFill>
                  <a:srgbClr val="2B91AF"/>
                </a:solidFill>
                <a:latin typeface="Consolas" panose="020B0609020204030204" pitchFamily="49" charset="0"/>
              </a:rPr>
              <a:t>Clase</a:t>
            </a:r>
            <a:endParaRPr lang="es-AR" sz="1800" dirty="0">
              <a:solidFill>
                <a:srgbClr val="000000"/>
              </a:solidFill>
              <a:latin typeface="Consolas" panose="020B0609020204030204" pitchFamily="49" charset="0"/>
            </a:endParaRPr>
          </a:p>
          <a:p>
            <a:r>
              <a:rPr lang="es-AR" sz="1800" dirty="0" smtClean="0">
                <a:solidFill>
                  <a:srgbClr val="000000"/>
                </a:solidFill>
                <a:latin typeface="Consolas" panose="020B0609020204030204" pitchFamily="49" charset="0"/>
              </a:rPr>
              <a:t>{</a:t>
            </a:r>
          </a:p>
          <a:p>
            <a:pPr marL="76200" indent="0">
              <a:buNone/>
            </a:pPr>
            <a:r>
              <a:rPr lang="es-AR" sz="1800" dirty="0" smtClean="0">
                <a:solidFill>
                  <a:srgbClr val="000000"/>
                </a:solidFill>
                <a:latin typeface="Consolas" panose="020B0609020204030204" pitchFamily="49" charset="0"/>
              </a:rPr>
              <a:t>       </a:t>
            </a:r>
            <a:r>
              <a:rPr lang="es-AR" sz="1800" dirty="0" err="1" smtClean="0">
                <a:solidFill>
                  <a:srgbClr val="0000FF"/>
                </a:solidFill>
                <a:latin typeface="Consolas" panose="020B0609020204030204" pitchFamily="49" charset="0"/>
              </a:rPr>
              <a:t>private</a:t>
            </a:r>
            <a:r>
              <a:rPr lang="es-AR" sz="1800" dirty="0" smtClean="0">
                <a:solidFill>
                  <a:srgbClr val="0000FF"/>
                </a:solidFill>
                <a:latin typeface="Consolas" panose="020B0609020204030204" pitchFamily="49" charset="0"/>
              </a:rPr>
              <a:t> </a:t>
            </a:r>
            <a:r>
              <a:rPr lang="es-AR" sz="1800" dirty="0" err="1" smtClean="0">
                <a:solidFill>
                  <a:srgbClr val="0000FF"/>
                </a:solidFill>
                <a:latin typeface="Consolas" panose="020B0609020204030204" pitchFamily="49" charset="0"/>
              </a:rPr>
              <a:t>static</a:t>
            </a:r>
            <a:r>
              <a:rPr lang="es-AR" sz="1800" dirty="0" smtClean="0">
                <a:solidFill>
                  <a:srgbClr val="000000"/>
                </a:solidFill>
                <a:latin typeface="Consolas" panose="020B0609020204030204" pitchFamily="49" charset="0"/>
              </a:rPr>
              <a:t> </a:t>
            </a:r>
            <a:r>
              <a:rPr lang="es-AR" sz="1800" dirty="0" err="1" smtClean="0">
                <a:solidFill>
                  <a:srgbClr val="0000FF"/>
                </a:solidFill>
                <a:latin typeface="Consolas" panose="020B0609020204030204" pitchFamily="49" charset="0"/>
              </a:rPr>
              <a:t>int</a:t>
            </a:r>
            <a:r>
              <a:rPr lang="es-AR" sz="1800" dirty="0" smtClean="0">
                <a:solidFill>
                  <a:srgbClr val="000000"/>
                </a:solidFill>
                <a:latin typeface="Consolas" panose="020B0609020204030204" pitchFamily="49" charset="0"/>
              </a:rPr>
              <a:t> var1;</a:t>
            </a:r>
            <a:endParaRPr lang="es-AR" sz="1800" dirty="0">
              <a:solidFill>
                <a:srgbClr val="000000"/>
              </a:solidFill>
              <a:latin typeface="Consolas" panose="020B0609020204030204" pitchFamily="49" charset="0"/>
            </a:endParaRPr>
          </a:p>
          <a:p>
            <a:pPr marL="76200" indent="0">
              <a:buNone/>
            </a:pPr>
            <a:r>
              <a:rPr lang="es-AR" sz="1800" dirty="0">
                <a:solidFill>
                  <a:srgbClr val="0000FF"/>
                </a:solidFill>
                <a:latin typeface="Consolas" panose="020B0609020204030204" pitchFamily="49" charset="0"/>
              </a:rPr>
              <a:t> </a:t>
            </a:r>
            <a:r>
              <a:rPr lang="es-AR" sz="1800" dirty="0" smtClean="0">
                <a:solidFill>
                  <a:srgbClr val="0000FF"/>
                </a:solidFill>
                <a:latin typeface="Consolas" panose="020B0609020204030204" pitchFamily="49" charset="0"/>
              </a:rPr>
              <a:t>      </a:t>
            </a:r>
            <a:r>
              <a:rPr lang="es-AR" sz="1800" dirty="0" err="1" smtClean="0">
                <a:solidFill>
                  <a:srgbClr val="0000FF"/>
                </a:solidFill>
                <a:latin typeface="Consolas" panose="020B0609020204030204" pitchFamily="49" charset="0"/>
              </a:rPr>
              <a:t>private</a:t>
            </a:r>
            <a:r>
              <a:rPr lang="es-AR" sz="1800" dirty="0" smtClean="0">
                <a:solidFill>
                  <a:srgbClr val="000000"/>
                </a:solidFill>
                <a:latin typeface="Consolas" panose="020B0609020204030204" pitchFamily="49" charset="0"/>
              </a:rPr>
              <a:t> </a:t>
            </a:r>
            <a:r>
              <a:rPr lang="es-AR" sz="1800" dirty="0" err="1" smtClean="0">
                <a:solidFill>
                  <a:srgbClr val="0000FF"/>
                </a:solidFill>
                <a:latin typeface="Consolas" panose="020B0609020204030204" pitchFamily="49" charset="0"/>
              </a:rPr>
              <a:t>string</a:t>
            </a:r>
            <a:r>
              <a:rPr lang="es-AR" sz="1800" dirty="0" smtClean="0">
                <a:solidFill>
                  <a:srgbClr val="000000"/>
                </a:solidFill>
                <a:latin typeface="Consolas" panose="020B0609020204030204" pitchFamily="49" charset="0"/>
              </a:rPr>
              <a:t> var2;</a:t>
            </a:r>
            <a:endParaRPr lang="es-AR" sz="1800" dirty="0">
              <a:solidFill>
                <a:srgbClr val="000000"/>
              </a:solidFill>
              <a:latin typeface="Consolas" panose="020B0609020204030204" pitchFamily="49" charset="0"/>
            </a:endParaRPr>
          </a:p>
          <a:p>
            <a:r>
              <a:rPr lang="es-AR" sz="1800" dirty="0">
                <a:solidFill>
                  <a:srgbClr val="000000"/>
                </a:solidFill>
                <a:latin typeface="Consolas" panose="020B0609020204030204" pitchFamily="49" charset="0"/>
              </a:rPr>
              <a:t>    </a:t>
            </a:r>
            <a:r>
              <a:rPr lang="es-AR" sz="1800" dirty="0" err="1" smtClean="0">
                <a:solidFill>
                  <a:srgbClr val="0000FF"/>
                </a:solidFill>
                <a:latin typeface="Consolas" panose="020B0609020204030204" pitchFamily="49" charset="0"/>
              </a:rPr>
              <a:t>static</a:t>
            </a:r>
            <a:r>
              <a:rPr lang="es-AR" sz="1800" dirty="0" smtClean="0">
                <a:solidFill>
                  <a:srgbClr val="0000FF"/>
                </a:solidFill>
                <a:latin typeface="Consolas" panose="020B0609020204030204" pitchFamily="49" charset="0"/>
              </a:rPr>
              <a:t> </a:t>
            </a:r>
            <a:r>
              <a:rPr lang="es-AR" sz="1800" dirty="0" smtClean="0">
                <a:solidFill>
                  <a:srgbClr val="000000"/>
                </a:solidFill>
                <a:latin typeface="Consolas" panose="020B0609020204030204" pitchFamily="49" charset="0"/>
              </a:rPr>
              <a:t>Clase()</a:t>
            </a:r>
            <a:endParaRPr lang="es-AR" sz="1800" dirty="0">
              <a:solidFill>
                <a:srgbClr val="000000"/>
              </a:solidFill>
              <a:latin typeface="Consolas" panose="020B0609020204030204" pitchFamily="49" charset="0"/>
            </a:endParaRPr>
          </a:p>
          <a:p>
            <a:r>
              <a:rPr lang="es-AR" sz="1800" dirty="0">
                <a:solidFill>
                  <a:srgbClr val="000000"/>
                </a:solidFill>
                <a:latin typeface="Consolas" panose="020B0609020204030204" pitchFamily="49" charset="0"/>
              </a:rPr>
              <a:t>    </a:t>
            </a:r>
            <a:r>
              <a:rPr lang="es-AR" sz="1800" dirty="0" smtClean="0">
                <a:solidFill>
                  <a:srgbClr val="000000"/>
                </a:solidFill>
                <a:latin typeface="Consolas" panose="020B0609020204030204" pitchFamily="49" charset="0"/>
              </a:rPr>
              <a:t>{</a:t>
            </a:r>
          </a:p>
          <a:p>
            <a:r>
              <a:rPr lang="es-AR" sz="1800" dirty="0" smtClean="0">
                <a:solidFill>
                  <a:srgbClr val="000000"/>
                </a:solidFill>
                <a:latin typeface="Consolas" panose="020B0609020204030204" pitchFamily="49" charset="0"/>
              </a:rPr>
              <a:t>        var1 = 3;</a:t>
            </a:r>
            <a:endParaRPr lang="es-AR" sz="1800" dirty="0">
              <a:solidFill>
                <a:srgbClr val="000000"/>
              </a:solidFill>
              <a:latin typeface="Consolas" panose="020B0609020204030204" pitchFamily="49" charset="0"/>
            </a:endParaRPr>
          </a:p>
          <a:p>
            <a:r>
              <a:rPr lang="es-AR" sz="1800" dirty="0">
                <a:solidFill>
                  <a:srgbClr val="000000"/>
                </a:solidFill>
                <a:latin typeface="Consolas" panose="020B0609020204030204" pitchFamily="49" charset="0"/>
              </a:rPr>
              <a:t>        </a:t>
            </a:r>
            <a:r>
              <a:rPr lang="es-AR" sz="1800" dirty="0" smtClean="0">
                <a:solidFill>
                  <a:srgbClr val="000000"/>
                </a:solidFill>
                <a:latin typeface="Consolas" panose="020B0609020204030204" pitchFamily="49" charset="0"/>
              </a:rPr>
              <a:t>var2 </a:t>
            </a:r>
            <a:r>
              <a:rPr lang="es-AR" sz="1800" dirty="0">
                <a:solidFill>
                  <a:srgbClr val="000000"/>
                </a:solidFill>
                <a:latin typeface="Consolas" panose="020B0609020204030204" pitchFamily="49" charset="0"/>
              </a:rPr>
              <a:t>= </a:t>
            </a:r>
            <a:r>
              <a:rPr lang="es-AR" sz="1800" dirty="0">
                <a:solidFill>
                  <a:srgbClr val="A31515"/>
                </a:solidFill>
                <a:latin typeface="Consolas" panose="020B0609020204030204" pitchFamily="49" charset="0"/>
              </a:rPr>
              <a:t>"Algo"</a:t>
            </a:r>
            <a:r>
              <a:rPr lang="es-AR" sz="1800" dirty="0" smtClean="0">
                <a:solidFill>
                  <a:srgbClr val="000000"/>
                </a:solidFill>
                <a:latin typeface="Consolas" panose="020B0609020204030204" pitchFamily="49" charset="0"/>
              </a:rPr>
              <a:t>;</a:t>
            </a:r>
          </a:p>
          <a:p>
            <a:r>
              <a:rPr lang="es-AR" sz="1800" dirty="0" smtClean="0">
                <a:solidFill>
                  <a:srgbClr val="000000"/>
                </a:solidFill>
                <a:latin typeface="Consolas" panose="020B0609020204030204" pitchFamily="49" charset="0"/>
              </a:rPr>
              <a:t>    }</a:t>
            </a:r>
            <a:endParaRPr lang="es-AR" sz="1800" dirty="0">
              <a:solidFill>
                <a:srgbClr val="000000"/>
              </a:solidFill>
              <a:latin typeface="Consolas" panose="020B0609020204030204" pitchFamily="49" charset="0"/>
            </a:endParaRPr>
          </a:p>
          <a:p>
            <a:r>
              <a:rPr lang="es-AR" sz="1800" dirty="0" smtClean="0">
                <a:solidFill>
                  <a:srgbClr val="000000"/>
                </a:solidFill>
                <a:latin typeface="Consolas" panose="020B0609020204030204" pitchFamily="49" charset="0"/>
              </a:rPr>
              <a:t>}</a:t>
            </a:r>
          </a:p>
          <a:p>
            <a:pPr marL="0" lvl="0" indent="0">
              <a:lnSpc>
                <a:spcPct val="100000"/>
              </a:lnSpc>
              <a:spcBef>
                <a:spcPts val="0"/>
              </a:spcBef>
              <a:buClr>
                <a:srgbClr val="000000"/>
              </a:buClr>
              <a:buSzTx/>
              <a:buNone/>
            </a:pPr>
            <a:r>
              <a:rPr lang="es-AR" sz="1800" dirty="0">
                <a:solidFill>
                  <a:srgbClr val="008000"/>
                </a:solidFill>
                <a:latin typeface="Consolas" panose="020B0609020204030204" pitchFamily="49" charset="0"/>
                <a:cs typeface="Arial"/>
                <a:sym typeface="Arial"/>
              </a:rPr>
              <a:t>// ...</a:t>
            </a:r>
          </a:p>
          <a:p>
            <a:pPr marL="0" lvl="0" indent="0">
              <a:lnSpc>
                <a:spcPct val="100000"/>
              </a:lnSpc>
              <a:spcBef>
                <a:spcPts val="0"/>
              </a:spcBef>
              <a:buClr>
                <a:srgbClr val="000000"/>
              </a:buClr>
              <a:buSzTx/>
              <a:buNone/>
            </a:pPr>
            <a:r>
              <a:rPr lang="es-AR" sz="2000" dirty="0" smtClean="0">
                <a:solidFill>
                  <a:srgbClr val="0000FF"/>
                </a:solidFill>
                <a:latin typeface="Consolas" panose="020B0609020204030204" pitchFamily="49" charset="0"/>
                <a:cs typeface="Arial"/>
                <a:sym typeface="Arial"/>
              </a:rPr>
              <a:t>new</a:t>
            </a:r>
            <a:r>
              <a:rPr lang="es-AR" sz="2000" dirty="0" smtClean="0">
                <a:solidFill>
                  <a:srgbClr val="000000"/>
                </a:solidFill>
                <a:latin typeface="Consolas" panose="020B0609020204030204" pitchFamily="49" charset="0"/>
                <a:cs typeface="Arial"/>
                <a:sym typeface="Arial"/>
              </a:rPr>
              <a:t> </a:t>
            </a:r>
            <a:r>
              <a:rPr lang="es-AR" sz="2000" smtClean="0">
                <a:solidFill>
                  <a:srgbClr val="000000"/>
                </a:solidFill>
                <a:latin typeface="Consolas" panose="020B0609020204030204" pitchFamily="49" charset="0"/>
                <a:cs typeface="Arial"/>
                <a:sym typeface="Arial"/>
              </a:rPr>
              <a:t>Clase();</a:t>
            </a:r>
            <a:endParaRPr lang="es-AR" sz="1800" dirty="0">
              <a:solidFill>
                <a:srgbClr val="000000"/>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32745979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1"/>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¿Qué son los objetos?</a:t>
            </a:r>
            <a:endParaRPr sz="3600" b="0" i="0" u="none" strike="noStrike" cap="none">
              <a:solidFill>
                <a:schemeClr val="lt1"/>
              </a:solidFill>
              <a:latin typeface="Trebuchet MS"/>
              <a:ea typeface="Trebuchet MS"/>
              <a:cs typeface="Trebuchet MS"/>
              <a:sym typeface="Trebuchet MS"/>
            </a:endParaRPr>
          </a:p>
        </p:txBody>
      </p:sp>
      <p:cxnSp>
        <p:nvCxnSpPr>
          <p:cNvPr id="400" name="Google Shape;400;p21"/>
          <p:cNvCxnSpPr>
            <a:stCxn id="2" idx="2"/>
          </p:cNvCxnSpPr>
          <p:nvPr/>
        </p:nvCxnSpPr>
        <p:spPr>
          <a:xfrm>
            <a:off x="5780692" y="4625346"/>
            <a:ext cx="759528" cy="1046094"/>
          </a:xfrm>
          <a:prstGeom prst="straightConnector1">
            <a:avLst/>
          </a:prstGeom>
          <a:noFill/>
          <a:ln w="9525" cap="flat" cmpd="sng">
            <a:solidFill>
              <a:srgbClr val="FFFFFF"/>
            </a:solidFill>
            <a:prstDash val="solid"/>
            <a:miter lim="800000"/>
            <a:headEnd type="none" w="med" len="med"/>
            <a:tailEnd type="triangle" w="med" len="med"/>
          </a:ln>
        </p:spPr>
      </p:cxnSp>
      <p:cxnSp>
        <p:nvCxnSpPr>
          <p:cNvPr id="401" name="Google Shape;401;p21"/>
          <p:cNvCxnSpPr>
            <a:endCxn id="9" idx="1"/>
          </p:cNvCxnSpPr>
          <p:nvPr/>
        </p:nvCxnSpPr>
        <p:spPr>
          <a:xfrm>
            <a:off x="6602814" y="3773579"/>
            <a:ext cx="3830215" cy="376839"/>
          </a:xfrm>
          <a:prstGeom prst="straightConnector1">
            <a:avLst/>
          </a:prstGeom>
          <a:noFill/>
          <a:ln w="9525" cap="flat" cmpd="sng">
            <a:solidFill>
              <a:srgbClr val="FFFFFF"/>
            </a:solidFill>
            <a:prstDash val="solid"/>
            <a:miter lim="800000"/>
            <a:headEnd type="none" w="med" len="med"/>
            <a:tailEnd type="triangle" w="med" len="med"/>
          </a:ln>
        </p:spPr>
      </p:cxnSp>
      <p:cxnSp>
        <p:nvCxnSpPr>
          <p:cNvPr id="402" name="Google Shape;402;p21"/>
          <p:cNvCxnSpPr/>
          <p:nvPr/>
        </p:nvCxnSpPr>
        <p:spPr>
          <a:xfrm flipH="1">
            <a:off x="3199434" y="4281526"/>
            <a:ext cx="1867009" cy="1349478"/>
          </a:xfrm>
          <a:prstGeom prst="straightConnector1">
            <a:avLst/>
          </a:prstGeom>
          <a:noFill/>
          <a:ln w="9525" cap="flat" cmpd="sng">
            <a:solidFill>
              <a:srgbClr val="FFFFFF"/>
            </a:solidFill>
            <a:prstDash val="solid"/>
            <a:miter lim="800000"/>
            <a:headEnd type="none" w="med" len="med"/>
            <a:tailEnd type="triangle" w="med" len="med"/>
          </a:ln>
        </p:spPr>
      </p:cxn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7993" y="2999949"/>
            <a:ext cx="1625397" cy="1625397"/>
          </a:xfrm>
          <a:prstGeom prst="rect">
            <a:avLst/>
          </a:prstGeom>
        </p:spPr>
      </p:pic>
      <p:pic>
        <p:nvPicPr>
          <p:cNvPr id="3" name="Imagen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21264" y="2203487"/>
            <a:ext cx="1625397" cy="1625397"/>
          </a:xfrm>
          <a:prstGeom prst="rect">
            <a:avLst/>
          </a:prstGeom>
        </p:spPr>
      </p:pic>
      <p:pic>
        <p:nvPicPr>
          <p:cNvPr id="4" name="Imagen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66921" y="5150508"/>
            <a:ext cx="1625397" cy="1625397"/>
          </a:xfrm>
          <a:prstGeom prst="rect">
            <a:avLst/>
          </a:prstGeom>
        </p:spPr>
      </p:pic>
      <p:pic>
        <p:nvPicPr>
          <p:cNvPr id="5" name="Imagen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92079" y="2128452"/>
            <a:ext cx="1219200" cy="1219200"/>
          </a:xfrm>
          <a:prstGeom prst="rect">
            <a:avLst/>
          </a:prstGeom>
        </p:spPr>
      </p:pic>
      <p:pic>
        <p:nvPicPr>
          <p:cNvPr id="6" name="Imagen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2148" y="3812647"/>
            <a:ext cx="1625397" cy="1625397"/>
          </a:xfrm>
          <a:prstGeom prst="rect">
            <a:avLst/>
          </a:prstGeom>
        </p:spPr>
      </p:pic>
      <p:pic>
        <p:nvPicPr>
          <p:cNvPr id="7" name="Imagen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36969" y="5631004"/>
            <a:ext cx="1219200" cy="1219200"/>
          </a:xfrm>
          <a:prstGeom prst="rect">
            <a:avLst/>
          </a:prstGeom>
        </p:spPr>
      </p:pic>
      <p:pic>
        <p:nvPicPr>
          <p:cNvPr id="8" name="Imagen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984668" y="5398976"/>
            <a:ext cx="1219200" cy="1219200"/>
          </a:xfrm>
          <a:prstGeom prst="rect">
            <a:avLst/>
          </a:prstGeom>
        </p:spPr>
      </p:pic>
      <p:pic>
        <p:nvPicPr>
          <p:cNvPr id="9" name="Imagen 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433029" y="3337719"/>
            <a:ext cx="1625397" cy="1625397"/>
          </a:xfrm>
          <a:prstGeom prst="rect">
            <a:avLst/>
          </a:prstGeom>
        </p:spPr>
      </p:pic>
      <p:cxnSp>
        <p:nvCxnSpPr>
          <p:cNvPr id="209" name="Google Shape;400;p21"/>
          <p:cNvCxnSpPr/>
          <p:nvPr/>
        </p:nvCxnSpPr>
        <p:spPr>
          <a:xfrm>
            <a:off x="6552316" y="4111349"/>
            <a:ext cx="2438824" cy="1519655"/>
          </a:xfrm>
          <a:prstGeom prst="straightConnector1">
            <a:avLst/>
          </a:prstGeom>
          <a:noFill/>
          <a:ln w="9525" cap="flat" cmpd="sng">
            <a:solidFill>
              <a:srgbClr val="FFFFFF"/>
            </a:solidFill>
            <a:prstDash val="solid"/>
            <a:miter lim="800000"/>
            <a:headEnd type="none" w="med" len="med"/>
            <a:tailEnd type="triangle" w="med" len="med"/>
          </a:ln>
        </p:spPr>
      </p:cxnSp>
      <p:cxnSp>
        <p:nvCxnSpPr>
          <p:cNvPr id="211" name="Google Shape;400;p21"/>
          <p:cNvCxnSpPr>
            <a:stCxn id="2" idx="1"/>
            <a:endCxn id="6" idx="3"/>
          </p:cNvCxnSpPr>
          <p:nvPr/>
        </p:nvCxnSpPr>
        <p:spPr>
          <a:xfrm flipH="1">
            <a:off x="1757545" y="3812648"/>
            <a:ext cx="3210448" cy="812698"/>
          </a:xfrm>
          <a:prstGeom prst="straightConnector1">
            <a:avLst/>
          </a:prstGeom>
          <a:noFill/>
          <a:ln w="9525" cap="flat" cmpd="sng">
            <a:solidFill>
              <a:srgbClr val="FFFFFF"/>
            </a:solidFill>
            <a:prstDash val="solid"/>
            <a:miter lim="800000"/>
            <a:headEnd type="none" w="med" len="med"/>
            <a:tailEnd type="triangle" w="med" len="med"/>
          </a:ln>
        </p:spPr>
      </p:cxnSp>
      <p:cxnSp>
        <p:nvCxnSpPr>
          <p:cNvPr id="213" name="Google Shape;400;p21"/>
          <p:cNvCxnSpPr>
            <a:endCxn id="3" idx="1"/>
          </p:cNvCxnSpPr>
          <p:nvPr/>
        </p:nvCxnSpPr>
        <p:spPr>
          <a:xfrm flipV="1">
            <a:off x="6301497" y="3016186"/>
            <a:ext cx="2219767" cy="136256"/>
          </a:xfrm>
          <a:prstGeom prst="straightConnector1">
            <a:avLst/>
          </a:prstGeom>
          <a:noFill/>
          <a:ln w="9525" cap="flat" cmpd="sng">
            <a:solidFill>
              <a:srgbClr val="FFFFFF"/>
            </a:solidFill>
            <a:prstDash val="solid"/>
            <a:miter lim="800000"/>
            <a:headEnd type="none" w="med" len="med"/>
            <a:tailEnd type="triangle" w="med" len="med"/>
          </a:ln>
        </p:spPr>
      </p:cxnSp>
      <p:cxnSp>
        <p:nvCxnSpPr>
          <p:cNvPr id="215" name="Google Shape;400;p21"/>
          <p:cNvCxnSpPr/>
          <p:nvPr/>
        </p:nvCxnSpPr>
        <p:spPr>
          <a:xfrm flipH="1" flipV="1">
            <a:off x="2858739" y="2738052"/>
            <a:ext cx="2396243" cy="414390"/>
          </a:xfrm>
          <a:prstGeom prst="straightConnector1">
            <a:avLst/>
          </a:prstGeom>
          <a:noFill/>
          <a:ln w="9525" cap="flat" cmpd="sng">
            <a:solidFill>
              <a:srgbClr val="FFFFFF"/>
            </a:solidFill>
            <a:prstDash val="solid"/>
            <a:miter lim="800000"/>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0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0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22"/>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Declarar e instanciar un objeto</a:t>
            </a:r>
            <a:endParaRPr sz="3600" b="0" i="0" u="none" strike="noStrike" cap="none">
              <a:solidFill>
                <a:schemeClr val="lt1"/>
              </a:solidFill>
              <a:latin typeface="Trebuchet MS"/>
              <a:ea typeface="Trebuchet MS"/>
              <a:cs typeface="Trebuchet MS"/>
              <a:sym typeface="Trebuchet MS"/>
            </a:endParaRPr>
          </a:p>
        </p:txBody>
      </p:sp>
      <p:sp>
        <p:nvSpPr>
          <p:cNvPr id="408" name="Google Shape;408;p22"/>
          <p:cNvSpPr txBox="1">
            <a:spLocks noGrp="1"/>
          </p:cNvSpPr>
          <p:nvPr>
            <p:ph type="subTitle" idx="4294967295"/>
          </p:nvPr>
        </p:nvSpPr>
        <p:spPr>
          <a:xfrm>
            <a:off x="680321" y="3568234"/>
            <a:ext cx="10692300" cy="2652000"/>
          </a:xfrm>
          <a:prstGeom prst="rect">
            <a:avLst/>
          </a:prstGeom>
          <a:noFill/>
          <a:ln>
            <a:noFill/>
          </a:ln>
        </p:spPr>
        <p:txBody>
          <a:bodyPr spcFirstLastPara="1" wrap="square" lIns="91425" tIns="45700" rIns="91425" bIns="45700" anchor="t" anchorCtr="0">
            <a:noAutofit/>
          </a:bodyPr>
          <a:lstStyle/>
          <a:p>
            <a:pPr marL="914400" lvl="0" indent="-361950" rtl="0">
              <a:spcBef>
                <a:spcPts val="700"/>
              </a:spcBef>
              <a:spcAft>
                <a:spcPts val="0"/>
              </a:spcAft>
              <a:buClr>
                <a:srgbClr val="FFCC29"/>
              </a:buClr>
              <a:buSzPts val="2100"/>
              <a:buFont typeface="Noto Sans Symbols"/>
              <a:buChar char="●"/>
            </a:pPr>
            <a:r>
              <a:rPr lang="es-AR" sz="2800" b="1" dirty="0" err="1" smtClean="0">
                <a:solidFill>
                  <a:schemeClr val="bg1"/>
                </a:solidFill>
                <a:effectLst>
                  <a:outerShdw blurRad="38100" dist="38100" dir="2700000" algn="tl">
                    <a:srgbClr val="000000">
                      <a:alpha val="43137"/>
                    </a:srgbClr>
                  </a:outerShdw>
                </a:effectLst>
                <a:latin typeface="Source Sans Pro"/>
                <a:ea typeface="Source Sans Pro"/>
                <a:cs typeface="Source Sans Pro"/>
                <a:sym typeface="Source Sans Pro"/>
              </a:rPr>
              <a:t>NombreClase</a:t>
            </a:r>
            <a:r>
              <a:rPr lang="es-AR" sz="2800" dirty="0">
                <a:effectLst>
                  <a:outerShdw blurRad="38100" dist="38100" dir="2700000" algn="tl">
                    <a:srgbClr val="000000">
                      <a:alpha val="43137"/>
                    </a:srgbClr>
                  </a:outerShdw>
                </a:effectLst>
                <a:latin typeface="Source Sans Pro"/>
                <a:ea typeface="Source Sans Pro"/>
                <a:cs typeface="Source Sans Pro"/>
                <a:sym typeface="Source Sans Pro"/>
              </a:rPr>
              <a:t>: Es el identificador de la clase o del tipo de objeto al que se referirá.</a:t>
            </a:r>
            <a:endParaRPr sz="3200"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914400" lvl="0" indent="-361950" rtl="0">
              <a:spcBef>
                <a:spcPts val="700"/>
              </a:spcBef>
              <a:spcAft>
                <a:spcPts val="0"/>
              </a:spcAft>
              <a:buClr>
                <a:srgbClr val="FFCC29"/>
              </a:buClr>
              <a:buSzPts val="2100"/>
              <a:buFont typeface="Noto Sans Symbols"/>
              <a:buChar char="●"/>
            </a:pPr>
            <a:r>
              <a:rPr lang="es-AR" sz="2800" dirty="0" err="1">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nombreObjeto</a:t>
            </a:r>
            <a:r>
              <a:rPr lang="es-AR" sz="2800" dirty="0">
                <a:effectLst>
                  <a:outerShdw blurRad="38100" dist="38100" dir="2700000" algn="tl">
                    <a:srgbClr val="000000">
                      <a:alpha val="43137"/>
                    </a:srgbClr>
                  </a:outerShdw>
                </a:effectLst>
                <a:latin typeface="Source Sans Pro"/>
                <a:ea typeface="Source Sans Pro"/>
                <a:cs typeface="Source Sans Pro"/>
                <a:sym typeface="Source Sans Pro"/>
              </a:rPr>
              <a:t>: Es el nombre asignado a la instancia de tipo </a:t>
            </a:r>
            <a:r>
              <a:rPr lang="es-AR" sz="2800" dirty="0" err="1" smtClean="0">
                <a:effectLst>
                  <a:outerShdw blurRad="38100" dist="38100" dir="2700000" algn="tl">
                    <a:srgbClr val="000000">
                      <a:alpha val="43137"/>
                    </a:srgbClr>
                  </a:outerShdw>
                </a:effectLst>
                <a:latin typeface="Source Sans Pro"/>
                <a:ea typeface="Source Sans Pro"/>
                <a:cs typeface="Source Sans Pro"/>
                <a:sym typeface="Source Sans Pro"/>
              </a:rPr>
              <a:t>NombreClase</a:t>
            </a:r>
            <a:r>
              <a:rPr lang="es-AR" sz="2800" dirty="0">
                <a:effectLst>
                  <a:outerShdw blurRad="38100" dist="38100" dir="2700000" algn="tl">
                    <a:srgbClr val="000000">
                      <a:alpha val="43137"/>
                    </a:srgbClr>
                  </a:outerShdw>
                </a:effectLst>
                <a:latin typeface="Source Sans Pro"/>
                <a:ea typeface="Source Sans Pro"/>
                <a:cs typeface="Source Sans Pro"/>
                <a:sym typeface="Source Sans Pro"/>
              </a:rPr>
              <a:t>.</a:t>
            </a:r>
            <a:endParaRPr sz="28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endParaRPr>
          </a:p>
        </p:txBody>
      </p:sp>
      <p:sp>
        <p:nvSpPr>
          <p:cNvPr id="4" name="Google Shape;408;p22"/>
          <p:cNvSpPr txBox="1">
            <a:spLocks/>
          </p:cNvSpPr>
          <p:nvPr/>
        </p:nvSpPr>
        <p:spPr>
          <a:xfrm>
            <a:off x="680321" y="2328252"/>
            <a:ext cx="10692300" cy="550416"/>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pPr marL="0" indent="0">
              <a:spcBef>
                <a:spcPts val="0"/>
              </a:spcBef>
              <a:buNone/>
            </a:pPr>
            <a:r>
              <a:rPr lang="es-AR" sz="2600" dirty="0" err="1" smtClean="0">
                <a:solidFill>
                  <a:srgbClr val="2B91AF"/>
                </a:solidFill>
                <a:latin typeface="Consolas" panose="020B0609020204030204" pitchFamily="49" charset="0"/>
              </a:rPr>
              <a:t>NombreClase</a:t>
            </a:r>
            <a:r>
              <a:rPr lang="es-AR" sz="2600" dirty="0" smtClean="0">
                <a:solidFill>
                  <a:srgbClr val="2B91AF"/>
                </a:solidFill>
                <a:latin typeface="Consolas" panose="020B0609020204030204" pitchFamily="49" charset="0"/>
              </a:rPr>
              <a:t> </a:t>
            </a:r>
            <a:r>
              <a:rPr lang="es-AR" sz="2600" dirty="0" err="1" smtClean="0">
                <a:solidFill>
                  <a:srgbClr val="000000"/>
                </a:solidFill>
                <a:latin typeface="Consolas" panose="020B0609020204030204" pitchFamily="49" charset="0"/>
              </a:rPr>
              <a:t>nombreObjeto</a:t>
            </a:r>
            <a:r>
              <a:rPr lang="es-AR" sz="2600" dirty="0">
                <a:solidFill>
                  <a:srgbClr val="000000"/>
                </a:solidFill>
                <a:latin typeface="Consolas" panose="020B0609020204030204" pitchFamily="49" charset="0"/>
              </a:rPr>
              <a:t>;</a:t>
            </a:r>
            <a:endParaRPr lang="es-AR" sz="2600" dirty="0" smtClean="0">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23"/>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Declarar e instanciar un objeto</a:t>
            </a:r>
            <a:endParaRPr sz="3600" b="0" i="0" u="none" strike="noStrike" cap="none">
              <a:solidFill>
                <a:schemeClr val="lt1"/>
              </a:solidFill>
              <a:latin typeface="Trebuchet MS"/>
              <a:ea typeface="Trebuchet MS"/>
              <a:cs typeface="Trebuchet MS"/>
              <a:sym typeface="Trebuchet MS"/>
            </a:endParaRPr>
          </a:p>
        </p:txBody>
      </p:sp>
      <p:sp>
        <p:nvSpPr>
          <p:cNvPr id="414" name="Google Shape;414;p23"/>
          <p:cNvSpPr txBox="1">
            <a:spLocks noGrp="1"/>
          </p:cNvSpPr>
          <p:nvPr>
            <p:ph type="subTitle" idx="4294967295"/>
          </p:nvPr>
        </p:nvSpPr>
        <p:spPr>
          <a:xfrm>
            <a:off x="489850" y="3921369"/>
            <a:ext cx="10692300" cy="2549770"/>
          </a:xfrm>
          <a:prstGeom prst="rect">
            <a:avLst/>
          </a:prstGeom>
          <a:noFill/>
          <a:ln>
            <a:noFill/>
          </a:ln>
        </p:spPr>
        <p:txBody>
          <a:bodyPr spcFirstLastPara="1" wrap="square" lIns="91425" tIns="45700" rIns="91425" bIns="45700" anchor="t" anchorCtr="0">
            <a:noAutofit/>
          </a:bodyPr>
          <a:lstStyle/>
          <a:p>
            <a:pPr marL="914400" lvl="0" indent="-361950" rtl="0">
              <a:spcBef>
                <a:spcPts val="700"/>
              </a:spcBef>
              <a:spcAft>
                <a:spcPts val="0"/>
              </a:spcAft>
              <a:buClr>
                <a:srgbClr val="FFCC29"/>
              </a:buClr>
              <a:buSzPts val="2100"/>
              <a:buFont typeface="Noto Sans Symbols"/>
              <a:buChar char="●"/>
            </a:pPr>
            <a:r>
              <a:rPr lang="es-AR" sz="2800" b="1" dirty="0" err="1" smtClean="0">
                <a:effectLst>
                  <a:outerShdw blurRad="38100" dist="38100" dir="2700000" algn="tl">
                    <a:srgbClr val="000000">
                      <a:alpha val="43137"/>
                    </a:srgbClr>
                  </a:outerShdw>
                </a:effectLst>
                <a:latin typeface="Source Sans Pro"/>
                <a:ea typeface="Source Sans Pro"/>
                <a:cs typeface="Source Sans Pro"/>
                <a:sym typeface="Source Sans Pro"/>
              </a:rPr>
              <a:t>NombreClase</a:t>
            </a:r>
            <a:r>
              <a:rPr lang="es-AR" sz="2800" b="1" dirty="0">
                <a:effectLst>
                  <a:outerShdw blurRad="38100" dist="38100" dir="2700000" algn="tl">
                    <a:srgbClr val="000000">
                      <a:alpha val="43137"/>
                    </a:srgbClr>
                  </a:outerShdw>
                </a:effectLst>
                <a:latin typeface="Source Sans Pro"/>
                <a:ea typeface="Source Sans Pro"/>
                <a:cs typeface="Source Sans Pro"/>
                <a:sym typeface="Source Sans Pro"/>
              </a:rPr>
              <a:t>()</a:t>
            </a:r>
            <a:r>
              <a:rPr lang="es-AR" sz="2800" dirty="0">
                <a:effectLst>
                  <a:outerShdw blurRad="38100" dist="38100" dir="2700000" algn="tl">
                    <a:srgbClr val="000000">
                      <a:alpha val="43137"/>
                    </a:srgbClr>
                  </a:outerShdw>
                </a:effectLst>
                <a:latin typeface="Source Sans Pro"/>
                <a:ea typeface="Source Sans Pro"/>
                <a:cs typeface="Source Sans Pro"/>
                <a:sym typeface="Source Sans Pro"/>
              </a:rPr>
              <a:t>: Es el </a:t>
            </a:r>
            <a:r>
              <a:rPr lang="es-AR" sz="2800" i="1" dirty="0">
                <a:effectLst>
                  <a:outerShdw blurRad="38100" dist="38100" dir="2700000" algn="tl">
                    <a:srgbClr val="000000">
                      <a:alpha val="43137"/>
                    </a:srgbClr>
                  </a:outerShdw>
                </a:effectLst>
                <a:latin typeface="Source Sans Pro"/>
                <a:ea typeface="Source Sans Pro"/>
                <a:cs typeface="Source Sans Pro"/>
                <a:sym typeface="Source Sans Pro"/>
              </a:rPr>
              <a:t>constructor</a:t>
            </a:r>
            <a:r>
              <a:rPr lang="es-AR" sz="2800" dirty="0">
                <a:effectLst>
                  <a:outerShdw blurRad="38100" dist="38100" dir="2700000" algn="tl">
                    <a:srgbClr val="000000">
                      <a:alpha val="43137"/>
                    </a:srgbClr>
                  </a:outerShdw>
                </a:effectLst>
                <a:latin typeface="Source Sans Pro"/>
                <a:ea typeface="Source Sans Pro"/>
                <a:cs typeface="Source Sans Pro"/>
                <a:sym typeface="Source Sans Pro"/>
              </a:rPr>
              <a:t> del objeto y no el </a:t>
            </a:r>
            <a:r>
              <a:rPr lang="es-AR" sz="2800" i="1" dirty="0">
                <a:effectLst>
                  <a:outerShdw blurRad="38100" dist="38100" dir="2700000" algn="tl">
                    <a:srgbClr val="000000">
                      <a:alpha val="43137"/>
                    </a:srgbClr>
                  </a:outerShdw>
                </a:effectLst>
                <a:latin typeface="Source Sans Pro"/>
                <a:ea typeface="Source Sans Pro"/>
                <a:cs typeface="Source Sans Pro"/>
                <a:sym typeface="Source Sans Pro"/>
              </a:rPr>
              <a:t>tipo</a:t>
            </a:r>
            <a:r>
              <a:rPr lang="es-AR" sz="2800" dirty="0">
                <a:effectLst>
                  <a:outerShdw blurRad="38100" dist="38100" dir="2700000" algn="tl">
                    <a:srgbClr val="000000">
                      <a:alpha val="43137"/>
                    </a:srgbClr>
                  </a:outerShdw>
                </a:effectLst>
                <a:latin typeface="Source Sans Pro"/>
                <a:ea typeface="Source Sans Pro"/>
                <a:cs typeface="Source Sans Pro"/>
                <a:sym typeface="Source Sans Pro"/>
              </a:rPr>
              <a:t> de objeto.</a:t>
            </a:r>
            <a:endParaRPr sz="3200"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914400" lvl="0" indent="-361950" rtl="0">
              <a:spcBef>
                <a:spcPts val="700"/>
              </a:spcBef>
              <a:spcAft>
                <a:spcPts val="0"/>
              </a:spcAft>
              <a:buClr>
                <a:srgbClr val="FFCC29"/>
              </a:buClr>
              <a:buSzPts val="2100"/>
              <a:buFont typeface="Noto Sans Symbols"/>
              <a:buChar char="●"/>
            </a:pPr>
            <a:r>
              <a:rPr lang="es-AR" sz="2800" dirty="0">
                <a:effectLst>
                  <a:outerShdw blurRad="38100" dist="38100" dir="2700000" algn="tl">
                    <a:srgbClr val="000000">
                      <a:alpha val="43137"/>
                    </a:srgbClr>
                  </a:outerShdw>
                </a:effectLst>
                <a:latin typeface="Source Sans Pro"/>
                <a:ea typeface="Source Sans Pro"/>
                <a:cs typeface="Source Sans Pro"/>
                <a:sym typeface="Source Sans Pro"/>
              </a:rPr>
              <a:t>Una vez inicializado el objeto se puede utilizar para manipular sus atributos y llamar a sus métodos</a:t>
            </a:r>
            <a:r>
              <a:rPr lang="es-AR" sz="2800" dirty="0" smtClean="0">
                <a:effectLst>
                  <a:outerShdw blurRad="38100" dist="38100" dir="2700000" algn="tl">
                    <a:srgbClr val="000000">
                      <a:alpha val="43137"/>
                    </a:srgbClr>
                  </a:outerShdw>
                </a:effectLst>
                <a:latin typeface="Source Sans Pro"/>
                <a:ea typeface="Source Sans Pro"/>
                <a:cs typeface="Source Sans Pro"/>
                <a:sym typeface="Source Sans Pro"/>
              </a:rPr>
              <a:t>.</a:t>
            </a:r>
            <a:endParaRPr sz="2400"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0" lvl="0" indent="0" rtl="0">
              <a:spcBef>
                <a:spcPts val="0"/>
              </a:spcBef>
              <a:spcAft>
                <a:spcPts val="0"/>
              </a:spcAft>
              <a:buNone/>
            </a:pPr>
            <a:r>
              <a:rPr lang="es-AR" sz="2800" dirty="0">
                <a:solidFill>
                  <a:srgbClr val="FFFFFF"/>
                </a:solidFill>
                <a:latin typeface="Source Sans Pro"/>
                <a:ea typeface="Source Sans Pro"/>
                <a:cs typeface="Source Sans Pro"/>
                <a:sym typeface="Source Sans Pro"/>
              </a:rPr>
              <a:t>	</a:t>
            </a:r>
            <a:endParaRPr sz="2800" dirty="0">
              <a:solidFill>
                <a:srgbClr val="FFFFFF"/>
              </a:solidFill>
              <a:latin typeface="Source Sans Pro"/>
              <a:ea typeface="Source Sans Pro"/>
              <a:cs typeface="Source Sans Pro"/>
              <a:sym typeface="Source Sans Pro"/>
            </a:endParaRPr>
          </a:p>
        </p:txBody>
      </p:sp>
      <p:sp>
        <p:nvSpPr>
          <p:cNvPr id="4" name="Google Shape;408;p22"/>
          <p:cNvSpPr txBox="1">
            <a:spLocks/>
          </p:cNvSpPr>
          <p:nvPr/>
        </p:nvSpPr>
        <p:spPr>
          <a:xfrm>
            <a:off x="680321" y="2328251"/>
            <a:ext cx="10692300" cy="1239982"/>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pPr marL="0" indent="0">
              <a:spcBef>
                <a:spcPts val="0"/>
              </a:spcBef>
              <a:buNone/>
            </a:pPr>
            <a:r>
              <a:rPr lang="es-AR" sz="2600" dirty="0" err="1">
                <a:solidFill>
                  <a:srgbClr val="2B91AF"/>
                </a:solidFill>
                <a:latin typeface="Consolas" panose="020B0609020204030204" pitchFamily="49" charset="0"/>
              </a:rPr>
              <a:t>NombreClase</a:t>
            </a:r>
            <a:r>
              <a:rPr lang="es-AR" sz="2600" dirty="0">
                <a:solidFill>
                  <a:srgbClr val="2B91AF"/>
                </a:solidFill>
                <a:latin typeface="Consolas" panose="020B0609020204030204" pitchFamily="49" charset="0"/>
              </a:rPr>
              <a:t> </a:t>
            </a:r>
            <a:r>
              <a:rPr lang="es-AR" sz="2600" dirty="0" err="1" smtClean="0">
                <a:solidFill>
                  <a:srgbClr val="000000"/>
                </a:solidFill>
                <a:latin typeface="Consolas" panose="020B0609020204030204" pitchFamily="49" charset="0"/>
              </a:rPr>
              <a:t>nombreObjeto</a:t>
            </a:r>
            <a:r>
              <a:rPr lang="es-AR" sz="2600" dirty="0" smtClean="0">
                <a:solidFill>
                  <a:srgbClr val="000000"/>
                </a:solidFill>
                <a:latin typeface="Consolas" panose="020B0609020204030204" pitchFamily="49" charset="0"/>
              </a:rPr>
              <a:t> </a:t>
            </a:r>
            <a:r>
              <a:rPr lang="es-AR" sz="2600" dirty="0">
                <a:solidFill>
                  <a:srgbClr val="000000"/>
                </a:solidFill>
                <a:latin typeface="Consolas" panose="020B0609020204030204" pitchFamily="49" charset="0"/>
              </a:rPr>
              <a:t>= </a:t>
            </a:r>
            <a:r>
              <a:rPr lang="es-AR" sz="2600" dirty="0">
                <a:solidFill>
                  <a:srgbClr val="2B91AF"/>
                </a:solidFill>
                <a:latin typeface="Consolas" panose="020B0609020204030204" pitchFamily="49" charset="0"/>
              </a:rPr>
              <a:t>new </a:t>
            </a:r>
            <a:r>
              <a:rPr lang="es-AR" sz="2600" dirty="0" err="1">
                <a:solidFill>
                  <a:srgbClr val="2B91AF"/>
                </a:solidFill>
                <a:latin typeface="Consolas" panose="020B0609020204030204" pitchFamily="49" charset="0"/>
              </a:rPr>
              <a:t>NombreClase</a:t>
            </a:r>
            <a:r>
              <a:rPr lang="es-AR" sz="2600" dirty="0">
                <a:solidFill>
                  <a:srgbClr val="000000"/>
                </a:solidFill>
                <a:latin typeface="Consolas" panose="020B0609020204030204" pitchFamily="49" charset="0"/>
              </a:rPr>
              <a:t>();</a:t>
            </a:r>
            <a:endParaRPr lang="es-AR" sz="2600" dirty="0">
              <a:latin typeface="Source Sans Pro"/>
              <a:ea typeface="Source Sans Pro"/>
              <a:cs typeface="Source Sans Pro"/>
              <a:sym typeface="Source Sans Pro"/>
            </a:endParaRPr>
          </a:p>
          <a:p>
            <a:pPr marL="0" indent="0">
              <a:spcBef>
                <a:spcPts val="0"/>
              </a:spcBef>
              <a:buNone/>
            </a:pPr>
            <a:endParaRPr lang="es-AR" sz="2600" dirty="0" smtClean="0">
              <a:solidFill>
                <a:srgbClr val="000000"/>
              </a:solidFill>
              <a:latin typeface="Consolas" panose="020B0609020204030204" pitchFamily="49" charset="0"/>
            </a:endParaRPr>
          </a:p>
          <a:p>
            <a:pPr marL="0" indent="0">
              <a:spcBef>
                <a:spcPts val="0"/>
              </a:spcBef>
              <a:buNone/>
            </a:pPr>
            <a:r>
              <a:rPr lang="es-AR" sz="2600" dirty="0" err="1" smtClean="0">
                <a:solidFill>
                  <a:srgbClr val="000000"/>
                </a:solidFill>
                <a:latin typeface="Consolas" panose="020B0609020204030204" pitchFamily="49" charset="0"/>
              </a:rPr>
              <a:t>nombreObjeto</a:t>
            </a:r>
            <a:r>
              <a:rPr lang="es-AR" sz="2600" dirty="0" smtClean="0">
                <a:solidFill>
                  <a:srgbClr val="000000"/>
                </a:solidFill>
                <a:latin typeface="Consolas" panose="020B0609020204030204" pitchFamily="49" charset="0"/>
              </a:rPr>
              <a:t> = </a:t>
            </a:r>
            <a:r>
              <a:rPr lang="es-AR" sz="2600" dirty="0" smtClean="0">
                <a:solidFill>
                  <a:srgbClr val="2B91AF"/>
                </a:solidFill>
                <a:latin typeface="Consolas" panose="020B0609020204030204" pitchFamily="49" charset="0"/>
              </a:rPr>
              <a:t>new </a:t>
            </a:r>
            <a:r>
              <a:rPr lang="es-AR" sz="2600" dirty="0" err="1" smtClean="0">
                <a:solidFill>
                  <a:srgbClr val="2B91AF"/>
                </a:solidFill>
                <a:latin typeface="Consolas" panose="020B0609020204030204" pitchFamily="49" charset="0"/>
              </a:rPr>
              <a:t>NombreClase</a:t>
            </a:r>
            <a:r>
              <a:rPr lang="es-AR" sz="2600" dirty="0" smtClean="0">
                <a:solidFill>
                  <a:srgbClr val="000000"/>
                </a:solidFill>
                <a:latin typeface="Consolas" panose="020B0609020204030204" pitchFamily="49" charset="0"/>
              </a:rPr>
              <a:t>();</a:t>
            </a:r>
            <a:endParaRPr lang="es-AR" sz="2600" dirty="0" smtClean="0">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24"/>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Ciclo de vida de un objeto</a:t>
            </a:r>
            <a:endParaRPr sz="3600" b="0" i="0" u="none" strike="noStrike" cap="none">
              <a:solidFill>
                <a:schemeClr val="lt1"/>
              </a:solidFill>
              <a:latin typeface="Trebuchet MS"/>
              <a:ea typeface="Trebuchet MS"/>
              <a:cs typeface="Trebuchet MS"/>
              <a:sym typeface="Trebuchet MS"/>
            </a:endParaRPr>
          </a:p>
        </p:txBody>
      </p:sp>
      <p:sp>
        <p:nvSpPr>
          <p:cNvPr id="420" name="Google Shape;420;p24"/>
          <p:cNvSpPr txBox="1">
            <a:spLocks noGrp="1"/>
          </p:cNvSpPr>
          <p:nvPr>
            <p:ph type="subTitle" idx="4294967295"/>
          </p:nvPr>
        </p:nvSpPr>
        <p:spPr>
          <a:xfrm>
            <a:off x="489850" y="2179050"/>
            <a:ext cx="10692300" cy="4307400"/>
          </a:xfrm>
          <a:prstGeom prst="rect">
            <a:avLst/>
          </a:prstGeom>
          <a:noFill/>
          <a:ln>
            <a:noFill/>
          </a:ln>
        </p:spPr>
        <p:txBody>
          <a:bodyPr spcFirstLastPara="1" wrap="square" lIns="91425" tIns="45700" rIns="91425" bIns="45700" anchor="t" anchorCtr="0">
            <a:noAutofit/>
          </a:bodyPr>
          <a:lstStyle/>
          <a:p>
            <a:pPr marL="914400" lvl="0" indent="-361950" rtl="0">
              <a:spcBef>
                <a:spcPts val="0"/>
              </a:spcBef>
              <a:spcAft>
                <a:spcPts val="0"/>
              </a:spcAft>
              <a:buClr>
                <a:srgbClr val="FFCC29"/>
              </a:buClr>
              <a:buSzPts val="2100"/>
              <a:buFont typeface="Noto Sans Symbols"/>
              <a:buChar char="●"/>
            </a:pPr>
            <a:r>
              <a:rPr lang="es-AR" sz="2800" dirty="0">
                <a:effectLst>
                  <a:outerShdw blurRad="38100" dist="38100" dir="2700000" algn="tl">
                    <a:srgbClr val="000000">
                      <a:alpha val="43137"/>
                    </a:srgbClr>
                  </a:outerShdw>
                </a:effectLst>
                <a:latin typeface="Source Sans Pro"/>
                <a:ea typeface="Source Sans Pro"/>
                <a:cs typeface="Source Sans Pro"/>
                <a:sym typeface="Source Sans Pro"/>
              </a:rPr>
              <a:t>Creación del objeto</a:t>
            </a:r>
            <a:endParaRPr sz="2400"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1371600" lvl="1" indent="-381000" rtl="0">
              <a:spcBef>
                <a:spcPts val="0"/>
              </a:spcBef>
              <a:spcAft>
                <a:spcPts val="0"/>
              </a:spcAft>
              <a:buSzPts val="2400"/>
              <a:buFont typeface="Source Sans Pro"/>
              <a:buChar char="○"/>
            </a:pPr>
            <a:r>
              <a:rPr lang="es-AR" sz="2400" dirty="0">
                <a:effectLst>
                  <a:outerShdw blurRad="38100" dist="38100" dir="2700000" algn="tl">
                    <a:srgbClr val="000000">
                      <a:alpha val="43137"/>
                    </a:srgbClr>
                  </a:outerShdw>
                </a:effectLst>
                <a:latin typeface="Source Sans Pro"/>
                <a:ea typeface="Source Sans Pro"/>
                <a:cs typeface="Source Sans Pro"/>
                <a:sym typeface="Source Sans Pro"/>
              </a:rPr>
              <a:t>Se usa </a:t>
            </a:r>
            <a:r>
              <a:rPr lang="es-AR" sz="2400" b="1" dirty="0">
                <a:effectLst>
                  <a:outerShdw blurRad="38100" dist="38100" dir="2700000" algn="tl">
                    <a:srgbClr val="000000">
                      <a:alpha val="43137"/>
                    </a:srgbClr>
                  </a:outerShdw>
                </a:effectLst>
                <a:latin typeface="Source Sans Pro"/>
                <a:ea typeface="Source Sans Pro"/>
                <a:cs typeface="Source Sans Pro"/>
                <a:sym typeface="Source Sans Pro"/>
              </a:rPr>
              <a:t>new</a:t>
            </a:r>
            <a:r>
              <a:rPr lang="es-AR" sz="2400" dirty="0">
                <a:effectLst>
                  <a:outerShdw blurRad="38100" dist="38100" dir="2700000" algn="tl">
                    <a:srgbClr val="000000">
                      <a:alpha val="43137"/>
                    </a:srgbClr>
                  </a:outerShdw>
                </a:effectLst>
                <a:latin typeface="Source Sans Pro"/>
                <a:ea typeface="Source Sans Pro"/>
                <a:cs typeface="Source Sans Pro"/>
                <a:sym typeface="Source Sans Pro"/>
              </a:rPr>
              <a:t> para asignar memoria.</a:t>
            </a:r>
            <a:endParaRPr sz="2400"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1371600" lvl="1" indent="-381000" rtl="0">
              <a:spcBef>
                <a:spcPts val="0"/>
              </a:spcBef>
              <a:spcAft>
                <a:spcPts val="0"/>
              </a:spcAft>
              <a:buSzPts val="2400"/>
              <a:buFont typeface="Source Sans Pro"/>
              <a:buChar char="○"/>
            </a:pPr>
            <a:r>
              <a:rPr lang="es-AR" sz="2400" dirty="0">
                <a:effectLst>
                  <a:outerShdw blurRad="38100" dist="38100" dir="2700000" algn="tl">
                    <a:srgbClr val="000000">
                      <a:alpha val="43137"/>
                    </a:srgbClr>
                  </a:outerShdw>
                </a:effectLst>
                <a:latin typeface="Source Sans Pro"/>
                <a:ea typeface="Source Sans Pro"/>
                <a:cs typeface="Source Sans Pro"/>
                <a:sym typeface="Source Sans Pro"/>
              </a:rPr>
              <a:t>Se usa un constructor para inicializar un objeto en esa memoria</a:t>
            </a:r>
            <a:r>
              <a:rPr lang="es-AR" sz="2400" dirty="0" smtClean="0">
                <a:effectLst>
                  <a:outerShdw blurRad="38100" dist="38100" dir="2700000" algn="tl">
                    <a:srgbClr val="000000">
                      <a:alpha val="43137"/>
                    </a:srgbClr>
                  </a:outerShdw>
                </a:effectLst>
                <a:latin typeface="Source Sans Pro"/>
                <a:ea typeface="Source Sans Pro"/>
                <a:cs typeface="Source Sans Pro"/>
                <a:sym typeface="Source Sans Pro"/>
              </a:rPr>
              <a:t>.</a:t>
            </a:r>
          </a:p>
          <a:p>
            <a:pPr marL="1371600" lvl="1" indent="-381000" rtl="0">
              <a:spcBef>
                <a:spcPts val="0"/>
              </a:spcBef>
              <a:spcAft>
                <a:spcPts val="0"/>
              </a:spcAft>
              <a:buSzPts val="2400"/>
              <a:buFont typeface="Source Sans Pro"/>
              <a:buChar char="○"/>
            </a:pPr>
            <a:endParaRPr sz="2200"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914400" lvl="0" indent="-361950" rtl="0">
              <a:spcBef>
                <a:spcPts val="700"/>
              </a:spcBef>
              <a:spcAft>
                <a:spcPts val="0"/>
              </a:spcAft>
              <a:buClr>
                <a:srgbClr val="FFCC29"/>
              </a:buClr>
              <a:buSzPts val="2100"/>
              <a:buFont typeface="Noto Sans Symbols"/>
              <a:buChar char="●"/>
            </a:pPr>
            <a:r>
              <a:rPr lang="es-AR" sz="2800" dirty="0">
                <a:effectLst>
                  <a:outerShdw blurRad="38100" dist="38100" dir="2700000" algn="tl">
                    <a:srgbClr val="000000">
                      <a:alpha val="43137"/>
                    </a:srgbClr>
                  </a:outerShdw>
                </a:effectLst>
                <a:latin typeface="Source Sans Pro"/>
                <a:ea typeface="Source Sans Pro"/>
                <a:cs typeface="Source Sans Pro"/>
                <a:sym typeface="Source Sans Pro"/>
              </a:rPr>
              <a:t>Utilización del objeto</a:t>
            </a:r>
            <a:endParaRPr sz="2800"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1371600" lvl="1" indent="-381000" rtl="0">
              <a:spcBef>
                <a:spcPts val="700"/>
              </a:spcBef>
              <a:spcAft>
                <a:spcPts val="0"/>
              </a:spcAft>
              <a:buSzPts val="2400"/>
              <a:buFont typeface="Source Sans Pro"/>
              <a:buChar char="○"/>
            </a:pPr>
            <a:r>
              <a:rPr lang="es-AR" sz="2400" dirty="0">
                <a:effectLst>
                  <a:outerShdw blurRad="38100" dist="38100" dir="2700000" algn="tl">
                    <a:srgbClr val="000000">
                      <a:alpha val="43137"/>
                    </a:srgbClr>
                  </a:outerShdw>
                </a:effectLst>
                <a:latin typeface="Source Sans Pro"/>
                <a:ea typeface="Source Sans Pro"/>
                <a:cs typeface="Source Sans Pro"/>
                <a:sym typeface="Source Sans Pro"/>
              </a:rPr>
              <a:t>Llamadas a métodos y atributos</a:t>
            </a:r>
            <a:r>
              <a:rPr lang="es-AR" sz="2400" dirty="0" smtClean="0">
                <a:effectLst>
                  <a:outerShdw blurRad="38100" dist="38100" dir="2700000" algn="tl">
                    <a:srgbClr val="000000">
                      <a:alpha val="43137"/>
                    </a:srgbClr>
                  </a:outerShdw>
                </a:effectLst>
                <a:latin typeface="Source Sans Pro"/>
                <a:ea typeface="Source Sans Pro"/>
                <a:cs typeface="Source Sans Pro"/>
                <a:sym typeface="Source Sans Pro"/>
              </a:rPr>
              <a:t>.</a:t>
            </a:r>
          </a:p>
          <a:p>
            <a:pPr marL="1371600" lvl="1" indent="-381000" rtl="0">
              <a:spcBef>
                <a:spcPts val="700"/>
              </a:spcBef>
              <a:spcAft>
                <a:spcPts val="0"/>
              </a:spcAft>
              <a:buSzPts val="2400"/>
              <a:buFont typeface="Source Sans Pro"/>
              <a:buChar char="○"/>
            </a:pPr>
            <a:endParaRPr sz="2400"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914400" lvl="0" indent="-361950" rtl="0">
              <a:spcBef>
                <a:spcPts val="700"/>
              </a:spcBef>
              <a:spcAft>
                <a:spcPts val="0"/>
              </a:spcAft>
              <a:buClr>
                <a:srgbClr val="FFCC29"/>
              </a:buClr>
              <a:buSzPts val="2100"/>
              <a:buFont typeface="Noto Sans Symbols"/>
              <a:buChar char="●"/>
            </a:pPr>
            <a:r>
              <a:rPr lang="es-AR" sz="2800" dirty="0">
                <a:effectLst>
                  <a:outerShdw blurRad="38100" dist="38100" dir="2700000" algn="tl">
                    <a:srgbClr val="000000">
                      <a:alpha val="43137"/>
                    </a:srgbClr>
                  </a:outerShdw>
                </a:effectLst>
                <a:latin typeface="Source Sans Pro"/>
                <a:ea typeface="Source Sans Pro"/>
                <a:cs typeface="Source Sans Pro"/>
                <a:sym typeface="Source Sans Pro"/>
              </a:rPr>
              <a:t>Destrucción del objeto</a:t>
            </a:r>
            <a:endParaRPr sz="2800"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1371600" lvl="1" indent="-381000" rtl="0">
              <a:spcBef>
                <a:spcPts val="700"/>
              </a:spcBef>
              <a:spcAft>
                <a:spcPts val="0"/>
              </a:spcAft>
              <a:buSzPts val="2400"/>
              <a:buFont typeface="Source Sans Pro"/>
              <a:buChar char="○"/>
            </a:pPr>
            <a:r>
              <a:rPr lang="es-AR" sz="2400" dirty="0">
                <a:effectLst>
                  <a:outerShdw blurRad="38100" dist="38100" dir="2700000" algn="tl">
                    <a:srgbClr val="000000">
                      <a:alpha val="43137"/>
                    </a:srgbClr>
                  </a:outerShdw>
                </a:effectLst>
                <a:latin typeface="Source Sans Pro"/>
                <a:ea typeface="Source Sans Pro"/>
                <a:cs typeface="Source Sans Pro"/>
                <a:sym typeface="Source Sans Pro"/>
              </a:rPr>
              <a:t>Se pierde la referencia en memoria, ya sea por finalización del programa, cambio o eliminación de la variable, etc.</a:t>
            </a:r>
            <a:endParaRPr sz="2400"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1371600" lvl="1" indent="-381000" rtl="0">
              <a:spcBef>
                <a:spcPts val="700"/>
              </a:spcBef>
              <a:spcAft>
                <a:spcPts val="0"/>
              </a:spcAft>
              <a:buSzPts val="2400"/>
              <a:buFont typeface="Source Sans Pro"/>
              <a:buChar char="○"/>
            </a:pPr>
            <a:r>
              <a:rPr lang="es-AR" sz="2400" dirty="0">
                <a:effectLst>
                  <a:outerShdw blurRad="38100" dist="38100" dir="2700000" algn="tl">
                    <a:srgbClr val="000000">
                      <a:alpha val="43137"/>
                    </a:srgbClr>
                  </a:outerShdw>
                </a:effectLst>
                <a:latin typeface="Source Sans Pro"/>
                <a:ea typeface="Source Sans Pro"/>
                <a:cs typeface="Source Sans Pro"/>
                <a:sym typeface="Source Sans Pro"/>
              </a:rPr>
              <a:t>El </a:t>
            </a:r>
            <a:r>
              <a:rPr lang="es-AR" sz="2400" dirty="0" err="1">
                <a:effectLst>
                  <a:outerShdw blurRad="38100" dist="38100" dir="2700000" algn="tl">
                    <a:srgbClr val="000000">
                      <a:alpha val="43137"/>
                    </a:srgbClr>
                  </a:outerShdw>
                </a:effectLst>
                <a:latin typeface="Source Sans Pro"/>
                <a:ea typeface="Source Sans Pro"/>
                <a:cs typeface="Source Sans Pro"/>
                <a:sym typeface="Source Sans Pro"/>
              </a:rPr>
              <a:t>Garbage</a:t>
            </a:r>
            <a:r>
              <a:rPr lang="es-AR" sz="2400" dirty="0">
                <a:effectLst>
                  <a:outerShdw blurRad="38100" dist="38100" dir="2700000" algn="tl">
                    <a:srgbClr val="000000">
                      <a:alpha val="43137"/>
                    </a:srgbClr>
                  </a:outerShdw>
                </a:effectLst>
                <a:latin typeface="Source Sans Pro"/>
                <a:ea typeface="Source Sans Pro"/>
                <a:cs typeface="Source Sans Pro"/>
                <a:sym typeface="Source Sans Pro"/>
              </a:rPr>
              <a:t> </a:t>
            </a:r>
            <a:r>
              <a:rPr lang="es-AR" sz="2400" dirty="0" err="1">
                <a:effectLst>
                  <a:outerShdw blurRad="38100" dist="38100" dir="2700000" algn="tl">
                    <a:srgbClr val="000000">
                      <a:alpha val="43137"/>
                    </a:srgbClr>
                  </a:outerShdw>
                </a:effectLst>
                <a:latin typeface="Source Sans Pro"/>
                <a:ea typeface="Source Sans Pro"/>
                <a:cs typeface="Source Sans Pro"/>
                <a:sym typeface="Source Sans Pro"/>
              </a:rPr>
              <a:t>Collector</a:t>
            </a:r>
            <a:r>
              <a:rPr lang="es-AR" sz="2400" dirty="0">
                <a:effectLst>
                  <a:outerShdw blurRad="38100" dist="38100" dir="2700000" algn="tl">
                    <a:srgbClr val="000000">
                      <a:alpha val="43137"/>
                    </a:srgbClr>
                  </a:outerShdw>
                </a:effectLst>
                <a:latin typeface="Source Sans Pro"/>
                <a:ea typeface="Source Sans Pro"/>
                <a:cs typeface="Source Sans Pro"/>
                <a:sym typeface="Source Sans Pro"/>
              </a:rPr>
              <a:t> liberará memoria cuando lo crea </a:t>
            </a:r>
            <a:r>
              <a:rPr lang="es-AR" sz="2400" dirty="0" smtClean="0">
                <a:effectLst>
                  <a:outerShdw blurRad="38100" dist="38100" dir="2700000" algn="tl">
                    <a:srgbClr val="000000">
                      <a:alpha val="43137"/>
                    </a:srgbClr>
                  </a:outerShdw>
                </a:effectLst>
                <a:latin typeface="Source Sans Pro"/>
                <a:ea typeface="Source Sans Pro"/>
                <a:cs typeface="Source Sans Pro"/>
                <a:sym typeface="Source Sans Pro"/>
              </a:rPr>
              <a:t>necesario.</a:t>
            </a:r>
            <a:endParaRPr sz="28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26"/>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Garbage Collector</a:t>
            </a:r>
            <a:endParaRPr sz="3600" b="0" i="0" u="none" strike="noStrike" cap="none">
              <a:solidFill>
                <a:schemeClr val="lt1"/>
              </a:solidFill>
              <a:latin typeface="Trebuchet MS"/>
              <a:ea typeface="Trebuchet MS"/>
              <a:cs typeface="Trebuchet MS"/>
              <a:sym typeface="Trebuchet MS"/>
            </a:endParaRPr>
          </a:p>
        </p:txBody>
      </p:sp>
      <p:sp>
        <p:nvSpPr>
          <p:cNvPr id="432" name="Google Shape;432;p26"/>
          <p:cNvSpPr txBox="1">
            <a:spLocks noGrp="1"/>
          </p:cNvSpPr>
          <p:nvPr>
            <p:ph type="subTitle" idx="4294967295"/>
          </p:nvPr>
        </p:nvSpPr>
        <p:spPr>
          <a:xfrm>
            <a:off x="489850" y="2179050"/>
            <a:ext cx="10692300" cy="4307400"/>
          </a:xfrm>
          <a:prstGeom prst="rect">
            <a:avLst/>
          </a:prstGeom>
          <a:noFill/>
          <a:ln>
            <a:noFill/>
          </a:ln>
        </p:spPr>
        <p:txBody>
          <a:bodyPr spcFirstLastPara="1" wrap="square" lIns="91425" tIns="45700" rIns="91425" bIns="45700" anchor="t" anchorCtr="0">
            <a:noAutofit/>
          </a:bodyPr>
          <a:lstStyle/>
          <a:p>
            <a:pPr marL="914400" lvl="0" indent="-361950" rtl="0">
              <a:spcBef>
                <a:spcPts val="0"/>
              </a:spcBef>
              <a:spcAft>
                <a:spcPts val="0"/>
              </a:spcAft>
              <a:buClr>
                <a:srgbClr val="FFCC29"/>
              </a:buClr>
              <a:buSzPts val="2100"/>
              <a:buFont typeface="Noto Sans Symbols"/>
              <a:buChar char="●"/>
            </a:pPr>
            <a:r>
              <a:rPr lang="es-AR" sz="2800">
                <a:latin typeface="Source Sans Pro"/>
                <a:ea typeface="Source Sans Pro"/>
                <a:cs typeface="Source Sans Pro"/>
                <a:sym typeface="Source Sans Pro"/>
              </a:rPr>
              <a:t>En .NET el Garbage Collector será el encargado de liberar memoria.</a:t>
            </a:r>
            <a:endParaRPr sz="3200">
              <a:latin typeface="Source Sans Pro"/>
              <a:ea typeface="Source Sans Pro"/>
              <a:cs typeface="Source Sans Pro"/>
              <a:sym typeface="Source Sans Pro"/>
            </a:endParaRPr>
          </a:p>
          <a:p>
            <a:pPr marL="133350" lvl="0" indent="0" rtl="0">
              <a:spcBef>
                <a:spcPts val="700"/>
              </a:spcBef>
              <a:spcAft>
                <a:spcPts val="0"/>
              </a:spcAft>
              <a:buClr>
                <a:srgbClr val="000000"/>
              </a:buClr>
              <a:buSzPts val="1100"/>
              <a:buFont typeface="Arial"/>
              <a:buNone/>
            </a:pPr>
            <a:endParaRPr sz="1000">
              <a:latin typeface="Source Sans Pro"/>
              <a:ea typeface="Source Sans Pro"/>
              <a:cs typeface="Source Sans Pro"/>
              <a:sym typeface="Source Sans Pro"/>
            </a:endParaRPr>
          </a:p>
          <a:p>
            <a:pPr marL="914400" lvl="0" indent="-361950" rtl="0">
              <a:spcBef>
                <a:spcPts val="700"/>
              </a:spcBef>
              <a:spcAft>
                <a:spcPts val="0"/>
              </a:spcAft>
              <a:buClr>
                <a:srgbClr val="FFCC29"/>
              </a:buClr>
              <a:buSzPts val="2100"/>
              <a:buFont typeface="Noto Sans Symbols"/>
              <a:buChar char="●"/>
            </a:pPr>
            <a:r>
              <a:rPr lang="es-AR" sz="2800">
                <a:latin typeface="Source Sans Pro"/>
                <a:ea typeface="Source Sans Pro"/>
                <a:cs typeface="Source Sans Pro"/>
                <a:sym typeface="Source Sans Pro"/>
              </a:rPr>
              <a:t>Cada vez que creamos un nuevo objeto, el CLR (Common Lenguage Runtime) asigna memoria desde la porción gestionada (Heap)</a:t>
            </a:r>
            <a:endParaRPr sz="2800">
              <a:latin typeface="Source Sans Pro"/>
              <a:ea typeface="Source Sans Pro"/>
              <a:cs typeface="Source Sans Pro"/>
              <a:sym typeface="Source Sans Pro"/>
            </a:endParaRPr>
          </a:p>
          <a:p>
            <a:pPr marL="914400" lvl="0" indent="0" rtl="0">
              <a:spcBef>
                <a:spcPts val="700"/>
              </a:spcBef>
              <a:spcAft>
                <a:spcPts val="0"/>
              </a:spcAft>
              <a:buNone/>
            </a:pPr>
            <a:endParaRPr sz="1000">
              <a:latin typeface="Source Sans Pro"/>
              <a:ea typeface="Source Sans Pro"/>
              <a:cs typeface="Source Sans Pro"/>
              <a:sym typeface="Source Sans Pro"/>
            </a:endParaRPr>
          </a:p>
          <a:p>
            <a:pPr marL="914400" lvl="0" indent="-361950" rtl="0">
              <a:spcBef>
                <a:spcPts val="700"/>
              </a:spcBef>
              <a:spcAft>
                <a:spcPts val="0"/>
              </a:spcAft>
              <a:buClr>
                <a:srgbClr val="FFCC29"/>
              </a:buClr>
              <a:buSzPts val="2100"/>
              <a:buFont typeface="Noto Sans Symbols"/>
              <a:buChar char="●"/>
            </a:pPr>
            <a:r>
              <a:rPr lang="es-AR" sz="2800">
                <a:latin typeface="Source Sans Pro"/>
                <a:ea typeface="Source Sans Pro"/>
                <a:cs typeface="Source Sans Pro"/>
                <a:sym typeface="Source Sans Pro"/>
              </a:rPr>
              <a:t>Eventualmente el Garbage Collector liberará memoria de objetos sin referencia.</a:t>
            </a:r>
            <a:endParaRPr sz="3200">
              <a:latin typeface="Source Sans Pro"/>
              <a:ea typeface="Source Sans Pro"/>
              <a:cs typeface="Source Sans Pro"/>
              <a:sym typeface="Source Sans Pro"/>
            </a:endParaRPr>
          </a:p>
          <a:p>
            <a:pPr marL="558800" lvl="0" indent="-425450" rtl="0">
              <a:spcBef>
                <a:spcPts val="700"/>
              </a:spcBef>
              <a:spcAft>
                <a:spcPts val="0"/>
              </a:spcAft>
              <a:buClr>
                <a:srgbClr val="000000"/>
              </a:buClr>
              <a:buSzPts val="1100"/>
              <a:buFont typeface="Arial"/>
              <a:buNone/>
            </a:pPr>
            <a:endParaRPr sz="800">
              <a:latin typeface="Source Sans Pro"/>
              <a:ea typeface="Source Sans Pro"/>
              <a:cs typeface="Source Sans Pro"/>
              <a:sym typeface="Source Sans Pro"/>
            </a:endParaRPr>
          </a:p>
          <a:p>
            <a:pPr marL="558800" lvl="0" indent="-558800" rtl="0">
              <a:spcBef>
                <a:spcPts val="500"/>
              </a:spcBef>
              <a:spcAft>
                <a:spcPts val="0"/>
              </a:spcAft>
              <a:buClr>
                <a:srgbClr val="000000"/>
              </a:buClr>
              <a:buSzPts val="1100"/>
              <a:buFont typeface="Arial"/>
              <a:buNone/>
            </a:pPr>
            <a:r>
              <a:rPr lang="es-AR" sz="2000">
                <a:latin typeface="Source Sans Pro"/>
                <a:ea typeface="Source Sans Pro"/>
                <a:cs typeface="Source Sans Pro"/>
                <a:sym typeface="Source Sans Pro"/>
              </a:rPr>
              <a:t>https://docs.microsoft.com/en-us/dotnet/standard/garbage-collection/</a:t>
            </a:r>
            <a:endParaRPr sz="3200">
              <a:latin typeface="Source Sans Pro"/>
              <a:ea typeface="Source Sans Pro"/>
              <a:cs typeface="Source Sans Pro"/>
              <a:sym typeface="Source Sans Pro"/>
            </a:endParaRPr>
          </a:p>
          <a:p>
            <a:pPr marL="914400" marR="0" lvl="0" indent="-406400" algn="l" rtl="0">
              <a:lnSpc>
                <a:spcPct val="90000"/>
              </a:lnSpc>
              <a:spcBef>
                <a:spcPts val="0"/>
              </a:spcBef>
              <a:spcAft>
                <a:spcPts val="0"/>
              </a:spcAft>
              <a:buSzPts val="2800"/>
              <a:buFont typeface="Source Sans Pro"/>
              <a:buChar char="●"/>
            </a:pPr>
            <a:endParaRPr sz="2800">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27"/>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La memoria y los Tipos de Datos</a:t>
            </a:r>
            <a:endParaRPr sz="3600" b="0" i="0" u="none" strike="noStrike" cap="none">
              <a:solidFill>
                <a:schemeClr val="lt1"/>
              </a:solidFill>
              <a:latin typeface="Trebuchet MS"/>
              <a:ea typeface="Trebuchet MS"/>
              <a:cs typeface="Trebuchet MS"/>
              <a:sym typeface="Trebuchet MS"/>
            </a:endParaRPr>
          </a:p>
        </p:txBody>
      </p:sp>
      <p:sp>
        <p:nvSpPr>
          <p:cNvPr id="438" name="Google Shape;438;p27"/>
          <p:cNvSpPr txBox="1"/>
          <p:nvPr/>
        </p:nvSpPr>
        <p:spPr>
          <a:xfrm>
            <a:off x="381000" y="2031999"/>
            <a:ext cx="11578200" cy="4707749"/>
          </a:xfrm>
          <a:prstGeom prst="rect">
            <a:avLst/>
          </a:prstGeom>
          <a:noFill/>
          <a:ln>
            <a:noFill/>
          </a:ln>
        </p:spPr>
        <p:txBody>
          <a:bodyPr spcFirstLastPara="1" wrap="square" lIns="91425" tIns="45700" rIns="91425" bIns="45700" anchor="t" anchorCtr="0">
            <a:noAutofit/>
          </a:bodyPr>
          <a:lstStyle/>
          <a:p>
            <a:pPr marL="558800" lvl="0" indent="-590550" rtl="0">
              <a:lnSpc>
                <a:spcPct val="90000"/>
              </a:lnSpc>
              <a:spcBef>
                <a:spcPts val="0"/>
              </a:spcBef>
              <a:spcAft>
                <a:spcPts val="0"/>
              </a:spcAft>
              <a:buClr>
                <a:srgbClr val="FFCC29"/>
              </a:buClr>
              <a:buSzPts val="2600"/>
              <a:buFont typeface="Noto Sans Symbols"/>
              <a:buChar char="•"/>
            </a:pPr>
            <a:r>
              <a:rPr lang="es-AR" sz="28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El CLR administra dos segmentos de memoria: </a:t>
            </a:r>
            <a:r>
              <a:rPr lang="es-AR" sz="2800" b="1" dirty="0" err="1">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Stack</a:t>
            </a:r>
            <a:r>
              <a:rPr lang="es-AR" sz="2800" b="1"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 </a:t>
            </a:r>
            <a:r>
              <a:rPr lang="es-AR" sz="28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(Pila) y </a:t>
            </a:r>
            <a:r>
              <a:rPr lang="es-AR" sz="2800" b="1" dirty="0" err="1">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Heap</a:t>
            </a:r>
            <a:r>
              <a:rPr lang="es-AR" sz="2800" b="1"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 </a:t>
            </a:r>
            <a:r>
              <a:rPr lang="es-AR" sz="28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(Montón</a:t>
            </a:r>
            <a:r>
              <a:rPr lang="es-AR" sz="2800" dirty="0" smtClean="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a:t>
            </a:r>
          </a:p>
          <a:p>
            <a:pPr marL="558800" lvl="0" indent="-590550" rtl="0">
              <a:lnSpc>
                <a:spcPct val="90000"/>
              </a:lnSpc>
              <a:spcBef>
                <a:spcPts val="980"/>
              </a:spcBef>
              <a:spcAft>
                <a:spcPts val="0"/>
              </a:spcAft>
              <a:buClr>
                <a:srgbClr val="FFCC29"/>
              </a:buClr>
              <a:buSzPts val="2600"/>
              <a:buFont typeface="Noto Sans Symbols"/>
              <a:buChar char="•"/>
            </a:pPr>
            <a:r>
              <a:rPr lang="es-AR" sz="2800" dirty="0" smtClean="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El </a:t>
            </a:r>
            <a:r>
              <a:rPr lang="es-AR" sz="2800" b="1" dirty="0" err="1" smtClean="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Stack</a:t>
            </a:r>
            <a:r>
              <a:rPr lang="es-AR" sz="2800" dirty="0" smtClean="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 es liberado automáticamente y</a:t>
            </a:r>
          </a:p>
          <a:p>
            <a:pPr lvl="0">
              <a:lnSpc>
                <a:spcPct val="90000"/>
              </a:lnSpc>
              <a:spcBef>
                <a:spcPts val="980"/>
              </a:spcBef>
              <a:buClr>
                <a:srgbClr val="FFCC29"/>
              </a:buClr>
              <a:buSzPts val="2600"/>
            </a:pPr>
            <a:r>
              <a:rPr lang="es-AR" sz="2800" dirty="0">
                <a:solidFill>
                  <a:srgbClr val="FFFFFF"/>
                </a:solidFill>
                <a:latin typeface="Source Sans Pro"/>
                <a:ea typeface="Source Sans Pro"/>
                <a:cs typeface="Source Sans Pro"/>
                <a:sym typeface="Source Sans Pro"/>
              </a:rPr>
              <a:t> </a:t>
            </a:r>
            <a:r>
              <a:rPr lang="es-AR" sz="2800" dirty="0" smtClean="0">
                <a:solidFill>
                  <a:srgbClr val="FFFFFF"/>
                </a:solidFill>
                <a:latin typeface="Source Sans Pro"/>
                <a:ea typeface="Source Sans Pro"/>
                <a:cs typeface="Source Sans Pro"/>
                <a:sym typeface="Source Sans Pro"/>
              </a:rPr>
              <a:t>        </a:t>
            </a:r>
            <a:r>
              <a:rPr lang="es-AR" sz="2800" dirty="0" smtClean="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el </a:t>
            </a:r>
            <a:r>
              <a:rPr lang="es-AR" sz="2800" b="1" dirty="0" err="1" smtClean="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Heap</a:t>
            </a:r>
            <a:r>
              <a:rPr lang="es-AR" sz="2800" dirty="0" smtClean="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 es administrado por el </a:t>
            </a:r>
            <a:r>
              <a:rPr lang="es-AR" sz="2800" b="1" dirty="0" smtClean="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GC</a:t>
            </a:r>
          </a:p>
          <a:p>
            <a:pPr lvl="0">
              <a:lnSpc>
                <a:spcPct val="90000"/>
              </a:lnSpc>
              <a:spcBef>
                <a:spcPts val="980"/>
              </a:spcBef>
              <a:buClr>
                <a:srgbClr val="FFCC29"/>
              </a:buClr>
              <a:buSzPts val="2600"/>
            </a:pPr>
            <a:r>
              <a:rPr lang="es-AR" sz="2800" b="1"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 </a:t>
            </a:r>
            <a:r>
              <a:rPr lang="es-AR" sz="2800" b="1" dirty="0" smtClean="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        </a:t>
            </a:r>
            <a:r>
              <a:rPr lang="es-AR" sz="2800" dirty="0" smtClean="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a:t>
            </a:r>
            <a:r>
              <a:rPr lang="es-AR" sz="2800" b="1" dirty="0" err="1" smtClean="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Garbage</a:t>
            </a:r>
            <a:r>
              <a:rPr lang="es-AR" sz="2800" b="1" dirty="0" smtClean="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 </a:t>
            </a:r>
            <a:r>
              <a:rPr lang="es-AR" sz="2800" b="1" dirty="0" err="1" smtClean="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Collector</a:t>
            </a:r>
            <a:r>
              <a:rPr lang="es-AR" sz="2800" dirty="0" smtClean="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a:t>
            </a:r>
          </a:p>
          <a:p>
            <a:pPr marL="558800" lvl="0" indent="-590550" rtl="0">
              <a:lnSpc>
                <a:spcPct val="90000"/>
              </a:lnSpc>
              <a:spcBef>
                <a:spcPts val="980"/>
              </a:spcBef>
              <a:spcAft>
                <a:spcPts val="0"/>
              </a:spcAft>
              <a:buClr>
                <a:srgbClr val="FFCC29"/>
              </a:buClr>
              <a:buSzPts val="2600"/>
              <a:buFont typeface="Noto Sans Symbols"/>
              <a:buChar char="•"/>
            </a:pPr>
            <a:r>
              <a:rPr lang="es-AR" sz="2800" dirty="0" smtClean="0">
                <a:solidFill>
                  <a:srgbClr val="FFFFFF"/>
                </a:solidFill>
                <a:latin typeface="Source Sans Pro"/>
                <a:ea typeface="Source Sans Pro"/>
                <a:cs typeface="Source Sans Pro"/>
                <a:sym typeface="Source Sans Pro"/>
              </a:rPr>
              <a:t>Los </a:t>
            </a:r>
            <a:r>
              <a:rPr lang="es-AR" sz="2800" dirty="0">
                <a:solidFill>
                  <a:srgbClr val="FFFFFF"/>
                </a:solidFill>
                <a:latin typeface="Source Sans Pro"/>
                <a:ea typeface="Source Sans Pro"/>
                <a:cs typeface="Source Sans Pro"/>
                <a:sym typeface="Source Sans Pro"/>
              </a:rPr>
              <a:t>tipos</a:t>
            </a:r>
            <a:r>
              <a:rPr lang="es-AR" sz="2800" b="1" dirty="0">
                <a:solidFill>
                  <a:srgbClr val="FFFFFF"/>
                </a:solidFill>
                <a:latin typeface="Source Sans Pro"/>
                <a:ea typeface="Source Sans Pro"/>
                <a:cs typeface="Source Sans Pro"/>
                <a:sym typeface="Source Sans Pro"/>
              </a:rPr>
              <a:t> VALOR</a:t>
            </a:r>
            <a:r>
              <a:rPr lang="es-AR" sz="2800" dirty="0">
                <a:solidFill>
                  <a:srgbClr val="FFFFFF"/>
                </a:solidFill>
                <a:latin typeface="Source Sans Pro"/>
                <a:ea typeface="Source Sans Pro"/>
                <a:cs typeface="Source Sans Pro"/>
                <a:sym typeface="Source Sans Pro"/>
              </a:rPr>
              <a:t> se almacenan en </a:t>
            </a:r>
            <a:r>
              <a:rPr lang="es-AR" sz="2800" dirty="0" smtClean="0">
                <a:solidFill>
                  <a:srgbClr val="FFFFFF"/>
                </a:solidFill>
                <a:latin typeface="Source Sans Pro"/>
                <a:ea typeface="Source Sans Pro"/>
                <a:cs typeface="Source Sans Pro"/>
                <a:sym typeface="Source Sans Pro"/>
              </a:rPr>
              <a:t>el</a:t>
            </a:r>
          </a:p>
          <a:p>
            <a:pPr lvl="0" rtl="0">
              <a:lnSpc>
                <a:spcPct val="90000"/>
              </a:lnSpc>
              <a:spcBef>
                <a:spcPts val="980"/>
              </a:spcBef>
              <a:spcAft>
                <a:spcPts val="0"/>
              </a:spcAft>
              <a:buClr>
                <a:srgbClr val="FFCC29"/>
              </a:buClr>
              <a:buSzPts val="2600"/>
            </a:pPr>
            <a:r>
              <a:rPr lang="es-AR" sz="2800" dirty="0" smtClean="0">
                <a:solidFill>
                  <a:srgbClr val="FFFFFF"/>
                </a:solidFill>
                <a:latin typeface="Source Sans Pro"/>
                <a:ea typeface="Source Sans Pro"/>
                <a:cs typeface="Source Sans Pro"/>
                <a:sym typeface="Source Sans Pro"/>
              </a:rPr>
              <a:t>         </a:t>
            </a:r>
            <a:r>
              <a:rPr lang="es-AR" sz="2800" dirty="0" err="1" smtClean="0">
                <a:solidFill>
                  <a:srgbClr val="FFFFFF"/>
                </a:solidFill>
                <a:latin typeface="Source Sans Pro"/>
                <a:ea typeface="Source Sans Pro"/>
                <a:cs typeface="Source Sans Pro"/>
                <a:sym typeface="Source Sans Pro"/>
              </a:rPr>
              <a:t>Stack</a:t>
            </a:r>
            <a:r>
              <a:rPr lang="es-AR" sz="2800" dirty="0" smtClean="0">
                <a:solidFill>
                  <a:srgbClr val="FFFFFF"/>
                </a:solidFill>
                <a:latin typeface="Source Sans Pro"/>
                <a:ea typeface="Source Sans Pro"/>
                <a:cs typeface="Source Sans Pro"/>
                <a:sym typeface="Source Sans Pro"/>
              </a:rPr>
              <a:t>.</a:t>
            </a:r>
          </a:p>
          <a:p>
            <a:pPr marL="558800" lvl="0" indent="-590550" rtl="0">
              <a:lnSpc>
                <a:spcPct val="90000"/>
              </a:lnSpc>
              <a:spcBef>
                <a:spcPts val="980"/>
              </a:spcBef>
              <a:spcAft>
                <a:spcPts val="0"/>
              </a:spcAft>
              <a:buClr>
                <a:srgbClr val="FFCC29"/>
              </a:buClr>
              <a:buSzPts val="2600"/>
              <a:buFont typeface="Noto Sans Symbols"/>
              <a:buChar char="•"/>
            </a:pPr>
            <a:r>
              <a:rPr lang="es-AR" sz="2800" dirty="0" smtClean="0">
                <a:solidFill>
                  <a:srgbClr val="FFFFFF"/>
                </a:solidFill>
                <a:latin typeface="Source Sans Pro"/>
                <a:ea typeface="Source Sans Pro"/>
                <a:cs typeface="Source Sans Pro"/>
                <a:sym typeface="Source Sans Pro"/>
              </a:rPr>
              <a:t>Los </a:t>
            </a:r>
            <a:r>
              <a:rPr lang="es-AR" sz="2800" dirty="0">
                <a:solidFill>
                  <a:srgbClr val="FFFFFF"/>
                </a:solidFill>
                <a:latin typeface="Source Sans Pro"/>
                <a:ea typeface="Source Sans Pro"/>
                <a:cs typeface="Source Sans Pro"/>
                <a:sym typeface="Source Sans Pro"/>
              </a:rPr>
              <a:t>tipos </a:t>
            </a:r>
            <a:r>
              <a:rPr lang="es-AR" sz="2800" b="1" dirty="0">
                <a:solidFill>
                  <a:srgbClr val="FFFFFF"/>
                </a:solidFill>
                <a:latin typeface="Source Sans Pro"/>
                <a:ea typeface="Source Sans Pro"/>
                <a:cs typeface="Source Sans Pro"/>
                <a:sym typeface="Source Sans Pro"/>
              </a:rPr>
              <a:t>REFERENCIA</a:t>
            </a:r>
            <a:r>
              <a:rPr lang="es-AR" sz="2800" dirty="0">
                <a:solidFill>
                  <a:srgbClr val="FFFFFF"/>
                </a:solidFill>
                <a:latin typeface="Source Sans Pro"/>
                <a:ea typeface="Source Sans Pro"/>
                <a:cs typeface="Source Sans Pro"/>
                <a:sym typeface="Source Sans Pro"/>
              </a:rPr>
              <a:t> se almacenan </a:t>
            </a:r>
            <a:r>
              <a:rPr lang="es-AR" sz="2800" dirty="0" smtClean="0">
                <a:solidFill>
                  <a:srgbClr val="FFFFFF"/>
                </a:solidFill>
                <a:latin typeface="Source Sans Pro"/>
                <a:ea typeface="Source Sans Pro"/>
                <a:cs typeface="Source Sans Pro"/>
                <a:sym typeface="Source Sans Pro"/>
              </a:rPr>
              <a:t>en</a:t>
            </a:r>
          </a:p>
          <a:p>
            <a:pPr lvl="0" rtl="0">
              <a:lnSpc>
                <a:spcPct val="90000"/>
              </a:lnSpc>
              <a:spcBef>
                <a:spcPts val="980"/>
              </a:spcBef>
              <a:spcAft>
                <a:spcPts val="0"/>
              </a:spcAft>
              <a:buClr>
                <a:srgbClr val="FFCC29"/>
              </a:buClr>
              <a:buSzPts val="2600"/>
            </a:pPr>
            <a:r>
              <a:rPr lang="es-AR" sz="2800" dirty="0">
                <a:solidFill>
                  <a:srgbClr val="FFFFFF"/>
                </a:solidFill>
                <a:latin typeface="Source Sans Pro"/>
                <a:ea typeface="Source Sans Pro"/>
                <a:cs typeface="Source Sans Pro"/>
                <a:sym typeface="Source Sans Pro"/>
              </a:rPr>
              <a:t> </a:t>
            </a:r>
            <a:r>
              <a:rPr lang="es-AR" sz="2800" dirty="0" smtClean="0">
                <a:solidFill>
                  <a:srgbClr val="FFFFFF"/>
                </a:solidFill>
                <a:latin typeface="Source Sans Pro"/>
                <a:ea typeface="Source Sans Pro"/>
                <a:cs typeface="Source Sans Pro"/>
                <a:sym typeface="Source Sans Pro"/>
              </a:rPr>
              <a:t>        el </a:t>
            </a:r>
            <a:r>
              <a:rPr lang="es-AR" sz="2800" dirty="0" err="1">
                <a:solidFill>
                  <a:srgbClr val="FFFFFF"/>
                </a:solidFill>
                <a:latin typeface="Source Sans Pro"/>
                <a:ea typeface="Source Sans Pro"/>
                <a:cs typeface="Source Sans Pro"/>
                <a:sym typeface="Source Sans Pro"/>
              </a:rPr>
              <a:t>Heap</a:t>
            </a:r>
            <a:r>
              <a:rPr lang="es-AR" sz="2800" dirty="0" smtClean="0">
                <a:solidFill>
                  <a:srgbClr val="FFFFFF"/>
                </a:solidFill>
                <a:latin typeface="Source Sans Pro"/>
                <a:ea typeface="Source Sans Pro"/>
                <a:cs typeface="Source Sans Pro"/>
                <a:sym typeface="Source Sans Pro"/>
              </a:rPr>
              <a:t>.</a:t>
            </a:r>
            <a:endParaRPr lang="es-AR" sz="2800" dirty="0"/>
          </a:p>
        </p:txBody>
      </p:sp>
      <p:pic>
        <p:nvPicPr>
          <p:cNvPr id="6" name="Google Shape;440;p27" descr="untitled"/>
          <p:cNvPicPr preferRelativeResize="0"/>
          <p:nvPr/>
        </p:nvPicPr>
        <p:blipFill rotWithShape="1">
          <a:blip r:embed="rId3">
            <a:alphaModFix/>
          </a:blip>
          <a:srcRect/>
          <a:stretch/>
        </p:blipFill>
        <p:spPr>
          <a:xfrm>
            <a:off x="7268725" y="3067848"/>
            <a:ext cx="4690475" cy="3671900"/>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28"/>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Objetos vs. Variables</a:t>
            </a:r>
            <a:endParaRPr sz="3600" b="0" i="0" u="none" strike="noStrike" cap="none">
              <a:solidFill>
                <a:schemeClr val="lt1"/>
              </a:solidFill>
              <a:latin typeface="Trebuchet MS"/>
              <a:ea typeface="Trebuchet MS"/>
              <a:cs typeface="Trebuchet MS"/>
              <a:sym typeface="Trebuchet MS"/>
            </a:endParaRPr>
          </a:p>
        </p:txBody>
      </p:sp>
      <p:sp>
        <p:nvSpPr>
          <p:cNvPr id="446" name="Google Shape;446;p28"/>
          <p:cNvSpPr txBox="1">
            <a:spLocks noGrp="1"/>
          </p:cNvSpPr>
          <p:nvPr>
            <p:ph type="subTitle" idx="4294967295"/>
          </p:nvPr>
        </p:nvSpPr>
        <p:spPr>
          <a:xfrm>
            <a:off x="489850" y="2179050"/>
            <a:ext cx="10692300" cy="4307400"/>
          </a:xfrm>
          <a:prstGeom prst="rect">
            <a:avLst/>
          </a:prstGeom>
          <a:noFill/>
          <a:ln>
            <a:noFill/>
          </a:ln>
        </p:spPr>
        <p:txBody>
          <a:bodyPr spcFirstLastPara="1" wrap="square" lIns="91425" tIns="45700" rIns="91425" bIns="45700" anchor="t" anchorCtr="0">
            <a:noAutofit/>
          </a:bodyPr>
          <a:lstStyle/>
          <a:p>
            <a:pPr marL="558800" lvl="0" indent="-590550" rtl="0">
              <a:spcBef>
                <a:spcPts val="0"/>
              </a:spcBef>
              <a:spcAft>
                <a:spcPts val="0"/>
              </a:spcAft>
              <a:buClr>
                <a:srgbClr val="FFCC29"/>
              </a:buClr>
              <a:buSzPts val="2600"/>
              <a:buFont typeface="Source Sans Pro"/>
              <a:buChar char="●"/>
            </a:pPr>
            <a:r>
              <a:rPr lang="es-AR" sz="2800" dirty="0">
                <a:effectLst>
                  <a:outerShdw blurRad="38100" dist="38100" dir="2700000" algn="tl">
                    <a:srgbClr val="000000">
                      <a:alpha val="43137"/>
                    </a:srgbClr>
                  </a:outerShdw>
                </a:effectLst>
                <a:latin typeface="Source Sans Pro"/>
                <a:ea typeface="Source Sans Pro"/>
                <a:cs typeface="Source Sans Pro"/>
                <a:sym typeface="Source Sans Pro"/>
              </a:rPr>
              <a:t>El tiempo de vida de un valor local está vinculado al ámbito en el que está </a:t>
            </a:r>
            <a:r>
              <a:rPr lang="es-AR" sz="2800" dirty="0" smtClean="0">
                <a:effectLst>
                  <a:outerShdw blurRad="38100" dist="38100" dir="2700000" algn="tl">
                    <a:srgbClr val="000000">
                      <a:alpha val="43137"/>
                    </a:srgbClr>
                  </a:outerShdw>
                </a:effectLst>
                <a:latin typeface="Source Sans Pro"/>
                <a:ea typeface="Source Sans Pro"/>
                <a:cs typeface="Source Sans Pro"/>
                <a:sym typeface="Source Sans Pro"/>
              </a:rPr>
              <a:t>declarada.</a:t>
            </a:r>
          </a:p>
          <a:p>
            <a:pPr marL="1016000" lvl="1" indent="-590550">
              <a:spcBef>
                <a:spcPts val="0"/>
              </a:spcBef>
              <a:buClr>
                <a:srgbClr val="FFCC29"/>
              </a:buClr>
              <a:buSzPts val="2600"/>
              <a:buFont typeface="Source Sans Pro"/>
              <a:buChar char="●"/>
            </a:pPr>
            <a:r>
              <a:rPr lang="es-AR" sz="2600" dirty="0" smtClean="0">
                <a:effectLst>
                  <a:outerShdw blurRad="38100" dist="38100" dir="2700000" algn="tl">
                    <a:srgbClr val="000000">
                      <a:alpha val="43137"/>
                    </a:srgbClr>
                  </a:outerShdw>
                </a:effectLst>
                <a:latin typeface="Source Sans Pro"/>
                <a:ea typeface="Source Sans Pro"/>
                <a:cs typeface="Source Sans Pro"/>
                <a:sym typeface="Source Sans Pro"/>
              </a:rPr>
              <a:t>Tiempo </a:t>
            </a:r>
            <a:r>
              <a:rPr lang="es-AR" sz="2600" dirty="0">
                <a:effectLst>
                  <a:outerShdw blurRad="38100" dist="38100" dir="2700000" algn="tl">
                    <a:srgbClr val="000000">
                      <a:alpha val="43137"/>
                    </a:srgbClr>
                  </a:outerShdw>
                </a:effectLst>
                <a:latin typeface="Source Sans Pro"/>
                <a:ea typeface="Source Sans Pro"/>
                <a:cs typeface="Source Sans Pro"/>
                <a:sym typeface="Source Sans Pro"/>
              </a:rPr>
              <a:t>de vida corto (en general</a:t>
            </a:r>
            <a:r>
              <a:rPr lang="es-AR" sz="2600" dirty="0" smtClean="0">
                <a:effectLst>
                  <a:outerShdw blurRad="38100" dist="38100" dir="2700000" algn="tl">
                    <a:srgbClr val="000000">
                      <a:alpha val="43137"/>
                    </a:srgbClr>
                  </a:outerShdw>
                </a:effectLst>
                <a:latin typeface="Source Sans Pro"/>
                <a:ea typeface="Source Sans Pro"/>
                <a:cs typeface="Source Sans Pro"/>
                <a:sym typeface="Source Sans Pro"/>
              </a:rPr>
              <a:t>).</a:t>
            </a:r>
            <a:endParaRPr lang="es-AR" sz="2600"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1016000" lvl="1" indent="-590550">
              <a:spcBef>
                <a:spcPts val="0"/>
              </a:spcBef>
              <a:buClr>
                <a:srgbClr val="FFCC29"/>
              </a:buClr>
              <a:buSzPts val="2600"/>
              <a:buFont typeface="Source Sans Pro"/>
              <a:buChar char="●"/>
            </a:pPr>
            <a:r>
              <a:rPr lang="es-AR" sz="2600" dirty="0" smtClean="0">
                <a:effectLst>
                  <a:outerShdw blurRad="38100" dist="38100" dir="2700000" algn="tl">
                    <a:srgbClr val="000000">
                      <a:alpha val="43137"/>
                    </a:srgbClr>
                  </a:outerShdw>
                </a:effectLst>
                <a:latin typeface="Source Sans Pro"/>
                <a:ea typeface="Source Sans Pro"/>
                <a:cs typeface="Source Sans Pro"/>
                <a:sym typeface="Source Sans Pro"/>
              </a:rPr>
              <a:t>Creación </a:t>
            </a:r>
            <a:r>
              <a:rPr lang="es-AR" sz="2600" dirty="0">
                <a:effectLst>
                  <a:outerShdw blurRad="38100" dist="38100" dir="2700000" algn="tl">
                    <a:srgbClr val="000000">
                      <a:alpha val="43137"/>
                    </a:srgbClr>
                  </a:outerShdw>
                </a:effectLst>
                <a:latin typeface="Source Sans Pro"/>
                <a:ea typeface="Source Sans Pro"/>
                <a:cs typeface="Source Sans Pro"/>
                <a:sym typeface="Source Sans Pro"/>
              </a:rPr>
              <a:t>y destrucción deterministas.</a:t>
            </a:r>
            <a:endParaRPr sz="2600"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0" rtl="0">
              <a:spcBef>
                <a:spcPts val="700"/>
              </a:spcBef>
              <a:spcAft>
                <a:spcPts val="0"/>
              </a:spcAft>
              <a:buNone/>
            </a:pPr>
            <a:endParaRPr sz="2600"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590550" rtl="0">
              <a:spcBef>
                <a:spcPts val="700"/>
              </a:spcBef>
              <a:spcAft>
                <a:spcPts val="0"/>
              </a:spcAft>
              <a:buClr>
                <a:srgbClr val="FFCC29"/>
              </a:buClr>
              <a:buSzPts val="2600"/>
              <a:buFont typeface="Source Sans Pro"/>
              <a:buChar char="●"/>
            </a:pPr>
            <a:r>
              <a:rPr lang="es-AR" sz="2800" dirty="0">
                <a:effectLst>
                  <a:outerShdw blurRad="38100" dist="38100" dir="2700000" algn="tl">
                    <a:srgbClr val="000000">
                      <a:alpha val="43137"/>
                    </a:srgbClr>
                  </a:outerShdw>
                </a:effectLst>
                <a:latin typeface="Source Sans Pro"/>
                <a:ea typeface="Source Sans Pro"/>
                <a:cs typeface="Source Sans Pro"/>
                <a:sym typeface="Source Sans Pro"/>
              </a:rPr>
              <a:t>El tiempo de vida de un objeto dinámico no está vinculado a su </a:t>
            </a:r>
            <a:r>
              <a:rPr lang="es-AR" sz="2800" dirty="0" smtClean="0">
                <a:effectLst>
                  <a:outerShdw blurRad="38100" dist="38100" dir="2700000" algn="tl">
                    <a:srgbClr val="000000">
                      <a:alpha val="43137"/>
                    </a:srgbClr>
                  </a:outerShdw>
                </a:effectLst>
                <a:latin typeface="Source Sans Pro"/>
                <a:ea typeface="Source Sans Pro"/>
                <a:cs typeface="Source Sans Pro"/>
                <a:sym typeface="Source Sans Pro"/>
              </a:rPr>
              <a:t>ámbito.</a:t>
            </a:r>
            <a:endParaRPr lang="es-AR" sz="2800"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1016000" lvl="1" indent="-590550">
              <a:spcBef>
                <a:spcPts val="700"/>
              </a:spcBef>
              <a:buClr>
                <a:srgbClr val="FFCC29"/>
              </a:buClr>
              <a:buSzPts val="2600"/>
              <a:buFont typeface="Source Sans Pro"/>
              <a:buChar char="●"/>
            </a:pPr>
            <a:r>
              <a:rPr lang="es-AR" sz="2600" dirty="0" smtClean="0">
                <a:effectLst>
                  <a:outerShdw blurRad="38100" dist="38100" dir="2700000" algn="tl">
                    <a:srgbClr val="000000">
                      <a:alpha val="43137"/>
                    </a:srgbClr>
                  </a:outerShdw>
                </a:effectLst>
                <a:latin typeface="Source Sans Pro"/>
                <a:ea typeface="Source Sans Pro"/>
                <a:cs typeface="Source Sans Pro"/>
                <a:sym typeface="Source Sans Pro"/>
              </a:rPr>
              <a:t>Tiempo </a:t>
            </a:r>
            <a:r>
              <a:rPr lang="es-AR" sz="2600" dirty="0">
                <a:effectLst>
                  <a:outerShdw blurRad="38100" dist="38100" dir="2700000" algn="tl">
                    <a:srgbClr val="000000">
                      <a:alpha val="43137"/>
                    </a:srgbClr>
                  </a:outerShdw>
                </a:effectLst>
                <a:latin typeface="Source Sans Pro"/>
                <a:ea typeface="Source Sans Pro"/>
                <a:cs typeface="Source Sans Pro"/>
                <a:sym typeface="Source Sans Pro"/>
              </a:rPr>
              <a:t>de vida más </a:t>
            </a:r>
            <a:r>
              <a:rPr lang="es-AR" sz="2600" dirty="0" smtClean="0">
                <a:effectLst>
                  <a:outerShdw blurRad="38100" dist="38100" dir="2700000" algn="tl">
                    <a:srgbClr val="000000">
                      <a:alpha val="43137"/>
                    </a:srgbClr>
                  </a:outerShdw>
                </a:effectLst>
                <a:latin typeface="Source Sans Pro"/>
                <a:ea typeface="Source Sans Pro"/>
                <a:cs typeface="Source Sans Pro"/>
                <a:sym typeface="Source Sans Pro"/>
              </a:rPr>
              <a:t>largo.</a:t>
            </a:r>
            <a:endParaRPr lang="es-AR" sz="2600"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1016000" lvl="1" indent="-590550">
              <a:spcBef>
                <a:spcPts val="700"/>
              </a:spcBef>
              <a:buClr>
                <a:srgbClr val="FFCC29"/>
              </a:buClr>
              <a:buSzPts val="2600"/>
              <a:buFont typeface="Source Sans Pro"/>
              <a:buChar char="●"/>
            </a:pPr>
            <a:r>
              <a:rPr lang="es-AR" sz="2600" dirty="0" smtClean="0">
                <a:effectLst>
                  <a:outerShdw blurRad="38100" dist="38100" dir="2700000" algn="tl">
                    <a:srgbClr val="000000">
                      <a:alpha val="43137"/>
                    </a:srgbClr>
                  </a:outerShdw>
                </a:effectLst>
                <a:latin typeface="Source Sans Pro"/>
                <a:ea typeface="Source Sans Pro"/>
                <a:cs typeface="Source Sans Pro"/>
                <a:sym typeface="Source Sans Pro"/>
              </a:rPr>
              <a:t>Destrucción </a:t>
            </a:r>
            <a:r>
              <a:rPr lang="es-AR" sz="2600" dirty="0">
                <a:effectLst>
                  <a:outerShdw blurRad="38100" dist="38100" dir="2700000" algn="tl">
                    <a:srgbClr val="000000">
                      <a:alpha val="43137"/>
                    </a:srgbClr>
                  </a:outerShdw>
                </a:effectLst>
                <a:latin typeface="Source Sans Pro"/>
                <a:ea typeface="Source Sans Pro"/>
                <a:cs typeface="Source Sans Pro"/>
                <a:sym typeface="Source Sans Pro"/>
              </a:rPr>
              <a:t>no determinista.</a:t>
            </a:r>
            <a:endParaRPr sz="2600"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977900" marR="0" lvl="0" indent="0" algn="l" rtl="0">
              <a:lnSpc>
                <a:spcPct val="90000"/>
              </a:lnSpc>
              <a:spcBef>
                <a:spcPts val="0"/>
              </a:spcBef>
              <a:spcAft>
                <a:spcPts val="0"/>
              </a:spcAft>
              <a:buNone/>
            </a:pPr>
            <a:endParaRPr sz="2800" dirty="0">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erlín">
  <a:themeElements>
    <a:clrScheme name="Berlin">
      <a:dk1>
        <a:srgbClr val="000000"/>
      </a:dk1>
      <a:lt1>
        <a:srgbClr val="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TotalTime>
  <Words>2037</Words>
  <Application>Microsoft Office PowerPoint</Application>
  <PresentationFormat>Panorámica</PresentationFormat>
  <Paragraphs>236</Paragraphs>
  <Slides>29</Slides>
  <Notes>29</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29</vt:i4>
      </vt:variant>
    </vt:vector>
  </HeadingPairs>
  <TitlesOfParts>
    <vt:vector size="36" baseType="lpstr">
      <vt:lpstr>Source Sans Pro</vt:lpstr>
      <vt:lpstr>Calibri</vt:lpstr>
      <vt:lpstr>Trebuchet MS</vt:lpstr>
      <vt:lpstr>Consolas</vt:lpstr>
      <vt:lpstr>Arial</vt:lpstr>
      <vt:lpstr>Noto Sans Symbols</vt:lpstr>
      <vt:lpstr>Berlín</vt:lpstr>
      <vt:lpstr>Objetos</vt:lpstr>
      <vt:lpstr>¿Qué son los objetos?</vt:lpstr>
      <vt:lpstr>¿Qué son los objetos?</vt:lpstr>
      <vt:lpstr>Declarar e instanciar un objeto</vt:lpstr>
      <vt:lpstr>Declarar e instanciar un objeto</vt:lpstr>
      <vt:lpstr>Ciclo de vida de un objeto</vt:lpstr>
      <vt:lpstr>Garbage Collector</vt:lpstr>
      <vt:lpstr>La memoria y los Tipos de Datos</vt:lpstr>
      <vt:lpstr>Objetos vs. Variables</vt:lpstr>
      <vt:lpstr>Variables</vt:lpstr>
      <vt:lpstr>Ámbito de una Variable</vt:lpstr>
      <vt:lpstr>Objetos</vt:lpstr>
      <vt:lpstr>Objetos</vt:lpstr>
      <vt:lpstr>Objetos</vt:lpstr>
      <vt:lpstr>Destrucción de objetos</vt:lpstr>
      <vt:lpstr>Constantes </vt:lpstr>
      <vt:lpstr>Constructores</vt:lpstr>
      <vt:lpstr>Constructores</vt:lpstr>
      <vt:lpstr>Tipos de Constructores</vt:lpstr>
      <vt:lpstr>Constructores por Defecto</vt:lpstr>
      <vt:lpstr>Constructores por defecto</vt:lpstr>
      <vt:lpstr>Constructores por defecto</vt:lpstr>
      <vt:lpstr>Ejemplo</vt:lpstr>
      <vt:lpstr>Constructores por Defecto</vt:lpstr>
      <vt:lpstr>Constructores por defecto</vt:lpstr>
      <vt:lpstr>Constructores por Defecto</vt:lpstr>
      <vt:lpstr>Constructores por defecto</vt:lpstr>
      <vt:lpstr>Constructores Estáticos</vt:lpstr>
      <vt:lpstr>Constructores por defecto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Objetos</dc:title>
  <cp:lastModifiedBy>alumno</cp:lastModifiedBy>
  <cp:revision>12</cp:revision>
  <dcterms:modified xsi:type="dcterms:W3CDTF">2018-08-28T22:15:17Z</dcterms:modified>
</cp:coreProperties>
</file>