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36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08" autoAdjust="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83491-89D4-49E1-9471-94C7F2E3C116}" type="datetimeFigureOut">
              <a:rPr lang="es-AR" smtClean="0"/>
              <a:t>31/08/2018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D2CA0-9C61-4239-A28D-F73B9C6EE9A8}" type="slidenum">
              <a:rPr lang="es-AR" smtClean="0"/>
              <a:t>‹Nº›</a:t>
            </a:fld>
            <a:endParaRPr lang="es-AR"/>
          </a:p>
        </p:txBody>
      </p:sp>
    </p:spTree>
    <p:extLst>
      <p:ext uri="{BB962C8B-B14F-4D97-AF65-F5344CB8AC3E}">
        <p14:creationId xmlns:p14="http://schemas.microsoft.com/office/powerpoint/2010/main" val="2327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PILARES</a:t>
            </a:r>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3</a:t>
            </a:fld>
            <a:endParaRPr lang="es-AR"/>
          </a:p>
        </p:txBody>
      </p:sp>
    </p:spTree>
    <p:extLst>
      <p:ext uri="{BB962C8B-B14F-4D97-AF65-F5344CB8AC3E}">
        <p14:creationId xmlns:p14="http://schemas.microsoft.com/office/powerpoint/2010/main" val="241523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smtClean="0">
                <a:latin typeface="Arial" panose="020B0604020202020204" pitchFamily="34" charset="0"/>
              </a:rPr>
              <a:t>La herencia es uno de los conceptos más cruciales en la POO. La herencia básicamente consiste en que una clase puede heredar sus variables y métodos a varias subclases (la clase que hereda es llamada superclase o clase padre). Esto significa que una subclase, aparte de los atributos y métodos propios, tiene incorporados los atributos y métodos heredados de la superclase. De esta manera se crea una jerarquía de herencia. </a:t>
            </a:r>
          </a:p>
          <a:p>
            <a:pPr eaLnBrk="1" hangingPunct="1"/>
            <a:endParaRPr lang="es-AR" altLang="es-AR" dirty="0" smtClean="0">
              <a:latin typeface="Arial" panose="020B0604020202020204" pitchFamily="34" charset="0"/>
            </a:endParaRPr>
          </a:p>
          <a:p>
            <a:pPr eaLnBrk="1" hangingPunct="1"/>
            <a:r>
              <a:rPr lang="es-AR" altLang="es-AR" dirty="0" smtClean="0">
                <a:latin typeface="Arial" panose="020B0604020202020204" pitchFamily="34" charset="0"/>
              </a:rPr>
              <a:t>Relación “es un” significa que la clase hija (o heredera), es, además, lo mismo que su padre. Es decir, un auto “es un” transporte, un caballo “es un” animal, etc.</a:t>
            </a:r>
          </a:p>
          <a:p>
            <a:pPr eaLnBrk="1" hangingPunct="1"/>
            <a:endParaRPr lang="es-AR" altLang="es-AR" dirty="0" smtClean="0">
              <a:latin typeface="Arial" panose="020B0604020202020204" pitchFamily="34" charset="0"/>
            </a:endParaRPr>
          </a:p>
          <a:p>
            <a:pPr eaLnBrk="1" hangingPunct="1"/>
            <a:r>
              <a:rPr lang="es-AR" altLang="es-AR" dirty="0" smtClean="0">
                <a:latin typeface="Arial" panose="020B0604020202020204" pitchFamily="34" charset="0"/>
              </a:rPr>
              <a:t>Estos pueden compartir (y extender) su comportamiento sin tener que re implementar su comportamiento. Esto suele hacerse habitualmente agrupando los objetos en </a:t>
            </a:r>
            <a:r>
              <a:rPr lang="es-AR" altLang="es-AR" i="1" dirty="0" smtClean="0">
                <a:latin typeface="Arial" panose="020B0604020202020204" pitchFamily="34" charset="0"/>
              </a:rPr>
              <a:t>clases</a:t>
            </a:r>
            <a:r>
              <a:rPr lang="es-AR" altLang="es-AR" dirty="0" smtClean="0">
                <a:latin typeface="Arial" panose="020B0604020202020204" pitchFamily="34" charset="0"/>
              </a:rPr>
              <a:t> y las clases en </a:t>
            </a:r>
            <a:r>
              <a:rPr lang="es-AR" altLang="es-AR" i="1" dirty="0" smtClean="0">
                <a:latin typeface="Arial" panose="020B0604020202020204" pitchFamily="34" charset="0"/>
              </a:rPr>
              <a:t>árboles</a:t>
            </a:r>
            <a:r>
              <a:rPr lang="es-AR" altLang="es-AR" dirty="0" smtClean="0">
                <a:latin typeface="Arial" panose="020B0604020202020204" pitchFamily="34" charset="0"/>
              </a:rPr>
              <a:t> o </a:t>
            </a:r>
            <a:r>
              <a:rPr lang="es-AR" altLang="es-AR" i="1" dirty="0" smtClean="0">
                <a:latin typeface="Arial" panose="020B0604020202020204" pitchFamily="34" charset="0"/>
              </a:rPr>
              <a:t>enrejados</a:t>
            </a:r>
            <a:r>
              <a:rPr lang="es-AR" altLang="es-AR" dirty="0" smtClean="0">
                <a:latin typeface="Arial" panose="020B0604020202020204" pitchFamily="34" charset="0"/>
              </a:rPr>
              <a:t> que reflejan un comportamiento común. </a:t>
            </a:r>
          </a:p>
          <a:p>
            <a:pPr eaLnBrk="1" hangingPunct="1"/>
            <a:endParaRPr lang="es-ES" altLang="es-AR" dirty="0" smtClean="0">
              <a:latin typeface="Arial" panose="020B0604020202020204" pitchFamily="34" charset="0"/>
            </a:endParaRP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6</a:t>
            </a:fld>
            <a:endParaRPr lang="es-AR"/>
          </a:p>
        </p:txBody>
      </p:sp>
    </p:spTree>
    <p:extLst>
      <p:ext uri="{BB962C8B-B14F-4D97-AF65-F5344CB8AC3E}">
        <p14:creationId xmlns:p14="http://schemas.microsoft.com/office/powerpoint/2010/main" val="407528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altLang="es-AR" dirty="0" smtClean="0">
                <a:latin typeface="Arial" panose="020B0604020202020204" pitchFamily="34" charset="0"/>
              </a:rPr>
              <a:t>El término de polimorfismo también define la capacidad de que más de un objeto puedan crearse usando la misma clase de base para lograr dos conceptos de objetos diferentes, en este caso podemos citar el típico ejemplo de los teléfonos, los cuales se basan en un teléfono base, con la capacidad de hacer </a:t>
            </a:r>
            <a:r>
              <a:rPr lang="es-AR" altLang="es-AR" i="1" dirty="0" smtClean="0">
                <a:latin typeface="Arial" panose="020B0604020202020204" pitchFamily="34" charset="0"/>
              </a:rPr>
              <a:t>ring</a:t>
            </a:r>
            <a:r>
              <a:rPr lang="es-AR" altLang="es-AR" dirty="0" smtClean="0">
                <a:latin typeface="Arial" panose="020B0604020202020204" pitchFamily="34" charset="0"/>
              </a:rPr>
              <a:t> y tener un auricular, para luego obtener un teléfono digital, inalámbrico, con botonera de marcado y también, tomando la misma base, construir un teléfono analógico y con disco de marcado. </a:t>
            </a: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7</a:t>
            </a:fld>
            <a:endParaRPr lang="es-AR"/>
          </a:p>
        </p:txBody>
      </p:sp>
    </p:spTree>
    <p:extLst>
      <p:ext uri="{BB962C8B-B14F-4D97-AF65-F5344CB8AC3E}">
        <p14:creationId xmlns:p14="http://schemas.microsoft.com/office/powerpoint/2010/main" val="330803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smtClean="0">
                <a:latin typeface="Arial" panose="020B0604020202020204" pitchFamily="34" charset="0"/>
              </a:rPr>
              <a:t>Las clases son declaraciones de objetos, también se podrían definir como abstracciones de objetos. Esto quiere decir que la definición de un objeto es la clase. Cuando programamos un objeto y definimos sus características y funcionalidades en realidad lo que estamos haciendo es programar una clase. </a:t>
            </a:r>
          </a:p>
          <a:p>
            <a:pPr eaLnBrk="1" hangingPunct="1"/>
            <a:endParaRPr lang="es-AR" altLang="es-AR" dirty="0" smtClean="0">
              <a:latin typeface="Arial" panose="020B0604020202020204" pitchFamily="34" charset="0"/>
            </a:endParaRPr>
          </a:p>
          <a:p>
            <a:pPr eaLnBrk="1" hangingPunct="1"/>
            <a:r>
              <a:rPr lang="es-CR" altLang="es-AR" dirty="0" smtClean="0">
                <a:latin typeface="Arial" panose="020B0604020202020204" pitchFamily="34" charset="0"/>
                <a:sym typeface="Wingdings" panose="05000000000000000000" pitchFamily="2" charset="2"/>
              </a:rPr>
              <a:t>La clasificación se basa en un comportamiento y atributos comunes. Permite crear un vocabulario estandarizado para comunicarse y pensar dentro del equipo de trabajo.</a:t>
            </a: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8</a:t>
            </a:fld>
            <a:endParaRPr lang="es-AR"/>
          </a:p>
        </p:txBody>
      </p:sp>
    </p:spTree>
    <p:extLst>
      <p:ext uri="{BB962C8B-B14F-4D97-AF65-F5344CB8AC3E}">
        <p14:creationId xmlns:p14="http://schemas.microsoft.com/office/powerpoint/2010/main" val="372762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s-AR" dirty="0" smtClean="0">
              <a:latin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9</a:t>
            </a:fld>
            <a:endParaRPr lang="es-AR"/>
          </a:p>
        </p:txBody>
      </p:sp>
    </p:spTree>
    <p:extLst>
      <p:ext uri="{BB962C8B-B14F-4D97-AF65-F5344CB8AC3E}">
        <p14:creationId xmlns:p14="http://schemas.microsoft.com/office/powerpoint/2010/main" val="2960439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8/31/2018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8/31/2018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8/31/2018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8/31/2018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Programación Orientada a Objetos</a:t>
            </a:r>
            <a:endParaRPr lang="es-AR" dirty="0"/>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a:t>
            </a:r>
            <a:r>
              <a:rPr lang="es-AR" dirty="0" smtClean="0"/>
              <a:t>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smtClean="0">
                <a:solidFill>
                  <a:prstClr val="white"/>
                </a:solidFill>
                <a:latin typeface="Trebuchet MS" panose="020B0603020202020204"/>
              </a:rPr>
              <a:t>2</a:t>
            </a:r>
            <a:endParaRPr lang="es-AR" dirty="0">
              <a:solidFill>
                <a:prstClr val="white"/>
              </a:solidFill>
              <a:latin typeface="Trebuchet MS" panose="020B0603020202020204"/>
            </a:endParaRPr>
          </a:p>
        </p:txBody>
      </p:sp>
    </p:spTree>
    <p:extLst>
      <p:ext uri="{BB962C8B-B14F-4D97-AF65-F5344CB8AC3E}">
        <p14:creationId xmlns:p14="http://schemas.microsoft.com/office/powerpoint/2010/main" val="98725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graphicFrame>
        <p:nvGraphicFramePr>
          <p:cNvPr id="4" name="Tabla 3"/>
          <p:cNvGraphicFramePr>
            <a:graphicFrameLocks noGrp="1"/>
          </p:cNvGraphicFramePr>
          <p:nvPr>
            <p:extLst>
              <p:ext uri="{D42A27DB-BD31-4B8C-83A1-F6EECF244321}">
                <p14:modId xmlns:p14="http://schemas.microsoft.com/office/powerpoint/2010/main" val="1544539290"/>
              </p:ext>
            </p:extLst>
          </p:nvPr>
        </p:nvGraphicFramePr>
        <p:xfrm>
          <a:off x="377370" y="2098523"/>
          <a:ext cx="11263086" cy="3935472"/>
        </p:xfrm>
        <a:graphic>
          <a:graphicData uri="http://schemas.openxmlformats.org/drawingml/2006/table">
            <a:tbl>
              <a:tblPr firstRow="1" bandRow="1">
                <a:tableStyleId>{5C22544A-7EE6-4342-B048-85BDC9FD1C3A}</a:tableStyleId>
              </a:tblPr>
              <a:tblGrid>
                <a:gridCol w="5631543"/>
                <a:gridCol w="5631543"/>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Nombre</a:t>
                      </a:r>
                    </a:p>
                  </a:txBody>
                  <a:tcPr marL="90000" marR="90000" marT="46778" marB="46778"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Descripción</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outerShdw blurRad="38100" dist="38100" dir="2700000" algn="tl">
                              <a:srgbClr val="000000"/>
                            </a:outerShdw>
                          </a:effectLst>
                          <a:latin typeface="Franklin Gothic Medium" pitchFamily="34" charset="0"/>
                        </a:rPr>
                        <a:t>abstract</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outerShdw blurRad="38100" dist="38100" dir="2700000" algn="tl">
                              <a:srgbClr val="000000"/>
                            </a:outerShdw>
                          </a:effectLst>
                          <a:latin typeface="Franklin Gothic Medium" pitchFamily="34" charset="0"/>
                        </a:rPr>
                        <a:t>Indica que la clase no podrá instanciarse.</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outerShdw blurRad="38100" dist="38100" dir="2700000" algn="tl">
                              <a:srgbClr val="000000"/>
                            </a:outerShdw>
                          </a:effectLst>
                          <a:latin typeface="Franklin Gothic Medium" pitchFamily="34" charset="0"/>
                        </a:rPr>
                        <a:t>internal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outerShdw blurRad="38100" dist="38100" dir="2700000" algn="tl">
                              <a:srgbClr val="000000"/>
                            </a:outerShdw>
                          </a:effectLst>
                          <a:latin typeface="Franklin Gothic Medium" pitchFamily="34" charset="0"/>
                        </a:rPr>
                        <a:t>Accesible en todo el proyecto (Assembly).</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outerShdw blurRad="38100" dist="38100" dir="2700000" algn="tl">
                              <a:srgbClr val="000000"/>
                            </a:outerShdw>
                          </a:effectLst>
                          <a:latin typeface="Franklin Gothic Medium" pitchFamily="34" charset="0"/>
                        </a:rPr>
                        <a:t>public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outerShdw blurRad="38100" dist="38100" dir="2700000" algn="tl">
                              <a:srgbClr val="000000"/>
                            </a:outerShdw>
                          </a:effectLst>
                          <a:latin typeface="Franklin Gothic Medium" pitchFamily="34" charset="0"/>
                        </a:rPr>
                        <a:t>Accesible desde cualquier proyecto.</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outerShdw blurRad="38100" dist="38100" dir="2700000" algn="tl">
                              <a:srgbClr val="000000"/>
                            </a:outerShdw>
                          </a:effectLst>
                          <a:latin typeface="Franklin Gothic Medium" pitchFamily="34" charset="0"/>
                        </a:rPr>
                        <a:t>private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outerShdw blurRad="38100" dist="38100" dir="2700000" algn="tl">
                              <a:srgbClr val="000000"/>
                            </a:outerShdw>
                          </a:effectLst>
                          <a:latin typeface="Franklin Gothic Medium" pitchFamily="34" charset="0"/>
                        </a:rPr>
                        <a:t>Accesor por defecto.</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outerShdw blurRad="38100" dist="38100" dir="2700000" algn="tl">
                              <a:srgbClr val="000000"/>
                            </a:outerShdw>
                          </a:effectLst>
                          <a:latin typeface="Franklin Gothic Medium" pitchFamily="34" charset="0"/>
                        </a:rPr>
                        <a:t>sealed</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outerShdw blurRad="38100" dist="38100" dir="2700000" algn="tl">
                              <a:srgbClr val="000000"/>
                            </a:outerShdw>
                          </a:effectLst>
                          <a:latin typeface="Franklin Gothic Medium" pitchFamily="34" charset="0"/>
                        </a:rPr>
                        <a:t>Indica que la clase no podrá heredar.</a:t>
                      </a:r>
                    </a:p>
                  </a:txBody>
                  <a:tcPr marL="90000" marR="90000" marT="46778" marB="46778" horzOverflow="overflow"/>
                </a:tc>
              </a:tr>
            </a:tbl>
          </a:graphicData>
        </a:graphic>
      </p:graphicFrame>
      <p:sp>
        <p:nvSpPr>
          <p:cNvPr id="5" name="CuadroTexto 4"/>
          <p:cNvSpPr txBox="1"/>
          <p:nvPr/>
        </p:nvSpPr>
        <p:spPr>
          <a:xfrm>
            <a:off x="680321" y="6226628"/>
            <a:ext cx="3370090"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Modificadores de visibilidad</a:t>
            </a:r>
            <a:r>
              <a:rPr lang="es-ES" dirty="0" smtClean="0">
                <a:effectLst>
                  <a:outerShdw blurRad="38100" dist="38100" dir="2700000" algn="tl">
                    <a:srgbClr val="000000"/>
                  </a:outerShdw>
                </a:effectLst>
                <a:latin typeface="Franklin Gothic Medium" pitchFamily="34" charset="0"/>
              </a:rPr>
              <a:t>.</a:t>
            </a:r>
            <a:endParaRPr lang="es-ES" dirty="0">
              <a:effectLst>
                <a:outerShdw blurRad="38100" dist="38100" dir="2700000" algn="tl">
                  <a:srgbClr val="000000"/>
                </a:outerShdw>
              </a:effectLst>
              <a:latin typeface="Franklin Gothic Medium" pitchFamily="34" charset="0"/>
            </a:endParaRPr>
          </a:p>
        </p:txBody>
      </p:sp>
    </p:spTree>
    <p:extLst>
      <p:ext uri="{BB962C8B-B14F-4D97-AF65-F5344CB8AC3E}">
        <p14:creationId xmlns:p14="http://schemas.microsoft.com/office/powerpoint/2010/main" val="4009602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P.O.O.</a:t>
            </a:r>
            <a:endParaRPr lang="es-AR" dirty="0"/>
          </a:p>
        </p:txBody>
      </p:sp>
      <p:sp>
        <p:nvSpPr>
          <p:cNvPr id="3" name="Marcador de contenido 2"/>
          <p:cNvSpPr>
            <a:spLocks noGrp="1"/>
          </p:cNvSpPr>
          <p:nvPr>
            <p:ph idx="1"/>
          </p:nvPr>
        </p:nvSpPr>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manera de construir Software basada en un nuevo paradigma.</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Propone resolver problemas de la realidad a través de identificar objetos y relaciones de colaboración entre ellos.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El </a:t>
            </a:r>
            <a:r>
              <a:rPr lang="es-ES" b="1" i="1" dirty="0">
                <a:effectLst>
                  <a:outerShdw blurRad="38100" dist="38100" dir="2700000" algn="tl">
                    <a:srgbClr val="000000">
                      <a:alpha val="43137"/>
                    </a:srgbClr>
                  </a:outerShdw>
                </a:effectLst>
                <a:latin typeface="Franklin Gothic Medium" panose="020B0603020102020204" pitchFamily="34" charset="0"/>
              </a:rPr>
              <a:t>Objeto</a:t>
            </a:r>
            <a:r>
              <a:rPr lang="es-ES" dirty="0">
                <a:effectLst>
                  <a:outerShdw blurRad="38100" dist="38100" dir="2700000" algn="tl">
                    <a:srgbClr val="000000">
                      <a:alpha val="43137"/>
                    </a:srgbClr>
                  </a:outerShdw>
                </a:effectLst>
                <a:latin typeface="Franklin Gothic Medium" panose="020B0603020102020204" pitchFamily="34" charset="0"/>
              </a:rPr>
              <a:t> y el </a:t>
            </a:r>
            <a:r>
              <a:rPr lang="es-ES" b="1" i="1" dirty="0">
                <a:effectLst>
                  <a:outerShdw blurRad="38100" dist="38100" dir="2700000" algn="tl">
                    <a:srgbClr val="000000">
                      <a:alpha val="43137"/>
                    </a:srgbClr>
                  </a:outerShdw>
                </a:effectLst>
                <a:latin typeface="Franklin Gothic Medium" panose="020B0603020102020204" pitchFamily="34" charset="0"/>
              </a:rPr>
              <a:t>Mensaje</a:t>
            </a:r>
            <a:r>
              <a:rPr lang="es-ES" dirty="0">
                <a:effectLst>
                  <a:outerShdw blurRad="38100" dist="38100" dir="2700000" algn="tl">
                    <a:srgbClr val="000000">
                      <a:alpha val="43137"/>
                    </a:srgbClr>
                  </a:outerShdw>
                </a:effectLst>
                <a:latin typeface="Franklin Gothic Medium" panose="020B0603020102020204" pitchFamily="34" charset="0"/>
              </a:rPr>
              <a:t> son sus elementos fundamentales.</a:t>
            </a:r>
          </a:p>
          <a:p>
            <a:pPr marL="0" indent="0">
              <a:buNone/>
            </a:pPr>
            <a:endParaRPr lang="es-AR" dirty="0"/>
          </a:p>
        </p:txBody>
      </p:sp>
    </p:spTree>
    <p:extLst>
      <p:ext uri="{BB962C8B-B14F-4D97-AF65-F5344CB8AC3E}">
        <p14:creationId xmlns:p14="http://schemas.microsoft.com/office/powerpoint/2010/main" val="3042014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27375" y="6529588"/>
            <a:ext cx="8319752" cy="25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p:cNvSpPr/>
          <p:nvPr/>
        </p:nvSpPr>
        <p:spPr>
          <a:xfrm>
            <a:off x="1456164" y="6284892"/>
            <a:ext cx="8064000" cy="23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riángulo isósceles 6"/>
          <p:cNvSpPr/>
          <p:nvPr/>
        </p:nvSpPr>
        <p:spPr>
          <a:xfrm>
            <a:off x="1211890" y="432333"/>
            <a:ext cx="8550721" cy="1044775"/>
          </a:xfrm>
          <a:prstGeom prst="triangle">
            <a:avLst>
              <a:gd name="adj" fmla="val 50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000" b="1" dirty="0" smtClean="0">
                <a:effectLst>
                  <a:outerShdw blurRad="38100" dist="38100" dir="2700000" algn="tl">
                    <a:srgbClr val="000000">
                      <a:alpha val="43137"/>
                    </a:srgbClr>
                  </a:outerShdw>
                </a:effectLst>
              </a:rPr>
              <a:t>PILARES</a:t>
            </a:r>
            <a:endParaRPr lang="es-AR" sz="4000" b="1" dirty="0">
              <a:effectLst>
                <a:outerShdw blurRad="38100" dist="38100" dir="2700000" algn="tl">
                  <a:srgbClr val="000000">
                    <a:alpha val="43137"/>
                  </a:srgbClr>
                </a:outerShdw>
              </a:effectLst>
            </a:endParaRPr>
          </a:p>
        </p:txBody>
      </p:sp>
      <p:sp>
        <p:nvSpPr>
          <p:cNvPr id="8" name="Rectángulo 7"/>
          <p:cNvSpPr/>
          <p:nvPr/>
        </p:nvSpPr>
        <p:spPr>
          <a:xfrm>
            <a:off x="2408349" y="1489985"/>
            <a:ext cx="669702" cy="4792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ABSTRACCIÓN</a:t>
            </a:r>
            <a:endParaRPr lang="es-AR" b="1" dirty="0">
              <a:effectLst>
                <a:outerShdw blurRad="38100" dist="38100" dir="2700000" algn="tl">
                  <a:srgbClr val="000000">
                    <a:alpha val="43137"/>
                  </a:srgbClr>
                </a:outerShdw>
              </a:effectLst>
            </a:endParaRPr>
          </a:p>
        </p:txBody>
      </p:sp>
      <p:sp>
        <p:nvSpPr>
          <p:cNvPr id="9" name="Rectángulo 8"/>
          <p:cNvSpPr/>
          <p:nvPr/>
        </p:nvSpPr>
        <p:spPr>
          <a:xfrm>
            <a:off x="3695385"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ENCAPSULAMIENTO</a:t>
            </a:r>
            <a:endParaRPr lang="es-AR" b="1" dirty="0">
              <a:effectLst>
                <a:outerShdw blurRad="38100" dist="38100" dir="2700000" algn="tl">
                  <a:srgbClr val="000000">
                    <a:alpha val="43137"/>
                  </a:srgbClr>
                </a:outerShdw>
              </a:effectLst>
            </a:endParaRPr>
          </a:p>
        </p:txBody>
      </p:sp>
      <p:sp>
        <p:nvSpPr>
          <p:cNvPr id="10" name="Rectángulo 9"/>
          <p:cNvSpPr/>
          <p:nvPr/>
        </p:nvSpPr>
        <p:spPr>
          <a:xfrm>
            <a:off x="6604308"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HERENCIA</a:t>
            </a:r>
            <a:endParaRPr lang="es-AR" b="1" dirty="0">
              <a:effectLst>
                <a:outerShdw blurRad="38100" dist="38100" dir="2700000" algn="tl">
                  <a:srgbClr val="000000">
                    <a:alpha val="43137"/>
                  </a:srgbClr>
                </a:outerShdw>
              </a:effectLst>
            </a:endParaRPr>
          </a:p>
        </p:txBody>
      </p:sp>
      <p:sp>
        <p:nvSpPr>
          <p:cNvPr id="11" name="Rectángulo 10"/>
          <p:cNvSpPr/>
          <p:nvPr/>
        </p:nvSpPr>
        <p:spPr>
          <a:xfrm>
            <a:off x="7891344" y="1489985"/>
            <a:ext cx="669702" cy="479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POLIMORFISMO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703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Abstracción</a:t>
            </a:r>
            <a:endParaRPr lang="es-AR" dirty="0"/>
          </a:p>
        </p:txBody>
      </p:sp>
      <p:sp>
        <p:nvSpPr>
          <p:cNvPr id="3" name="Marcador de contenido 2"/>
          <p:cNvSpPr>
            <a:spLocks noGrp="1"/>
          </p:cNvSpPr>
          <p:nvPr>
            <p:ph idx="1"/>
          </p:nvPr>
        </p:nvSpPr>
        <p:spPr>
          <a:xfrm>
            <a:off x="680321" y="2336873"/>
            <a:ext cx="9613861" cy="3982040"/>
          </a:xfrm>
        </p:spPr>
        <p:txBody>
          <a:bodyPr>
            <a:normAutofit fontScale="92500" lnSpcReduction="10000"/>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Ignorancia selectiva.</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Decide qué es importante y qué no lo 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Se enfoca en lo que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 lo que no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Utiliza la encapsulación para reforzar la abstracción.</a:t>
            </a:r>
          </a:p>
          <a:p>
            <a:endParaRPr lang="es-AR" dirty="0"/>
          </a:p>
        </p:txBody>
      </p:sp>
    </p:spTree>
    <p:extLst>
      <p:ext uri="{BB962C8B-B14F-4D97-AF65-F5344CB8AC3E}">
        <p14:creationId xmlns:p14="http://schemas.microsoft.com/office/powerpoint/2010/main" val="1414542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a:t>
            </a:r>
          </a:p>
        </p:txBody>
      </p:sp>
      <p:sp>
        <p:nvSpPr>
          <p:cNvPr id="3" name="Marcador de contenido 2"/>
          <p:cNvSpPr>
            <a:spLocks noGrp="1"/>
          </p:cNvSpPr>
          <p:nvPr>
            <p:ph idx="1"/>
          </p:nvPr>
        </p:nvSpPr>
        <p:spPr/>
        <p:txBody>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Esta característica es la que denota la capacidad del objeto de responder a peticiones a través de sus </a:t>
            </a:r>
            <a:r>
              <a:rPr lang="es-AR" sz="2800" b="1" i="1" dirty="0">
                <a:effectLst>
                  <a:outerShdw blurRad="38100" dist="38100" dir="2700000" algn="tl">
                    <a:srgbClr val="000000">
                      <a:alpha val="43137"/>
                    </a:srgbClr>
                  </a:outerShdw>
                </a:effectLst>
                <a:latin typeface="Franklin Gothic Medium" panose="020B0603020102020204" pitchFamily="34" charset="0"/>
              </a:rPr>
              <a:t>métodos</a:t>
            </a:r>
            <a:r>
              <a:rPr lang="es-AR" sz="2800" dirty="0">
                <a:effectLst>
                  <a:outerShdw blurRad="38100" dist="38100" dir="2700000" algn="tl">
                    <a:srgbClr val="000000">
                      <a:alpha val="43137"/>
                    </a:srgbClr>
                  </a:outerShdw>
                </a:effectLst>
                <a:latin typeface="Franklin Gothic Medium" panose="020B0603020102020204" pitchFamily="34" charset="0"/>
              </a:rPr>
              <a:t> o </a:t>
            </a:r>
            <a:r>
              <a:rPr lang="es-AR" sz="2800" b="1" i="1" dirty="0">
                <a:effectLst>
                  <a:outerShdw blurRad="38100" dist="38100" dir="2700000" algn="tl">
                    <a:srgbClr val="000000">
                      <a:alpha val="43137"/>
                    </a:srgbClr>
                  </a:outerShdw>
                </a:effectLst>
                <a:latin typeface="Franklin Gothic Medium" panose="020B0603020102020204" pitchFamily="34" charset="0"/>
              </a:rPr>
              <a:t>propiedades</a:t>
            </a:r>
            <a:r>
              <a:rPr lang="es-AR" sz="2800" dirty="0">
                <a:effectLst>
                  <a:outerShdw blurRad="38100" dist="38100" dir="2700000" algn="tl">
                    <a:srgbClr val="000000">
                      <a:alpha val="43137"/>
                    </a:srgbClr>
                  </a:outerShdw>
                </a:effectLst>
                <a:latin typeface="Franklin Gothic Medium" panose="020B0603020102020204" pitchFamily="34" charset="0"/>
              </a:rPr>
              <a:t> sin la necesidad de exponer los medios utilizados para llegar a brindar estos resultados.</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El exterior de la clase lo ve como una caja negra.</a:t>
            </a:r>
          </a:p>
          <a:p>
            <a:pPr marL="0" indent="0">
              <a:buNone/>
            </a:pPr>
            <a:endParaRPr lang="es-AR" dirty="0"/>
          </a:p>
        </p:txBody>
      </p:sp>
    </p:spTree>
    <p:extLst>
      <p:ext uri="{BB962C8B-B14F-4D97-AF65-F5344CB8AC3E}">
        <p14:creationId xmlns:p14="http://schemas.microsoft.com/office/powerpoint/2010/main" val="4169289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a:t>
            </a:r>
          </a:p>
        </p:txBody>
      </p:sp>
      <p:sp>
        <p:nvSpPr>
          <p:cNvPr id="3" name="Marcador de contenido 2"/>
          <p:cNvSpPr>
            <a:spLocks noGrp="1"/>
          </p:cNvSpPr>
          <p:nvPr>
            <p:ph idx="1"/>
          </p:nvPr>
        </p:nvSpPr>
        <p:spPr>
          <a:xfrm>
            <a:off x="680321" y="2336873"/>
            <a:ext cx="9613861" cy="4323234"/>
          </a:xfrm>
        </p:spPr>
        <p:txBody>
          <a:bodyPr>
            <a:normAutofit/>
          </a:bodyPr>
          <a:lstStyle/>
          <a:p>
            <a:pPr>
              <a:defRPr/>
            </a:pPr>
            <a:r>
              <a:rPr lang="es-CR" sz="2800" dirty="0" smtClean="0">
                <a:effectLst>
                  <a:outerShdw blurRad="38100" dist="38100" dir="2700000" algn="tl">
                    <a:srgbClr val="000000">
                      <a:alpha val="43137"/>
                    </a:srgbClr>
                  </a:outerShdw>
                </a:effectLst>
                <a:latin typeface="Franklin Gothic Medium" panose="020B0603020102020204" pitchFamily="34" charset="0"/>
              </a:rPr>
              <a:t>La relación entre clases es del tipo “es un </a:t>
            </a:r>
            <a:r>
              <a:rPr lang="es-CR" sz="2800" dirty="0">
                <a:effectLst>
                  <a:outerShdw blurRad="38100" dist="38100" dir="2700000" algn="tl">
                    <a:srgbClr val="000000">
                      <a:alpha val="43137"/>
                    </a:srgbClr>
                  </a:outerShdw>
                </a:effectLst>
                <a:latin typeface="Franklin Gothic Medium" panose="020B0603020102020204" pitchFamily="34" charset="0"/>
              </a:rPr>
              <a:t>tipo de</a:t>
            </a:r>
            <a:r>
              <a:rPr lang="es-CR" sz="2800" dirty="0" smtClean="0">
                <a:effectLst>
                  <a:outerShdw blurRad="38100" dist="38100" dir="2700000" algn="tl">
                    <a:srgbClr val="000000">
                      <a:alpha val="43137"/>
                    </a:srgbClr>
                  </a:outerShdw>
                </a:effectLst>
                <a:latin typeface="Franklin Gothic Medium" panose="020B0603020102020204" pitchFamily="34" charset="0"/>
              </a:rPr>
              <a:t>”.</a:t>
            </a:r>
            <a:endParaRPr lang="es-CR" sz="2800" dirty="0">
              <a:effectLst>
                <a:outerShdw blurRad="38100" dist="38100" dir="2700000" algn="tl">
                  <a:srgbClr val="000000">
                    <a:alpha val="43137"/>
                  </a:srgbClr>
                </a:outerShdw>
              </a:effectLst>
              <a:latin typeface="Franklin Gothic Medium" panose="020B0603020102020204" pitchFamily="34" charset="0"/>
            </a:endParaRPr>
          </a:p>
          <a:p>
            <a:pPr>
              <a:defRPr/>
            </a:pPr>
            <a:endParaRPr lang="es-CR" sz="2800" dirty="0" smtClean="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smtClean="0">
                <a:effectLst>
                  <a:outerShdw blurRad="38100" dist="38100" dir="2700000" algn="tl">
                    <a:srgbClr val="000000">
                      <a:alpha val="43137"/>
                    </a:srgbClr>
                  </a:outerShdw>
                </a:effectLst>
                <a:latin typeface="Franklin Gothic Medium" panose="020B0603020102020204" pitchFamily="34" charset="0"/>
              </a:rPr>
              <a:t>Va </a:t>
            </a:r>
            <a:r>
              <a:rPr lang="es-CR" sz="2800" dirty="0">
                <a:effectLst>
                  <a:outerShdw blurRad="38100" dist="38100" dir="2700000" algn="tl">
                    <a:srgbClr val="000000">
                      <a:alpha val="43137"/>
                    </a:srgbClr>
                  </a:outerShdw>
                </a:effectLst>
                <a:latin typeface="Franklin Gothic Medium" panose="020B0603020102020204" pitchFamily="34" charset="0"/>
              </a:rPr>
              <a:t>de la generalización a la </a:t>
            </a:r>
            <a:r>
              <a:rPr lang="es-CR" sz="2800" dirty="0" smtClean="0">
                <a:effectLst>
                  <a:outerShdw blurRad="38100" dist="38100" dir="2700000" algn="tl">
                    <a:srgbClr val="000000">
                      <a:alpha val="43137"/>
                    </a:srgbClr>
                  </a:outerShdw>
                </a:effectLst>
                <a:latin typeface="Franklin Gothic Medium" panose="020B0603020102020204" pitchFamily="34" charset="0"/>
              </a:rPr>
              <a:t>especialización</a:t>
            </a:r>
            <a:r>
              <a:rPr lang="es-CR"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base o padre.</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derivada o hija.</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Hereda la implementación.</a:t>
            </a:r>
          </a:p>
          <a:p>
            <a:pPr marL="0" indent="0">
              <a:buNone/>
            </a:pPr>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3918250341"/>
              </p:ext>
            </p:extLst>
          </p:nvPr>
        </p:nvGraphicFramePr>
        <p:xfrm>
          <a:off x="8902065" y="3112346"/>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Figura</a:t>
                      </a:r>
                      <a:endParaRPr lang="es-AR" dirty="0"/>
                    </a:p>
                  </a:txBody>
                  <a:tcPr/>
                </a:tc>
              </a:tr>
              <a:tr h="370840">
                <a:tc>
                  <a:txBody>
                    <a:bodyPr/>
                    <a:lstStyle/>
                    <a:p>
                      <a:r>
                        <a:rPr lang="es-AR" dirty="0" err="1" smtClean="0"/>
                        <a:t>area</a:t>
                      </a:r>
                      <a:r>
                        <a:rPr lang="es-AR" dirty="0" smtClean="0"/>
                        <a:t>() </a:t>
                      </a:r>
                      <a:r>
                        <a:rPr lang="es-AR" dirty="0" smtClean="0"/>
                        <a:t>: </a:t>
                      </a:r>
                      <a:r>
                        <a:rPr lang="es-AR" dirty="0" err="1" smtClean="0"/>
                        <a:t>void</a:t>
                      </a:r>
                      <a:endParaRPr lang="es-AR" dirty="0"/>
                    </a:p>
                  </a:txBody>
                  <a:tcPr/>
                </a:tc>
              </a:tr>
              <a:tr h="370840">
                <a:tc>
                  <a:txBody>
                    <a:bodyPr/>
                    <a:lstStyle/>
                    <a:p>
                      <a:r>
                        <a:rPr lang="es-AR" dirty="0" err="1" smtClean="0"/>
                        <a:t>perimetro</a:t>
                      </a:r>
                      <a:r>
                        <a:rPr lang="es-AR" dirty="0" smtClean="0"/>
                        <a:t>() </a:t>
                      </a:r>
                      <a:r>
                        <a:rPr lang="es-AR" dirty="0" smtClean="0"/>
                        <a:t>: </a:t>
                      </a:r>
                      <a:r>
                        <a:rPr lang="es-AR" dirty="0" err="1" smtClean="0"/>
                        <a:t>void</a:t>
                      </a:r>
                      <a:endParaRPr lang="es-AR"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281183795"/>
              </p:ext>
            </p:extLst>
          </p:nvPr>
        </p:nvGraphicFramePr>
        <p:xfrm>
          <a:off x="8896349" y="4796366"/>
          <a:ext cx="3086101" cy="741680"/>
        </p:xfrm>
        <a:graphic>
          <a:graphicData uri="http://schemas.openxmlformats.org/drawingml/2006/table">
            <a:tbl>
              <a:tblPr firstRow="1" bandRow="1">
                <a:tableStyleId>{5C22544A-7EE6-4342-B048-85BDC9FD1C3A}</a:tableStyleId>
              </a:tblPr>
              <a:tblGrid>
                <a:gridCol w="3086101"/>
              </a:tblGrid>
              <a:tr h="370840">
                <a:tc>
                  <a:txBody>
                    <a:bodyPr/>
                    <a:lstStyle/>
                    <a:p>
                      <a:r>
                        <a:rPr lang="es-AR" dirty="0" smtClean="0"/>
                        <a:t>Círculo</a:t>
                      </a:r>
                      <a:endParaRPr lang="es-AR" dirty="0"/>
                    </a:p>
                  </a:txBody>
                  <a:tcPr/>
                </a:tc>
              </a:tr>
              <a:tr h="370840">
                <a:tc>
                  <a:txBody>
                    <a:bodyPr/>
                    <a:lstStyle/>
                    <a:p>
                      <a:endParaRPr lang="es-AR" dirty="0"/>
                    </a:p>
                  </a:txBody>
                  <a:tcPr/>
                </a:tc>
              </a:tr>
            </a:tbl>
          </a:graphicData>
        </a:graphic>
      </p:graphicFrame>
      <p:cxnSp>
        <p:nvCxnSpPr>
          <p:cNvPr id="9" name="Conector recto de flecha 8"/>
          <p:cNvCxnSpPr>
            <a:stCxn id="7" idx="0"/>
            <a:endCxn id="5" idx="2"/>
          </p:cNvCxnSpPr>
          <p:nvPr/>
        </p:nvCxnSpPr>
        <p:spPr>
          <a:xfrm flipV="1">
            <a:off x="10439399" y="4224866"/>
            <a:ext cx="3176"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10423567" y="4325950"/>
            <a:ext cx="1768433" cy="369332"/>
          </a:xfrm>
          <a:prstGeom prst="rect">
            <a:avLst/>
          </a:prstGeom>
          <a:noFill/>
        </p:spPr>
        <p:txBody>
          <a:bodyPr wrap="none" rtlCol="0">
            <a:spAutoFit/>
          </a:bodyPr>
          <a:lstStyle/>
          <a:p>
            <a:r>
              <a:rPr lang="es-AR" dirty="0" smtClean="0"/>
              <a:t>“Es un tipo de”</a:t>
            </a:r>
            <a:endParaRPr lang="es-AR" dirty="0"/>
          </a:p>
        </p:txBody>
      </p:sp>
    </p:spTree>
    <p:extLst>
      <p:ext uri="{BB962C8B-B14F-4D97-AF65-F5344CB8AC3E}">
        <p14:creationId xmlns:p14="http://schemas.microsoft.com/office/powerpoint/2010/main" val="1562341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nodeType="clickEffect">
                                  <p:stCondLst>
                                    <p:cond delay="0"/>
                                  </p:stCondLst>
                                  <p:childTnLst>
                                    <p:animRot by="120000">
                                      <p:cBhvr>
                                        <p:cTn id="17" dur="100" fill="hold">
                                          <p:stCondLst>
                                            <p:cond delay="0"/>
                                          </p:stCondLst>
                                        </p:cTn>
                                        <p:tgtEl>
                                          <p:spTgt spid="9"/>
                                        </p:tgtEl>
                                        <p:attrNameLst>
                                          <p:attrName>r</p:attrName>
                                        </p:attrNameLst>
                                      </p:cBhvr>
                                    </p:animRot>
                                    <p:animRot by="-240000">
                                      <p:cBhvr>
                                        <p:cTn id="18" dur="200" fill="hold">
                                          <p:stCondLst>
                                            <p:cond delay="200"/>
                                          </p:stCondLst>
                                        </p:cTn>
                                        <p:tgtEl>
                                          <p:spTgt spid="9"/>
                                        </p:tgtEl>
                                        <p:attrNameLst>
                                          <p:attrName>r</p:attrName>
                                        </p:attrNameLst>
                                      </p:cBhvr>
                                    </p:animRot>
                                    <p:animRot by="240000">
                                      <p:cBhvr>
                                        <p:cTn id="19" dur="200" fill="hold">
                                          <p:stCondLst>
                                            <p:cond delay="400"/>
                                          </p:stCondLst>
                                        </p:cTn>
                                        <p:tgtEl>
                                          <p:spTgt spid="9"/>
                                        </p:tgtEl>
                                        <p:attrNameLst>
                                          <p:attrName>r</p:attrName>
                                        </p:attrNameLst>
                                      </p:cBhvr>
                                    </p:animRot>
                                    <p:animRot by="-240000">
                                      <p:cBhvr>
                                        <p:cTn id="20" dur="200" fill="hold">
                                          <p:stCondLst>
                                            <p:cond delay="600"/>
                                          </p:stCondLst>
                                        </p:cTn>
                                        <p:tgtEl>
                                          <p:spTgt spid="9"/>
                                        </p:tgtEl>
                                        <p:attrNameLst>
                                          <p:attrName>r</p:attrName>
                                        </p:attrNameLst>
                                      </p:cBhvr>
                                    </p:animRot>
                                    <p:animRot by="120000">
                                      <p:cBhvr>
                                        <p:cTn id="21" dur="200" fill="hold">
                                          <p:stCondLst>
                                            <p:cond delay="800"/>
                                          </p:stCondLst>
                                        </p:cTn>
                                        <p:tgtEl>
                                          <p:spTgt spid="9"/>
                                        </p:tgtEl>
                                        <p:attrNameLst>
                                          <p:attrName>r</p:attrName>
                                        </p:attrNameLst>
                                      </p:cBhvr>
                                    </p:animRot>
                                  </p:childTnLst>
                                </p:cTn>
                              </p:par>
                              <p:par>
                                <p:cTn id="22" presetID="32" presetClass="emph" presetSubtype="0" fill="hold" grpId="0" nodeType="withEffect">
                                  <p:stCondLst>
                                    <p:cond delay="0"/>
                                  </p:stCondLst>
                                  <p:childTnLst>
                                    <p:animRot by="120000">
                                      <p:cBhvr>
                                        <p:cTn id="23" dur="100" fill="hold">
                                          <p:stCondLst>
                                            <p:cond delay="0"/>
                                          </p:stCondLst>
                                        </p:cTn>
                                        <p:tgtEl>
                                          <p:spTgt spid="11"/>
                                        </p:tgtEl>
                                        <p:attrNameLst>
                                          <p:attrName>r</p:attrName>
                                        </p:attrNameLst>
                                      </p:cBhvr>
                                    </p:animRot>
                                    <p:animRot by="-240000">
                                      <p:cBhvr>
                                        <p:cTn id="24" dur="200" fill="hold">
                                          <p:stCondLst>
                                            <p:cond delay="200"/>
                                          </p:stCondLst>
                                        </p:cTn>
                                        <p:tgtEl>
                                          <p:spTgt spid="11"/>
                                        </p:tgtEl>
                                        <p:attrNameLst>
                                          <p:attrName>r</p:attrName>
                                        </p:attrNameLst>
                                      </p:cBhvr>
                                    </p:animRot>
                                    <p:animRot by="240000">
                                      <p:cBhvr>
                                        <p:cTn id="25" dur="200" fill="hold">
                                          <p:stCondLst>
                                            <p:cond delay="400"/>
                                          </p:stCondLst>
                                        </p:cTn>
                                        <p:tgtEl>
                                          <p:spTgt spid="11"/>
                                        </p:tgtEl>
                                        <p:attrNameLst>
                                          <p:attrName>r</p:attrName>
                                        </p:attrNameLst>
                                      </p:cBhvr>
                                    </p:animRot>
                                    <p:animRot by="-240000">
                                      <p:cBhvr>
                                        <p:cTn id="26" dur="200" fill="hold">
                                          <p:stCondLst>
                                            <p:cond delay="600"/>
                                          </p:stCondLst>
                                        </p:cTn>
                                        <p:tgtEl>
                                          <p:spTgt spid="11"/>
                                        </p:tgtEl>
                                        <p:attrNameLst>
                                          <p:attrName>r</p:attrName>
                                        </p:attrNameLst>
                                      </p:cBhvr>
                                    </p:animRot>
                                    <p:animRot by="120000">
                                      <p:cBhvr>
                                        <p:cTn id="27"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Polimorfismo</a:t>
            </a:r>
          </a:p>
        </p:txBody>
      </p:sp>
      <p:sp>
        <p:nvSpPr>
          <p:cNvPr id="3" name="Marcador de contenido 2"/>
          <p:cNvSpPr>
            <a:spLocks noGrp="1"/>
          </p:cNvSpPr>
          <p:nvPr>
            <p:ph idx="1"/>
          </p:nvPr>
        </p:nvSpPr>
        <p:spPr>
          <a:xfrm>
            <a:off x="680321" y="2173097"/>
            <a:ext cx="9613861" cy="3599316"/>
          </a:xfrm>
        </p:spPr>
        <p:txBody>
          <a:bodyPr/>
          <a:lstStyle/>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definición del método reside en la clase base o padre.</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implementación del método reside en la clase derivada o hija.</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invocación es resuelta al momento de la ejecución.</a:t>
            </a:r>
          </a:p>
          <a:p>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4063217099"/>
              </p:ext>
            </p:extLst>
          </p:nvPr>
        </p:nvGraphicFramePr>
        <p:xfrm>
          <a:off x="4284047" y="4083708"/>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Figura</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39388746"/>
              </p:ext>
            </p:extLst>
          </p:nvPr>
        </p:nvGraphicFramePr>
        <p:xfrm>
          <a:off x="301175" y="4563659"/>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Círculo</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251432180"/>
              </p:ext>
            </p:extLst>
          </p:nvPr>
        </p:nvGraphicFramePr>
        <p:xfrm>
          <a:off x="8753672" y="4932148"/>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Cuadrado</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41472650"/>
              </p:ext>
            </p:extLst>
          </p:nvPr>
        </p:nvGraphicFramePr>
        <p:xfrm>
          <a:off x="4980083" y="5639558"/>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Triangulo</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cxnSp>
        <p:nvCxnSpPr>
          <p:cNvPr id="10" name="Conector recto de flecha 9"/>
          <p:cNvCxnSpPr>
            <a:stCxn id="7" idx="0"/>
            <a:endCxn id="5" idx="3"/>
          </p:cNvCxnSpPr>
          <p:nvPr/>
        </p:nvCxnSpPr>
        <p:spPr>
          <a:xfrm flipH="1" flipV="1">
            <a:off x="7365067" y="4639968"/>
            <a:ext cx="2929115" cy="29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6" idx="3"/>
            <a:endCxn id="5" idx="1"/>
          </p:cNvCxnSpPr>
          <p:nvPr/>
        </p:nvCxnSpPr>
        <p:spPr>
          <a:xfrm flipV="1">
            <a:off x="3382195" y="4639968"/>
            <a:ext cx="901852" cy="47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0"/>
            <a:endCxn id="5" idx="2"/>
          </p:cNvCxnSpPr>
          <p:nvPr/>
        </p:nvCxnSpPr>
        <p:spPr>
          <a:xfrm flipH="1" flipV="1">
            <a:off x="5824557" y="5196228"/>
            <a:ext cx="696036" cy="44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una clase?</a:t>
            </a:r>
            <a:endParaRPr lang="es-AR" dirty="0"/>
          </a:p>
        </p:txBody>
      </p:sp>
      <p:sp>
        <p:nvSpPr>
          <p:cNvPr id="3" name="Marcador de contenido 2"/>
          <p:cNvSpPr>
            <a:spLocks noGrp="1"/>
          </p:cNvSpPr>
          <p:nvPr>
            <p:ph idx="1"/>
          </p:nvPr>
        </p:nvSpPr>
        <p:spPr/>
        <p:txBody>
          <a:bodyPr>
            <a:noAutofit/>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Una clase </a:t>
            </a: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Clasificación.</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Clasificamos en base a comportamientos y atributos comunes.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A partir de la clasificación se crea un vocabulario.</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abstracción de un objeto</a:t>
            </a:r>
            <a:r>
              <a:rPr lang="es-ES" sz="2800" dirty="0" smtClean="0">
                <a:effectLst>
                  <a:outerShdw blurRad="38100" dist="38100" dir="2700000" algn="tl">
                    <a:srgbClr val="000000">
                      <a:alpha val="43137"/>
                    </a:srgbClr>
                  </a:outerShdw>
                </a:effectLst>
                <a:latin typeface="Franklin Gothic Medium" panose="020B0603020102020204" pitchFamily="34" charset="0"/>
                <a:sym typeface="Wingdings" pitchFamily="2" charset="2"/>
              </a:rPr>
              <a:t>.</a:t>
            </a: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p:txBody>
      </p:sp>
    </p:spTree>
    <p:extLst>
      <p:ext uri="{BB962C8B-B14F-4D97-AF65-F5344CB8AC3E}">
        <p14:creationId xmlns:p14="http://schemas.microsoft.com/office/powerpoint/2010/main" val="2410986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Sintaxis</a:t>
            </a:r>
            <a:endParaRPr lang="es-AR" dirty="0"/>
          </a:p>
        </p:txBody>
      </p:sp>
      <p:sp>
        <p:nvSpPr>
          <p:cNvPr id="3" name="Marcador de contenido 2"/>
          <p:cNvSpPr>
            <a:spLocks noGrp="1"/>
          </p:cNvSpPr>
          <p:nvPr>
            <p:ph idx="1"/>
          </p:nvPr>
        </p:nvSpPr>
        <p:spPr>
          <a:xfrm>
            <a:off x="680321" y="3497939"/>
            <a:ext cx="9613861" cy="3338132"/>
          </a:xfrm>
        </p:spPr>
        <p:txBody>
          <a:bodyPr>
            <a:normAutofit lnSpcReduction="10000"/>
          </a:bodyPr>
          <a:lstStyle/>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modificador</a:t>
            </a:r>
            <a:r>
              <a:rPr lang="es-ES" sz="2800" dirty="0">
                <a:effectLst>
                  <a:outerShdw blurRad="38100" dist="38100" dir="2700000" algn="tl">
                    <a:srgbClr val="000000">
                      <a:alpha val="43137"/>
                    </a:srgbClr>
                  </a:outerShdw>
                </a:effectLst>
                <a:latin typeface="Franklin Gothic Medium" panose="020B0603020102020204" pitchFamily="34" charset="0"/>
              </a:rPr>
              <a:t>: Determina la accesibilidad que tendrán sobre ella otras clases.</a:t>
            </a:r>
          </a:p>
          <a:p>
            <a:pPr>
              <a:lnSpc>
                <a:spcPct val="80000"/>
              </a:lnSpc>
              <a:defRPr/>
            </a:pPr>
            <a:r>
              <a:rPr lang="es-ES" sz="2800" b="1" dirty="0" err="1">
                <a:effectLst>
                  <a:outerShdw blurRad="38100" dist="38100" dir="2700000" algn="tl">
                    <a:srgbClr val="000000">
                      <a:alpha val="43137"/>
                    </a:srgbClr>
                  </a:outerShdw>
                </a:effectLst>
                <a:latin typeface="Franklin Gothic Medium" panose="020B0603020102020204" pitchFamily="34" charset="0"/>
              </a:rPr>
              <a:t>class</a:t>
            </a:r>
            <a:r>
              <a:rPr lang="es-ES" sz="2800" dirty="0">
                <a:effectLst>
                  <a:outerShdw blurRad="38100" dist="38100" dir="2700000" algn="tl">
                    <a:srgbClr val="000000">
                      <a:alpha val="43137"/>
                    </a:srgbClr>
                  </a:outerShdw>
                </a:effectLst>
                <a:latin typeface="Franklin Gothic Medium" panose="020B0603020102020204" pitchFamily="34" charset="0"/>
              </a:rPr>
              <a:t>: Es una palabra reservada que le indica al compilador que el siguiente código es una clase. </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Identificador</a:t>
            </a:r>
            <a:r>
              <a:rPr lang="es-ES" sz="2800" dirty="0">
                <a:effectLst>
                  <a:outerShdw blurRad="38100" dist="38100" dir="2700000" algn="tl">
                    <a:srgbClr val="000000">
                      <a:alpha val="43137"/>
                    </a:srgbClr>
                  </a:outerShdw>
                </a:effectLst>
                <a:latin typeface="Franklin Gothic Medium" panose="020B0603020102020204" pitchFamily="34" charset="0"/>
              </a:rPr>
              <a:t>: Indica el nombre de la clase.</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sustantivos,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smtClean="0">
                <a:effectLst>
                  <a:outerShdw blurRad="38100" dist="38100" dir="2700000" algn="tl">
                    <a:srgbClr val="000000">
                      <a:alpha val="43137"/>
                    </a:srgbClr>
                  </a:outerShdw>
                </a:effectLst>
                <a:latin typeface="Franklin Gothic Medium" panose="020B0603020102020204" pitchFamily="34" charset="0"/>
              </a:rPr>
              <a:t>MiClase</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59800"/>
            <a:ext cx="10588693" cy="1336541"/>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dirty="0" err="1">
                <a:solidFill>
                  <a:srgbClr val="0000FF"/>
                </a:solidFill>
                <a:latin typeface="Arial Narrow" panose="020B0606020202030204" pitchFamily="34" charset="0"/>
                <a:cs typeface="Times New Roman" panose="02020603050405020304" pitchFamily="18" charset="0"/>
              </a:rPr>
              <a:t>class</a:t>
            </a:r>
            <a:r>
              <a:rPr lang="es-AR" altLang="es-AR" sz="2000" b="1" dirty="0">
                <a:solidFill>
                  <a:srgbClr val="0000FF"/>
                </a:solidFill>
                <a:latin typeface="Arial Narrow" panose="020B0606020202030204" pitchFamily="34" charset="0"/>
                <a:cs typeface="Times New Roman" panose="02020603050405020304" pitchFamily="18" charset="0"/>
              </a:rPr>
              <a:t>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smtClean="0">
                <a:solidFill>
                  <a:srgbClr val="000000"/>
                </a:solidFill>
                <a:latin typeface="Arial Narrow" panose="020B0606020202030204" pitchFamily="34" charset="0"/>
                <a:cs typeface="Times New Roman" panose="02020603050405020304" pitchFamily="18" charset="0"/>
              </a:rPr>
              <a:t>        </a:t>
            </a:r>
            <a:r>
              <a:rPr lang="es-AR" altLang="es-AR" sz="2000" b="1" dirty="0" smtClean="0">
                <a:solidFill>
                  <a:srgbClr val="66CC66"/>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miembros: atributos y métodos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689135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55</TotalTime>
  <Words>785</Words>
  <Application>Microsoft Office PowerPoint</Application>
  <PresentationFormat>Panorámica</PresentationFormat>
  <Paragraphs>108</Paragraphs>
  <Slides>10</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Arial Narrow</vt:lpstr>
      <vt:lpstr>Calibri</vt:lpstr>
      <vt:lpstr>Franklin Gothic Medium</vt:lpstr>
      <vt:lpstr>Times New Roman</vt:lpstr>
      <vt:lpstr>Trebuchet MS</vt:lpstr>
      <vt:lpstr>Wingdings</vt:lpstr>
      <vt:lpstr>Berlín</vt:lpstr>
      <vt:lpstr>Programación Orientada a Objetos</vt:lpstr>
      <vt:lpstr>P.O.O.</vt:lpstr>
      <vt:lpstr>Presentación de PowerPoint</vt:lpstr>
      <vt:lpstr>Abstracción</vt:lpstr>
      <vt:lpstr>Encapsulamiento</vt:lpstr>
      <vt:lpstr>Herencia</vt:lpstr>
      <vt:lpstr>Polimorfismo</vt:lpstr>
      <vt:lpstr>¿Qué es una clase?</vt:lpstr>
      <vt:lpstr>Sintaxis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Admin</dc:creator>
  <cp:lastModifiedBy>Admin</cp:lastModifiedBy>
  <cp:revision>5</cp:revision>
  <dcterms:created xsi:type="dcterms:W3CDTF">2018-08-30T18:26:44Z</dcterms:created>
  <dcterms:modified xsi:type="dcterms:W3CDTF">2018-08-31T18:56:46Z</dcterms:modified>
</cp:coreProperties>
</file>