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78" r:id="rId4"/>
    <p:sldId id="281" r:id="rId5"/>
    <p:sldId id="279" r:id="rId6"/>
    <p:sldId id="280" r:id="rId7"/>
    <p:sldId id="288" r:id="rId8"/>
    <p:sldId id="289" r:id="rId9"/>
    <p:sldId id="290" r:id="rId10"/>
    <p:sldId id="291" r:id="rId11"/>
    <p:sldId id="292" r:id="rId12"/>
    <p:sldId id="293" r:id="rId13"/>
    <p:sldId id="310" r:id="rId14"/>
    <p:sldId id="282" r:id="rId15"/>
    <p:sldId id="294" r:id="rId16"/>
    <p:sldId id="295" r:id="rId17"/>
    <p:sldId id="296" r:id="rId18"/>
    <p:sldId id="298" r:id="rId19"/>
    <p:sldId id="283" r:id="rId20"/>
    <p:sldId id="299" r:id="rId21"/>
    <p:sldId id="300" r:id="rId22"/>
    <p:sldId id="301" r:id="rId23"/>
    <p:sldId id="302" r:id="rId24"/>
    <p:sldId id="303" r:id="rId25"/>
    <p:sldId id="284" r:id="rId26"/>
    <p:sldId id="285" r:id="rId27"/>
    <p:sldId id="286" r:id="rId28"/>
    <p:sldId id="306" r:id="rId29"/>
    <p:sldId id="307" r:id="rId30"/>
    <p:sldId id="304" r:id="rId31"/>
    <p:sldId id="305" r:id="rId32"/>
    <p:sldId id="308" r:id="rId33"/>
    <p:sldId id="309" r:id="rId34"/>
    <p:sldId id="297" r:id="rId35"/>
    <p:sldId id="27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20" y="-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m1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10.0</c:v>
                </c:pt>
                <c:pt idx="2">
                  <c:v>12.0</c:v>
                </c:pt>
                <c:pt idx="4">
                  <c:v>15.0</c:v>
                </c:pt>
                <c:pt idx="6">
                  <c:v>12.0</c:v>
                </c:pt>
                <c:pt idx="8">
                  <c:v>10.0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m2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1">
                  <c:v>5.0</c:v>
                </c:pt>
                <c:pt idx="3">
                  <c:v>6.0</c:v>
                </c:pt>
                <c:pt idx="5">
                  <c:v>7.0</c:v>
                </c:pt>
                <c:pt idx="7">
                  <c:v>8.0</c:v>
                </c:pt>
                <c:pt idx="9">
                  <c:v>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4306136"/>
        <c:axId val="-2066913416"/>
      </c:lineChart>
      <c:catAx>
        <c:axId val="-2064306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66913416"/>
        <c:crosses val="autoZero"/>
        <c:auto val="1"/>
        <c:lblAlgn val="ctr"/>
        <c:lblOffset val="100"/>
        <c:noMultiLvlLbl val="0"/>
      </c:catAx>
      <c:valAx>
        <c:axId val="-2066913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4306136"/>
        <c:crosses val="autoZero"/>
        <c:crossBetween val="between"/>
      </c:valAx>
    </c:plotArea>
    <c:legend>
      <c:legendPos val="r"/>
      <c:layout/>
      <c:overlay val="0"/>
    </c:legend>
    <c:plotVisOnly val="1"/>
    <c:dispBlanksAs val="span"/>
    <c:showDLblsOverMax val="0"/>
  </c:chart>
  <c:txPr>
    <a:bodyPr/>
    <a:lstStyle/>
    <a:p>
      <a:pPr>
        <a:defRPr>
          <a:solidFill>
            <a:srgbClr val="42424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251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e62908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ae62908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401e56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401e56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82167d9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82167d9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819300"/>
            <a:ext cx="9144000" cy="43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Relationship Id="rId3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3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ltinity.com" TargetMode="External"/><Relationship Id="rId4" Type="http://schemas.openxmlformats.org/officeDocument/2006/relationships/hyperlink" Target="https://www.altinity.com" TargetMode="External"/><Relationship Id="rId5" Type="http://schemas.openxmlformats.org/officeDocument/2006/relationships/hyperlink" Target="https://www.altinity.com/blog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imescale/tsbs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2149" cy="5143500"/>
          </a:xfrm>
          <a:prstGeom prst="rect">
            <a:avLst/>
          </a:prstGeom>
        </p:spPr>
      </p:pic>
      <p:sp>
        <p:nvSpPr>
          <p:cNvPr id="65" name="Google Shape;65;p13"/>
          <p:cNvSpPr txBox="1"/>
          <p:nvPr/>
        </p:nvSpPr>
        <p:spPr>
          <a:xfrm>
            <a:off x="1723673" y="1698100"/>
            <a:ext cx="7180800" cy="168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rgbClr val="FFFF00"/>
                </a:solidFill>
              </a:rPr>
              <a:t>ClickHouse</a:t>
            </a:r>
            <a:r>
              <a:rPr lang="en-US" sz="3600" b="1" dirty="0" smtClean="0">
                <a:solidFill>
                  <a:srgbClr val="FFFF00"/>
                </a:solidFill>
              </a:rPr>
              <a:t> for Time</a:t>
            </a:r>
            <a:r>
              <a:rPr lang="ru-RU" sz="3600" b="1" dirty="0" smtClean="0">
                <a:solidFill>
                  <a:srgbClr val="FFFF00"/>
                </a:solidFill>
              </a:rPr>
              <a:t>-</a:t>
            </a:r>
            <a:r>
              <a:rPr lang="en-US" sz="3600" b="1" dirty="0" smtClean="0">
                <a:solidFill>
                  <a:srgbClr val="FFFF00"/>
                </a:solidFill>
              </a:rPr>
              <a:t>Series</a:t>
            </a:r>
            <a:endParaRPr sz="3600" b="1" dirty="0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00" y="4230164"/>
            <a:ext cx="2792149" cy="92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lickhouse.png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6250" y1="23990" x2="26250" y2="23990"/>
                        <a14:foregroundMark x1="25909" y1="74347" x2="25909" y2="74347"/>
                        <a14:foregroundMark x1="52841" y1="60808" x2="52841" y2="60808"/>
                        <a14:foregroundMark x1="69318" y1="66152" x2="69318" y2="66152"/>
                        <a14:foregroundMark x1="82614" y1="51425" x2="82614" y2="51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97" y="241022"/>
            <a:ext cx="900176" cy="861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701" y="3891610"/>
            <a:ext cx="23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Alexander </a:t>
            </a:r>
            <a:r>
              <a:rPr lang="en-US" sz="1800" b="1" dirty="0" err="1" smtClean="0">
                <a:solidFill>
                  <a:schemeClr val="bg1"/>
                </a:solidFill>
              </a:rPr>
              <a:t>Zaitsev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Бенчмарк</a:t>
            </a:r>
            <a:r>
              <a:rPr lang="ru-RU" dirty="0"/>
              <a:t> ноября 2018</a:t>
            </a:r>
            <a:r>
              <a:rPr lang="en-US" dirty="0"/>
              <a:t>. TSBS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27100"/>
            <a:ext cx="816652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Бенчмарк</a:t>
            </a:r>
            <a:r>
              <a:rPr lang="ru-RU" dirty="0"/>
              <a:t> ноября 2018</a:t>
            </a:r>
            <a:r>
              <a:rPr lang="en-US" dirty="0"/>
              <a:t>. TSBS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9371"/>
            <a:ext cx="7302500" cy="40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0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Промежуточные итоги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Грузим очень быстро</a:t>
            </a:r>
            <a:endParaRPr lang="en-US" sz="2400" dirty="0" smtClean="0"/>
          </a:p>
          <a:p>
            <a:r>
              <a:rPr lang="ru-RU" sz="2400" dirty="0" smtClean="0"/>
              <a:t>Сжимаем довольно неплохо, но можно лучше</a:t>
            </a:r>
          </a:p>
          <a:p>
            <a:r>
              <a:rPr lang="ru-RU" sz="2400" dirty="0" smtClean="0"/>
              <a:t>Запросы выполняем довольно неплохо, но можно лучше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89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49" y="0"/>
            <a:ext cx="8410775" cy="819300"/>
          </a:xfrm>
        </p:spPr>
        <p:txBody>
          <a:bodyPr/>
          <a:lstStyle/>
          <a:p>
            <a:r>
              <a:rPr lang="ru-RU" dirty="0" smtClean="0"/>
              <a:t>Как надо строить </a:t>
            </a:r>
            <a:r>
              <a:rPr lang="en-US" dirty="0" smtClean="0"/>
              <a:t>time-series</a:t>
            </a:r>
            <a:r>
              <a:rPr lang="ru-RU" dirty="0" smtClean="0"/>
              <a:t> на </a:t>
            </a:r>
            <a:r>
              <a:rPr lang="en-US" dirty="0" err="1" smtClean="0"/>
              <a:t>ClickHouse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Регулярные данные (знаем метрики заранее)</a:t>
            </a:r>
          </a:p>
          <a:p>
            <a:r>
              <a:rPr lang="ru-RU" sz="2400" dirty="0" smtClean="0"/>
              <a:t>Нерегулярные данные (не знаем метрики заранее)</a:t>
            </a:r>
          </a:p>
          <a:p>
            <a:r>
              <a:rPr lang="ru-RU" sz="2400" dirty="0" smtClean="0"/>
              <a:t>Произвольные аннотации и теги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14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r>
              <a:rPr lang="en-US" dirty="0" smtClean="0"/>
              <a:t>. </a:t>
            </a:r>
            <a:r>
              <a:rPr lang="ru-RU" dirty="0" smtClean="0"/>
              <a:t>Регулярные данные. Колонки.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079500"/>
            <a:ext cx="82677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err="1">
                <a:latin typeface="Courier New"/>
                <a:cs typeface="Courier New"/>
              </a:rPr>
              <a:t>cpu</a:t>
            </a:r>
            <a:r>
              <a:rPr lang="en-US" dirty="0">
                <a:latin typeface="Courier New"/>
                <a:cs typeface="Courier New"/>
              </a:rPr>
              <a:t> (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 Date DEFAULT today(),  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DateTime</a:t>
            </a:r>
            <a:r>
              <a:rPr lang="en-US" dirty="0">
                <a:latin typeface="Courier New"/>
                <a:cs typeface="Courier New"/>
              </a:rPr>
              <a:t> DEFAULT now(),  </a:t>
            </a:r>
          </a:p>
          <a:p>
            <a:r>
              <a:rPr lang="en-US" dirty="0">
                <a:latin typeface="Courier New"/>
                <a:cs typeface="Courier New"/>
              </a:rPr>
              <a:t>  time String,  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 UInt32,  </a:t>
            </a:r>
            <a:r>
              <a:rPr lang="ru-RU" dirty="0" smtClean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* join to </a:t>
            </a:r>
            <a:r>
              <a:rPr lang="en-US" dirty="0" err="1" smtClean="0">
                <a:latin typeface="Courier New"/>
                <a:cs typeface="Courier New"/>
              </a:rPr>
              <a:t>dim_tag</a:t>
            </a:r>
            <a:r>
              <a:rPr lang="en-US" dirty="0" smtClean="0">
                <a:latin typeface="Courier New"/>
                <a:cs typeface="Courier New"/>
              </a:rPr>
              <a:t> */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usage_user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usage_system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usage_idle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usage_nice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usage_iowait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usage_irq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usage_softirq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usage_steal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usage_guest</a:t>
            </a:r>
            <a:r>
              <a:rPr lang="en-US" b="1" dirty="0">
                <a:latin typeface="Courier New"/>
                <a:cs typeface="Courier New"/>
              </a:rPr>
              <a:t> Float64,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usage_guest_nice</a:t>
            </a:r>
            <a:r>
              <a:rPr lang="en-US" b="1" dirty="0">
                <a:latin typeface="Courier New"/>
                <a:cs typeface="Courier New"/>
              </a:rPr>
              <a:t> Float64</a:t>
            </a:r>
          </a:p>
          <a:p>
            <a:r>
              <a:rPr lang="en-US" dirty="0">
                <a:latin typeface="Courier New"/>
                <a:cs typeface="Courier New"/>
              </a:rPr>
              <a:t>) ENGINE = </a:t>
            </a:r>
            <a:r>
              <a:rPr lang="en-US" dirty="0" err="1">
                <a:latin typeface="Courier New"/>
                <a:cs typeface="Courier New"/>
              </a:rPr>
              <a:t>MergeTree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, (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), 8192);</a:t>
            </a:r>
          </a:p>
        </p:txBody>
      </p:sp>
    </p:spTree>
    <p:extLst>
      <p:ext uri="{BB962C8B-B14F-4D97-AF65-F5344CB8AC3E}">
        <p14:creationId xmlns:p14="http://schemas.microsoft.com/office/powerpoint/2010/main" val="127618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r>
              <a:rPr lang="en-US" dirty="0" smtClean="0"/>
              <a:t>. </a:t>
            </a:r>
            <a:r>
              <a:rPr lang="ru-RU" dirty="0" smtClean="0"/>
              <a:t>Нерегулярные данные. Массивы.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079500"/>
            <a:ext cx="82677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err="1" smtClean="0">
                <a:latin typeface="Courier New"/>
                <a:cs typeface="Courier New"/>
              </a:rPr>
              <a:t>cpu_alc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 Date,  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DateTime</a:t>
            </a:r>
            <a:r>
              <a:rPr lang="en-US" dirty="0">
                <a:latin typeface="Courier New"/>
                <a:cs typeface="Courier New"/>
              </a:rPr>
              <a:t>,  </a:t>
            </a:r>
          </a:p>
          <a:p>
            <a:r>
              <a:rPr lang="en-US" dirty="0">
                <a:latin typeface="Courier New"/>
                <a:cs typeface="Courier New"/>
              </a:rPr>
              <a:t>  time String,  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 UInt32,  </a:t>
            </a:r>
          </a:p>
          <a:p>
            <a:r>
              <a:rPr lang="en-US" b="1" dirty="0">
                <a:latin typeface="Courier New"/>
                <a:cs typeface="Courier New"/>
              </a:rPr>
              <a:t>  metrics Nested(</a:t>
            </a:r>
          </a:p>
          <a:p>
            <a:r>
              <a:rPr lang="en-US" b="1" dirty="0">
                <a:latin typeface="Courier New"/>
                <a:cs typeface="Courier New"/>
              </a:rPr>
              <a:t>    name </a:t>
            </a:r>
            <a:r>
              <a:rPr lang="en-US" b="1" dirty="0" err="1">
                <a:latin typeface="Courier New"/>
                <a:cs typeface="Courier New"/>
              </a:rPr>
              <a:t>LowCardinality</a:t>
            </a:r>
            <a:r>
              <a:rPr lang="en-US" b="1" dirty="0">
                <a:latin typeface="Courier New"/>
                <a:cs typeface="Courier New"/>
              </a:rPr>
              <a:t>(String),  </a:t>
            </a:r>
          </a:p>
          <a:p>
            <a:r>
              <a:rPr lang="en-US" b="1" dirty="0">
                <a:latin typeface="Courier New"/>
                <a:cs typeface="Courier New"/>
              </a:rPr>
              <a:t>    value Float64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>
                <a:latin typeface="Courier New"/>
                <a:cs typeface="Courier New"/>
              </a:rPr>
              <a:t>ENGINE = </a:t>
            </a:r>
            <a:r>
              <a:rPr lang="en-US" dirty="0" err="1">
                <a:latin typeface="Courier New"/>
                <a:cs typeface="Courier New"/>
              </a:rPr>
              <a:t>MergeTree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, (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), 8192)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b="1" dirty="0" smtClean="0">
                <a:latin typeface="Courier New"/>
                <a:cs typeface="Courier New"/>
              </a:rPr>
              <a:t>max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metrics.value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indexOf</a:t>
            </a:r>
            <a:r>
              <a:rPr lang="en-US" b="1" dirty="0">
                <a:latin typeface="Courier New"/>
                <a:cs typeface="Courier New"/>
              </a:rPr>
              <a:t>(metrics.name,'</a:t>
            </a:r>
            <a:r>
              <a:rPr lang="en-US" b="1" dirty="0" err="1">
                <a:latin typeface="Courier New"/>
                <a:cs typeface="Courier New"/>
              </a:rPr>
              <a:t>usage_user</a:t>
            </a:r>
            <a:r>
              <a:rPr lang="en-US" b="1" dirty="0">
                <a:latin typeface="Courier New"/>
                <a:cs typeface="Courier New"/>
              </a:rPr>
              <a:t>')]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FROM ...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950" y="4470400"/>
            <a:ext cx="808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indexOf</a:t>
            </a:r>
            <a:r>
              <a:rPr lang="en-US" dirty="0" smtClean="0"/>
              <a:t> </a:t>
            </a:r>
            <a:r>
              <a:rPr lang="ru-RU" dirty="0" smtClean="0"/>
              <a:t>не оптимизирован: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yandex</a:t>
            </a:r>
            <a:r>
              <a:rPr lang="en-US" dirty="0"/>
              <a:t>/</a:t>
            </a:r>
            <a:r>
              <a:rPr lang="en-US" dirty="0" err="1"/>
              <a:t>ClickHouse</a:t>
            </a:r>
            <a:r>
              <a:rPr lang="en-US" dirty="0"/>
              <a:t>/issues/6005</a:t>
            </a:r>
          </a:p>
        </p:txBody>
      </p:sp>
    </p:spTree>
    <p:extLst>
      <p:ext uri="{BB962C8B-B14F-4D97-AF65-F5344CB8AC3E}">
        <p14:creationId xmlns:p14="http://schemas.microsoft.com/office/powerpoint/2010/main" val="411804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r>
              <a:rPr lang="en-US" dirty="0" smtClean="0"/>
              <a:t>. </a:t>
            </a:r>
            <a:r>
              <a:rPr lang="ru-RU" dirty="0" smtClean="0"/>
              <a:t>Нерегулярные данные. Строки.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079500"/>
            <a:ext cx="82677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err="1" smtClean="0">
                <a:latin typeface="Courier New"/>
                <a:cs typeface="Courier New"/>
              </a:rPr>
              <a:t>cpu_rlc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 Date,  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DateTime</a:t>
            </a:r>
            <a:r>
              <a:rPr lang="en-US" dirty="0">
                <a:latin typeface="Courier New"/>
                <a:cs typeface="Courier New"/>
              </a:rPr>
              <a:t>,  </a:t>
            </a:r>
          </a:p>
          <a:p>
            <a:r>
              <a:rPr lang="en-US" dirty="0">
                <a:latin typeface="Courier New"/>
                <a:cs typeface="Courier New"/>
              </a:rPr>
              <a:t>  time String,  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 UInt32,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metric_name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LowCardinality</a:t>
            </a:r>
            <a:r>
              <a:rPr lang="en-US" b="1" dirty="0" smtClean="0">
                <a:latin typeface="Courier New"/>
                <a:cs typeface="Courier New"/>
              </a:rPr>
              <a:t>(String), 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metric_value</a:t>
            </a:r>
            <a:r>
              <a:rPr lang="en-US" b="1" dirty="0">
                <a:latin typeface="Courier New"/>
                <a:cs typeface="Courier New"/>
              </a:rPr>
              <a:t> Float64</a:t>
            </a:r>
          </a:p>
          <a:p>
            <a:r>
              <a:rPr lang="en-US" dirty="0">
                <a:latin typeface="Courier New"/>
                <a:cs typeface="Courier New"/>
              </a:rPr>
              <a:t>) ENGINE = </a:t>
            </a:r>
            <a:r>
              <a:rPr lang="en-US" dirty="0" err="1">
                <a:latin typeface="Courier New"/>
                <a:cs typeface="Courier New"/>
              </a:rPr>
              <a:t>MergeTree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, (</a:t>
            </a:r>
            <a:r>
              <a:rPr lang="en-US" dirty="0" err="1">
                <a:latin typeface="Courier New"/>
                <a:cs typeface="Courier New"/>
              </a:rPr>
              <a:t>metric_name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), 8192)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SELECT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maxIf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metric_value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metric_name</a:t>
            </a:r>
            <a:r>
              <a:rPr lang="en-US" b="1" dirty="0">
                <a:latin typeface="Courier New"/>
                <a:cs typeface="Courier New"/>
              </a:rPr>
              <a:t> = '</a:t>
            </a:r>
            <a:r>
              <a:rPr lang="en-US" b="1" dirty="0" err="1">
                <a:latin typeface="Courier New"/>
                <a:cs typeface="Courier New"/>
              </a:rPr>
              <a:t>usage_user</a:t>
            </a:r>
            <a:r>
              <a:rPr lang="en-US" b="1" dirty="0">
                <a:latin typeface="Courier New"/>
                <a:cs typeface="Courier New"/>
              </a:rPr>
              <a:t>'</a:t>
            </a:r>
            <a:r>
              <a:rPr lang="en-US" b="1" dirty="0" smtClean="0">
                <a:latin typeface="Courier New"/>
                <a:cs typeface="Courier New"/>
              </a:rPr>
              <a:t>),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... </a:t>
            </a:r>
          </a:p>
          <a:p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cpu_r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b="1" dirty="0" err="1">
                <a:latin typeface="Courier New"/>
                <a:cs typeface="Courier New"/>
              </a:rPr>
              <a:t>metric_name</a:t>
            </a:r>
            <a:r>
              <a:rPr lang="en-US" b="1" dirty="0">
                <a:latin typeface="Courier New"/>
                <a:cs typeface="Courier New"/>
              </a:rPr>
              <a:t> IN ('</a:t>
            </a:r>
            <a:r>
              <a:rPr lang="en-US" b="1" dirty="0" err="1">
                <a:latin typeface="Courier New"/>
                <a:cs typeface="Courier New"/>
              </a:rPr>
              <a:t>usage_user</a:t>
            </a:r>
            <a:r>
              <a:rPr lang="en-US" b="1" dirty="0">
                <a:latin typeface="Courier New"/>
                <a:cs typeface="Courier New"/>
              </a:rPr>
              <a:t>', </a:t>
            </a:r>
            <a:r>
              <a:rPr lang="en-US" b="1" dirty="0" smtClean="0">
                <a:latin typeface="Courier New"/>
                <a:cs typeface="Courier New"/>
              </a:rPr>
              <a:t>...)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715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Схема. Сравнение.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44159"/>
              </p:ext>
            </p:extLst>
          </p:nvPr>
        </p:nvGraphicFramePr>
        <p:xfrm>
          <a:off x="215899" y="971550"/>
          <a:ext cx="8661401" cy="3111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85"/>
                <a:gridCol w="1113716"/>
                <a:gridCol w="3365500"/>
                <a:gridCol w="2857500"/>
              </a:tblGrid>
              <a:tr h="72231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Тип схемы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Размер на диске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Плюсы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Минусы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2231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Колонки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.23 GB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Максимальное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сжатие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- Максимальная скорость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Фиксированная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схема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231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Массивы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1.48 GB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Отлично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сжимается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Подходит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для нерегулярных данных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Скорость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деградирует с размером массива</a:t>
                      </a:r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231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Строки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4.7 GB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Максимально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простая схема</a:t>
                      </a:r>
                      <a:br>
                        <a:rPr lang="ru-RU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- Отличная скорость для одной метрики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- Плохо сжимается,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много строк</a:t>
                      </a:r>
                      <a:br>
                        <a:rPr lang="ru-RU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- Запросы по нескольким метрикам сразу не оптимальны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900" y="4494311"/>
            <a:ext cx="846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Детали: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www.altinity.com</a:t>
            </a:r>
            <a:r>
              <a:rPr lang="en-US" dirty="0"/>
              <a:t>/blog/2019/5/23/handling-variable-time-series-efficiently-in-</a:t>
            </a:r>
            <a:r>
              <a:rPr lang="en-US" dirty="0" err="1"/>
              <a:t>clickhouse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6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омпрессия и кодирование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 smtClean="0"/>
              <a:t>Кодек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ru-RU" sz="2800" dirty="0" smtClean="0"/>
              <a:t>компрессор</a:t>
            </a:r>
          </a:p>
          <a:p>
            <a:r>
              <a:rPr lang="ru-RU" sz="2800" dirty="0" smtClean="0"/>
              <a:t>Типы кодирования: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Dictionary encoding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Entropy coding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7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Altinity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-RU" sz="2000" dirty="0" smtClean="0">
                <a:solidFill>
                  <a:srgbClr val="000000"/>
                </a:solidFill>
              </a:rPr>
              <a:t>Мы делаем </a:t>
            </a:r>
            <a:r>
              <a:rPr lang="en-US" sz="2000" dirty="0" err="1" smtClean="0">
                <a:solidFill>
                  <a:srgbClr val="000000"/>
                </a:solidFill>
              </a:rPr>
              <a:t>ClickHouse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еще быстрее и еще удобнее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-RU" sz="2000" dirty="0" smtClean="0">
                <a:solidFill>
                  <a:srgbClr val="000000"/>
                </a:solidFill>
              </a:rPr>
              <a:t>Как мы это делаем</a:t>
            </a:r>
            <a:r>
              <a:rPr lang="en" sz="2000" dirty="0" smtClean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lvl="1" indent="-355600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</a:rPr>
              <a:t>Дорабатываем </a:t>
            </a:r>
            <a:r>
              <a:rPr lang="ru-RU" sz="2000" dirty="0" err="1">
                <a:solidFill>
                  <a:srgbClr val="000000"/>
                </a:solidFill>
              </a:rPr>
              <a:t>ClickHouse</a:t>
            </a:r>
            <a:r>
              <a:rPr lang="ru-RU" sz="2000" dirty="0">
                <a:solidFill>
                  <a:srgbClr val="000000"/>
                </a:solidFill>
              </a:rPr>
              <a:t> вместе с </a:t>
            </a:r>
            <a:r>
              <a:rPr lang="ru-RU" sz="2000" dirty="0" smtClean="0">
                <a:solidFill>
                  <a:srgbClr val="000000"/>
                </a:solidFill>
              </a:rPr>
              <a:t>Яндексом</a:t>
            </a:r>
            <a:endParaRPr lang="ru-RU" sz="2000" dirty="0" smtClean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ru-RU" sz="2000" dirty="0" smtClean="0">
                <a:solidFill>
                  <a:srgbClr val="000000"/>
                </a:solidFill>
              </a:rPr>
              <a:t>Разрабатываем дополнительный софт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(Kubernetes, cluster manager, tools &amp; utilities</a:t>
            </a:r>
            <a:r>
              <a:rPr lang="en" sz="20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 indent="-355600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ru-RU" sz="2000" dirty="0">
                <a:solidFill>
                  <a:srgbClr val="000000"/>
                </a:solidFill>
              </a:rPr>
              <a:t>Обучаем и помогаем построить решение на </a:t>
            </a:r>
            <a:r>
              <a:rPr lang="ru-RU" sz="2000" dirty="0" err="1" smtClean="0">
                <a:solidFill>
                  <a:srgbClr val="000000"/>
                </a:solidFill>
              </a:rPr>
              <a:t>ClickHouse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 indent="-355600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ru-RU" sz="2000" dirty="0" smtClean="0">
                <a:solidFill>
                  <a:srgbClr val="000000"/>
                </a:solidFill>
              </a:rPr>
              <a:t>Обеспечиваем</a:t>
            </a:r>
            <a:r>
              <a:rPr lang="is-IS" sz="2000" dirty="0" smtClean="0">
                <a:solidFill>
                  <a:srgbClr val="000000"/>
                </a:solidFill>
              </a:rPr>
              <a:t> </a:t>
            </a:r>
            <a:r>
              <a:rPr lang="is-IS" sz="2000" dirty="0">
                <a:solidFill>
                  <a:srgbClr val="000000"/>
                </a:solidFill>
              </a:rPr>
              <a:t>24x7 </a:t>
            </a:r>
            <a:r>
              <a:rPr lang="is-IS" sz="2000" dirty="0" smtClean="0">
                <a:solidFill>
                  <a:srgbClr val="000000"/>
                </a:solidFill>
              </a:rPr>
              <a:t>поддержку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ClickHouse</a:t>
            </a:r>
            <a:r>
              <a:rPr lang="ru-RU" sz="2000" dirty="0" smtClean="0">
                <a:solidFill>
                  <a:srgbClr val="000000"/>
                </a:solidFill>
              </a:rPr>
              <a:t>-инсталляций</a:t>
            </a:r>
            <a:endParaRPr lang="ru-RU"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endParaRPr lang="ru-RU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Кодеки в </a:t>
            </a:r>
            <a:r>
              <a:rPr lang="en-US" dirty="0" err="1" smtClean="0"/>
              <a:t>ClickHouse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Delta</a:t>
            </a:r>
          </a:p>
          <a:p>
            <a:r>
              <a:rPr lang="en-US" sz="2400" dirty="0" err="1" smtClean="0"/>
              <a:t>DoubleDelta</a:t>
            </a:r>
            <a:endParaRPr lang="en-US" sz="2400" dirty="0" smtClean="0"/>
          </a:p>
          <a:p>
            <a:r>
              <a:rPr lang="en-US" sz="2400" dirty="0" smtClean="0"/>
              <a:t>Gorilla</a:t>
            </a:r>
          </a:p>
          <a:p>
            <a:r>
              <a:rPr lang="en-US" sz="2400" dirty="0" smtClean="0"/>
              <a:t>T64</a:t>
            </a:r>
          </a:p>
          <a:p>
            <a:r>
              <a:rPr lang="ru-RU" sz="2400" dirty="0" smtClean="0"/>
              <a:t>Компрессоры </a:t>
            </a:r>
            <a:r>
              <a:rPr lang="en-US" sz="2400" dirty="0" smtClean="0"/>
              <a:t>LZ4 </a:t>
            </a:r>
            <a:r>
              <a:rPr lang="ru-RU" sz="2400" dirty="0" smtClean="0"/>
              <a:t>и </a:t>
            </a:r>
            <a:r>
              <a:rPr lang="en-US" sz="2400" dirty="0" smtClean="0"/>
              <a:t>ZSTD</a:t>
            </a:r>
          </a:p>
          <a:p>
            <a:r>
              <a:rPr lang="ru-RU" sz="2400" dirty="0" smtClean="0"/>
              <a:t>Композиция кодеков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0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Кодеки в </a:t>
            </a:r>
            <a:r>
              <a:rPr lang="en-US" dirty="0" err="1" smtClean="0"/>
              <a:t>ClickHouse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1016000"/>
            <a:ext cx="8458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smtClean="0">
                <a:latin typeface="Courier New"/>
                <a:cs typeface="Courier New"/>
              </a:rPr>
              <a:t>benchmark.cpu_codecs_lz4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mr-IN" dirty="0" smtClean="0">
                <a:latin typeface="Courier New"/>
                <a:cs typeface="Courier New"/>
              </a:rPr>
              <a:t>(</a:t>
            </a:r>
            <a:endParaRPr lang="mr-IN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created_date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Date DEFAULT today(),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created_at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DateTime</a:t>
            </a:r>
            <a:r>
              <a:rPr lang="en-US" dirty="0">
                <a:latin typeface="Courier New"/>
                <a:cs typeface="Courier New"/>
              </a:rPr>
              <a:t> DEFAULT now() </a:t>
            </a:r>
            <a:r>
              <a:rPr lang="en-US" b="1" u="sng" dirty="0">
                <a:latin typeface="Courier New"/>
                <a:cs typeface="Courier New"/>
              </a:rPr>
              <a:t>Codec(</a:t>
            </a:r>
            <a:r>
              <a:rPr lang="en-US" b="1" u="sng" dirty="0" err="1">
                <a:latin typeface="Courier New"/>
                <a:cs typeface="Courier New"/>
              </a:rPr>
              <a:t>DoubleDelta</a:t>
            </a:r>
            <a:r>
              <a:rPr lang="en-US" b="1" u="sng" dirty="0">
                <a:latin typeface="Courier New"/>
                <a:cs typeface="Courier New"/>
              </a:rPr>
              <a:t>, LZ4)</a:t>
            </a:r>
            <a:r>
              <a:rPr lang="en-US" u="sng" dirty="0">
                <a:latin typeface="Courier New"/>
                <a:cs typeface="Courier New"/>
              </a:rPr>
              <a:t>, </a:t>
            </a:r>
          </a:p>
          <a:p>
            <a:r>
              <a:rPr lang="mr-IN" dirty="0">
                <a:latin typeface="Courier New"/>
                <a:cs typeface="Courier New"/>
              </a:rPr>
              <a:t>    </a:t>
            </a:r>
            <a:r>
              <a:rPr lang="mr-IN" dirty="0" smtClean="0">
                <a:latin typeface="Courier New"/>
                <a:cs typeface="Courier New"/>
              </a:rPr>
              <a:t>tags_id </a:t>
            </a:r>
            <a:r>
              <a:rPr lang="mr-IN" dirty="0">
                <a:latin typeface="Courier New"/>
                <a:cs typeface="Courier New"/>
              </a:rPr>
              <a:t>UInt32,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usage_user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b="1" u="sng" dirty="0">
                <a:latin typeface="Courier New"/>
                <a:cs typeface="Courier New"/>
              </a:rPr>
              <a:t>Codec(Gorilla, LZ4)</a:t>
            </a:r>
            <a:r>
              <a:rPr lang="en-US" u="sng" dirty="0">
                <a:latin typeface="Courier New"/>
                <a:cs typeface="Courier New"/>
              </a:rPr>
              <a:t>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usage_system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usage_idle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usage_nice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usage_iowait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usage_irq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usage_softirq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usage_steal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usage_guest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usage_guest_nice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Float64 </a:t>
            </a:r>
            <a:r>
              <a:rPr lang="en-US" u="sng" dirty="0">
                <a:latin typeface="Courier New"/>
                <a:cs typeface="Courier New"/>
              </a:rPr>
              <a:t>Codec(Gorilla, LZ4), 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additional_tags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String DEFAULT ''</a:t>
            </a:r>
          </a:p>
          <a:p>
            <a:r>
              <a:rPr lang="mr-IN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ENGINE = </a:t>
            </a:r>
            <a:r>
              <a:rPr lang="en-US" dirty="0" err="1">
                <a:latin typeface="Courier New"/>
                <a:cs typeface="Courier New"/>
              </a:rPr>
              <a:t>MergeTree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created_date</a:t>
            </a:r>
            <a:r>
              <a:rPr lang="en-US" dirty="0">
                <a:latin typeface="Courier New"/>
                <a:cs typeface="Courier New"/>
              </a:rPr>
              <a:t>, (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), 8192);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265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Кодеки в </a:t>
            </a:r>
            <a:r>
              <a:rPr lang="en-US" dirty="0" err="1" smtClean="0"/>
              <a:t>ClickHouse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" y="819300"/>
            <a:ext cx="6799306" cy="429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2700" y="440690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: 456MB :-/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Кодеки в </a:t>
            </a:r>
            <a:r>
              <a:rPr lang="en-US" dirty="0" err="1" smtClean="0"/>
              <a:t>ClickHouse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50" y="819300"/>
            <a:ext cx="7556500" cy="43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Кодеки в </a:t>
            </a:r>
            <a:r>
              <a:rPr lang="en-US" dirty="0" err="1" smtClean="0"/>
              <a:t>ClickHouse</a:t>
            </a:r>
            <a:r>
              <a:rPr lang="ru-RU" dirty="0" smtClean="0"/>
              <a:t>. Итого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Кодеки </a:t>
            </a:r>
            <a:r>
              <a:rPr lang="mr-IN" sz="2400" dirty="0" smtClean="0"/>
              <a:t>–</a:t>
            </a:r>
            <a:r>
              <a:rPr lang="ru-RU" sz="2400" dirty="0" smtClean="0"/>
              <a:t> это хорошо (используйте </a:t>
            </a:r>
            <a:r>
              <a:rPr lang="en-US" sz="2400" dirty="0" smtClean="0"/>
              <a:t>19.11.7 </a:t>
            </a:r>
            <a:r>
              <a:rPr lang="ru-RU" sz="2400" dirty="0" smtClean="0"/>
              <a:t>или выше)</a:t>
            </a:r>
            <a:endParaRPr lang="en-US" sz="2400" dirty="0" smtClean="0"/>
          </a:p>
          <a:p>
            <a:r>
              <a:rPr lang="ru-RU" sz="2400" dirty="0" smtClean="0"/>
              <a:t>Есть проблемы со скоростью битового кодирования (</a:t>
            </a:r>
            <a:r>
              <a:rPr lang="en-US" sz="2400" dirty="0" err="1" smtClean="0"/>
              <a:t>DoubleDelta</a:t>
            </a:r>
            <a:r>
              <a:rPr lang="ru-RU" sz="2400" dirty="0" smtClean="0"/>
              <a:t> особенно)</a:t>
            </a:r>
            <a:endParaRPr lang="en-US" sz="2400" dirty="0" smtClean="0"/>
          </a:p>
          <a:p>
            <a:r>
              <a:rPr lang="ru-RU" sz="2400" dirty="0" smtClean="0"/>
              <a:t>Все еще не так хорошо, как </a:t>
            </a:r>
            <a:r>
              <a:rPr lang="en-US" sz="2400" dirty="0" err="1" smtClean="0"/>
              <a:t>InfluxDB</a:t>
            </a:r>
            <a:endParaRPr lang="ru-RU" sz="2400" dirty="0" smtClean="0"/>
          </a:p>
          <a:p>
            <a:r>
              <a:rPr lang="ru-RU" sz="2400" dirty="0" smtClean="0"/>
              <a:t>Можно сделать лучше, некоторые идеи: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Кодировать фреймами (как в </a:t>
            </a:r>
            <a:r>
              <a:rPr lang="en-US" sz="2000" dirty="0" smtClean="0"/>
              <a:t>middle-out)</a:t>
            </a:r>
            <a:endParaRPr lang="ru-RU" sz="20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Приводить к целочисленным типам (как </a:t>
            </a:r>
            <a:r>
              <a:rPr lang="en-US" sz="2000" dirty="0" err="1" smtClean="0"/>
              <a:t>VictoriaMetrics</a:t>
            </a:r>
            <a:r>
              <a:rPr lang="en-US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Не делать в битовое кодирование, оставить это </a:t>
            </a:r>
            <a:r>
              <a:rPr lang="en-US" sz="2000" dirty="0" smtClean="0"/>
              <a:t>ZSTD</a:t>
            </a:r>
            <a:endParaRPr lang="ru-RU" sz="2000" dirty="0" smtClean="0"/>
          </a:p>
          <a:p>
            <a:pPr marL="596900" lvl="1" indent="0">
              <a:buNone/>
            </a:pPr>
            <a:endParaRPr lang="ru-RU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29425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Детали: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yandex</a:t>
            </a:r>
            <a:r>
              <a:rPr lang="en-US" dirty="0"/>
              <a:t>/</a:t>
            </a:r>
            <a:r>
              <a:rPr lang="en-US" dirty="0" err="1"/>
              <a:t>clickhouse</a:t>
            </a:r>
            <a:r>
              <a:rPr lang="en-US" dirty="0"/>
              <a:t>-presentations/blob/master/meetup26/</a:t>
            </a:r>
            <a:r>
              <a:rPr lang="en-US" dirty="0" err="1"/>
              <a:t>time_series.pdf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950" y="1257300"/>
            <a:ext cx="1037650" cy="1130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424242"/>
                </a:solidFill>
              </a:rPr>
              <a:t>Исходные данные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9300" y="1028700"/>
            <a:ext cx="2032000" cy="1130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424242"/>
                </a:solidFill>
              </a:rPr>
              <a:t>SummingMergeTree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smtClean="0">
                <a:solidFill>
                  <a:srgbClr val="424242"/>
                </a:solidFill>
              </a:rPr>
              <a:t>ORDER BY </a:t>
            </a:r>
            <a:r>
              <a:rPr lang="en-US" dirty="0" err="1">
                <a:solidFill>
                  <a:srgbClr val="424242"/>
                </a:solidFill>
              </a:rPr>
              <a:t>toStartOfMinute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1308100"/>
            <a:ext cx="1765300" cy="698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24242"/>
                </a:solidFill>
              </a:rPr>
              <a:t>MV group by </a:t>
            </a:r>
            <a:r>
              <a:rPr lang="en-US" dirty="0" err="1">
                <a:solidFill>
                  <a:srgbClr val="424242"/>
                </a:solidFill>
              </a:rPr>
              <a:t>toStartOfMinute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9300" y="2400300"/>
            <a:ext cx="2032000" cy="1130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424242"/>
                </a:solidFill>
              </a:rPr>
              <a:t>SummingMergeTree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smtClean="0">
                <a:solidFill>
                  <a:srgbClr val="424242"/>
                </a:solidFill>
              </a:rPr>
              <a:t>ORDER BY </a:t>
            </a:r>
            <a:r>
              <a:rPr lang="en-US" dirty="0" err="1" smtClean="0">
                <a:solidFill>
                  <a:srgbClr val="424242"/>
                </a:solidFill>
              </a:rPr>
              <a:t>toStartOfHour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3600" y="2679700"/>
            <a:ext cx="1765300" cy="698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24242"/>
                </a:solidFill>
              </a:rPr>
              <a:t>MV group by </a:t>
            </a:r>
            <a:r>
              <a:rPr lang="en-US" dirty="0" err="1" smtClean="0">
                <a:solidFill>
                  <a:srgbClr val="424242"/>
                </a:solidFill>
              </a:rPr>
              <a:t>toStartOHour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9300" y="3759200"/>
            <a:ext cx="2032000" cy="1130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424242"/>
                </a:solidFill>
              </a:rPr>
              <a:t>SummingMergeTree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smtClean="0">
                <a:solidFill>
                  <a:srgbClr val="424242"/>
                </a:solidFill>
              </a:rPr>
              <a:t>ORDER BY </a:t>
            </a:r>
            <a:r>
              <a:rPr lang="en-US" dirty="0" err="1" smtClean="0">
                <a:solidFill>
                  <a:srgbClr val="424242"/>
                </a:solidFill>
              </a:rPr>
              <a:t>toStartOfDay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4038600"/>
            <a:ext cx="1765300" cy="698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24242"/>
                </a:solidFill>
              </a:rPr>
              <a:t>MV group by </a:t>
            </a:r>
            <a:r>
              <a:rPr lang="en-US" dirty="0" err="1" smtClean="0">
                <a:solidFill>
                  <a:srgbClr val="424242"/>
                </a:solidFill>
              </a:rPr>
              <a:t>toStartOfDay</a:t>
            </a:r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14800" y="1370584"/>
            <a:ext cx="304800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14800" y="2679700"/>
            <a:ext cx="304800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14800" y="4012184"/>
            <a:ext cx="304800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01800" y="1397000"/>
            <a:ext cx="304800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701800" y="2679700"/>
            <a:ext cx="304800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701800" y="4012184"/>
            <a:ext cx="304800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07200" y="1130300"/>
            <a:ext cx="214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600" dirty="0" smtClean="0"/>
              <a:t>Агрегация сумм и </a:t>
            </a:r>
            <a:r>
              <a:rPr lang="ru-RU" sz="1600" dirty="0" err="1" smtClean="0"/>
              <a:t>юников</a:t>
            </a:r>
            <a:r>
              <a:rPr lang="ru-RU" sz="1600" dirty="0" smtClean="0"/>
              <a:t>!</a:t>
            </a:r>
          </a:p>
          <a:p>
            <a:endParaRPr lang="ru-RU" sz="1600" dirty="0" smtClean="0"/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Каскады с 19</a:t>
            </a:r>
            <a:r>
              <a:rPr lang="en-US" sz="1600" dirty="0" smtClean="0"/>
              <a:t>.14</a:t>
            </a:r>
          </a:p>
          <a:p>
            <a:pPr marL="285750" indent="-285750">
              <a:buFont typeface="Arial"/>
              <a:buChar char="•"/>
            </a:pPr>
            <a:endParaRPr lang="ru-RU" sz="1600" dirty="0" smtClean="0"/>
          </a:p>
          <a:p>
            <a:pPr marL="285750" indent="-285750">
              <a:buFont typeface="Arial"/>
              <a:buChar char="•"/>
            </a:pPr>
            <a:r>
              <a:rPr lang="ru-RU" sz="1600" dirty="0" smtClean="0"/>
              <a:t>Нет возможности выбирать автоматически источник запроса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732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забываем старые данные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Courier New"/>
                <a:cs typeface="Courier New"/>
              </a:rPr>
              <a:t>CREATE TABLE </a:t>
            </a:r>
            <a:r>
              <a:rPr lang="en-US" b="1" dirty="0" err="1" smtClean="0">
                <a:latin typeface="Courier New"/>
                <a:cs typeface="Courier New"/>
              </a:rPr>
              <a:t>aggr_by_minute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mr-IN" dirty="0" smtClean="0">
                <a:latin typeface="Courier New"/>
                <a:cs typeface="Courier New"/>
              </a:rPr>
              <a:t>…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TTL time + interval 1 day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b="1" dirty="0" err="1" smtClean="0">
                <a:latin typeface="Courier New"/>
                <a:cs typeface="Courier New"/>
              </a:rPr>
              <a:t>aggr_by_day</a:t>
            </a:r>
            <a:endParaRPr lang="en-US" b="1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mr-IN" dirty="0" smtClean="0">
                <a:latin typeface="Courier New"/>
                <a:cs typeface="Courier New"/>
              </a:rPr>
              <a:t>…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TTL time + interval </a:t>
            </a:r>
            <a:r>
              <a:rPr lang="en-US" b="1" dirty="0" smtClean="0">
                <a:latin typeface="Courier New"/>
                <a:cs typeface="Courier New"/>
              </a:rPr>
              <a:t>30 day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b="1" dirty="0" err="1" smtClean="0">
                <a:latin typeface="Courier New"/>
                <a:cs typeface="Courier New"/>
              </a:rPr>
              <a:t>aggr_by_week</a:t>
            </a:r>
            <a:endParaRPr lang="en-US" b="1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mr-IN" dirty="0">
                <a:latin typeface="Courier New"/>
                <a:cs typeface="Courier New"/>
              </a:rPr>
              <a:t>…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/* no TTL */</a:t>
            </a: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09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Специфичные для </a:t>
            </a:r>
            <a:r>
              <a:rPr lang="en-US" dirty="0" smtClean="0"/>
              <a:t>time-series </a:t>
            </a:r>
            <a:r>
              <a:rPr lang="ru-RU" dirty="0" smtClean="0"/>
              <a:t>запросы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Вернуть последние значения каждого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950" y="1003300"/>
            <a:ext cx="5486400" cy="1384995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SELECT *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cpu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WHERE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 IN </a:t>
            </a:r>
          </a:p>
          <a:p>
            <a:r>
              <a:rPr lang="en-US" dirty="0">
                <a:latin typeface="Courier New"/>
                <a:cs typeface="Courier New"/>
              </a:rPr>
              <a:t>    (SELECT 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, max(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       FROM </a:t>
            </a:r>
            <a:r>
              <a:rPr lang="en-US" dirty="0" err="1">
                <a:latin typeface="Courier New"/>
                <a:cs typeface="Courier New"/>
              </a:rPr>
              <a:t>cpu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latin typeface="Courier New"/>
                <a:cs typeface="Courier New"/>
              </a:rPr>
              <a:t>        GROUP BY </a:t>
            </a:r>
            <a:r>
              <a:rPr lang="en-US" dirty="0" err="1">
                <a:latin typeface="Courier New"/>
                <a:cs typeface="Courier New"/>
              </a:rPr>
              <a:t>tags_id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1650" y="2603500"/>
            <a:ext cx="5486400" cy="1169551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SELECT 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argMax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usage_user</a:t>
            </a:r>
            <a:r>
              <a:rPr lang="en-US" dirty="0" smtClean="0">
                <a:latin typeface="Courier New"/>
                <a:cs typeface="Courier New"/>
              </a:rPr>
              <a:t>), </a:t>
            </a:r>
            <a:r>
              <a:rPr lang="en-US" dirty="0" err="1" smtClean="0">
                <a:latin typeface="Courier New"/>
                <a:cs typeface="Courier New"/>
              </a:rPr>
              <a:t>created_at</a:t>
            </a:r>
            <a:r>
              <a:rPr lang="en-US" dirty="0" smtClean="0">
                <a:latin typeface="Courier New"/>
                <a:cs typeface="Courier New"/>
              </a:rPr>
              <a:t>),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argMax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usage_system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created_at</a:t>
            </a:r>
            <a:r>
              <a:rPr lang="en-US" dirty="0">
                <a:latin typeface="Courier New"/>
                <a:cs typeface="Courier New"/>
              </a:rPr>
              <a:t>),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cpu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650" y="4033053"/>
            <a:ext cx="5486400" cy="954107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dirty="0" smtClean="0">
                <a:latin typeface="Courier New"/>
                <a:cs typeface="Courier New"/>
              </a:rPr>
              <a:t>now() as </a:t>
            </a:r>
            <a:r>
              <a:rPr lang="en-US" dirty="0" err="1" smtClean="0">
                <a:latin typeface="Courier New"/>
                <a:cs typeface="Courier New"/>
              </a:rPr>
              <a:t>created_at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 err="1" smtClean="0">
                <a:latin typeface="Courier New"/>
                <a:cs typeface="Courier New"/>
              </a:rPr>
              <a:t>cpu</a:t>
            </a:r>
            <a:r>
              <a:rPr lang="en-US" dirty="0" smtClean="0">
                <a:latin typeface="Courier New"/>
                <a:cs typeface="Courier New"/>
              </a:rPr>
              <a:t>.*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FROM (SELECT DISTINCT </a:t>
            </a:r>
            <a:r>
              <a:rPr lang="en-US" dirty="0" err="1" smtClean="0">
                <a:latin typeface="Courier New"/>
                <a:cs typeface="Courier New"/>
              </a:rPr>
              <a:t>tags_id</a:t>
            </a:r>
            <a:r>
              <a:rPr lang="en-US" dirty="0" smtClean="0">
                <a:latin typeface="Courier New"/>
                <a:cs typeface="Courier New"/>
              </a:rPr>
              <a:t> from </a:t>
            </a:r>
            <a:r>
              <a:rPr lang="en-US" dirty="0" err="1" smtClean="0">
                <a:latin typeface="Courier New"/>
                <a:cs typeface="Courier New"/>
              </a:rPr>
              <a:t>cpu</a:t>
            </a:r>
            <a:r>
              <a:rPr lang="en-US" dirty="0" smtClean="0">
                <a:latin typeface="Courier New"/>
                <a:cs typeface="Courier New"/>
              </a:rPr>
              <a:t>) base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ASOF LEFT JOIN </a:t>
            </a:r>
            <a:r>
              <a:rPr lang="en-US" dirty="0" err="1" smtClean="0">
                <a:latin typeface="Courier New"/>
                <a:cs typeface="Courier New"/>
              </a:rPr>
              <a:t>cpu</a:t>
            </a:r>
            <a:r>
              <a:rPr lang="en-US" dirty="0" smtClean="0">
                <a:latin typeface="Courier New"/>
                <a:cs typeface="Courier New"/>
              </a:rPr>
              <a:t> USING (</a:t>
            </a:r>
            <a:r>
              <a:rPr lang="en-US" dirty="0" err="1" smtClean="0">
                <a:latin typeface="Courier New"/>
                <a:cs typeface="Courier New"/>
              </a:rPr>
              <a:t>tags_id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created_at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079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sz="2400" dirty="0" smtClean="0"/>
              <a:t>ASOF JOIN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«склеивание» рядов</a:t>
            </a:r>
            <a:r>
              <a:rPr lang="en-US" sz="2400" dirty="0" smtClean="0"/>
              <a:t> c </a:t>
            </a:r>
            <a:r>
              <a:rPr lang="ru-RU" sz="2400" dirty="0" smtClean="0"/>
              <a:t>разным временем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11850" y="4114800"/>
            <a:ext cx="5486400" cy="738664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SELECT m1.*, m2.*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FROM m1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LEFT ASOF JOIN m2 USING (timestamp)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0983"/>
              </p:ext>
            </p:extLst>
          </p:nvPr>
        </p:nvGraphicFramePr>
        <p:xfrm>
          <a:off x="1231900" y="1079500"/>
          <a:ext cx="53594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7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time-series?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25" y="3657599"/>
            <a:ext cx="5597075" cy="1143001"/>
          </a:xfrm>
          <a:ln>
            <a:solidFill>
              <a:schemeClr val="bg2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ru-RU" sz="2000" dirty="0" smtClean="0"/>
              <a:t>Набор упорядоченных во времени событий, представляющих изменения какого-то процесса во времени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07441"/>
            <a:ext cx="9144000" cy="265015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426200" y="3657599"/>
            <a:ext cx="2362200" cy="11430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Font typeface="Roboto"/>
              <a:buNone/>
            </a:pPr>
            <a:r>
              <a:rPr lang="ru-RU" sz="2000" dirty="0" smtClean="0"/>
              <a:t>Мониторинг</a:t>
            </a:r>
          </a:p>
          <a:p>
            <a:pPr marL="114300" indent="0">
              <a:buFont typeface="Roboto"/>
              <a:buNone/>
            </a:pPr>
            <a:r>
              <a:rPr lang="ru-RU" sz="2000" dirty="0" smtClean="0"/>
              <a:t>Финансы</a:t>
            </a:r>
          </a:p>
          <a:p>
            <a:pPr marL="114300" indent="0">
              <a:buFont typeface="Roboto"/>
              <a:buNone/>
            </a:pPr>
            <a:r>
              <a:rPr lang="ru-RU" sz="2000" dirty="0" smtClean="0"/>
              <a:t>Интернет вещей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58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Аналитические </a:t>
            </a:r>
            <a:r>
              <a:rPr lang="ru-RU" dirty="0" err="1" smtClean="0"/>
              <a:t>фунции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950" y="1257300"/>
            <a:ext cx="809885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SELECT origin,</a:t>
            </a:r>
          </a:p>
          <a:p>
            <a:r>
              <a:rPr lang="mr-IN" dirty="0">
                <a:latin typeface="Courier New"/>
                <a:cs typeface="Courier New"/>
              </a:rPr>
              <a:t>       timestamp,</a:t>
            </a:r>
          </a:p>
          <a:p>
            <a:r>
              <a:rPr lang="en-US" dirty="0">
                <a:latin typeface="Courier New"/>
                <a:cs typeface="Courier New"/>
              </a:rPr>
              <a:t>       timestamp -LAG(timestamp, 1) OVER (PARTITION BY origin ORDER BY timestamp) AS duration,</a:t>
            </a:r>
          </a:p>
          <a:p>
            <a:r>
              <a:rPr lang="en-US" dirty="0">
                <a:latin typeface="Courier New"/>
                <a:cs typeface="Courier New"/>
              </a:rPr>
              <a:t>       timestamp -MIN(timestamp) OVER (PARTITION BY origin ORDER BY timestamp) AS </a:t>
            </a:r>
            <a:r>
              <a:rPr lang="en-US" dirty="0" err="1">
                <a:latin typeface="Courier New"/>
                <a:cs typeface="Courier New"/>
              </a:rPr>
              <a:t>startseq_duration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   ROW_NUMBER() OVER (PARTITION BY origin ORDER BY timestamp) AS sequence,</a:t>
            </a:r>
          </a:p>
          <a:p>
            <a:r>
              <a:rPr lang="en-US" dirty="0">
                <a:latin typeface="Courier New"/>
                <a:cs typeface="Courier New"/>
              </a:rPr>
              <a:t>       COUNT() OVER (PARTITION BY origin ORDER BY timestamp) AS </a:t>
            </a:r>
            <a:r>
              <a:rPr lang="en-US" dirty="0" err="1">
                <a:latin typeface="Courier New"/>
                <a:cs typeface="Courier New"/>
              </a:rPr>
              <a:t>nb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FROM </a:t>
            </a:r>
            <a:r>
              <a:rPr lang="en-US" dirty="0" err="1">
                <a:latin typeface="Courier New"/>
                <a:cs typeface="Courier New"/>
              </a:rPr>
              <a:t>mytable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ORDER BY origin, </a:t>
            </a:r>
            <a:r>
              <a:rPr lang="en-US" dirty="0" smtClean="0">
                <a:latin typeface="Courier New"/>
                <a:cs typeface="Courier New"/>
              </a:rPr>
              <a:t>timestamp;</a:t>
            </a:r>
          </a:p>
          <a:p>
            <a:endParaRPr lang="en-US" u="sng" dirty="0">
              <a:latin typeface="Courier New"/>
              <a:cs typeface="Courier New"/>
            </a:endParaRPr>
          </a:p>
          <a:p>
            <a:endParaRPr lang="en-US" u="sng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200" y="4064000"/>
            <a:ext cx="646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Это не </a:t>
            </a:r>
            <a:r>
              <a:rPr lang="en-US" sz="2400" dirty="0" err="1" smtClean="0"/>
              <a:t>ClickHouse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03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Аналитические </a:t>
            </a:r>
            <a:r>
              <a:rPr lang="ru-RU" dirty="0" err="1" smtClean="0"/>
              <a:t>фунции</a:t>
            </a:r>
            <a:r>
              <a:rPr lang="en-US" dirty="0" smtClean="0"/>
              <a:t>. </a:t>
            </a:r>
            <a:r>
              <a:rPr lang="en-US" dirty="0" err="1" smtClean="0"/>
              <a:t>ClickHouse</a:t>
            </a:r>
            <a:r>
              <a:rPr lang="en-US" dirty="0" smtClean="0"/>
              <a:t> way.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65200"/>
            <a:ext cx="9144000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SELECT</a:t>
            </a:r>
          </a:p>
          <a:p>
            <a:r>
              <a:rPr lang="mr-IN" sz="1200" dirty="0">
                <a:latin typeface="Courier New"/>
                <a:cs typeface="Courier New"/>
              </a:rPr>
              <a:t>    origin,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u="sng" dirty="0">
                <a:latin typeface="Courier New"/>
                <a:cs typeface="Courier New"/>
              </a:rPr>
              <a:t>timestamp,</a:t>
            </a:r>
          </a:p>
          <a:p>
            <a:r>
              <a:rPr lang="en-US" sz="1200" dirty="0">
                <a:latin typeface="Courier New"/>
                <a:cs typeface="Courier New"/>
              </a:rPr>
              <a:t>    duration,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u="sng" dirty="0">
                <a:latin typeface="Courier New"/>
                <a:cs typeface="Courier New"/>
              </a:rPr>
              <a:t>timestamp - </a:t>
            </a:r>
            <a:r>
              <a:rPr lang="en-US" sz="1200" u="sng" dirty="0" err="1">
                <a:latin typeface="Courier New"/>
                <a:cs typeface="Courier New"/>
              </a:rPr>
              <a:t>ts_min</a:t>
            </a:r>
            <a:r>
              <a:rPr lang="en-US" sz="1200" u="sng" dirty="0">
                <a:latin typeface="Courier New"/>
                <a:cs typeface="Courier New"/>
              </a:rPr>
              <a:t> AS </a:t>
            </a:r>
            <a:r>
              <a:rPr lang="en-US" sz="1200" u="sng" dirty="0" err="1">
                <a:latin typeface="Courier New"/>
                <a:cs typeface="Courier New"/>
              </a:rPr>
              <a:t>startseq_duration</a:t>
            </a:r>
            <a:r>
              <a:rPr lang="en-US" sz="1200" u="sng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    sequence,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ts_cnt</a:t>
            </a:r>
            <a:r>
              <a:rPr lang="en-US" sz="1200" dirty="0">
                <a:latin typeface="Courier New"/>
                <a:cs typeface="Courier New"/>
              </a:rPr>
              <a:t> AS </a:t>
            </a:r>
            <a:r>
              <a:rPr lang="en-US" sz="1200" u="sng" dirty="0" err="1">
                <a:latin typeface="Courier New"/>
                <a:cs typeface="Courier New"/>
              </a:rPr>
              <a:t>nb</a:t>
            </a:r>
            <a:endParaRPr lang="en-US" sz="1200" u="sng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FROM </a:t>
            </a:r>
            <a:r>
              <a:rPr lang="mr-IN" sz="1200" dirty="0" smtClean="0">
                <a:latin typeface="Courier New"/>
                <a:cs typeface="Courier New"/>
              </a:rPr>
              <a:t>(</a:t>
            </a:r>
            <a:endParaRPr lang="mr-IN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SELECT</a:t>
            </a:r>
          </a:p>
          <a:p>
            <a:r>
              <a:rPr lang="mr-IN" sz="1200" dirty="0">
                <a:latin typeface="Courier New"/>
                <a:cs typeface="Courier New"/>
              </a:rPr>
              <a:t>        origin,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err="1">
                <a:latin typeface="Courier New"/>
                <a:cs typeface="Courier New"/>
              </a:rPr>
              <a:t>groupArray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u="sng" dirty="0">
                <a:latin typeface="Courier New"/>
                <a:cs typeface="Courier New"/>
              </a:rPr>
              <a:t>timestamp) AS </a:t>
            </a:r>
            <a:r>
              <a:rPr lang="en-US" sz="1200" u="sng" dirty="0" err="1">
                <a:latin typeface="Courier New"/>
                <a:cs typeface="Courier New"/>
              </a:rPr>
              <a:t>ts_a</a:t>
            </a:r>
            <a:r>
              <a:rPr lang="en-US" sz="1200" u="sng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arrayMap</a:t>
            </a:r>
            <a:r>
              <a:rPr lang="en-US" sz="1200" dirty="0">
                <a:latin typeface="Courier New"/>
                <a:cs typeface="Courier New"/>
              </a:rPr>
              <a:t>((x, y) -&gt; (x - y), </a:t>
            </a:r>
            <a:r>
              <a:rPr lang="en-US" sz="1200" dirty="0" err="1">
                <a:latin typeface="Courier New"/>
                <a:cs typeface="Courier New"/>
              </a:rPr>
              <a:t>ts_a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arrayPushFront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arrayPopBack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ts_a</a:t>
            </a:r>
            <a:r>
              <a:rPr lang="en-US" sz="1200" dirty="0">
                <a:latin typeface="Courier New"/>
                <a:cs typeface="Courier New"/>
              </a:rPr>
              <a:t>), </a:t>
            </a:r>
            <a:r>
              <a:rPr lang="en-US" sz="1200" dirty="0" err="1">
                <a:latin typeface="Courier New"/>
                <a:cs typeface="Courier New"/>
              </a:rPr>
              <a:t>ts_a</a:t>
            </a:r>
            <a:r>
              <a:rPr lang="en-US" sz="1200" dirty="0">
                <a:latin typeface="Courier New"/>
                <a:cs typeface="Courier New"/>
              </a:rPr>
              <a:t>[1])) AS </a:t>
            </a:r>
            <a:r>
              <a:rPr lang="en-US" sz="1200" dirty="0" err="1">
                <a:latin typeface="Courier New"/>
                <a:cs typeface="Courier New"/>
              </a:rPr>
              <a:t>ts_diff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u="sng" dirty="0">
                <a:latin typeface="Courier New"/>
                <a:cs typeface="Courier New"/>
              </a:rPr>
              <a:t>min(timestamp) as </a:t>
            </a:r>
            <a:r>
              <a:rPr lang="en-US" sz="1200" u="sng" dirty="0" err="1">
                <a:latin typeface="Courier New"/>
                <a:cs typeface="Courier New"/>
              </a:rPr>
              <a:t>ts_min</a:t>
            </a:r>
            <a:r>
              <a:rPr lang="en-US" sz="1200" u="sng" dirty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arrayEnumerate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ts_a</a:t>
            </a:r>
            <a:r>
              <a:rPr lang="en-US" sz="1200" dirty="0">
                <a:latin typeface="Courier New"/>
                <a:cs typeface="Courier New"/>
              </a:rPr>
              <a:t>) AS </a:t>
            </a:r>
            <a:r>
              <a:rPr lang="en-US" sz="1200" dirty="0" err="1">
                <a:latin typeface="Courier New"/>
                <a:cs typeface="Courier New"/>
              </a:rPr>
              <a:t>ts_row</a:t>
            </a:r>
            <a:r>
              <a:rPr lang="en-US" sz="1200" dirty="0">
                <a:latin typeface="Courier New"/>
                <a:cs typeface="Courier New"/>
              </a:rPr>
              <a:t>,</a:t>
            </a:r>
          </a:p>
          <a:p>
            <a:r>
              <a:rPr lang="mr-IN" sz="1200" dirty="0">
                <a:latin typeface="Courier New"/>
                <a:cs typeface="Courier New"/>
              </a:rPr>
              <a:t>        count() AS ts_cnt</a:t>
            </a:r>
          </a:p>
          <a:p>
            <a:r>
              <a:rPr lang="mr-IN" sz="1200" dirty="0">
                <a:latin typeface="Courier New"/>
                <a:cs typeface="Courier New"/>
              </a:rPr>
              <a:t>    FROM </a:t>
            </a:r>
            <a:r>
              <a:rPr lang="en-US" sz="1200" dirty="0" err="1" smtClean="0">
                <a:latin typeface="Courier New"/>
                <a:cs typeface="Courier New"/>
              </a:rPr>
              <a:t>mytable</a:t>
            </a:r>
            <a:endParaRPr lang="mr-IN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GROUP BY origin</a:t>
            </a:r>
          </a:p>
          <a:p>
            <a:r>
              <a:rPr lang="mr-IN" sz="1200" dirty="0">
                <a:latin typeface="Courier New"/>
                <a:cs typeface="Courier New"/>
              </a:rPr>
              <a:t>)</a:t>
            </a:r>
          </a:p>
          <a:p>
            <a:r>
              <a:rPr lang="en-US" sz="1200" dirty="0">
                <a:latin typeface="Courier New"/>
                <a:cs typeface="Courier New"/>
              </a:rPr>
              <a:t>ARRAY </a:t>
            </a:r>
            <a:r>
              <a:rPr lang="en-US" sz="1200" dirty="0" smtClean="0">
                <a:latin typeface="Courier New"/>
                <a:cs typeface="Courier New"/>
              </a:rPr>
              <a:t>JOIN </a:t>
            </a:r>
            <a:r>
              <a:rPr lang="en-US" sz="1200" dirty="0" err="1" smtClean="0">
                <a:latin typeface="Courier New"/>
                <a:cs typeface="Courier New"/>
              </a:rPr>
              <a:t>ts_a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AS </a:t>
            </a:r>
            <a:r>
              <a:rPr lang="en-US" sz="1200" u="sng" dirty="0">
                <a:latin typeface="Courier New"/>
                <a:cs typeface="Courier New"/>
              </a:rPr>
              <a:t>timestamp</a:t>
            </a:r>
            <a:r>
              <a:rPr lang="en-US" sz="1200" u="sng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ts_diff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AS duration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ts_row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AS sequence</a:t>
            </a:r>
          </a:p>
          <a:p>
            <a:r>
              <a:rPr lang="en-US" sz="1200" dirty="0">
                <a:latin typeface="Courier New"/>
                <a:cs typeface="Courier New"/>
              </a:rPr>
              <a:t>ORDER BY origin, </a:t>
            </a:r>
            <a:r>
              <a:rPr lang="en-US" sz="1200" u="sng" dirty="0">
                <a:latin typeface="Courier New"/>
                <a:cs typeface="Courier New"/>
              </a:rPr>
              <a:t>timestamp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7100" y="1130300"/>
            <a:ext cx="4279900" cy="646331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НЕ очень просто и НЕ очень удобно, </a:t>
            </a:r>
          </a:p>
          <a:p>
            <a:r>
              <a:rPr lang="ru-RU" sz="1800" dirty="0" smtClean="0"/>
              <a:t>но работает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455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функции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runningDifference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пределах блоках</a:t>
            </a:r>
            <a:endParaRPr lang="en-US" dirty="0" smtClean="0"/>
          </a:p>
          <a:p>
            <a:r>
              <a:rPr lang="en-US" dirty="0" smtClean="0"/>
              <a:t>neighbor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в пределах блока</a:t>
            </a:r>
            <a:endParaRPr lang="en-US" dirty="0" smtClean="0"/>
          </a:p>
          <a:p>
            <a:r>
              <a:rPr lang="en-US" dirty="0" err="1" smtClean="0"/>
              <a:t>sumMap</a:t>
            </a:r>
            <a:r>
              <a:rPr lang="en-US" dirty="0" smtClean="0"/>
              <a:t>(key, value)</a:t>
            </a:r>
            <a:endParaRPr lang="ru-RU" dirty="0" smtClean="0"/>
          </a:p>
          <a:p>
            <a:r>
              <a:rPr lang="en-US" dirty="0" err="1" smtClean="0"/>
              <a:t>timeSeriesGroupSum</a:t>
            </a:r>
            <a:r>
              <a:rPr lang="en-US" dirty="0" smtClean="0"/>
              <a:t>(</a:t>
            </a:r>
            <a:r>
              <a:rPr lang="en-US" dirty="0" err="1" smtClean="0"/>
              <a:t>uid</a:t>
            </a:r>
            <a:r>
              <a:rPr lang="en-US" dirty="0" smtClean="0"/>
              <a:t>, timestamp, value)</a:t>
            </a:r>
          </a:p>
          <a:p>
            <a:r>
              <a:rPr lang="en-US" dirty="0" err="1" smtClean="0"/>
              <a:t>timeSeriesGroupRateSum</a:t>
            </a:r>
            <a:r>
              <a:rPr lang="en-US" dirty="0" smtClean="0"/>
              <a:t>(</a:t>
            </a:r>
            <a:r>
              <a:rPr lang="en-US" dirty="0" err="1" smtClean="0"/>
              <a:t>uid</a:t>
            </a:r>
            <a:r>
              <a:rPr lang="en-US" dirty="0" smtClean="0"/>
              <a:t>, timestamp, value)</a:t>
            </a:r>
          </a:p>
          <a:p>
            <a:r>
              <a:rPr lang="en-US" dirty="0" err="1" smtClean="0"/>
              <a:t>skewPop</a:t>
            </a:r>
            <a:r>
              <a:rPr lang="en-US" dirty="0" smtClean="0"/>
              <a:t>, </a:t>
            </a:r>
            <a:r>
              <a:rPr lang="en-US" dirty="0" err="1" smtClean="0"/>
              <a:t>skewSamp</a:t>
            </a:r>
            <a:r>
              <a:rPr lang="en-US" dirty="0" smtClean="0"/>
              <a:t>, </a:t>
            </a:r>
            <a:r>
              <a:rPr lang="en-US" dirty="0" err="1" smtClean="0"/>
              <a:t>kurtPop</a:t>
            </a:r>
            <a:r>
              <a:rPr lang="en-US" dirty="0" smtClean="0"/>
              <a:t>, </a:t>
            </a:r>
            <a:r>
              <a:rPr lang="en-US" dirty="0" err="1" smtClean="0"/>
              <a:t>kurtSamp</a:t>
            </a:r>
            <a:endParaRPr lang="ru-RU" dirty="0" smtClean="0"/>
          </a:p>
          <a:p>
            <a:r>
              <a:rPr lang="en-US" dirty="0" smtClean="0"/>
              <a:t>WITH FILL</a:t>
            </a:r>
          </a:p>
          <a:p>
            <a:r>
              <a:rPr lang="en-US" dirty="0" err="1" smtClean="0"/>
              <a:t>simpleLinearRegression</a:t>
            </a:r>
            <a:r>
              <a:rPr lang="en-US" dirty="0"/>
              <a:t>, </a:t>
            </a:r>
            <a:r>
              <a:rPr lang="en-US" dirty="0" err="1"/>
              <a:t>stochasticLinearRegression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 в других системах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GraphHouse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замена </a:t>
            </a:r>
            <a:r>
              <a:rPr lang="ru-RU" dirty="0" err="1" smtClean="0"/>
              <a:t>бекенда</a:t>
            </a:r>
            <a:r>
              <a:rPr lang="ru-RU" dirty="0" smtClean="0"/>
              <a:t> в </a:t>
            </a:r>
            <a:r>
              <a:rPr lang="en-US" dirty="0" smtClean="0"/>
              <a:t>Graphite</a:t>
            </a:r>
          </a:p>
          <a:p>
            <a:r>
              <a:rPr lang="en-US" dirty="0" err="1" smtClean="0"/>
              <a:t>PromHouse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замена </a:t>
            </a:r>
            <a:r>
              <a:rPr lang="ru-RU" dirty="0" err="1" smtClean="0"/>
              <a:t>бекенда</a:t>
            </a:r>
            <a:r>
              <a:rPr lang="ru-RU" dirty="0" smtClean="0"/>
              <a:t> в </a:t>
            </a:r>
            <a:r>
              <a:rPr lang="en-US" dirty="0" smtClean="0"/>
              <a:t>Prometheus</a:t>
            </a:r>
          </a:p>
          <a:p>
            <a:r>
              <a:rPr lang="en-US" dirty="0" smtClean="0"/>
              <a:t>PMM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мониторинг производительности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Apache Traffic Control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мониторинг </a:t>
            </a:r>
            <a:r>
              <a:rPr lang="en-US" dirty="0" smtClean="0"/>
              <a:t>CDN</a:t>
            </a:r>
          </a:p>
          <a:p>
            <a:r>
              <a:rPr lang="ru-RU" dirty="0" smtClean="0"/>
              <a:t>Сам </a:t>
            </a:r>
            <a:r>
              <a:rPr lang="en-US" dirty="0" err="1" smtClean="0"/>
              <a:t>ClickHouse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system.metric_log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19.14!</a:t>
            </a:r>
          </a:p>
          <a:p>
            <a:r>
              <a:rPr lang="mr-IN" dirty="0" smtClean="0"/>
              <a:t>…</a:t>
            </a:r>
            <a:r>
              <a:rPr lang="ru-RU" dirty="0" smtClean="0"/>
              <a:t> и внутри неназываемых коммерческих систем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00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</p:spPr>
        <p:txBody>
          <a:bodyPr/>
          <a:lstStyle/>
          <a:p>
            <a:r>
              <a:rPr lang="en-US" sz="2000" dirty="0" err="1" smtClean="0"/>
              <a:t>ClickHouse</a:t>
            </a:r>
            <a:r>
              <a:rPr lang="en-US" sz="2000" dirty="0" smtClean="0"/>
              <a:t> Rocks!</a:t>
            </a:r>
            <a:endParaRPr lang="ru-RU" sz="2000" dirty="0" smtClean="0"/>
          </a:p>
          <a:p>
            <a:pPr marL="114300" indent="0">
              <a:buNone/>
            </a:pPr>
            <a:endParaRPr lang="ru-RU" sz="2000" dirty="0" smtClean="0"/>
          </a:p>
          <a:p>
            <a:r>
              <a:rPr lang="en-US" sz="2000" dirty="0" smtClean="0"/>
              <a:t>Time-series</a:t>
            </a:r>
            <a:r>
              <a:rPr lang="ru-RU" sz="2000" dirty="0" smtClean="0"/>
              <a:t> работают не хуже специализированных </a:t>
            </a:r>
            <a:r>
              <a:rPr lang="en-US" sz="2000" dirty="0" smtClean="0"/>
              <a:t>DBMS</a:t>
            </a:r>
            <a:endParaRPr lang="ru-RU" sz="2000" dirty="0" smtClean="0"/>
          </a:p>
          <a:p>
            <a:pPr marL="114300" indent="0">
              <a:buNone/>
            </a:pPr>
            <a:endParaRPr lang="ru-RU" sz="2000" dirty="0" smtClean="0"/>
          </a:p>
          <a:p>
            <a:r>
              <a:rPr lang="ru-RU" sz="2000" dirty="0" smtClean="0"/>
              <a:t>Всегда есть, что улучшать</a:t>
            </a:r>
            <a:r>
              <a:rPr lang="en-US" sz="2000" dirty="0" smtClean="0"/>
              <a:t>:</a:t>
            </a:r>
          </a:p>
          <a:p>
            <a:pPr lvl="1">
              <a:lnSpc>
                <a:spcPct val="50000"/>
              </a:lnSpc>
            </a:pPr>
            <a:r>
              <a:rPr lang="ru-RU" sz="2000" dirty="0" smtClean="0"/>
              <a:t>Еще лучше кодеки</a:t>
            </a:r>
          </a:p>
          <a:p>
            <a:pPr lvl="1">
              <a:lnSpc>
                <a:spcPct val="50000"/>
              </a:lnSpc>
            </a:pPr>
            <a:r>
              <a:rPr lang="ru-RU" sz="2000" dirty="0" smtClean="0"/>
              <a:t>Более эффективная работа с массивами</a:t>
            </a:r>
          </a:p>
          <a:p>
            <a:pPr lvl="1">
              <a:lnSpc>
                <a:spcPct val="50000"/>
              </a:lnSpc>
            </a:pPr>
            <a:r>
              <a:rPr lang="ru-RU" sz="2000" dirty="0" smtClean="0"/>
              <a:t>Оконные функции или их эффективная замена</a:t>
            </a:r>
          </a:p>
          <a:p>
            <a:pPr lvl="1">
              <a:lnSpc>
                <a:spcPct val="50000"/>
              </a:lnSpc>
            </a:pPr>
            <a:r>
              <a:rPr lang="ru-RU" sz="2000" dirty="0" smtClean="0"/>
              <a:t>Автоматический выбор таблиц в случае </a:t>
            </a:r>
            <a:r>
              <a:rPr lang="ru-RU" sz="2000" dirty="0" err="1" smtClean="0"/>
              <a:t>даунсемплинга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9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243575" y="419100"/>
            <a:ext cx="4045200" cy="42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Questions? 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</a:t>
            </a:r>
            <a:r>
              <a:rPr lang="en" sz="3200" dirty="0" smtClean="0"/>
              <a:t>!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en-US" sz="2400" dirty="0" smtClean="0"/>
              <a:t>P.S. We are hiring!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2"/>
          </p:nvPr>
        </p:nvSpPr>
        <p:spPr>
          <a:xfrm>
            <a:off x="4569600" y="724200"/>
            <a:ext cx="4574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Contacts</a:t>
            </a:r>
            <a:r>
              <a:rPr lang="en" sz="2400" dirty="0" smtClean="0">
                <a:solidFill>
                  <a:srgbClr val="FFFFFF"/>
                </a:solidFill>
              </a:rPr>
              <a:t>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info@altinity.com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Visit us at: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https://www.altinity.com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Read Our Blog: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https://www.altinity.com/blog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800" dirty="0" smtClean="0"/>
              <a:t>Измеряем </a:t>
            </a:r>
            <a:r>
              <a:rPr lang="ru-RU" sz="2800" b="1" i="1" u="sng" dirty="0" smtClean="0"/>
              <a:t>изменения</a:t>
            </a:r>
            <a:r>
              <a:rPr lang="ru-RU" sz="2800" dirty="0" smtClean="0"/>
              <a:t>:</a:t>
            </a:r>
          </a:p>
          <a:p>
            <a:r>
              <a:rPr lang="ru-RU" sz="2800" dirty="0" smtClean="0"/>
              <a:t>Как что-то изменилось по сравнению с прошлым</a:t>
            </a:r>
          </a:p>
          <a:p>
            <a:r>
              <a:rPr lang="ru-RU" sz="2800" dirty="0" smtClean="0"/>
              <a:t>Как что-то меняется прямо сейчас</a:t>
            </a:r>
          </a:p>
          <a:p>
            <a:r>
              <a:rPr lang="ru-RU" sz="2800" dirty="0" smtClean="0"/>
              <a:t>Предсказать изменения в будущем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46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</a:t>
            </a:r>
            <a:r>
              <a:rPr lang="en-US" dirty="0" smtClean="0"/>
              <a:t>time</a:t>
            </a:r>
            <a:r>
              <a:rPr lang="ru-RU" dirty="0" smtClean="0"/>
              <a:t>-</a:t>
            </a:r>
            <a:r>
              <a:rPr lang="en-US" dirty="0" smtClean="0"/>
              <a:t>series DBMS </a:t>
            </a:r>
            <a:r>
              <a:rPr lang="ru-RU" dirty="0" smtClean="0"/>
              <a:t>растут!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9301"/>
            <a:ext cx="9144000" cy="43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11811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InfluxDB</a:t>
            </a:r>
            <a:endParaRPr lang="en-US" sz="1600" dirty="0" smtClean="0"/>
          </a:p>
          <a:p>
            <a:r>
              <a:rPr lang="en-US" sz="1600" dirty="0" smtClean="0"/>
              <a:t>Prometheus</a:t>
            </a:r>
          </a:p>
          <a:p>
            <a:r>
              <a:rPr lang="en-US" sz="1600" dirty="0" err="1" smtClean="0"/>
              <a:t>Kdb</a:t>
            </a:r>
            <a:r>
              <a:rPr lang="en-US" sz="1600" dirty="0" smtClean="0"/>
              <a:t>+</a:t>
            </a:r>
          </a:p>
          <a:p>
            <a:r>
              <a:rPr lang="en-US" sz="1600" dirty="0" err="1" smtClean="0"/>
              <a:t>TimescaleDB</a:t>
            </a:r>
            <a:endParaRPr lang="en-US" sz="1600" dirty="0" smtClean="0"/>
          </a:p>
          <a:p>
            <a:r>
              <a:rPr lang="en-US" sz="1600" dirty="0" smtClean="0"/>
              <a:t>Amazon </a:t>
            </a:r>
            <a:r>
              <a:rPr lang="en-US" sz="1600" dirty="0" err="1" smtClean="0"/>
              <a:t>Timestream</a:t>
            </a:r>
            <a:endParaRPr lang="en-US" sz="1600" dirty="0" smtClean="0"/>
          </a:p>
          <a:p>
            <a:r>
              <a:rPr lang="en-US" sz="1600" dirty="0" err="1" smtClean="0"/>
              <a:t>DolphinDB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13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особенного в </a:t>
            </a:r>
            <a:r>
              <a:rPr lang="en-US" dirty="0" smtClean="0"/>
              <a:t>time-series DBMS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Оптимизированы на быструю вставку </a:t>
            </a:r>
            <a:r>
              <a:rPr lang="en-US" sz="2400" dirty="0" smtClean="0"/>
              <a:t>INSERT</a:t>
            </a:r>
          </a:p>
          <a:p>
            <a:r>
              <a:rPr lang="ru-RU" sz="2400" dirty="0" smtClean="0"/>
              <a:t>Эффективно и гибко хранят и </a:t>
            </a:r>
            <a:r>
              <a:rPr lang="en-US" sz="2400" dirty="0" smtClean="0"/>
              <a:t>“</a:t>
            </a:r>
            <a:r>
              <a:rPr lang="ru-RU" sz="2400" dirty="0" smtClean="0"/>
              <a:t>забывают</a:t>
            </a:r>
            <a:r>
              <a:rPr lang="en-US" sz="2400" dirty="0" smtClean="0"/>
              <a:t>”</a:t>
            </a:r>
            <a:r>
              <a:rPr lang="ru-RU" sz="2400" dirty="0" smtClean="0"/>
              <a:t> данные</a:t>
            </a:r>
          </a:p>
          <a:p>
            <a:r>
              <a:rPr lang="ru-RU" sz="2400" dirty="0" smtClean="0"/>
              <a:t>Автоматически считают агрегаты (</a:t>
            </a:r>
            <a:r>
              <a:rPr lang="en-US" sz="2400" dirty="0" err="1" smtClean="0"/>
              <a:t>downsampling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Эффективно запрашивают агрегированные данные</a:t>
            </a:r>
            <a:endParaRPr lang="en-US" sz="2400" dirty="0" smtClean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 algn="ctr">
              <a:buNone/>
            </a:pPr>
            <a:r>
              <a:rPr lang="ru-RU" sz="3200" dirty="0" smtClean="0"/>
              <a:t>Так это же </a:t>
            </a:r>
            <a:r>
              <a:rPr lang="en-US" sz="3200" dirty="0" err="1" smtClean="0"/>
              <a:t>ClickHouse</a:t>
            </a:r>
            <a:r>
              <a:rPr lang="en-US" sz="3200" dirty="0" smtClean="0"/>
              <a:t>!</a:t>
            </a:r>
            <a:r>
              <a:rPr lang="ru-RU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16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Бенчмарк</a:t>
            </a:r>
            <a:r>
              <a:rPr lang="ru-RU" dirty="0"/>
              <a:t> ноября 2018</a:t>
            </a:r>
            <a:r>
              <a:rPr lang="en-US" dirty="0"/>
              <a:t>. TSBS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25" y="923825"/>
            <a:ext cx="8588700" cy="296237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https://github.com/timescale/</a:t>
            </a:r>
            <a:r>
              <a:rPr lang="en-US" sz="2000" dirty="0" smtClean="0">
                <a:hlinkClick r:id="rId2"/>
              </a:rPr>
              <a:t>tsbs</a:t>
            </a:r>
            <a:endParaRPr lang="en-US" sz="2000" dirty="0" smtClean="0"/>
          </a:p>
          <a:p>
            <a:r>
              <a:rPr lang="en-US" sz="2000" dirty="0" err="1" smtClean="0"/>
              <a:t>ClickHouse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TimescaleDB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InfluxDB</a:t>
            </a:r>
            <a:r>
              <a:rPr lang="en-US" sz="2000" dirty="0" smtClean="0"/>
              <a:t> (</a:t>
            </a:r>
            <a:r>
              <a:rPr lang="en-US" sz="2000" dirty="0" err="1" smtClean="0"/>
              <a:t>vs</a:t>
            </a:r>
            <a:r>
              <a:rPr lang="en-US" sz="2000" dirty="0" smtClean="0"/>
              <a:t> Cassandra)</a:t>
            </a:r>
            <a:endParaRPr lang="ru-RU" sz="2000" dirty="0" smtClean="0"/>
          </a:p>
          <a:p>
            <a:r>
              <a:rPr lang="en-US" sz="2000" dirty="0" smtClean="0"/>
              <a:t>Amazon </a:t>
            </a:r>
            <a:r>
              <a:rPr lang="en-US" sz="2000" dirty="0"/>
              <a:t>r5.2xlarge instance, 8 </a:t>
            </a:r>
            <a:r>
              <a:rPr lang="en-US" sz="2000" dirty="0" err="1"/>
              <a:t>vCPUs</a:t>
            </a:r>
            <a:r>
              <a:rPr lang="en-US" sz="2000" dirty="0"/>
              <a:t>, 64GB RAM, EBS </a:t>
            </a:r>
            <a:r>
              <a:rPr lang="en-US" sz="2000" dirty="0" smtClean="0"/>
              <a:t>storage</a:t>
            </a:r>
          </a:p>
          <a:p>
            <a:r>
              <a:rPr lang="en-US" sz="2000" dirty="0" smtClean="0"/>
              <a:t>100M </a:t>
            </a:r>
            <a:r>
              <a:rPr lang="ru-RU" sz="2000" dirty="0" smtClean="0"/>
              <a:t>строк, 10 метрик (колонок)</a:t>
            </a:r>
            <a:r>
              <a:rPr lang="en-US" sz="2000" dirty="0" smtClean="0"/>
              <a:t> + </a:t>
            </a:r>
            <a:r>
              <a:rPr lang="ru-RU" sz="2000" dirty="0" smtClean="0"/>
              <a:t>метаданные</a:t>
            </a:r>
          </a:p>
          <a:p>
            <a:r>
              <a:rPr lang="ru-RU" sz="2000" dirty="0" smtClean="0"/>
              <a:t>15 тестовых запросов, типичных для </a:t>
            </a:r>
            <a:r>
              <a:rPr lang="en-US" sz="2000" dirty="0" smtClean="0"/>
              <a:t>time series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3025" y="4470400"/>
            <a:ext cx="590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www.altinity.com</a:t>
            </a:r>
            <a:r>
              <a:rPr lang="en-US" dirty="0"/>
              <a:t>/blog/</a:t>
            </a:r>
            <a:r>
              <a:rPr lang="en-US" dirty="0" err="1"/>
              <a:t>clickhouse</a:t>
            </a:r>
            <a:r>
              <a:rPr lang="en-US" dirty="0"/>
              <a:t>-for-time-series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225" y="3314699"/>
            <a:ext cx="1686289" cy="1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9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Бенчмарк</a:t>
            </a:r>
            <a:r>
              <a:rPr lang="ru-RU" dirty="0" smtClean="0"/>
              <a:t> ноября 2018</a:t>
            </a:r>
            <a:r>
              <a:rPr lang="en-US" dirty="0" smtClean="0"/>
              <a:t>. TSBS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928380"/>
            <a:ext cx="6451600" cy="39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Бенчмарк</a:t>
            </a:r>
            <a:r>
              <a:rPr lang="ru-RU" dirty="0"/>
              <a:t> ноября 2018</a:t>
            </a:r>
            <a:r>
              <a:rPr lang="en-US" dirty="0"/>
              <a:t>. TSBS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0212"/>
            <a:ext cx="7251700" cy="3912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1400" y="1040212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Исходные данные: 22</a:t>
            </a:r>
            <a:r>
              <a:rPr lang="en-US" dirty="0" smtClean="0"/>
              <a:t>.5GB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215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87872</TotalTime>
  <Words>1486</Words>
  <Application>Microsoft Macintosh PowerPoint</Application>
  <PresentationFormat>On-screen Show (16:9)</PresentationFormat>
  <Paragraphs>281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Material</vt:lpstr>
      <vt:lpstr>PowerPoint Presentation</vt:lpstr>
      <vt:lpstr>Altinity</vt:lpstr>
      <vt:lpstr>Что такое time-series?</vt:lpstr>
      <vt:lpstr>Зачем?</vt:lpstr>
      <vt:lpstr>Специальные time-series DBMS растут!</vt:lpstr>
      <vt:lpstr>Что особенного в time-series DBMS?</vt:lpstr>
      <vt:lpstr>Бенчмарк ноября 2018. TSBS</vt:lpstr>
      <vt:lpstr>Бенчмарк ноября 2018. TSBS</vt:lpstr>
      <vt:lpstr>Бенчмарк ноября 2018. TSBS</vt:lpstr>
      <vt:lpstr>Бенчмарк ноября 2018. TSBS</vt:lpstr>
      <vt:lpstr>Бенчмарк ноября 2018. TSBS</vt:lpstr>
      <vt:lpstr>Промежуточные итоги</vt:lpstr>
      <vt:lpstr>Как надо строить time-series на ClickHouse</vt:lpstr>
      <vt:lpstr>Схема</vt:lpstr>
      <vt:lpstr>Схема. Регулярные данные. Колонки.</vt:lpstr>
      <vt:lpstr>Схема. Нерегулярные данные. Массивы.</vt:lpstr>
      <vt:lpstr>Схема. Нерегулярные данные. Строки.</vt:lpstr>
      <vt:lpstr>Схема. Сравнение.</vt:lpstr>
      <vt:lpstr>Компрессия и кодирование</vt:lpstr>
      <vt:lpstr>Кодеки в ClickHouse</vt:lpstr>
      <vt:lpstr>Кодеки в ClickHouse</vt:lpstr>
      <vt:lpstr>Кодеки в ClickHouse</vt:lpstr>
      <vt:lpstr>Кодеки в ClickHouse</vt:lpstr>
      <vt:lpstr>Кодеки в ClickHouse. Итого</vt:lpstr>
      <vt:lpstr>Агрегация</vt:lpstr>
      <vt:lpstr>TTL – забываем старые данные</vt:lpstr>
      <vt:lpstr>Специфичные для time-series запросы</vt:lpstr>
      <vt:lpstr>Вернуть последние значения каждого cpu</vt:lpstr>
      <vt:lpstr>ASOF JOIN – «склеивание» рядов c разным временем</vt:lpstr>
      <vt:lpstr>Аналитические фунции</vt:lpstr>
      <vt:lpstr>Аналитические фунции. ClickHouse way.</vt:lpstr>
      <vt:lpstr>Специальные функции</vt:lpstr>
      <vt:lpstr>Применения в других системах</vt:lpstr>
      <vt:lpstr>Заключение</vt:lpstr>
      <vt:lpstr> Questions?   Thank you!    P.S. We are hiring!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 Zaytsev</cp:lastModifiedBy>
  <cp:revision>79</cp:revision>
  <dcterms:modified xsi:type="dcterms:W3CDTF">2019-09-05T15:27:01Z</dcterms:modified>
</cp:coreProperties>
</file>