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5" r:id="rId3"/>
    <p:sldId id="307" r:id="rId4"/>
    <p:sldId id="348" r:id="rId5"/>
    <p:sldId id="324" r:id="rId6"/>
    <p:sldId id="350" r:id="rId7"/>
    <p:sldId id="352" r:id="rId8"/>
    <p:sldId id="353" r:id="rId9"/>
    <p:sldId id="323" r:id="rId10"/>
    <p:sldId id="349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37" r:id="rId31"/>
    <p:sldId id="338" r:id="rId32"/>
    <p:sldId id="339" r:id="rId33"/>
    <p:sldId id="340" r:id="rId34"/>
    <p:sldId id="30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1B0E-5585-4F11-9058-DBCF53B19B1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F7459-9478-4AD9-87A4-005230B6F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2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102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30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589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509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636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077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096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007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384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28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367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598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481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420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401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760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618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679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2455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253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38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194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862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232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3894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0977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756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24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18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90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31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409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23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204-720D-C00B-F177-A1ECF040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7AAA-54FA-1B0F-4309-5FB7DEADE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AB40-DC42-3ED7-C2B4-9127FCEB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0DB0-5888-F8A6-B982-0F5B333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D096-C824-90B6-7128-33691838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ED9-51D4-FF9B-B348-16CDA44C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B9C2-A216-B10A-0150-3937D944E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09FA-8869-0200-4DCB-4A6AAA45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2947-DE41-858F-875A-52A8ACB9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23D5-AA50-65DB-3489-00334E64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13505-944F-D0B6-A1CB-6B0C5A3D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F880-E599-066C-3439-E4B9DB94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36FA-F46C-1DB3-F3B2-D55CECF9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15DB-5D9A-C419-7D6E-A0A6FA2F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71AD-B8F1-E2D4-7C00-B99C8096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1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>
            <a:spLocks noGrp="1"/>
          </p:cNvSpPr>
          <p:nvPr>
            <p:ph type="pic" idx="2"/>
          </p:nvPr>
        </p:nvSpPr>
        <p:spPr>
          <a:xfrm>
            <a:off x="0" y="0"/>
            <a:ext cx="12292315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7423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977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4CF9-67AB-6876-18F6-0A331714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1C23-8DFD-4363-3F1E-880BC5DE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70CF-A930-FB7A-45F9-D015E4EE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CA77-19DD-DF6B-ECFB-9342279E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D07C-24E4-9A53-29B4-516D7798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43CB-60D7-7386-3F75-9D916E34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20A7B-4353-C52B-5743-6DFF9D8F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135B-D2AD-A052-7536-9B2832C0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33AB-4BF4-AB03-0F03-F64349CA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D73E-3963-D051-E750-6C2A35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E071-07D3-834D-5BD4-8D34130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8A86-6770-0487-AA89-7F6C8CB5C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13235-B8BB-BC35-39DC-143AC50A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C664-F9FC-53B2-2C13-D6E28C37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5E8F-A30C-D61F-ECC6-FB038025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540F-D223-FE8C-CFA0-811B64A1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4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F73B-2A64-83C7-1E63-A167FDF7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326A-456A-23FC-A4C0-C18ECDF6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01BC-1CEE-D724-37B2-D4592DC6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A45BE-206B-FBCE-BE80-1B0B6A4D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170CB-9CE7-9A7A-8449-BA3658434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02B1D-6820-03F1-E5E8-6CD78AF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5312-6989-7866-9BE1-52A49467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9AAB3-A7A4-FF00-89BC-1BD52460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F2D-03B5-BCBB-3075-5B69857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3814C-C26B-96A1-1818-96C4B6C1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6F975-BBA9-1E42-C8CA-D3A33F66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90531-4EE9-3301-AE35-4D7D5406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1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085C-5275-2DC2-C0ED-F0EFA814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82286-F5F2-9AF0-5425-C9F8D50A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8D05-3B97-F096-A03A-9445C07B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4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4DA1-777D-70C0-AA00-8D409584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C2D8-33F8-43F8-F640-0BBDA363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19217-4CA8-8271-CA73-1FA119C39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A5F05-B4CA-B088-344A-3ABA6DAD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A520-39A7-2B42-1557-7A4526C7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093C-ADF7-BA3D-4D2F-BE7E531F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5D8B-9643-98DB-9AA6-1BCE7CC4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B2045-D813-2BEF-41A3-8E3EE573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8F73A-95DE-77DC-0E70-0DB415F5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D988A-7A94-EFD2-0036-99F56931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07B6-25EB-0BAA-4429-0A324078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24F13-AB8C-D311-4CF8-994DC0BB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83FE2-FB1C-2BFD-0D5B-8A5E7F8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052B-177B-F5E9-1F41-5EE28D9F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6E64-B6EE-0646-EA65-B2E4DB9FB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6FB00-B282-4245-AD6F-99380D9A044E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B339-83B9-8B82-D9D3-537F3449E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C87B-1E14-E61D-7940-16213233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oly-karpovich/wdio-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swagger.io/docs/specification/about/" TargetMode="External"/><Relationship Id="rId3" Type="http://schemas.openxmlformats.org/officeDocument/2006/relationships/hyperlink" Target="https://json-schema.org/learn/getting-started-step-by-step" TargetMode="External"/><Relationship Id="rId7" Type="http://schemas.openxmlformats.org/officeDocument/2006/relationships/hyperlink" Target="https://ajv.js.org/guide/getting-started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xios-http.com/docs/intro" TargetMode="External"/><Relationship Id="rId5" Type="http://schemas.openxmlformats.org/officeDocument/2006/relationships/hyperlink" Target="https://developer.mozilla.org/en-US/docs/Web/API/Fetch_API/Using_Fetch" TargetMode="External"/><Relationship Id="rId4" Type="http://schemas.openxmlformats.org/officeDocument/2006/relationships/hyperlink" Target="https://www.geeksforgeeks.org/api-testing-software-test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-100315" y="1"/>
            <a:ext cx="12292315" cy="6858001"/>
          </a:xfrm>
          <a:custGeom>
            <a:avLst/>
            <a:gdLst/>
            <a:ahLst/>
            <a:cxnLst/>
            <a:rect l="l" t="t" r="r" b="b"/>
            <a:pathLst>
              <a:path w="12292314" h="6858001" extrusionOk="0">
                <a:moveTo>
                  <a:pt x="10763081" y="0"/>
                </a:moveTo>
                <a:lnTo>
                  <a:pt x="12292314" y="0"/>
                </a:lnTo>
                <a:lnTo>
                  <a:pt x="12292314" y="2807746"/>
                </a:lnTo>
                <a:lnTo>
                  <a:pt x="12208634" y="3102427"/>
                </a:lnTo>
                <a:cubicBezTo>
                  <a:pt x="11746379" y="4588624"/>
                  <a:pt x="10786576" y="5855609"/>
                  <a:pt x="9524061" y="6708547"/>
                </a:cubicBezTo>
                <a:lnTo>
                  <a:pt x="9290937" y="6858000"/>
                </a:lnTo>
                <a:lnTo>
                  <a:pt x="2191871" y="6858000"/>
                </a:lnTo>
                <a:lnTo>
                  <a:pt x="2175237" y="6858000"/>
                </a:lnTo>
                <a:lnTo>
                  <a:pt x="2169705" y="6854454"/>
                </a:lnTo>
                <a:lnTo>
                  <a:pt x="2169704" y="6854454"/>
                </a:lnTo>
                <a:lnTo>
                  <a:pt x="2175238" y="6858001"/>
                </a:lnTo>
                <a:lnTo>
                  <a:pt x="1" y="6858001"/>
                </a:lnTo>
                <a:lnTo>
                  <a:pt x="1" y="4704467"/>
                </a:lnTo>
                <a:lnTo>
                  <a:pt x="0" y="4704465"/>
                </a:lnTo>
                <a:lnTo>
                  <a:pt x="0" y="3456933"/>
                </a:lnTo>
                <a:lnTo>
                  <a:pt x="160288" y="3493927"/>
                </a:lnTo>
                <a:cubicBezTo>
                  <a:pt x="890348" y="3643319"/>
                  <a:pt x="1646247" y="3721773"/>
                  <a:pt x="2420471" y="3721773"/>
                </a:cubicBezTo>
                <a:cubicBezTo>
                  <a:pt x="5710922" y="3721773"/>
                  <a:pt x="8670396" y="2304697"/>
                  <a:pt x="10721904" y="47536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8000">
                <a:srgbClr val="FF0000"/>
              </a:gs>
              <a:gs pos="60000">
                <a:srgbClr val="FFC000"/>
              </a:gs>
              <a:gs pos="100000">
                <a:srgbClr val="FFC000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6931024" y="-1"/>
            <a:ext cx="7119643" cy="6858001"/>
          </a:xfrm>
          <a:custGeom>
            <a:avLst/>
            <a:gdLst/>
            <a:ahLst/>
            <a:cxnLst/>
            <a:rect l="l" t="t" r="r" b="b"/>
            <a:pathLst>
              <a:path w="21600" h="21546" extrusionOk="0">
                <a:moveTo>
                  <a:pt x="15677" y="10464"/>
                </a:moveTo>
                <a:cubicBezTo>
                  <a:pt x="15612" y="9463"/>
                  <a:pt x="15249" y="8545"/>
                  <a:pt x="14675" y="7797"/>
                </a:cubicBezTo>
                <a:lnTo>
                  <a:pt x="16458" y="6009"/>
                </a:lnTo>
                <a:cubicBezTo>
                  <a:pt x="17478" y="7223"/>
                  <a:pt x="18117" y="8770"/>
                  <a:pt x="18189" y="10464"/>
                </a:cubicBezTo>
                <a:cubicBezTo>
                  <a:pt x="18189" y="10464"/>
                  <a:pt x="15677" y="10464"/>
                  <a:pt x="15677" y="10464"/>
                </a:cubicBezTo>
                <a:close/>
                <a:moveTo>
                  <a:pt x="16286" y="15755"/>
                </a:moveTo>
                <a:lnTo>
                  <a:pt x="14509" y="13973"/>
                </a:lnTo>
                <a:cubicBezTo>
                  <a:pt x="15102" y="13281"/>
                  <a:pt x="15506" y="12420"/>
                  <a:pt x="15639" y="11473"/>
                </a:cubicBezTo>
                <a:lnTo>
                  <a:pt x="18164" y="11473"/>
                </a:lnTo>
                <a:cubicBezTo>
                  <a:pt x="18013" y="13114"/>
                  <a:pt x="17329" y="14600"/>
                  <a:pt x="16286" y="15755"/>
                </a:cubicBezTo>
                <a:close/>
                <a:moveTo>
                  <a:pt x="11303" y="18180"/>
                </a:moveTo>
                <a:lnTo>
                  <a:pt x="11303" y="15658"/>
                </a:lnTo>
                <a:cubicBezTo>
                  <a:pt x="12230" y="15563"/>
                  <a:pt x="13079" y="15208"/>
                  <a:pt x="13779" y="14668"/>
                </a:cubicBezTo>
                <a:lnTo>
                  <a:pt x="15562" y="16456"/>
                </a:lnTo>
                <a:cubicBezTo>
                  <a:pt x="14395" y="17441"/>
                  <a:pt x="12921" y="18071"/>
                  <a:pt x="11303" y="18180"/>
                </a:cubicBezTo>
                <a:close/>
                <a:moveTo>
                  <a:pt x="10800" y="12817"/>
                </a:moveTo>
                <a:cubicBezTo>
                  <a:pt x="9680" y="12817"/>
                  <a:pt x="8772" y="11906"/>
                  <a:pt x="8772" y="10783"/>
                </a:cubicBezTo>
                <a:cubicBezTo>
                  <a:pt x="8772" y="9660"/>
                  <a:pt x="9680" y="8750"/>
                  <a:pt x="10800" y="8750"/>
                </a:cubicBezTo>
                <a:cubicBezTo>
                  <a:pt x="11920" y="8750"/>
                  <a:pt x="12828" y="9660"/>
                  <a:pt x="12828" y="10783"/>
                </a:cubicBezTo>
                <a:cubicBezTo>
                  <a:pt x="12828" y="11906"/>
                  <a:pt x="11920" y="12817"/>
                  <a:pt x="10800" y="12817"/>
                </a:cubicBezTo>
                <a:close/>
                <a:moveTo>
                  <a:pt x="10297" y="18180"/>
                </a:moveTo>
                <a:cubicBezTo>
                  <a:pt x="8680" y="18071"/>
                  <a:pt x="7205" y="17441"/>
                  <a:pt x="6038" y="16456"/>
                </a:cubicBezTo>
                <a:lnTo>
                  <a:pt x="7821" y="14668"/>
                </a:lnTo>
                <a:cubicBezTo>
                  <a:pt x="8521" y="15208"/>
                  <a:pt x="9370" y="15563"/>
                  <a:pt x="10297" y="15658"/>
                </a:cubicBezTo>
                <a:cubicBezTo>
                  <a:pt x="10297" y="15658"/>
                  <a:pt x="10297" y="18180"/>
                  <a:pt x="10297" y="18180"/>
                </a:cubicBezTo>
                <a:close/>
                <a:moveTo>
                  <a:pt x="5314" y="15755"/>
                </a:moveTo>
                <a:cubicBezTo>
                  <a:pt x="4271" y="14600"/>
                  <a:pt x="3587" y="13114"/>
                  <a:pt x="3437" y="11473"/>
                </a:cubicBezTo>
                <a:lnTo>
                  <a:pt x="5961" y="11473"/>
                </a:lnTo>
                <a:cubicBezTo>
                  <a:pt x="6094" y="12421"/>
                  <a:pt x="6498" y="13281"/>
                  <a:pt x="7091" y="13973"/>
                </a:cubicBezTo>
                <a:cubicBezTo>
                  <a:pt x="7091" y="13973"/>
                  <a:pt x="5314" y="15755"/>
                  <a:pt x="5314" y="15755"/>
                </a:cubicBezTo>
                <a:close/>
                <a:moveTo>
                  <a:pt x="5142" y="6009"/>
                </a:moveTo>
                <a:lnTo>
                  <a:pt x="6925" y="7797"/>
                </a:lnTo>
                <a:cubicBezTo>
                  <a:pt x="6351" y="8545"/>
                  <a:pt x="5988" y="9463"/>
                  <a:pt x="5923" y="10464"/>
                </a:cubicBezTo>
                <a:lnTo>
                  <a:pt x="3412" y="10464"/>
                </a:lnTo>
                <a:cubicBezTo>
                  <a:pt x="3483" y="8770"/>
                  <a:pt x="4122" y="7223"/>
                  <a:pt x="5142" y="6009"/>
                </a:cubicBezTo>
                <a:close/>
                <a:moveTo>
                  <a:pt x="10297" y="3387"/>
                </a:moveTo>
                <a:lnTo>
                  <a:pt x="10297" y="5909"/>
                </a:lnTo>
                <a:cubicBezTo>
                  <a:pt x="9279" y="6013"/>
                  <a:pt x="8354" y="6432"/>
                  <a:pt x="7618" y="7065"/>
                </a:cubicBezTo>
                <a:lnTo>
                  <a:pt x="5841" y="5283"/>
                </a:lnTo>
                <a:cubicBezTo>
                  <a:pt x="7036" y="4199"/>
                  <a:pt x="8587" y="3502"/>
                  <a:pt x="10297" y="3387"/>
                </a:cubicBezTo>
                <a:close/>
                <a:moveTo>
                  <a:pt x="11303" y="3387"/>
                </a:moveTo>
                <a:cubicBezTo>
                  <a:pt x="13013" y="3502"/>
                  <a:pt x="14564" y="4199"/>
                  <a:pt x="15759" y="5283"/>
                </a:cubicBezTo>
                <a:lnTo>
                  <a:pt x="13982" y="7065"/>
                </a:lnTo>
                <a:cubicBezTo>
                  <a:pt x="13246" y="6432"/>
                  <a:pt x="12321" y="6013"/>
                  <a:pt x="11303" y="5909"/>
                </a:cubicBezTo>
                <a:cubicBezTo>
                  <a:pt x="11303" y="5909"/>
                  <a:pt x="11303" y="3387"/>
                  <a:pt x="11303" y="3387"/>
                </a:cubicBezTo>
                <a:close/>
                <a:moveTo>
                  <a:pt x="21036" y="9876"/>
                </a:moveTo>
                <a:lnTo>
                  <a:pt x="20798" y="9910"/>
                </a:lnTo>
                <a:cubicBezTo>
                  <a:pt x="20421" y="9965"/>
                  <a:pt x="20045" y="9749"/>
                  <a:pt x="19928" y="9386"/>
                </a:cubicBezTo>
                <a:cubicBezTo>
                  <a:pt x="19778" y="8916"/>
                  <a:pt x="20090" y="8441"/>
                  <a:pt x="20555" y="8374"/>
                </a:cubicBezTo>
                <a:lnTo>
                  <a:pt x="20768" y="8343"/>
                </a:lnTo>
                <a:cubicBezTo>
                  <a:pt x="21060" y="8301"/>
                  <a:pt x="21249" y="8009"/>
                  <a:pt x="21166" y="7724"/>
                </a:cubicBezTo>
                <a:cubicBezTo>
                  <a:pt x="21125" y="7584"/>
                  <a:pt x="21081" y="7445"/>
                  <a:pt x="21035" y="7308"/>
                </a:cubicBezTo>
                <a:cubicBezTo>
                  <a:pt x="20943" y="7034"/>
                  <a:pt x="20634" y="6900"/>
                  <a:pt x="20372" y="7020"/>
                </a:cubicBezTo>
                <a:lnTo>
                  <a:pt x="20151" y="7121"/>
                </a:lnTo>
                <a:cubicBezTo>
                  <a:pt x="19804" y="7280"/>
                  <a:pt x="19383" y="7180"/>
                  <a:pt x="19169" y="6864"/>
                </a:cubicBezTo>
                <a:cubicBezTo>
                  <a:pt x="18892" y="6456"/>
                  <a:pt x="19058" y="5912"/>
                  <a:pt x="19486" y="5716"/>
                </a:cubicBezTo>
                <a:lnTo>
                  <a:pt x="19680" y="5627"/>
                </a:lnTo>
                <a:cubicBezTo>
                  <a:pt x="19949" y="5504"/>
                  <a:pt x="20048" y="5170"/>
                  <a:pt x="19887" y="4920"/>
                </a:cubicBezTo>
                <a:cubicBezTo>
                  <a:pt x="19809" y="4798"/>
                  <a:pt x="19728" y="4677"/>
                  <a:pt x="19644" y="4558"/>
                </a:cubicBezTo>
                <a:cubicBezTo>
                  <a:pt x="19479" y="4322"/>
                  <a:pt x="19145" y="4281"/>
                  <a:pt x="18928" y="4470"/>
                </a:cubicBezTo>
                <a:lnTo>
                  <a:pt x="18729" y="4643"/>
                </a:lnTo>
                <a:cubicBezTo>
                  <a:pt x="18406" y="4923"/>
                  <a:pt x="17914" y="4888"/>
                  <a:pt x="17635" y="4564"/>
                </a:cubicBezTo>
                <a:cubicBezTo>
                  <a:pt x="17226" y="4564"/>
                  <a:pt x="17036" y="4055"/>
                  <a:pt x="17345" y="3787"/>
                </a:cubicBezTo>
                <a:lnTo>
                  <a:pt x="17873" y="3329"/>
                </a:lnTo>
                <a:cubicBezTo>
                  <a:pt x="18096" y="3134"/>
                  <a:pt x="18097" y="2786"/>
                  <a:pt x="17874" y="2592"/>
                </a:cubicBezTo>
                <a:cubicBezTo>
                  <a:pt x="17764" y="2497"/>
                  <a:pt x="17653" y="2404"/>
                  <a:pt x="17540" y="2313"/>
                </a:cubicBezTo>
                <a:cubicBezTo>
                  <a:pt x="17315" y="2133"/>
                  <a:pt x="16983" y="2187"/>
                  <a:pt x="16827" y="2430"/>
                </a:cubicBezTo>
                <a:lnTo>
                  <a:pt x="16685" y="2652"/>
                </a:lnTo>
                <a:cubicBezTo>
                  <a:pt x="16454" y="3011"/>
                  <a:pt x="15972" y="3117"/>
                  <a:pt x="15613" y="2886"/>
                </a:cubicBezTo>
                <a:cubicBezTo>
                  <a:pt x="15254" y="2654"/>
                  <a:pt x="15149" y="2171"/>
                  <a:pt x="15380" y="1811"/>
                </a:cubicBezTo>
                <a:lnTo>
                  <a:pt x="15496" y="1630"/>
                </a:lnTo>
                <a:cubicBezTo>
                  <a:pt x="15655" y="1381"/>
                  <a:pt x="15559" y="1047"/>
                  <a:pt x="15290" y="924"/>
                </a:cubicBezTo>
                <a:cubicBezTo>
                  <a:pt x="15158" y="863"/>
                  <a:pt x="15025" y="805"/>
                  <a:pt x="14890" y="750"/>
                </a:cubicBezTo>
                <a:cubicBezTo>
                  <a:pt x="14623" y="640"/>
                  <a:pt x="14320" y="787"/>
                  <a:pt x="14239" y="1064"/>
                </a:cubicBezTo>
                <a:lnTo>
                  <a:pt x="14164" y="1319"/>
                </a:lnTo>
                <a:cubicBezTo>
                  <a:pt x="14044" y="1729"/>
                  <a:pt x="13611" y="1966"/>
                  <a:pt x="13202" y="1846"/>
                </a:cubicBezTo>
                <a:lnTo>
                  <a:pt x="13202" y="1846"/>
                </a:lnTo>
                <a:cubicBezTo>
                  <a:pt x="12792" y="1725"/>
                  <a:pt x="12556" y="1291"/>
                  <a:pt x="12676" y="880"/>
                </a:cubicBezTo>
                <a:lnTo>
                  <a:pt x="12736" y="676"/>
                </a:lnTo>
                <a:cubicBezTo>
                  <a:pt x="12819" y="391"/>
                  <a:pt x="12632" y="98"/>
                  <a:pt x="12339" y="56"/>
                </a:cubicBezTo>
                <a:cubicBezTo>
                  <a:pt x="12196" y="35"/>
                  <a:pt x="12052" y="17"/>
                  <a:pt x="11907" y="2"/>
                </a:cubicBezTo>
                <a:cubicBezTo>
                  <a:pt x="11620" y="-27"/>
                  <a:pt x="11371" y="199"/>
                  <a:pt x="11371" y="488"/>
                </a:cubicBezTo>
                <a:lnTo>
                  <a:pt x="11371" y="751"/>
                </a:lnTo>
                <a:cubicBezTo>
                  <a:pt x="11371" y="1179"/>
                  <a:pt x="11022" y="1529"/>
                  <a:pt x="10595" y="1529"/>
                </a:cubicBezTo>
                <a:lnTo>
                  <a:pt x="10595" y="1529"/>
                </a:lnTo>
                <a:cubicBezTo>
                  <a:pt x="10169" y="1529"/>
                  <a:pt x="9820" y="1179"/>
                  <a:pt x="9820" y="751"/>
                </a:cubicBezTo>
                <a:lnTo>
                  <a:pt x="9820" y="538"/>
                </a:lnTo>
                <a:cubicBezTo>
                  <a:pt x="9820" y="242"/>
                  <a:pt x="9558" y="13"/>
                  <a:pt x="9266" y="55"/>
                </a:cubicBezTo>
                <a:cubicBezTo>
                  <a:pt x="9121" y="76"/>
                  <a:pt x="8978" y="99"/>
                  <a:pt x="8836" y="125"/>
                </a:cubicBezTo>
                <a:cubicBezTo>
                  <a:pt x="8552" y="177"/>
                  <a:pt x="8376" y="465"/>
                  <a:pt x="8457" y="742"/>
                </a:cubicBezTo>
                <a:lnTo>
                  <a:pt x="8525" y="975"/>
                </a:lnTo>
                <a:cubicBezTo>
                  <a:pt x="8633" y="1341"/>
                  <a:pt x="8474" y="1745"/>
                  <a:pt x="8131" y="1912"/>
                </a:cubicBezTo>
                <a:cubicBezTo>
                  <a:pt x="7689" y="2129"/>
                  <a:pt x="7176" y="1887"/>
                  <a:pt x="7043" y="1434"/>
                </a:cubicBezTo>
                <a:lnTo>
                  <a:pt x="6983" y="1228"/>
                </a:lnTo>
                <a:cubicBezTo>
                  <a:pt x="6899" y="943"/>
                  <a:pt x="6583" y="798"/>
                  <a:pt x="6314" y="921"/>
                </a:cubicBezTo>
                <a:cubicBezTo>
                  <a:pt x="6182" y="982"/>
                  <a:pt x="6051" y="1045"/>
                  <a:pt x="5922" y="1111"/>
                </a:cubicBezTo>
                <a:cubicBezTo>
                  <a:pt x="5665" y="1242"/>
                  <a:pt x="5577" y="1567"/>
                  <a:pt x="5733" y="1810"/>
                </a:cubicBezTo>
                <a:lnTo>
                  <a:pt x="5876" y="2033"/>
                </a:lnTo>
                <a:cubicBezTo>
                  <a:pt x="6107" y="2393"/>
                  <a:pt x="6001" y="2876"/>
                  <a:pt x="5643" y="3107"/>
                </a:cubicBezTo>
                <a:lnTo>
                  <a:pt x="5643" y="3107"/>
                </a:lnTo>
                <a:cubicBezTo>
                  <a:pt x="5284" y="3339"/>
                  <a:pt x="4802" y="3233"/>
                  <a:pt x="4571" y="2874"/>
                </a:cubicBezTo>
                <a:lnTo>
                  <a:pt x="4456" y="2695"/>
                </a:lnTo>
                <a:cubicBezTo>
                  <a:pt x="4296" y="2445"/>
                  <a:pt x="3952" y="2395"/>
                  <a:pt x="3729" y="2590"/>
                </a:cubicBezTo>
                <a:cubicBezTo>
                  <a:pt x="3619" y="2685"/>
                  <a:pt x="3512" y="2782"/>
                  <a:pt x="3406" y="2882"/>
                </a:cubicBezTo>
                <a:cubicBezTo>
                  <a:pt x="3196" y="3079"/>
                  <a:pt x="3203" y="3417"/>
                  <a:pt x="3421" y="3606"/>
                </a:cubicBezTo>
                <a:lnTo>
                  <a:pt x="3619" y="3778"/>
                </a:lnTo>
                <a:cubicBezTo>
                  <a:pt x="3941" y="4058"/>
                  <a:pt x="3977" y="4551"/>
                  <a:pt x="3697" y="4875"/>
                </a:cubicBezTo>
                <a:cubicBezTo>
                  <a:pt x="3418" y="5198"/>
                  <a:pt x="2926" y="5233"/>
                  <a:pt x="2603" y="4953"/>
                </a:cubicBezTo>
                <a:lnTo>
                  <a:pt x="2442" y="4813"/>
                </a:lnTo>
                <a:cubicBezTo>
                  <a:pt x="2219" y="4619"/>
                  <a:pt x="1875" y="4668"/>
                  <a:pt x="1715" y="4917"/>
                </a:cubicBezTo>
                <a:cubicBezTo>
                  <a:pt x="1637" y="5039"/>
                  <a:pt x="1561" y="5163"/>
                  <a:pt x="1487" y="5288"/>
                </a:cubicBezTo>
                <a:cubicBezTo>
                  <a:pt x="1341" y="5538"/>
                  <a:pt x="1442" y="5859"/>
                  <a:pt x="1704" y="5979"/>
                </a:cubicBezTo>
                <a:lnTo>
                  <a:pt x="1944" y="6089"/>
                </a:lnTo>
                <a:cubicBezTo>
                  <a:pt x="2332" y="6267"/>
                  <a:pt x="2505" y="6731"/>
                  <a:pt x="2328" y="7120"/>
                </a:cubicBezTo>
                <a:lnTo>
                  <a:pt x="2327" y="7120"/>
                </a:lnTo>
                <a:cubicBezTo>
                  <a:pt x="2150" y="7509"/>
                  <a:pt x="1688" y="7681"/>
                  <a:pt x="1300" y="7504"/>
                </a:cubicBezTo>
                <a:lnTo>
                  <a:pt x="1105" y="7415"/>
                </a:lnTo>
                <a:cubicBezTo>
                  <a:pt x="836" y="7291"/>
                  <a:pt x="519" y="7435"/>
                  <a:pt x="436" y="7720"/>
                </a:cubicBezTo>
                <a:cubicBezTo>
                  <a:pt x="395" y="7859"/>
                  <a:pt x="357" y="8000"/>
                  <a:pt x="322" y="8141"/>
                </a:cubicBezTo>
                <a:cubicBezTo>
                  <a:pt x="252" y="8422"/>
                  <a:pt x="439" y="8701"/>
                  <a:pt x="725" y="8743"/>
                </a:cubicBezTo>
                <a:lnTo>
                  <a:pt x="986" y="8780"/>
                </a:lnTo>
                <a:cubicBezTo>
                  <a:pt x="1409" y="8841"/>
                  <a:pt x="1705" y="9237"/>
                  <a:pt x="1644" y="9660"/>
                </a:cubicBezTo>
                <a:cubicBezTo>
                  <a:pt x="1583" y="10084"/>
                  <a:pt x="1188" y="10380"/>
                  <a:pt x="766" y="10320"/>
                </a:cubicBezTo>
                <a:lnTo>
                  <a:pt x="555" y="10289"/>
                </a:lnTo>
                <a:cubicBezTo>
                  <a:pt x="264" y="10247"/>
                  <a:pt x="0" y="10472"/>
                  <a:pt x="0" y="10767"/>
                </a:cubicBezTo>
                <a:cubicBezTo>
                  <a:pt x="0" y="10769"/>
                  <a:pt x="0" y="10771"/>
                  <a:pt x="0" y="10773"/>
                </a:cubicBezTo>
                <a:cubicBezTo>
                  <a:pt x="0" y="10919"/>
                  <a:pt x="3" y="11065"/>
                  <a:pt x="9" y="11210"/>
                </a:cubicBezTo>
                <a:cubicBezTo>
                  <a:pt x="21" y="11498"/>
                  <a:pt x="280" y="11711"/>
                  <a:pt x="564" y="11670"/>
                </a:cubicBezTo>
                <a:lnTo>
                  <a:pt x="824" y="11633"/>
                </a:lnTo>
                <a:cubicBezTo>
                  <a:pt x="1246" y="11572"/>
                  <a:pt x="1641" y="11868"/>
                  <a:pt x="1702" y="12292"/>
                </a:cubicBezTo>
                <a:cubicBezTo>
                  <a:pt x="1763" y="12715"/>
                  <a:pt x="1467" y="13111"/>
                  <a:pt x="1045" y="13172"/>
                </a:cubicBezTo>
                <a:lnTo>
                  <a:pt x="832" y="13202"/>
                </a:lnTo>
                <a:cubicBezTo>
                  <a:pt x="540" y="13245"/>
                  <a:pt x="352" y="13537"/>
                  <a:pt x="434" y="13822"/>
                </a:cubicBezTo>
                <a:cubicBezTo>
                  <a:pt x="475" y="13962"/>
                  <a:pt x="519" y="14100"/>
                  <a:pt x="565" y="14238"/>
                </a:cubicBezTo>
                <a:cubicBezTo>
                  <a:pt x="657" y="14512"/>
                  <a:pt x="966" y="14646"/>
                  <a:pt x="1228" y="14526"/>
                </a:cubicBezTo>
                <a:lnTo>
                  <a:pt x="1470" y="14415"/>
                </a:lnTo>
                <a:cubicBezTo>
                  <a:pt x="1858" y="14238"/>
                  <a:pt x="2320" y="14411"/>
                  <a:pt x="2497" y="14800"/>
                </a:cubicBezTo>
                <a:cubicBezTo>
                  <a:pt x="2675" y="15189"/>
                  <a:pt x="2502" y="15652"/>
                  <a:pt x="2114" y="15830"/>
                </a:cubicBezTo>
                <a:lnTo>
                  <a:pt x="1920" y="15919"/>
                </a:lnTo>
                <a:cubicBezTo>
                  <a:pt x="1651" y="16042"/>
                  <a:pt x="1553" y="16376"/>
                  <a:pt x="1713" y="16626"/>
                </a:cubicBezTo>
                <a:cubicBezTo>
                  <a:pt x="1792" y="16748"/>
                  <a:pt x="1872" y="16869"/>
                  <a:pt x="1956" y="16988"/>
                </a:cubicBezTo>
                <a:cubicBezTo>
                  <a:pt x="2121" y="17224"/>
                  <a:pt x="2455" y="17265"/>
                  <a:pt x="2673" y="17076"/>
                </a:cubicBezTo>
                <a:lnTo>
                  <a:pt x="2871" y="16903"/>
                </a:lnTo>
                <a:cubicBezTo>
                  <a:pt x="3194" y="16623"/>
                  <a:pt x="3686" y="16658"/>
                  <a:pt x="3965" y="16981"/>
                </a:cubicBezTo>
                <a:cubicBezTo>
                  <a:pt x="4374" y="16981"/>
                  <a:pt x="4564" y="17491"/>
                  <a:pt x="4255" y="17759"/>
                </a:cubicBezTo>
                <a:lnTo>
                  <a:pt x="3727" y="18217"/>
                </a:lnTo>
                <a:cubicBezTo>
                  <a:pt x="3504" y="18412"/>
                  <a:pt x="3503" y="18760"/>
                  <a:pt x="3726" y="18954"/>
                </a:cubicBezTo>
                <a:cubicBezTo>
                  <a:pt x="3836" y="19049"/>
                  <a:pt x="3947" y="19142"/>
                  <a:pt x="4060" y="19233"/>
                </a:cubicBezTo>
                <a:cubicBezTo>
                  <a:pt x="4285" y="19413"/>
                  <a:pt x="4617" y="19359"/>
                  <a:pt x="4774" y="19115"/>
                </a:cubicBezTo>
                <a:lnTo>
                  <a:pt x="4903" y="18913"/>
                </a:lnTo>
                <a:cubicBezTo>
                  <a:pt x="5109" y="18591"/>
                  <a:pt x="5517" y="18448"/>
                  <a:pt x="5868" y="18597"/>
                </a:cubicBezTo>
                <a:cubicBezTo>
                  <a:pt x="6321" y="18791"/>
                  <a:pt x="6475" y="19338"/>
                  <a:pt x="6220" y="19735"/>
                </a:cubicBezTo>
                <a:lnTo>
                  <a:pt x="6104" y="19915"/>
                </a:lnTo>
                <a:cubicBezTo>
                  <a:pt x="5945" y="20165"/>
                  <a:pt x="6042" y="20499"/>
                  <a:pt x="6310" y="20622"/>
                </a:cubicBezTo>
                <a:cubicBezTo>
                  <a:pt x="6442" y="20683"/>
                  <a:pt x="6576" y="20741"/>
                  <a:pt x="6710" y="20796"/>
                </a:cubicBezTo>
                <a:cubicBezTo>
                  <a:pt x="6977" y="20905"/>
                  <a:pt x="7280" y="20759"/>
                  <a:pt x="7361" y="20482"/>
                </a:cubicBezTo>
                <a:lnTo>
                  <a:pt x="7431" y="20245"/>
                </a:lnTo>
                <a:cubicBezTo>
                  <a:pt x="7537" y="19884"/>
                  <a:pt x="7881" y="19633"/>
                  <a:pt x="8255" y="19672"/>
                </a:cubicBezTo>
                <a:cubicBezTo>
                  <a:pt x="8751" y="19723"/>
                  <a:pt x="9058" y="20209"/>
                  <a:pt x="8924" y="20665"/>
                </a:cubicBezTo>
                <a:lnTo>
                  <a:pt x="8864" y="20870"/>
                </a:lnTo>
                <a:cubicBezTo>
                  <a:pt x="8781" y="21155"/>
                  <a:pt x="8968" y="21448"/>
                  <a:pt x="9261" y="21490"/>
                </a:cubicBezTo>
                <a:cubicBezTo>
                  <a:pt x="9404" y="21511"/>
                  <a:pt x="9548" y="21529"/>
                  <a:pt x="9693" y="21544"/>
                </a:cubicBezTo>
                <a:cubicBezTo>
                  <a:pt x="9980" y="21573"/>
                  <a:pt x="10229" y="21347"/>
                  <a:pt x="10229" y="21058"/>
                </a:cubicBezTo>
                <a:lnTo>
                  <a:pt x="10229" y="20795"/>
                </a:lnTo>
                <a:cubicBezTo>
                  <a:pt x="10229" y="20367"/>
                  <a:pt x="10578" y="20017"/>
                  <a:pt x="11005" y="20017"/>
                </a:cubicBezTo>
                <a:cubicBezTo>
                  <a:pt x="11431" y="20017"/>
                  <a:pt x="11780" y="20367"/>
                  <a:pt x="11780" y="20795"/>
                </a:cubicBezTo>
                <a:lnTo>
                  <a:pt x="11780" y="21008"/>
                </a:lnTo>
                <a:cubicBezTo>
                  <a:pt x="11780" y="21304"/>
                  <a:pt x="12042" y="21532"/>
                  <a:pt x="12335" y="21491"/>
                </a:cubicBezTo>
                <a:cubicBezTo>
                  <a:pt x="12479" y="21470"/>
                  <a:pt x="12622" y="21447"/>
                  <a:pt x="12764" y="21421"/>
                </a:cubicBezTo>
                <a:cubicBezTo>
                  <a:pt x="13048" y="21369"/>
                  <a:pt x="13224" y="21081"/>
                  <a:pt x="13143" y="20803"/>
                </a:cubicBezTo>
                <a:lnTo>
                  <a:pt x="13075" y="20571"/>
                </a:lnTo>
                <a:cubicBezTo>
                  <a:pt x="12968" y="20204"/>
                  <a:pt x="13126" y="19801"/>
                  <a:pt x="13469" y="19633"/>
                </a:cubicBezTo>
                <a:cubicBezTo>
                  <a:pt x="13911" y="19417"/>
                  <a:pt x="14425" y="19659"/>
                  <a:pt x="14557" y="20112"/>
                </a:cubicBezTo>
                <a:lnTo>
                  <a:pt x="14618" y="20318"/>
                </a:lnTo>
                <a:cubicBezTo>
                  <a:pt x="14701" y="20603"/>
                  <a:pt x="15017" y="20748"/>
                  <a:pt x="15286" y="20625"/>
                </a:cubicBezTo>
                <a:cubicBezTo>
                  <a:pt x="15418" y="20564"/>
                  <a:pt x="15549" y="20501"/>
                  <a:pt x="15678" y="20435"/>
                </a:cubicBezTo>
                <a:cubicBezTo>
                  <a:pt x="15935" y="20304"/>
                  <a:pt x="16023" y="19979"/>
                  <a:pt x="15867" y="19736"/>
                </a:cubicBezTo>
                <a:lnTo>
                  <a:pt x="15736" y="19532"/>
                </a:lnTo>
                <a:cubicBezTo>
                  <a:pt x="15530" y="19210"/>
                  <a:pt x="15569" y="18778"/>
                  <a:pt x="15851" y="18521"/>
                </a:cubicBezTo>
                <a:cubicBezTo>
                  <a:pt x="16214" y="18188"/>
                  <a:pt x="16775" y="18276"/>
                  <a:pt x="17029" y="18672"/>
                </a:cubicBezTo>
                <a:lnTo>
                  <a:pt x="17144" y="18851"/>
                </a:lnTo>
                <a:cubicBezTo>
                  <a:pt x="17304" y="19100"/>
                  <a:pt x="17648" y="19151"/>
                  <a:pt x="17871" y="18956"/>
                </a:cubicBezTo>
                <a:cubicBezTo>
                  <a:pt x="17981" y="18861"/>
                  <a:pt x="18088" y="18764"/>
                  <a:pt x="18194" y="18664"/>
                </a:cubicBezTo>
                <a:cubicBezTo>
                  <a:pt x="18404" y="18466"/>
                  <a:pt x="18397" y="18130"/>
                  <a:pt x="18179" y="17940"/>
                </a:cubicBezTo>
                <a:lnTo>
                  <a:pt x="17998" y="17783"/>
                </a:lnTo>
                <a:cubicBezTo>
                  <a:pt x="17710" y="17533"/>
                  <a:pt x="17626" y="17107"/>
                  <a:pt x="17824" y="16780"/>
                </a:cubicBezTo>
                <a:cubicBezTo>
                  <a:pt x="18079" y="16359"/>
                  <a:pt x="18641" y="16284"/>
                  <a:pt x="18997" y="16593"/>
                </a:cubicBezTo>
                <a:lnTo>
                  <a:pt x="19158" y="16733"/>
                </a:lnTo>
                <a:cubicBezTo>
                  <a:pt x="19381" y="16927"/>
                  <a:pt x="19725" y="16878"/>
                  <a:pt x="19885" y="16629"/>
                </a:cubicBezTo>
                <a:cubicBezTo>
                  <a:pt x="19963" y="16507"/>
                  <a:pt x="20039" y="16383"/>
                  <a:pt x="20113" y="16258"/>
                </a:cubicBezTo>
                <a:cubicBezTo>
                  <a:pt x="20259" y="16008"/>
                  <a:pt x="20158" y="15687"/>
                  <a:pt x="19896" y="15566"/>
                </a:cubicBezTo>
                <a:lnTo>
                  <a:pt x="19656" y="15457"/>
                </a:lnTo>
                <a:cubicBezTo>
                  <a:pt x="19268" y="15279"/>
                  <a:pt x="19096" y="14815"/>
                  <a:pt x="19273" y="14426"/>
                </a:cubicBezTo>
                <a:cubicBezTo>
                  <a:pt x="19273" y="14026"/>
                  <a:pt x="19686" y="13761"/>
                  <a:pt x="20048" y="13927"/>
                </a:cubicBezTo>
                <a:lnTo>
                  <a:pt x="20495" y="14131"/>
                </a:lnTo>
                <a:cubicBezTo>
                  <a:pt x="20764" y="14254"/>
                  <a:pt x="21081" y="14111"/>
                  <a:pt x="21164" y="13826"/>
                </a:cubicBezTo>
                <a:cubicBezTo>
                  <a:pt x="21205" y="13687"/>
                  <a:pt x="21243" y="13546"/>
                  <a:pt x="21278" y="13404"/>
                </a:cubicBezTo>
                <a:cubicBezTo>
                  <a:pt x="21348" y="13124"/>
                  <a:pt x="21161" y="12845"/>
                  <a:pt x="20875" y="12803"/>
                </a:cubicBezTo>
                <a:lnTo>
                  <a:pt x="20614" y="12766"/>
                </a:lnTo>
                <a:cubicBezTo>
                  <a:pt x="20148" y="12699"/>
                  <a:pt x="19836" y="12224"/>
                  <a:pt x="19987" y="11754"/>
                </a:cubicBezTo>
                <a:cubicBezTo>
                  <a:pt x="20103" y="11390"/>
                  <a:pt x="20479" y="11175"/>
                  <a:pt x="20856" y="11230"/>
                </a:cubicBezTo>
                <a:lnTo>
                  <a:pt x="21045" y="11257"/>
                </a:lnTo>
                <a:cubicBezTo>
                  <a:pt x="21336" y="11299"/>
                  <a:pt x="21600" y="11074"/>
                  <a:pt x="21600" y="10779"/>
                </a:cubicBezTo>
                <a:cubicBezTo>
                  <a:pt x="21600" y="10777"/>
                  <a:pt x="21600" y="10775"/>
                  <a:pt x="21600" y="10773"/>
                </a:cubicBezTo>
                <a:cubicBezTo>
                  <a:pt x="21600" y="10626"/>
                  <a:pt x="21597" y="10481"/>
                  <a:pt x="21591" y="10336"/>
                </a:cubicBezTo>
                <a:cubicBezTo>
                  <a:pt x="21579" y="10048"/>
                  <a:pt x="21320" y="9835"/>
                  <a:pt x="21036" y="9876"/>
                </a:cubicBez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03632" y="4689314"/>
            <a:ext cx="8186000" cy="86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66666"/>
              </a:lnSpc>
              <a:buClr>
                <a:srgbClr val="000000"/>
              </a:buClr>
              <a:buSzPts val="5400"/>
            </a:pPr>
            <a:r>
              <a:rPr lang="en-GB" sz="7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testing</a:t>
            </a:r>
            <a:endParaRPr sz="6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377073" y="1709402"/>
            <a:ext cx="5260976" cy="51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778633" y="469167"/>
            <a:ext cx="589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by Anatol</a:t>
            </a: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Karpovich</a:t>
            </a:r>
            <a:endParaRPr sz="1867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types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31212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Типы тестирования API: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Функциональное тестирование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: Проверка отдельных функций API, таких как эндпоинты, методы, параметры и ответы.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Интеграционное тестирование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: Проверка взаимодействия между различными компонентами системы через API.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Нагрузочное тестирование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: Оценка производительности API под нагрузкой.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Безопасностное тестирование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: Проверка безопасности API, включая аутентификацию и авторизацию.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Тестирование совместимости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: Проверка работы API с различными клиентами, версиями и конфигурациями.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Тестирование документации API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: Проверка того, что API прост в использовании и понимании и работает так, как указано в документации API.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Регрессионное тестирование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: Проверка того, что изменения, внесенные в API, не вызывают неожиданных ошибок или регрессий.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Тестирование отказоустойчивости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: Проверка способность системы точно и быстро реагировать при возникновении непредвиденных сбоев.</a:t>
            </a:r>
            <a:endParaRPr lang="en-GB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2605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what should be checked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31212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Что именно мы проверяем во время тестирования API?</a:t>
            </a:r>
            <a:r>
              <a:rPr lang="en-US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ru-RU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Точность данных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Отсутствующая или дублирующая функциональность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Проверка авторизации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Время отклика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Проблемы с надежностью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4292F"/>
                </a:solidFill>
                <a:latin typeface="Proxima Nova"/>
              </a:rPr>
              <a:t>П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роблемы с производительностью и безопасностью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Многопоточные проблемы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Коды ошибок, если API возвращает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Идемпотентность</a:t>
            </a:r>
            <a:endParaRPr lang="en-GB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5765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what should be checked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31212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Что именно мы проверяем во время тестирования API?</a:t>
            </a:r>
            <a:r>
              <a:rPr lang="en-US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ru-RU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HTTP</a:t>
            </a: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 методы</a:t>
            </a:r>
            <a:r>
              <a:rPr lang="en-GB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: GET, POST, PUT, DELETE и </a:t>
            </a:r>
            <a:r>
              <a:rPr lang="en-GB" sz="2000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т.д</a:t>
            </a:r>
            <a:r>
              <a:rPr lang="en-GB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.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 (как минимум</a:t>
            </a:r>
            <a:r>
              <a:rPr lang="en-US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 CRUD</a:t>
            </a:r>
            <a:r>
              <a:rPr lang="ru-RU" sz="2000" dirty="0">
                <a:solidFill>
                  <a:srgbClr val="24292F"/>
                </a:solidFill>
                <a:latin typeface="Proxima Nova"/>
              </a:rPr>
              <a:t> операции)</a:t>
            </a:r>
            <a:endParaRPr lang="ru-RU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Валидация данных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: Проверка правильности данных в запросах и ответах.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Отсутствующая или дублирующая функциональность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Аутентификация и авторизация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: Проверка доступа к API с использованием токенов, ключей и т.д.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Проверка статуса ответов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: 200 </a:t>
            </a:r>
            <a:r>
              <a:rPr lang="en-GB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OK, 404 Not Found, 500 Internal Server Error 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и т.д.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Идемпотентность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: Проверка того, что повторные запросы с теми же параметрами дают одинаковый результат.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Время отклика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4292F"/>
                </a:solidFill>
                <a:latin typeface="Proxima Nova"/>
              </a:rPr>
              <a:t>П</a:t>
            </a: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роблемы с производительностью и безопасностью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Проблемы с надежностью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24840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fetch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31212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fetch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 — это встроенная функция в JavaScript, которая используется для выполнения HTTP-запросов. Она позволяет получать данные с сервера и отправлять данные на сервер. Основное преимущество fetch заключается в том, что она основана на промисах, что делает работу с асинхронными операциями более удобной по сравнению с традиционным подходом через XMLHttpRequest.</a:t>
            </a:r>
            <a:endParaRPr lang="en-US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1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url (обязательный): 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строка, представляющая URL, на который нужно отправить запрос.</a:t>
            </a:r>
            <a:endParaRPr lang="en-US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options (необязательный): 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объект, содержащий настройки запроса, такие как метод, заголовки, тело и т.д.</a:t>
            </a:r>
            <a:endParaRPr lang="en-GB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72065-F042-A645-B955-6F105557640C}"/>
              </a:ext>
            </a:extLst>
          </p:cNvPr>
          <p:cNvSpPr txBox="1"/>
          <p:nvPr/>
        </p:nvSpPr>
        <p:spPr>
          <a:xfrm>
            <a:off x="1216152" y="3143750"/>
            <a:ext cx="426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const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response = fetch(</a:t>
            </a:r>
            <a:r>
              <a:rPr lang="en-GB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url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options)</a:t>
            </a:r>
          </a:p>
        </p:txBody>
      </p:sp>
    </p:spTree>
    <p:extLst>
      <p:ext uri="{BB962C8B-B14F-4D97-AF65-F5344CB8AC3E}">
        <p14:creationId xmlns:p14="http://schemas.microsoft.com/office/powerpoint/2010/main" val="390319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fetch – Get request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31212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CAD67-511C-AD6F-B827-8530ADBD2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0" y="1122678"/>
            <a:ext cx="10740080" cy="55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fetch – post request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31212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C2659-15BF-DD3C-90A3-79AD166A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930" y="1098686"/>
            <a:ext cx="7673149" cy="55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9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fetch error handling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31212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i="0" u="none" strike="noStrike">
                <a:solidFill>
                  <a:srgbClr val="24292F"/>
                </a:solidFill>
                <a:effectLst/>
                <a:latin typeface="Proxima Nova"/>
              </a:rPr>
              <a:t>fetch не отклоняет промис при получении ответа с ошибкой HTTP (например, 404 или 500). Для этого нужно вручную проверять свойство ok в ответе.</a:t>
            </a:r>
            <a:endParaRPr lang="en-GB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B5986-E284-C704-7F72-18B007DA7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760" y="2089210"/>
            <a:ext cx="9368480" cy="463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6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fetch async/await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31212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i="0" u="none" strike="noStrike">
                <a:solidFill>
                  <a:srgbClr val="24292F"/>
                </a:solidFill>
                <a:effectLst/>
                <a:latin typeface="Proxima Nova"/>
              </a:rPr>
              <a:t>fetch не отклоняет промис при получении ответа с ошибкой HTTP (например, 404 или 500). Для этого нужно вручную проверять свойство ok в ответе.</a:t>
            </a:r>
            <a:endParaRPr lang="en-GB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3F7013-8EB2-3BC6-534A-643D1AC63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472" y="2022287"/>
            <a:ext cx="8417056" cy="46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90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</a:t>
            </a:r>
            <a:r>
              <a:rPr lang="en-US" sz="4267" b="1" dirty="0" err="1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Axios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26640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Axios — это популярная JavaScript-библиотека для выполнения HTTP-запросов. Она предоставляет простой и мощный API для работы с асинхронными операциями и упрощает взаимодействие с RESTful сервисами по сравнению с встроенным fetch. Axios основан на промисах и поддерживает как браузерную среду, так и Node.js.</a:t>
            </a:r>
            <a:endParaRPr lang="en-US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24292F"/>
                </a:solidFill>
                <a:latin typeface="Proxima Nova"/>
              </a:rPr>
              <a:t>Установка:</a:t>
            </a:r>
          </a:p>
          <a:p>
            <a:pPr lvl="1" fontAlgn="base"/>
            <a:r>
              <a:rPr lang="en-GB" sz="2000" i="0" u="none" strike="noStrik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Proxima Nova"/>
              </a:rPr>
              <a:t>npm</a:t>
            </a:r>
            <a:r>
              <a:rPr lang="en-GB" sz="2000" i="0" u="none" strike="noStrik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Proxima Nova"/>
              </a:rPr>
              <a:t> </a:t>
            </a:r>
            <a:r>
              <a:rPr lang="en-GB" sz="2000" i="0" u="none" strike="noStrik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Proxima Nova"/>
              </a:rPr>
              <a:t>i</a:t>
            </a:r>
            <a:r>
              <a:rPr lang="en-GB" sz="2000" i="0" u="none" strike="noStrik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Proxima Nova"/>
              </a:rPr>
              <a:t> </a:t>
            </a:r>
            <a:r>
              <a:rPr lang="en-GB" sz="2000" i="0" u="none" strike="noStrik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Proxima Nova"/>
              </a:rPr>
              <a:t>axios</a:t>
            </a:r>
            <a:endParaRPr lang="en-GB" sz="2000" i="0" u="none" strike="noStrike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Proxima Nova"/>
              </a:rPr>
              <a:t>      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Proxima Nova"/>
              </a:rPr>
              <a:t>npm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Proxima Nova"/>
              </a:rPr>
              <a:t> 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Proxima Nova"/>
              </a:rPr>
              <a:t>i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Proxima Nova"/>
              </a:rPr>
              <a:t> -D @types/axios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ru-RU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24292F"/>
                </a:solidFill>
                <a:latin typeface="Proxima Nova"/>
              </a:rPr>
              <a:t>Импорт библиотеки: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Proxima Nova"/>
              </a:rPr>
              <a:t>     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Proxima Nova"/>
              </a:rPr>
              <a:t>import 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Proxima Nova"/>
              </a:rPr>
              <a:t>axios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Proxima Nova"/>
              </a:rPr>
              <a:t> from '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Proxima Nova"/>
              </a:rPr>
              <a:t>axios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Proxima Nova"/>
              </a:rPr>
              <a:t>';</a:t>
            </a:r>
            <a:endParaRPr lang="en-GB" sz="2000" i="0" u="none" strike="noStrike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5912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</a:t>
            </a:r>
            <a:r>
              <a:rPr lang="en-US" sz="4267" b="1" dirty="0" err="1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Axios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get request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26640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2000" i="0" u="none" strike="noStrike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Proxima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691AD-A7FB-27F3-281B-CA1F2C1DF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80" y="1242702"/>
            <a:ext cx="9734240" cy="538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Installation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init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wdio@latest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CC476-3498-CAF5-CFE1-4A545F25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1" y="2036154"/>
            <a:ext cx="11070400" cy="34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7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</a:t>
            </a:r>
            <a:r>
              <a:rPr lang="en-US" sz="4267" b="1" dirty="0" err="1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Axios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get request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26640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2000" i="0" u="none" strike="noStrike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92A7B-3041-BB0B-DF3D-5BC0B558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440" y="1210678"/>
            <a:ext cx="8455119" cy="541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22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</a:t>
            </a:r>
            <a:r>
              <a:rPr lang="en-US" sz="4267" b="1" dirty="0" err="1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Axios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error handling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26640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2000" i="0" u="none" strike="noStrike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8E330-0CFB-A47E-AEC7-2E41234C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68" y="1234655"/>
            <a:ext cx="5603360" cy="501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39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</a:t>
            </a:r>
            <a:r>
              <a:rPr lang="en-US" sz="4267" b="1" dirty="0" err="1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Axios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request using config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26640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2000" i="0" u="none" strike="noStrike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626F6-9220-DCBD-1A53-BCBC4EBC3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355059"/>
            <a:ext cx="5357970" cy="5011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8B270-B361-65E2-F1B8-B160F59C9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900" y="1355059"/>
            <a:ext cx="5357970" cy="40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18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Clients and Request handlers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26640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i="0" u="none" strike="noStrike" dirty="0">
                <a:effectLst/>
                <a:latin typeface="Proxima Nova"/>
              </a:rPr>
              <a:t>Зачем нужны такие клиенты и обертки над библиотекой запросов</a:t>
            </a:r>
            <a:r>
              <a:rPr lang="en-US" sz="2000" dirty="0">
                <a:latin typeface="Proxima Nova"/>
              </a:rPr>
              <a:t>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Proxima Nova"/>
              </a:rPr>
              <a:t>Упрощение использования</a:t>
            </a:r>
            <a:r>
              <a:rPr lang="ru-RU" sz="2000" i="0" u="none" strike="noStrike" dirty="0">
                <a:effectLst/>
                <a:latin typeface="Proxima Nova"/>
              </a:rPr>
              <a:t>:</a:t>
            </a:r>
            <a:r>
              <a:rPr lang="en-US" sz="2000" i="0" u="none" strike="noStrike" dirty="0">
                <a:effectLst/>
                <a:latin typeface="Proxima Nova"/>
              </a:rPr>
              <a:t> </a:t>
            </a:r>
            <a:r>
              <a:rPr lang="ru-RU" sz="2000" i="0" u="none" strike="noStrike" dirty="0">
                <a:effectLst/>
                <a:latin typeface="Proxima Nova"/>
              </a:rPr>
              <a:t>Клиентские классы, такие как ProductsApiClient, предоставляют простые методы для выполнения конкретных операций, например, получение или создание продукта. Это упрощает использование API, поскольку разработчикам не нужно каждый раз настраивать запросы вручную.</a:t>
            </a:r>
            <a:endParaRPr lang="en-US" sz="2000" i="0" u="none" strike="noStrike" dirty="0">
              <a:effectLst/>
              <a:latin typeface="Proxima Nova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Proxima Nova"/>
              </a:rPr>
              <a:t>Централизованная обработка ошибок</a:t>
            </a:r>
            <a:r>
              <a:rPr lang="ru-RU" sz="2000" i="0" u="none" strike="noStrike" dirty="0">
                <a:effectLst/>
                <a:latin typeface="Proxima Nova"/>
              </a:rPr>
              <a:t>:</a:t>
            </a:r>
            <a:r>
              <a:rPr lang="en-US" sz="2000" i="0" u="none" strike="noStrike" dirty="0">
                <a:effectLst/>
                <a:latin typeface="Proxima Nova"/>
              </a:rPr>
              <a:t> </a:t>
            </a:r>
            <a:r>
              <a:rPr lang="ru-RU" sz="2000" i="0" u="none" strike="noStrike" dirty="0">
                <a:effectLst/>
                <a:latin typeface="Proxima Nova"/>
              </a:rPr>
              <a:t>В классе AxiosApiClient обработка ошибок осуществляется централизованно, что позволяет единообразно реагировать на ошибки и логировать их.</a:t>
            </a:r>
            <a:endParaRPr lang="en-US" sz="2000" i="0" u="none" strike="noStrike" dirty="0">
              <a:effectLst/>
              <a:latin typeface="Proxima Nova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Proxima Nova"/>
              </a:rPr>
              <a:t>Повторное использование конфигураций</a:t>
            </a:r>
            <a:r>
              <a:rPr lang="ru-RU" sz="2000" i="0" u="none" strike="noStrike" dirty="0">
                <a:effectLst/>
                <a:latin typeface="Proxima Nova"/>
              </a:rPr>
              <a:t>:</a:t>
            </a:r>
            <a:r>
              <a:rPr lang="en-US" sz="2000" i="0" u="none" strike="noStrike" dirty="0">
                <a:effectLst/>
                <a:latin typeface="Proxima Nova"/>
              </a:rPr>
              <a:t> </a:t>
            </a:r>
            <a:r>
              <a:rPr lang="ru-RU" sz="2000" i="0" u="none" strike="noStrike" dirty="0">
                <a:effectLst/>
                <a:latin typeface="Proxima Nova"/>
              </a:rPr>
              <a:t>Клиенты и обертки позволяют определить общие конфигурации, такие как базовый URL, заголовки и параметры аутентификации, в одном месте и повторно использовать их во всех запросах.</a:t>
            </a:r>
            <a:endParaRPr lang="en-GB" sz="2000" i="0" u="none" strike="noStrike" dirty="0"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052602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Clients and Request handlers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26640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Proxima Nova"/>
              </a:rPr>
              <a:t>Инкапсуляция логики</a:t>
            </a:r>
            <a:r>
              <a:rPr lang="ru-RU" sz="2000" i="0" u="none" strike="noStrike" dirty="0">
                <a:effectLst/>
                <a:latin typeface="Proxima Nova"/>
              </a:rPr>
              <a:t>:</a:t>
            </a:r>
            <a:r>
              <a:rPr lang="en-US" sz="2000" i="0" u="none" strike="noStrike" dirty="0">
                <a:effectLst/>
                <a:latin typeface="Proxima Nova"/>
              </a:rPr>
              <a:t> </a:t>
            </a:r>
            <a:r>
              <a:rPr lang="ru-RU" sz="2000" i="0" u="none" strike="noStrike" dirty="0">
                <a:effectLst/>
                <a:latin typeface="Proxima Nova"/>
              </a:rPr>
              <a:t>Вся логика, связанная с отправкой запросов и обработкой ответов, инкапсулирована в классе AxiosApiClient. Это позволяет легко изменять или расширять эту логику без изменения кода, который использует клиента.</a:t>
            </a:r>
            <a:endParaRPr lang="en-US" sz="2000" i="0" u="none" strike="noStrike" dirty="0">
              <a:effectLst/>
              <a:latin typeface="Proxima Nova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Proxima Nova"/>
              </a:rPr>
              <a:t>Типизация и интерфейсы</a:t>
            </a:r>
            <a:r>
              <a:rPr lang="ru-RU" sz="2000" i="0" u="none" strike="noStrike" dirty="0">
                <a:effectLst/>
                <a:latin typeface="Proxima Nova"/>
              </a:rPr>
              <a:t>:</a:t>
            </a:r>
            <a:r>
              <a:rPr lang="en-US" sz="2000" i="0" u="none" strike="noStrike" dirty="0">
                <a:effectLst/>
                <a:latin typeface="Proxima Nova"/>
              </a:rPr>
              <a:t> </a:t>
            </a:r>
            <a:r>
              <a:rPr lang="ru-RU" sz="2000" i="0" u="none" strike="noStrike" dirty="0">
                <a:effectLst/>
                <a:latin typeface="Proxima Nova"/>
              </a:rPr>
              <a:t>Использование TypeScript интерфейсов (IRequestOptions, IResponse) помогает обеспечить типобезопасность и улучшает автодополнение и документацию в редакторах кода.</a:t>
            </a:r>
            <a:endParaRPr lang="en-US" sz="2000" i="0" u="none" strike="noStrike" dirty="0">
              <a:effectLst/>
              <a:latin typeface="Proxima Nova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Proxima Nova"/>
              </a:rPr>
              <a:t>Легкость тестирования</a:t>
            </a:r>
            <a:r>
              <a:rPr lang="ru-RU" sz="2000" i="0" u="none" strike="noStrike" dirty="0">
                <a:effectLst/>
                <a:latin typeface="Proxima Nova"/>
              </a:rPr>
              <a:t>:</a:t>
            </a:r>
            <a:r>
              <a:rPr lang="en-US" sz="2000" i="0" u="none" strike="noStrike" dirty="0">
                <a:effectLst/>
                <a:latin typeface="Proxima Nova"/>
              </a:rPr>
              <a:t> </a:t>
            </a:r>
            <a:r>
              <a:rPr lang="ru-RU" sz="2000" i="0" u="none" strike="noStrike" dirty="0">
                <a:effectLst/>
                <a:latin typeface="Proxima Nova"/>
              </a:rPr>
              <a:t>Клиенты, такие как ProductsApiClient, легко мокировать при написании тестов, что упрощает тестирование различных сценариев взаимодействия с API.</a:t>
            </a:r>
            <a:endParaRPr lang="en-GB" sz="2000" i="0" u="none" strike="noStrike" dirty="0"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170765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JSON Schema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26640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b="1" i="0" u="none" strike="noStrike" dirty="0">
                <a:effectLst/>
                <a:latin typeface="Proxima Nova"/>
              </a:rPr>
              <a:t>JSON Schema </a:t>
            </a:r>
            <a:r>
              <a:rPr lang="ru-RU" sz="2000" i="0" u="none" strike="noStrike" dirty="0">
                <a:effectLst/>
                <a:latin typeface="Proxima Nova"/>
              </a:rPr>
              <a:t>— это спецификация для описания структуры и валидации JSON документов. Она определяет формат и ограничения данных, что позволяет проверять JSON на соответствие заданным правилам.</a:t>
            </a:r>
            <a:endParaRPr lang="en-US" sz="2000" i="0" u="none" strike="noStrike" dirty="0"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i="0" u="none" strike="noStrike" dirty="0">
                <a:effectLst/>
                <a:latin typeface="Proxima Nova"/>
              </a:rPr>
              <a:t>JSON Schema используется для:</a:t>
            </a:r>
            <a:endParaRPr lang="en-US" sz="2000" i="0" u="none" strike="noStrike" dirty="0">
              <a:effectLst/>
              <a:latin typeface="Proxima Nova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Proxima Nova"/>
              </a:rPr>
              <a:t>Валидации данных</a:t>
            </a:r>
            <a:r>
              <a:rPr lang="ru-RU" sz="2000" i="0" u="none" strike="noStrike" dirty="0">
                <a:effectLst/>
                <a:latin typeface="Proxima Nova"/>
              </a:rPr>
              <a:t>: Проверка JSON на соответствие определенным правилам.</a:t>
            </a:r>
            <a:endParaRPr lang="en-US" sz="2000" i="0" u="none" strike="noStrike" dirty="0">
              <a:effectLst/>
              <a:latin typeface="Proxima Nova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Proxima Nova"/>
              </a:rPr>
              <a:t>Документации API</a:t>
            </a:r>
            <a:r>
              <a:rPr lang="ru-RU" sz="2000" i="0" u="none" strike="noStrike" dirty="0">
                <a:effectLst/>
                <a:latin typeface="Proxima Nova"/>
              </a:rPr>
              <a:t>: Описание структуры данных, которые ожидаются или возвращаются API.</a:t>
            </a:r>
            <a:endParaRPr lang="en-US" sz="2000" i="0" u="none" strike="noStrike" dirty="0">
              <a:effectLst/>
              <a:latin typeface="Proxima Nova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Proxima Nova"/>
              </a:rPr>
              <a:t>Автоматизации</a:t>
            </a:r>
            <a:r>
              <a:rPr lang="ru-RU" sz="2000" i="0" u="none" strike="noStrike" dirty="0">
                <a:effectLst/>
                <a:latin typeface="Proxima Nova"/>
              </a:rPr>
              <a:t>: Генерация форм, объектов и других структур данных на основе схем.</a:t>
            </a:r>
            <a:endParaRPr lang="en-GB" sz="2000" i="0" u="none" strike="noStrike" dirty="0"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117964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JSON Schema example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26640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2000" i="0" u="none" strike="noStrike" dirty="0">
              <a:effectLst/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33955-C335-633C-9E72-FF93CCCB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236" y="1084686"/>
            <a:ext cx="4219048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21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JSON Schema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266403"/>
            <a:ext cx="6561272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i="0" u="none" strike="noStrike">
                <a:effectLst/>
                <a:latin typeface="Proxima Nova"/>
              </a:rPr>
              <a:t>В этом примере схема описывает объект продукта, который должен содержать три обязательных поля: id (целое число), name (строка) и price (число не меньше нуля). Дополнительно, объект может содержать массив тегов, где каждый элемент является строкой.</a:t>
            </a:r>
            <a:endParaRPr lang="en-GB" sz="2000" i="0" u="none" strike="noStrike" dirty="0">
              <a:effectLst/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33955-C335-633C-9E72-FF93CCCB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485" y="1084686"/>
            <a:ext cx="4219048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89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JSON Schema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266403"/>
            <a:ext cx="11307008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i="0" u="none" strike="noStrike" dirty="0">
                <a:effectLst/>
                <a:latin typeface="Proxima Nova"/>
              </a:rPr>
              <a:t>Зачем тестировать JSON Schema?</a:t>
            </a:r>
            <a:endParaRPr lang="en-US" sz="2000" i="0" u="none" strike="noStrike" dirty="0"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Proxima Nova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Proxima Nova"/>
              </a:rPr>
              <a:t>Обеспечение корректности данных</a:t>
            </a:r>
            <a:r>
              <a:rPr lang="ru-RU" sz="2000" i="0" u="none" strike="noStrike" dirty="0">
                <a:effectLst/>
                <a:latin typeface="Proxima Nova"/>
              </a:rPr>
              <a:t>: Проверка на соответствие данных ожиданиям помогает избежать ошибок на ранних стадиях.</a:t>
            </a:r>
            <a:endParaRPr lang="en-US" sz="2000" i="0" u="none" strike="noStrike" dirty="0">
              <a:effectLst/>
              <a:latin typeface="Proxima Nova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Proxima Nova"/>
              </a:rPr>
              <a:t>Документирование API</a:t>
            </a:r>
            <a:r>
              <a:rPr lang="ru-RU" sz="2000" i="0" u="none" strike="noStrike" dirty="0">
                <a:effectLst/>
                <a:latin typeface="Proxima Nova"/>
              </a:rPr>
              <a:t>: Явная спецификация структуры данных облегчает понимание API.</a:t>
            </a:r>
            <a:endParaRPr lang="en-US" sz="2000" i="0" u="none" strike="noStrike" dirty="0">
              <a:effectLst/>
              <a:latin typeface="Proxima Nova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Proxima Nova"/>
              </a:rPr>
              <a:t>Согласованность данных</a:t>
            </a:r>
            <a:r>
              <a:rPr lang="ru-RU" sz="2000" i="0" u="none" strike="noStrike" dirty="0">
                <a:effectLst/>
                <a:latin typeface="Proxima Nova"/>
              </a:rPr>
              <a:t>: Обеспечение единообразия данных, передаваемых между различными системами.</a:t>
            </a:r>
            <a:endParaRPr lang="en-US" sz="2000" i="0" u="none" strike="noStrike" dirty="0">
              <a:effectLst/>
              <a:latin typeface="Proxima Nova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i="0" u="none" strike="noStrike" dirty="0">
                <a:effectLst/>
                <a:latin typeface="Proxima Nova"/>
              </a:rPr>
              <a:t>Как тестировать JSON Schema?</a:t>
            </a:r>
            <a:endParaRPr lang="en-US" sz="2000" i="0" u="none" strike="noStrike" dirty="0"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000" i="0" u="none" strike="noStrike" dirty="0"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i="0" u="none" strike="noStrike" dirty="0">
                <a:effectLst/>
                <a:latin typeface="Proxima Nova"/>
              </a:rPr>
              <a:t>Для тестирования JSON Schema можно использовать различные библиотеки, такие как ajv (Another JSON Validator), jsonschema и другие.</a:t>
            </a:r>
            <a:endParaRPr lang="en-GB" sz="2000" i="0" u="none" strike="noStrike" dirty="0"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94239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AJV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266403"/>
            <a:ext cx="11307008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2000" i="0" u="none" strike="noStrike" dirty="0">
              <a:effectLst/>
              <a:latin typeface="Proxima Nov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A3959-3D98-5B1F-59A3-BDD2BAD37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9" y="1342975"/>
            <a:ext cx="11069477" cy="41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6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Installation from template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Открыть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  <a:hlinkClick r:id="rId3"/>
              </a:rPr>
              <a:t>Template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Нажмите 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Use this template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Нажмите 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Create a new repository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Убедитель что 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owner -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вы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Введите имя нового репозитория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Склонируйте новый репозиторий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Пропишите </a:t>
            </a:r>
            <a:r>
              <a:rPr lang="en-US" sz="2400" dirty="0" err="1">
                <a:solidFill>
                  <a:schemeClr val="dk2"/>
                </a:solidFill>
                <a:latin typeface="Proxima Nova"/>
                <a:sym typeface="Proxima Nova"/>
              </a:rPr>
              <a:t>npm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 install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highlight>
                <a:srgbClr val="00FFFF"/>
              </a:highlight>
              <a:latin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DAD51D-7D90-3D0D-C9CF-19584CB56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367" y="2115224"/>
            <a:ext cx="3779521" cy="1596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26B03-7F0C-E93E-16D8-83EB6D211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368" y="4064653"/>
            <a:ext cx="3632850" cy="1901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5AED9-3AFB-9E93-0D93-196B3ED88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367" y="1302979"/>
            <a:ext cx="3632851" cy="7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52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API client for endpoint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59" y="1266403"/>
            <a:ext cx="11187373" cy="6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i="0" u="none" strike="noStrike" dirty="0">
                <a:effectLst/>
                <a:latin typeface="Proxima Nova"/>
              </a:rPr>
              <a:t>Для примера взят: </a:t>
            </a:r>
            <a:r>
              <a:rPr lang="en-GB" sz="2000" i="0" u="none" strike="noStrike" dirty="0">
                <a:effectLst/>
                <a:latin typeface="Proxima Nova"/>
              </a:rPr>
              <a:t>https://jsonplaceholder.typicode.com</a:t>
            </a:r>
            <a:r>
              <a:rPr lang="ru-RU" sz="2000" i="0" u="none" strike="noStrike" dirty="0">
                <a:effectLst/>
                <a:latin typeface="Proxima Nova"/>
              </a:rPr>
              <a:t> </a:t>
            </a:r>
            <a:endParaRPr lang="en-GB" sz="2000" i="0" u="none" strike="noStrike" dirty="0">
              <a:effectLst/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9A24C-C04B-8A9D-BEE3-B7DEFAB30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610571"/>
            <a:ext cx="2775656" cy="3814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0FC77-038C-97A3-96E7-9A2667AA9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385" y="2610571"/>
            <a:ext cx="8094815" cy="3679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0265A5-1B06-304E-0BD1-AF4706100E9B}"/>
              </a:ext>
            </a:extLst>
          </p:cNvPr>
          <p:cNvSpPr txBox="1"/>
          <p:nvPr/>
        </p:nvSpPr>
        <p:spPr>
          <a:xfrm>
            <a:off x="415600" y="2075688"/>
            <a:ext cx="27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Proxima Nova"/>
              </a:rPr>
              <a:t>Интерфейсы данных</a:t>
            </a:r>
            <a:endParaRPr lang="en-GB" dirty="0">
              <a:latin typeface="Proxima Nov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1D6F7-1357-F37C-8612-B0E6AA95D05E}"/>
              </a:ext>
            </a:extLst>
          </p:cNvPr>
          <p:cNvSpPr txBox="1"/>
          <p:nvPr/>
        </p:nvSpPr>
        <p:spPr>
          <a:xfrm>
            <a:off x="3391385" y="2069289"/>
            <a:ext cx="27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Proxima Nova"/>
              </a:rPr>
              <a:t>Объект с эндпоинтами</a:t>
            </a:r>
            <a:endParaRPr lang="en-GB"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207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API client for endpoint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26640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i="0" u="none" strike="noStrike" dirty="0">
                <a:effectLst/>
                <a:latin typeface="Proxima Nova"/>
              </a:rPr>
              <a:t>Для примера взят: </a:t>
            </a:r>
            <a:r>
              <a:rPr lang="en-GB" sz="2000" i="0" u="none" strike="noStrike" dirty="0">
                <a:effectLst/>
                <a:latin typeface="Proxima Nova"/>
              </a:rPr>
              <a:t>https://jsonplaceholder.typicode.com</a:t>
            </a:r>
            <a:r>
              <a:rPr lang="ru-RU" sz="2000" i="0" u="none" strike="noStrike" dirty="0">
                <a:effectLst/>
                <a:latin typeface="Proxima Nova"/>
              </a:rPr>
              <a:t> </a:t>
            </a:r>
            <a:endParaRPr lang="en-GB" sz="2000" i="0" u="none" strike="noStrike" dirty="0">
              <a:effectLst/>
              <a:latin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20A0D-635F-2FF4-1C10-8E051BB4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776705"/>
            <a:ext cx="4833056" cy="4995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1B424-C8F8-A490-0007-56F879F9A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311" y="1215038"/>
            <a:ext cx="5029529" cy="55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85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API request handler (</a:t>
            </a:r>
            <a:r>
              <a:rPr lang="en-US" sz="4267" b="1" dirty="0" err="1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axios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26640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i="0" u="none" strike="noStrike" dirty="0">
                <a:effectLst/>
                <a:latin typeface="Proxima Nova"/>
              </a:rPr>
              <a:t>Для примера взят: </a:t>
            </a:r>
            <a:r>
              <a:rPr lang="en-GB" sz="2000" i="0" u="none" strike="noStrike" dirty="0">
                <a:effectLst/>
                <a:latin typeface="Proxima Nova"/>
              </a:rPr>
              <a:t>https://jsonplaceholder.typicode.com</a:t>
            </a:r>
            <a:r>
              <a:rPr lang="ru-RU" sz="2000" i="0" u="none" strike="noStrike" dirty="0">
                <a:effectLst/>
                <a:latin typeface="Proxima Nova"/>
              </a:rPr>
              <a:t> </a:t>
            </a:r>
            <a:endParaRPr lang="en-GB" sz="2000" i="0" u="none" strike="noStrike" dirty="0">
              <a:effectLst/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4315F-0674-DE08-F71E-166395F84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984" y="1796735"/>
            <a:ext cx="8070032" cy="456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80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r>
              <a:rPr lang="ru-RU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API request handler (</a:t>
            </a:r>
            <a:r>
              <a:rPr lang="en-US" sz="4267" b="1" dirty="0" err="1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axios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26640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i="0" u="none" strike="noStrike" dirty="0">
                <a:effectLst/>
                <a:latin typeface="Proxima Nova"/>
              </a:rPr>
              <a:t>Для примера взят: </a:t>
            </a:r>
            <a:r>
              <a:rPr lang="en-GB" sz="2000" i="0" u="none" strike="noStrike" dirty="0">
                <a:effectLst/>
                <a:latin typeface="Proxima Nova"/>
              </a:rPr>
              <a:t>https://jsonplaceholder.typicode.com</a:t>
            </a:r>
            <a:r>
              <a:rPr lang="ru-RU" sz="2000" i="0" u="none" strike="noStrike" dirty="0">
                <a:effectLst/>
                <a:latin typeface="Proxima Nova"/>
              </a:rPr>
              <a:t> </a:t>
            </a:r>
            <a:endParaRPr lang="en-GB" sz="2000" i="0" u="none" strike="noStrike" dirty="0">
              <a:effectLst/>
              <a:latin typeface="Proxima N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0B0A55-BFE2-2ED4-9503-20FED6B47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6" y="1772145"/>
            <a:ext cx="5824356" cy="4500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45CBA3-3671-1FE3-FBE1-71D58686A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190" y="1772144"/>
            <a:ext cx="6208234" cy="28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27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links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>
            <a:spLocks/>
          </p:cNvSpPr>
          <p:nvPr/>
        </p:nvSpPr>
        <p:spPr>
          <a:xfrm>
            <a:off x="415600" y="1263582"/>
            <a:ext cx="110706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3"/>
              </a:rPr>
              <a:t>JSON schema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4"/>
              </a:rPr>
              <a:t>API testing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5"/>
              </a:rPr>
              <a:t>Fetch API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hlinkClick r:id="rId6"/>
              </a:rPr>
              <a:t>Axios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7"/>
              </a:rPr>
              <a:t>AJV schema validation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8"/>
              </a:rPr>
              <a:t>Swagger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1029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 descr="RESTful API 101. When I first learned RESTful API, I… | by Megan Lo | Geek  Culture | Medium">
            <a:extLst>
              <a:ext uri="{FF2B5EF4-FFF2-40B4-BE49-F238E27FC236}">
                <a16:creationId xmlns:a16="http://schemas.microsoft.com/office/drawing/2014/main" id="{5ECACB8C-C6E4-6D47-757B-ABC2A979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271" y="1238670"/>
            <a:ext cx="6920865" cy="52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39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</a:t>
            </a:r>
            <a:r>
              <a:rPr lang="en-GB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request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31212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HTTP-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запрос — это сообщение, отправляемое клиентом серверу, с целью выполнения определенного действия (например, получение данных, отправка данных и т.д.).</a:t>
            </a:r>
            <a:endParaRPr lang="en-GB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Структура 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HTTP-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запроса:</a:t>
            </a:r>
            <a:endParaRPr lang="en-GB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Стартовая строка (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Request Line)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Заголовки (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Headers)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Тело (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Body)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Стартовая строка (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Request Line)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Содержит три элемента:</a:t>
            </a:r>
            <a:endParaRPr lang="en-GB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Метод (</a:t>
            </a:r>
            <a:r>
              <a:rPr lang="en-GB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Method): 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определяет тип запроса.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 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Примеры: 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GET, POST, PUT, DELETE, HEAD, OPTIONS, PATCH.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URI (Uniform Resource Identifier): 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путь к ресурсу.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 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Пример: /</a:t>
            </a: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api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/products/123.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Версия </a:t>
            </a:r>
            <a:r>
              <a:rPr lang="en-GB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HTTP (HTTP Version): 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версия протокола.Пример: 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HTTP/1.1.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4CD7F-5E72-C758-5819-34C90C61E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44" y="5216490"/>
            <a:ext cx="2457143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7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</a:t>
            </a:r>
            <a:r>
              <a:rPr lang="en-GB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request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31212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Содержат информацию о запросе, например, тип содержимого, параметры авторизации, параметры кэширования и т.д. Каждый заголовок состоит из пары "ключ: значение".</a:t>
            </a:r>
            <a:endParaRPr lang="en-GB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Тело запроса используется для передачи данных, обычно в запросах типа POST, PUT, и PATCH. Формат данных в теле определяется заголовком Content-Type.</a:t>
            </a:r>
            <a:endParaRPr lang="en-US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Пример</a:t>
            </a:r>
            <a:r>
              <a:rPr lang="en-US" i="0" u="none" strike="noStrike" dirty="0">
                <a:solidFill>
                  <a:srgbClr val="24292F"/>
                </a:solidFill>
                <a:effectLst/>
                <a:latin typeface="Proxima Nova"/>
              </a:rPr>
              <a:t> 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в формате </a:t>
            </a:r>
            <a:r>
              <a:rPr lang="en-US" i="0" u="none" strike="noStrike" dirty="0">
                <a:solidFill>
                  <a:srgbClr val="24292F"/>
                </a:solidFill>
                <a:effectLst/>
                <a:latin typeface="Proxima Nova"/>
              </a:rPr>
              <a:t>JSON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C6FCC-9072-1901-CAFB-CEAE429BF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9" y="2094650"/>
            <a:ext cx="3204199" cy="14867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6044AB-DFDF-E6C7-D716-084B83402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725" y="4265678"/>
            <a:ext cx="3570728" cy="178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8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response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31212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HTTP Response 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— это сообщение, отправляемое сервером клиенту в ответ на 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HTTP-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запрос. Он содержит статус выполнения запроса и, возможно, запрашиваемые данные.</a:t>
            </a:r>
            <a:endParaRPr lang="en-US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Структура 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HTTP-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ответа:</a:t>
            </a:r>
            <a:endParaRPr lang="en-US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Стартовая строка (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Status Line)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Заголовки (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Headers)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Тело (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Body)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Стартовая строка (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Status Line) 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Содержит три элемента:</a:t>
            </a:r>
            <a:endParaRPr lang="en-US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Версия </a:t>
            </a:r>
            <a:r>
              <a:rPr lang="en-GB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HTTP (HTTP Version): 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версия протокола.</a:t>
            </a:r>
            <a:r>
              <a:rPr lang="en-US" i="0" u="none" strike="noStrike" dirty="0">
                <a:solidFill>
                  <a:srgbClr val="24292F"/>
                </a:solidFill>
                <a:effectLst/>
                <a:latin typeface="Proxima Nova"/>
              </a:rPr>
              <a:t> 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Пример: 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HTTP/1.1.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Код состояния (</a:t>
            </a:r>
            <a:r>
              <a:rPr lang="en-GB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Status Code): 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числовой код, указывающий на результат выполнения запроса.</a:t>
            </a:r>
            <a:r>
              <a:rPr lang="en-US" i="0" u="none" strike="noStrike" dirty="0">
                <a:solidFill>
                  <a:srgbClr val="24292F"/>
                </a:solidFill>
                <a:effectLst/>
                <a:latin typeface="Proxima Nova"/>
              </a:rPr>
              <a:t> 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Примеры: 200 (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OK), 404 (Not Found), 500 (Internal Server Error).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Статус сообщение (</a:t>
            </a:r>
            <a:r>
              <a:rPr lang="en-GB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Reason Phrase): 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текстовое описание кода состояния.</a:t>
            </a:r>
            <a:r>
              <a:rPr lang="en-US" i="0" u="none" strike="noStrike" dirty="0">
                <a:solidFill>
                  <a:srgbClr val="24292F"/>
                </a:solidFill>
                <a:effectLst/>
                <a:latin typeface="Proxima Nova"/>
              </a:rPr>
              <a:t> 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Пример: 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OK, Not Found, Internal Server Error.</a:t>
            </a:r>
            <a:endParaRPr lang="ru-RU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2690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response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31212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Заголовки (Headers)</a:t>
            </a:r>
            <a:r>
              <a:rPr lang="en-US" i="0" u="none" strike="noStrike" dirty="0">
                <a:solidFill>
                  <a:srgbClr val="24292F"/>
                </a:solidFill>
                <a:effectLst/>
                <a:latin typeface="Proxima Nova"/>
              </a:rPr>
              <a:t> c</a:t>
            </a: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одержат информацию об ответе, например, тип содержимого, длину содержимого, параметры кэширования и т.д. Каждый заголовок состоит из пары "ключ: значение".</a:t>
            </a:r>
            <a:endParaRPr lang="en-US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Тело ответа содержит данные, запрашиваемые клиентом. Формат данных определяется заголовком Content-Type.</a:t>
            </a:r>
            <a:endParaRPr lang="en-US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i="0" u="none" strike="noStrike" dirty="0">
                <a:solidFill>
                  <a:srgbClr val="24292F"/>
                </a:solidFill>
                <a:effectLst/>
                <a:latin typeface="Proxima Nova"/>
              </a:rPr>
              <a:t>Пример ответа в </a:t>
            </a:r>
            <a:r>
              <a:rPr lang="en-US" i="0" u="none" strike="noStrike" dirty="0">
                <a:solidFill>
                  <a:srgbClr val="24292F"/>
                </a:solidFill>
                <a:effectLst/>
                <a:latin typeface="Proxima Nova"/>
              </a:rPr>
              <a:t>JSON: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544DB-7498-149D-4A58-B2CB7F47D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9" y="2214616"/>
            <a:ext cx="3099125" cy="1114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D3B2D9-05E6-0EEB-921C-C263F2976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385" y="3663341"/>
            <a:ext cx="4240640" cy="28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4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 Testing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31212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Что такое тестирование </a:t>
            </a:r>
            <a:r>
              <a:rPr lang="en-US" sz="2000" b="1" dirty="0">
                <a:solidFill>
                  <a:srgbClr val="24292F"/>
                </a:solidFill>
                <a:latin typeface="Proxima Nova"/>
              </a:rPr>
              <a:t>API</a:t>
            </a:r>
            <a:r>
              <a:rPr lang="ru-RU" sz="2000" b="1" dirty="0">
                <a:solidFill>
                  <a:srgbClr val="24292F"/>
                </a:solidFill>
                <a:latin typeface="Proxima Nova"/>
              </a:rPr>
              <a:t>?</a:t>
            </a:r>
            <a:endParaRPr lang="ru-RU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Тестирование </a:t>
            </a:r>
            <a:r>
              <a:rPr lang="en-US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API 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— это тип тестирования программного обеспечения, который проверяет поведение и производительность </a:t>
            </a:r>
            <a:r>
              <a:rPr lang="en-US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API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. Оно используется для обеспечения правильной работы API и соответствия его требованиям. Тестирование API включает отправку запросов на сервер, анализ ответов и проверку их корректности. Это также включает в себя тестирование на уязвимости безопасности, проблемы с производительностью и другие потенциальные ошибки. Выполняя тесты API, заинтересованные стороны могут убедиться, что их приложения работают должным образом.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24292F"/>
              </a:solidFill>
              <a:latin typeface="Proxima Nov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24292F"/>
                </a:solidFill>
                <a:latin typeface="Proxima Nova"/>
              </a:rPr>
              <a:t>Почему тестирование </a:t>
            </a:r>
            <a:r>
              <a:rPr lang="en-US" sz="2000" b="1" dirty="0">
                <a:solidFill>
                  <a:srgbClr val="24292F"/>
                </a:solidFill>
                <a:latin typeface="Proxima Nova"/>
              </a:rPr>
              <a:t>API </a:t>
            </a:r>
            <a:r>
              <a:rPr lang="ru-RU" sz="2000" b="1" dirty="0">
                <a:solidFill>
                  <a:srgbClr val="24292F"/>
                </a:solidFill>
                <a:latin typeface="Proxima Nova"/>
              </a:rPr>
              <a:t>важное?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24292F"/>
                </a:solidFill>
                <a:latin typeface="Proxima Nova"/>
              </a:rPr>
              <a:t>Это гарантирует, что интерфейс прикладного программирования (API) работает должным образом и удовлетворяет потребности пользователя. Благодаря этому тестированию тестировщики могут обнаружить дефекты и проблемы в API, такие как неправильные форматы данных, ошибочные ответы или недостатки безопасности. Обнаружение таких проблем на ранних этапах процесса разработки позволяет разработчикам решать их до того, как они станут более сложными и на их решение уйдет больше времени.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8026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1651</Words>
  <Application>Microsoft Office PowerPoint</Application>
  <PresentationFormat>Widescreen</PresentationFormat>
  <Paragraphs>176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Proxima Nova</vt:lpstr>
      <vt:lpstr>Times New Roman</vt:lpstr>
      <vt:lpstr>Office Theme</vt:lpstr>
      <vt:lpstr>PowerPoint Presentation</vt:lpstr>
      <vt:lpstr>WebdriverIO - Installation</vt:lpstr>
      <vt:lpstr>WebdriverIO – Installation from template</vt:lpstr>
      <vt:lpstr>API</vt:lpstr>
      <vt:lpstr>API request</vt:lpstr>
      <vt:lpstr>API request</vt:lpstr>
      <vt:lpstr>API response</vt:lpstr>
      <vt:lpstr>API response</vt:lpstr>
      <vt:lpstr>API Testing</vt:lpstr>
      <vt:lpstr>API Testing types</vt:lpstr>
      <vt:lpstr>API Testing – what should be checked</vt:lpstr>
      <vt:lpstr>API Testing – what should be checked</vt:lpstr>
      <vt:lpstr>API Testing – fetch</vt:lpstr>
      <vt:lpstr>API Testing – fetch – Get request</vt:lpstr>
      <vt:lpstr>API Testing – fetch – post request</vt:lpstr>
      <vt:lpstr>API Testing – fetch error handling</vt:lpstr>
      <vt:lpstr>API Testing – fetch async/await</vt:lpstr>
      <vt:lpstr>API Testing – Axios</vt:lpstr>
      <vt:lpstr>API Testing – Axios get request</vt:lpstr>
      <vt:lpstr>API Testing – Axios get request</vt:lpstr>
      <vt:lpstr>API Testing – Axios error handling</vt:lpstr>
      <vt:lpstr>API Testing – Axios request using config</vt:lpstr>
      <vt:lpstr>API Testing – Clients and Request handlers</vt:lpstr>
      <vt:lpstr>API Testing – Clients and Request handlers</vt:lpstr>
      <vt:lpstr>API Testing – JSON Schema</vt:lpstr>
      <vt:lpstr>API Testing – JSON Schema example</vt:lpstr>
      <vt:lpstr>API Testing – JSON Schema</vt:lpstr>
      <vt:lpstr>API Testing – JSON Schema</vt:lpstr>
      <vt:lpstr>API Testing – AJV</vt:lpstr>
      <vt:lpstr>API Testing – API client for endpoint</vt:lpstr>
      <vt:lpstr>API Testing – API client for endpoint</vt:lpstr>
      <vt:lpstr>API Testing – API request handler (axios)</vt:lpstr>
      <vt:lpstr>API Testing – API request handler (axios)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Anatoly Karpovich</dc:creator>
  <cp:lastModifiedBy>Anatoly Karpovich</cp:lastModifiedBy>
  <cp:revision>153</cp:revision>
  <dcterms:created xsi:type="dcterms:W3CDTF">2024-07-03T23:28:39Z</dcterms:created>
  <dcterms:modified xsi:type="dcterms:W3CDTF">2024-08-07T20:11:11Z</dcterms:modified>
</cp:coreProperties>
</file>