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14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5" r:id="rId12"/>
    <p:sldId id="323" r:id="rId13"/>
    <p:sldId id="326" r:id="rId14"/>
    <p:sldId id="327" r:id="rId15"/>
    <p:sldId id="328" r:id="rId16"/>
    <p:sldId id="329" r:id="rId17"/>
    <p:sldId id="330" r:id="rId18"/>
    <p:sldId id="331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1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0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66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0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5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72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6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1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9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13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8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7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4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docs/cucumber/api/?sbsearch=tags&amp;lang=javascri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ucumber.io/docs/cucumber/state/?sbsearch=world&amp;lang=javascript#sharing-state-between-ste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160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US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BDD Advanced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Custom storage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Передавать состояние между шагами сценария можно не только через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this.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Для этого отлично подойдут «кастомные хранилища», реализующие паттерн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Singleton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.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13E34-7820-F9B0-F3C0-39168E71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2227769"/>
            <a:ext cx="4314286" cy="30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F9C6D-5D36-03F9-8B87-F65D98CF1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02" y="2044399"/>
            <a:ext cx="6214214" cy="47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– Custom storage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Передача созданого продукта в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storage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: 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Получение продукта из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storage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98333-98FF-0D21-BDC5-2FAA3DF99F47}"/>
              </a:ext>
            </a:extLst>
          </p:cNvPr>
          <p:cNvSpPr txBox="1"/>
          <p:nvPr/>
        </p:nvSpPr>
        <p:spPr>
          <a:xfrm>
            <a:off x="517685" y="1811623"/>
            <a:ext cx="941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create product via API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signInApiService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signInAsAdminApi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generateNewProduct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productApi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STATUS_CODES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C2FF9-6435-A02D-6EAB-33B60F68F097}"/>
              </a:ext>
            </a:extLst>
          </p:cNvPr>
          <p:cNvSpPr txBox="1"/>
          <p:nvPr/>
        </p:nvSpPr>
        <p:spPr>
          <a:xfrm>
            <a:off x="517684" y="4402760"/>
            <a:ext cx="1022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open Edit Product page on "Products List" page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productsListUIService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openEditProductPage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Tags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Тэги – отличный способ для организации тестовых ранов.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@smoke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@regression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отдельные тэги для конкретного сценария или фичи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20614-DEE9-5FC4-FB03-B3C9A3A87028}"/>
              </a:ext>
            </a:extLst>
          </p:cNvPr>
          <p:cNvSpPr txBox="1"/>
          <p:nvPr/>
        </p:nvSpPr>
        <p:spPr>
          <a:xfrm>
            <a:off x="589336" y="2078426"/>
            <a:ext cx="80832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@regression</a:t>
            </a:r>
            <a:endParaRPr lang="ru-RU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[UI] [Products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Sales Portal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create product via API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log in as Admin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@smoke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Scenario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Edit product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Products List page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Edit Product page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41628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Tags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Тэги – отличный способ для организации тестовых ранов.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@smoke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@regression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отдельные тэги для конкретного сценария или фичи. Фича/сценарий могут содержать сколь угодно много тэгов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20614-DEE9-5FC4-FB03-B3C9A3A87028}"/>
              </a:ext>
            </a:extLst>
          </p:cNvPr>
          <p:cNvSpPr txBox="1"/>
          <p:nvPr/>
        </p:nvSpPr>
        <p:spPr>
          <a:xfrm>
            <a:off x="616768" y="2517338"/>
            <a:ext cx="80832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@regression</a:t>
            </a:r>
            <a:endParaRPr lang="ru-RU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[UI] [Products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Sales Portal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create product via API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log in as Admin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@smoke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Scenario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Edit product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Products List page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Edit Product page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4091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Tags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Тэги могут использоваться на следующих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Gherkin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элементах: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Feature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Scenario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Scenario Outline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Examples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Нельзя устанавливать тэги над 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Background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или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steps (Given, When, Then, And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and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But).</a:t>
            </a:r>
          </a:p>
        </p:txBody>
      </p:sp>
    </p:spTree>
    <p:extLst>
      <p:ext uri="{BB962C8B-B14F-4D97-AF65-F5344CB8AC3E}">
        <p14:creationId xmlns:p14="http://schemas.microsoft.com/office/powerpoint/2010/main" val="21463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Tags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In Scenario Outline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вы можете использовать теги на каждом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Example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, как показано ниже: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8B280-20D5-7123-996F-F1C805200886}"/>
              </a:ext>
            </a:extLst>
          </p:cNvPr>
          <p:cNvSpPr txBox="1"/>
          <p:nvPr/>
        </p:nvSpPr>
        <p:spPr>
          <a:xfrm>
            <a:off x="520733" y="2117958"/>
            <a:ext cx="72786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Scenario Outline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Steps will run conditionally if tagged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 is logged in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 clicks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&lt;link&gt;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 will be logged out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@mobile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| link          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| logout link on mobile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@desktop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| link                  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| logout link on desktop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Tags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Tag expression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— это инфиксное логическое выражение. Ниже приведены несколько примеров:</a:t>
            </a: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Для запуска скрипта по тэгу (например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@run)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можно использовать следующий скрипт в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package.json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wdio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./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wdio.conf.ts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test:tags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test -- --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cucumberOpts.tags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='@run'"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AAA4BF61-FB06-59F5-B420-F97F090A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3" y="2122932"/>
            <a:ext cx="83534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Imperative and Declarative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Императивный стиль написания </a:t>
            </a:r>
            <a:r>
              <a:rPr lang="en-US" dirty="0">
                <a:solidFill>
                  <a:schemeClr val="dk2"/>
                </a:solidFill>
                <a:latin typeface="Proxima Nova"/>
                <a:sym typeface="Proxima Nova"/>
              </a:rPr>
              <a:t>Gherkin</a:t>
            </a: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 сценариев: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Декларативный стиль написания </a:t>
            </a:r>
            <a:r>
              <a:rPr lang="en-US" dirty="0">
                <a:solidFill>
                  <a:schemeClr val="dk2"/>
                </a:solidFill>
                <a:latin typeface="Proxima Nova"/>
                <a:sym typeface="Proxima Nova"/>
              </a:rPr>
              <a:t>Gherkin</a:t>
            </a: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 сценариев: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88A66-3D64-9BC9-1783-8A0DD53E21B4}"/>
              </a:ext>
            </a:extLst>
          </p:cNvPr>
          <p:cNvSpPr txBox="1"/>
          <p:nvPr/>
        </p:nvSpPr>
        <p:spPr>
          <a:xfrm>
            <a:off x="109253" y="1876295"/>
            <a:ext cx="103601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Sales Portal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be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 In"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enter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"aqacourse@gmail.com"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input"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 In"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enter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 input"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 In"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click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 button"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 In"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be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"Logged User label"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contains text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"AQA 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2F843-F9E0-43FD-71FA-081654C1D4CC}"/>
              </a:ext>
            </a:extLst>
          </p:cNvPr>
          <p:cNvSpPr txBox="1"/>
          <p:nvPr/>
        </p:nvSpPr>
        <p:spPr>
          <a:xfrm>
            <a:off x="0" y="4511714"/>
            <a:ext cx="57539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lang="en-GB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open Sales Portal</a:t>
            </a:r>
          </a:p>
          <a:p>
            <a:r>
              <a:rPr lang="en-GB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lang="en-GB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log in as Admin</a:t>
            </a:r>
          </a:p>
        </p:txBody>
      </p:sp>
    </p:spTree>
    <p:extLst>
      <p:ext uri="{BB962C8B-B14F-4D97-AF65-F5344CB8AC3E}">
        <p14:creationId xmlns:p14="http://schemas.microsoft.com/office/powerpoint/2010/main" val="11527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Best Practices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Стремитесь к декларативности если это не ухудшает понимаемость сценария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Не используйте составные степы (Given "A" and "B")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Делайте короткие и независимые сценарии 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Делайте уникальные, короткие, выразительные имена Features и Scenarios, избегайте описаний если они избыточны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Не используйте комментарии если в этом нет необходимости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Сценарии должны содержать конкретные примеры поведения системы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Избегайте технических деталей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Then должны быть написаны с использованием предметных понятий тестируемого приложения, они должны оценивать именно те вещи которые имеют значения для бизнеса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Создавайте универсальные step definitions которые можно использовать во многих сценариях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Старайтесь объединять step definitions  в файлы по предметным областям или сущностям приложения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Proxima Nova"/>
                <a:sym typeface="Proxima Nova"/>
              </a:rPr>
              <a:t>Используйте Data Tables вместо Scenario Outline если это 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23471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36150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Cucumber tags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Cucumber world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CD65F-6D6F-8407-AB36-9D84D196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4" y="1962974"/>
            <a:ext cx="10980952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– World (context this)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World -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изолированный контекст который автоматически создается для каждого сценария и доступен из хуков и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step definitions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как 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this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позволяет сохранять некое состояние на протяжении жизненного цикла сценария.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Обратите внимание: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World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может разделять (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share)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состояние только внутри определенного сценария, но не между ними в рамках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feature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Каждый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retry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создает новый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World,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а не переиспользует предыдущий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Содержит встроенные методы:</a:t>
            </a:r>
          </a:p>
          <a:p>
            <a:pPr marL="952496" lvl="1" indent="-342900">
              <a:buClr>
                <a:schemeClr val="dk2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this.attach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function used for adding attachments to hooks/steps</a:t>
            </a:r>
          </a:p>
          <a:p>
            <a:pPr marL="952496" lvl="1" indent="-342900">
              <a:buClr>
                <a:schemeClr val="dk2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this.log: function used for logging information from hooks/steps</a:t>
            </a:r>
          </a:p>
          <a:p>
            <a:pPr marL="952496" lvl="1" indent="-342900">
              <a:buClr>
                <a:schemeClr val="dk2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this.parameters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object of parameters passed in via the CLI</a:t>
            </a:r>
          </a:p>
        </p:txBody>
      </p:sp>
    </p:spTree>
    <p:extLst>
      <p:ext uri="{BB962C8B-B14F-4D97-AF65-F5344CB8AC3E}">
        <p14:creationId xmlns:p14="http://schemas.microsoft.com/office/powerpoint/2010/main" val="5591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– World (context this)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Передача созданого продукта в контекст: 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Получение продукта из контекста: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98333-98FF-0D21-BDC5-2FAA3DF99F47}"/>
              </a:ext>
            </a:extLst>
          </p:cNvPr>
          <p:cNvSpPr txBox="1"/>
          <p:nvPr/>
        </p:nvSpPr>
        <p:spPr>
          <a:xfrm>
            <a:off x="517685" y="1811623"/>
            <a:ext cx="941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create product via API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signInApiService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signInAsAdminApi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generateNewProduct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productApi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STATUS_CODES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productResponse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C2FF9-6435-A02D-6EAB-33B60F68F097}"/>
              </a:ext>
            </a:extLst>
          </p:cNvPr>
          <p:cNvSpPr txBox="1"/>
          <p:nvPr/>
        </p:nvSpPr>
        <p:spPr>
          <a:xfrm>
            <a:off x="517684" y="4402760"/>
            <a:ext cx="10226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open Edit Product page on "Products List" page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productsListUIService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openEditProductPage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createdProduct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rowHash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rowHash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объект, созданный из таблицы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4B0B8-D141-332E-5113-3A48DD45A35F}"/>
              </a:ext>
            </a:extLst>
          </p:cNvPr>
          <p:cNvSpPr txBox="1"/>
          <p:nvPr/>
        </p:nvSpPr>
        <p:spPr>
          <a:xfrm>
            <a:off x="0" y="1935697"/>
            <a:ext cx="875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endParaRPr lang="en-GB" sz="1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272150-80C1-0B51-0767-FD1A6D6CB090}"/>
              </a:ext>
            </a:extLst>
          </p:cNvPr>
          <p:cNvSpPr/>
          <p:nvPr/>
        </p:nvSpPr>
        <p:spPr>
          <a:xfrm>
            <a:off x="4837176" y="3535239"/>
            <a:ext cx="1426464" cy="7132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B8B7C-344E-C612-2FBF-8623139238EE}"/>
              </a:ext>
            </a:extLst>
          </p:cNvPr>
          <p:cNvSpPr txBox="1"/>
          <p:nvPr/>
        </p:nvSpPr>
        <p:spPr>
          <a:xfrm>
            <a:off x="630936" y="4400859"/>
            <a:ext cx="983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fill product inputs on "Edit Product" page with following values: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rowsHash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// { name: '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newProduct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', amount: '10', notes: '', price: '150' }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6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hashes()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hashes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массив объектов, где первая строка - ключи, и каждая следующая - значения конечного объекта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4B0B8-D141-332E-5113-3A48DD45A35F}"/>
              </a:ext>
            </a:extLst>
          </p:cNvPr>
          <p:cNvSpPr txBox="1"/>
          <p:nvPr/>
        </p:nvSpPr>
        <p:spPr>
          <a:xfrm>
            <a:off x="1170432" y="2139981"/>
            <a:ext cx="875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endParaRPr lang="en-GB" sz="1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272150-80C1-0B51-0767-FD1A6D6CB090}"/>
              </a:ext>
            </a:extLst>
          </p:cNvPr>
          <p:cNvSpPr/>
          <p:nvPr/>
        </p:nvSpPr>
        <p:spPr>
          <a:xfrm>
            <a:off x="5237568" y="3687627"/>
            <a:ext cx="1426464" cy="7132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B8B7C-344E-C612-2FBF-8623139238EE}"/>
              </a:ext>
            </a:extLst>
          </p:cNvPr>
          <p:cNvSpPr txBox="1"/>
          <p:nvPr/>
        </p:nvSpPr>
        <p:spPr>
          <a:xfrm>
            <a:off x="415600" y="4400859"/>
            <a:ext cx="115813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fill product inputs on "Edit Product" page with following values: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rowsHash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</a:rPr>
              <a:t>// [ { name: 'amount', </a:t>
            </a:r>
            <a:r>
              <a:rPr lang="en-GB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newProduct</a:t>
            </a: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</a:rPr>
              <a:t>: '10’ },{ name: 'notes', </a:t>
            </a:r>
            <a:r>
              <a:rPr lang="en-GB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newProduct</a:t>
            </a: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</a:rPr>
              <a:t>: '' },{ name: 'price', </a:t>
            </a:r>
            <a:r>
              <a:rPr lang="en-GB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newProduct</a:t>
            </a: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</a:rPr>
              <a:t>: '150' }]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897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rows()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rows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массив, состоящий из массивов, где каждый массив - значения из одной строки. Первая строка игнорируется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4B0B8-D141-332E-5113-3A48DD45A35F}"/>
              </a:ext>
            </a:extLst>
          </p:cNvPr>
          <p:cNvSpPr txBox="1"/>
          <p:nvPr/>
        </p:nvSpPr>
        <p:spPr>
          <a:xfrm>
            <a:off x="1170432" y="2139981"/>
            <a:ext cx="875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endParaRPr lang="en-GB" sz="1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272150-80C1-0B51-0767-FD1A6D6CB090}"/>
              </a:ext>
            </a:extLst>
          </p:cNvPr>
          <p:cNvSpPr/>
          <p:nvPr/>
        </p:nvSpPr>
        <p:spPr>
          <a:xfrm>
            <a:off x="5237568" y="3687627"/>
            <a:ext cx="1426464" cy="7132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B8B7C-344E-C612-2FBF-8623139238EE}"/>
              </a:ext>
            </a:extLst>
          </p:cNvPr>
          <p:cNvSpPr txBox="1"/>
          <p:nvPr/>
        </p:nvSpPr>
        <p:spPr>
          <a:xfrm>
            <a:off x="1344168" y="4400859"/>
            <a:ext cx="9838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fill product inputs on "Edit Product" page with following values: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rowsHash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// [ [ 'amount', '10' ], [ 'notes', '' ], [ 'price', '150' ] 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25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raw ()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raw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массив, состоящий из массивов, где каждый массив - значения из одной строки.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Первая строка также используется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4B0B8-D141-332E-5113-3A48DD45A35F}"/>
              </a:ext>
            </a:extLst>
          </p:cNvPr>
          <p:cNvSpPr txBox="1"/>
          <p:nvPr/>
        </p:nvSpPr>
        <p:spPr>
          <a:xfrm>
            <a:off x="1170432" y="2139981"/>
            <a:ext cx="875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fill product inputs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Product"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 with following values: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name   | 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amount | 10         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notes  |    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      | price  | 150        |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should see updated Product in table on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 List"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page</a:t>
            </a:r>
          </a:p>
          <a:p>
            <a:endParaRPr lang="en-GB" sz="1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272150-80C1-0B51-0767-FD1A6D6CB090}"/>
              </a:ext>
            </a:extLst>
          </p:cNvPr>
          <p:cNvSpPr/>
          <p:nvPr/>
        </p:nvSpPr>
        <p:spPr>
          <a:xfrm>
            <a:off x="5237568" y="3687627"/>
            <a:ext cx="1426464" cy="7132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B8B7C-344E-C612-2FBF-8623139238EE}"/>
              </a:ext>
            </a:extLst>
          </p:cNvPr>
          <p:cNvSpPr txBox="1"/>
          <p:nvPr/>
        </p:nvSpPr>
        <p:spPr>
          <a:xfrm>
            <a:off x="210312" y="4400859"/>
            <a:ext cx="11731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 fill product inputs on "Edit Product" page with following values: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rowsHash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// [[ 'name', '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newProduct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’ ], [ 'amount', '10' ], [ 'notes', '' ], [ 'price', '150' ] 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4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Cucumber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After hook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After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хук, который можно импортировать в файл со степ дефенишенами. Он будет активироваться каждый раз (после сценария), если хотя бы 1 степ дефинишен из файла был использован в сценарии. В примере – хук используется для удаления продукта, если таковой есть в контексте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this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текущего сценария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CB527-2FA7-D8E2-1A50-AA24A408CB31}"/>
              </a:ext>
            </a:extLst>
          </p:cNvPr>
          <p:cNvSpPr txBox="1"/>
          <p:nvPr/>
        </p:nvSpPr>
        <p:spPr>
          <a:xfrm>
            <a:off x="520733" y="3060858"/>
            <a:ext cx="9693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/cucumber-framework"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u-RU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getCookies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productApi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`Bearer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9728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1829</Words>
  <Application>Microsoft Office PowerPoint</Application>
  <PresentationFormat>Widescreen</PresentationFormat>
  <Paragraphs>232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Courier New</vt:lpstr>
      <vt:lpstr>Proxima Nova</vt:lpstr>
      <vt:lpstr>Times New Roman</vt:lpstr>
      <vt:lpstr>Office Theme</vt:lpstr>
      <vt:lpstr>PowerPoint Presentation</vt:lpstr>
      <vt:lpstr>WebdriverIO - Installation</vt:lpstr>
      <vt:lpstr>Cucumber – World (context this)</vt:lpstr>
      <vt:lpstr>Cucumber – World (context this)</vt:lpstr>
      <vt:lpstr>Cucumber Tables – rowHash()</vt:lpstr>
      <vt:lpstr>Cucumber Tables – hashes()</vt:lpstr>
      <vt:lpstr>Cucumber Tables – rows()</vt:lpstr>
      <vt:lpstr>Cucumber Tables – raw ()</vt:lpstr>
      <vt:lpstr>Cucumber – After hook</vt:lpstr>
      <vt:lpstr>Cucumber – Custom storage</vt:lpstr>
      <vt:lpstr>Cucumber – Custom storage</vt:lpstr>
      <vt:lpstr>Cucumber – Tags</vt:lpstr>
      <vt:lpstr>Cucumber – Tags</vt:lpstr>
      <vt:lpstr>Cucumber – Tags</vt:lpstr>
      <vt:lpstr>Cucumber – Tags</vt:lpstr>
      <vt:lpstr>Cucumber – Tags</vt:lpstr>
      <vt:lpstr>Cucumber – Imperative and Declarative</vt:lpstr>
      <vt:lpstr>Cucumber – Best Practices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145</cp:revision>
  <dcterms:created xsi:type="dcterms:W3CDTF">2024-07-03T23:28:39Z</dcterms:created>
  <dcterms:modified xsi:type="dcterms:W3CDTF">2024-08-16T13:30:56Z</dcterms:modified>
</cp:coreProperties>
</file>