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5" r:id="rId3"/>
    <p:sldId id="314" r:id="rId4"/>
    <p:sldId id="317" r:id="rId5"/>
    <p:sldId id="308" r:id="rId6"/>
    <p:sldId id="309" r:id="rId7"/>
    <p:sldId id="312" r:id="rId8"/>
    <p:sldId id="311" r:id="rId9"/>
    <p:sldId id="313" r:id="rId10"/>
    <p:sldId id="316" r:id="rId11"/>
    <p:sldId id="315" r:id="rId12"/>
    <p:sldId id="319" r:id="rId13"/>
    <p:sldId id="320" r:id="rId14"/>
    <p:sldId id="321" r:id="rId15"/>
    <p:sldId id="323" r:id="rId16"/>
    <p:sldId id="322"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01B0E-5585-4F11-9058-DBCF53B19B15}" type="datetimeFigureOut">
              <a:rPr lang="en-GB" smtClean="0"/>
              <a:t>13/08/2024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F7459-9478-4AD9-87A4-005230B6F858}" type="slidenum">
              <a:rPr lang="en-GB" smtClean="0"/>
              <a:t>‹#›</a:t>
            </a:fld>
            <a:endParaRPr lang="en-GB"/>
          </a:p>
        </p:txBody>
      </p:sp>
    </p:spTree>
    <p:extLst>
      <p:ext uri="{BB962C8B-B14F-4D97-AF65-F5344CB8AC3E}">
        <p14:creationId xmlns:p14="http://schemas.microsoft.com/office/powerpoint/2010/main" val="107372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7054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76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909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189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305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7421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196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2756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236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881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1944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634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83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819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385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664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9204-720D-C00B-F177-A1ECF0409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BB7AAA-54FA-1B0F-4309-5FB7DEADE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AAAAB40-DC42-3ED7-C2B4-9127FCEB2A4D}"/>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5" name="Footer Placeholder 4">
            <a:extLst>
              <a:ext uri="{FF2B5EF4-FFF2-40B4-BE49-F238E27FC236}">
                <a16:creationId xmlns:a16="http://schemas.microsoft.com/office/drawing/2014/main" id="{97A10DB0-5888-F8A6-B982-0F5B333953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C1D096-C824-90B6-7128-33691838336D}"/>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369987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BED9-51D4-FF9B-B348-16CDA44C96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72B9C2-A216-B10A-0150-3937D944E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F909FA-8869-0200-4DCB-4A6AAA453D15}"/>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5" name="Footer Placeholder 4">
            <a:extLst>
              <a:ext uri="{FF2B5EF4-FFF2-40B4-BE49-F238E27FC236}">
                <a16:creationId xmlns:a16="http://schemas.microsoft.com/office/drawing/2014/main" id="{2EB92947-DE41-858F-875A-52A8ACB99A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1323D5-AA50-65DB-3489-00334E64384A}"/>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209608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13505-944F-D0B6-A1CB-6B0C5A3D29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71F880-E599-066C-3439-E4B9DB946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6F36FA-F46C-1DB3-F3B2-D55CECF9A97B}"/>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5" name="Footer Placeholder 4">
            <a:extLst>
              <a:ext uri="{FF2B5EF4-FFF2-40B4-BE49-F238E27FC236}">
                <a16:creationId xmlns:a16="http://schemas.microsoft.com/office/drawing/2014/main" id="{EFD815DB-5D9A-C419-7D6E-A0A6FA2F99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2871AD-B8F1-E2D4-7C00-B99C809636F7}"/>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73261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9"/>
        <p:cNvGrpSpPr/>
        <p:nvPr/>
      </p:nvGrpSpPr>
      <p:grpSpPr>
        <a:xfrm>
          <a:off x="0" y="0"/>
          <a:ext cx="0" cy="0"/>
          <a:chOff x="0" y="0"/>
          <a:chExt cx="0" cy="0"/>
        </a:xfrm>
      </p:grpSpPr>
      <p:sp>
        <p:nvSpPr>
          <p:cNvPr id="10" name="Google Shape;10;p35"/>
          <p:cNvSpPr>
            <a:spLocks noGrp="1"/>
          </p:cNvSpPr>
          <p:nvPr>
            <p:ph type="pic" idx="2"/>
          </p:nvPr>
        </p:nvSpPr>
        <p:spPr>
          <a:xfrm>
            <a:off x="0" y="0"/>
            <a:ext cx="12292315" cy="6858000"/>
          </a:xfrm>
          <a:prstGeom prst="rect">
            <a:avLst/>
          </a:prstGeom>
          <a:noFill/>
          <a:ln>
            <a:noFill/>
          </a:ln>
        </p:spPr>
      </p:sp>
    </p:spTree>
    <p:extLst>
      <p:ext uri="{BB962C8B-B14F-4D97-AF65-F5344CB8AC3E}">
        <p14:creationId xmlns:p14="http://schemas.microsoft.com/office/powerpoint/2010/main" val="16874235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 name="Google Shape;13;p3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4" name="Google Shape;14;p3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259774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4CF9-67AB-6876-18F6-0A331714A7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EF1C23-8DFD-4363-3F1E-880BC5DEE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F70CF-A930-FB7A-45F9-D015E4EE1FA4}"/>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5" name="Footer Placeholder 4">
            <a:extLst>
              <a:ext uri="{FF2B5EF4-FFF2-40B4-BE49-F238E27FC236}">
                <a16:creationId xmlns:a16="http://schemas.microsoft.com/office/drawing/2014/main" id="{0F59CA77-19DD-DF6B-ECFB-9342279EFD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B0D07C-24E4-9A53-29B4-516D779819E7}"/>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314726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43CB-60D7-7386-3F75-9D916E34A2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F20A7B-4353-C52B-5743-6DFF9D8F47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DD135B-D2AD-A052-7536-9B2832C02DB6}"/>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5" name="Footer Placeholder 4">
            <a:extLst>
              <a:ext uri="{FF2B5EF4-FFF2-40B4-BE49-F238E27FC236}">
                <a16:creationId xmlns:a16="http://schemas.microsoft.com/office/drawing/2014/main" id="{F77333AB-4BF4-AB03-0F03-F64349CAE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F4D73E-3963-D051-E750-6C2A3534F911}"/>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354203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E071-07D3-834D-5BD4-8D341306B7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8A86-6770-0487-AA89-7F6C8CB5C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C13235-B8BB-BC35-39DC-143AC50A6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01C664-F9FC-53B2-2C13-D6E28C37A61E}"/>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6" name="Footer Placeholder 5">
            <a:extLst>
              <a:ext uri="{FF2B5EF4-FFF2-40B4-BE49-F238E27FC236}">
                <a16:creationId xmlns:a16="http://schemas.microsoft.com/office/drawing/2014/main" id="{455A5E8F-A30C-D61F-ECC6-FB038025DC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AF540F-D223-FE8C-CFA0-811B64A12F30}"/>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197344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F73B-2A64-83C7-1E63-A167FDF72F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E4326A-456A-23FC-A4C0-C18ECDF69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901BC-1CEE-D724-37B2-D4592DC68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4A45BE-206B-FBCE-BE80-1B0B6A4D5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170CB-9CE7-9A7A-8449-BA3658434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D02B1D-6820-03F1-E5E8-6CD78AFB9919}"/>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8" name="Footer Placeholder 7">
            <a:extLst>
              <a:ext uri="{FF2B5EF4-FFF2-40B4-BE49-F238E27FC236}">
                <a16:creationId xmlns:a16="http://schemas.microsoft.com/office/drawing/2014/main" id="{C0D15312-6989-7866-9BE1-52A494671D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19AAB3-A7A4-FF00-89BC-1BD52460330C}"/>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212600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CF2D-03B5-BCBB-3075-5B698576DC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13814C-C26B-96A1-1818-96C4B6C150A5}"/>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4" name="Footer Placeholder 3">
            <a:extLst>
              <a:ext uri="{FF2B5EF4-FFF2-40B4-BE49-F238E27FC236}">
                <a16:creationId xmlns:a16="http://schemas.microsoft.com/office/drawing/2014/main" id="{EC16F975-BBA9-1E42-C8CA-D3A33F665C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990531-4EE9-3301-AE35-4D7D54065A47}"/>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350441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A085C-5275-2DC2-C0ED-F0EFA8146BB5}"/>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3" name="Footer Placeholder 2">
            <a:extLst>
              <a:ext uri="{FF2B5EF4-FFF2-40B4-BE49-F238E27FC236}">
                <a16:creationId xmlns:a16="http://schemas.microsoft.com/office/drawing/2014/main" id="{BEF82286-F5F2-9AF0-5425-C9F8D50AC2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F98D05-3B97-F096-A03A-9445C07BE6C9}"/>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174114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4DA1-777D-70C0-AA00-8D4095845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50C2D8-33F8-43F8-F640-0BBDA3636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319217-4CA8-8271-CA73-1FA119C39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A5F05-B4CA-B088-344A-3ABA6DADE9FB}"/>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6" name="Footer Placeholder 5">
            <a:extLst>
              <a:ext uri="{FF2B5EF4-FFF2-40B4-BE49-F238E27FC236}">
                <a16:creationId xmlns:a16="http://schemas.microsoft.com/office/drawing/2014/main" id="{C921A520-39A7-2B42-1557-7A4526C73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3D093C-ADF7-BA3D-4D2F-BE7E531F34F7}"/>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288893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5D8B-9643-98DB-9AA6-1BCE7CC49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9B2045-D813-2BEF-41A3-8E3EE573F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88F73A-95DE-77DC-0E70-0DB415F5E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D988A-7A94-EFD2-0036-99F56931304C}"/>
              </a:ext>
            </a:extLst>
          </p:cNvPr>
          <p:cNvSpPr>
            <a:spLocks noGrp="1"/>
          </p:cNvSpPr>
          <p:nvPr>
            <p:ph type="dt" sz="half" idx="10"/>
          </p:nvPr>
        </p:nvSpPr>
        <p:spPr/>
        <p:txBody>
          <a:bodyPr/>
          <a:lstStyle/>
          <a:p>
            <a:fld id="{7926FB00-B282-4245-AD6F-99380D9A044E}" type="datetimeFigureOut">
              <a:rPr lang="en-GB" smtClean="0"/>
              <a:t>13/08/2024</a:t>
            </a:fld>
            <a:endParaRPr lang="en-GB"/>
          </a:p>
        </p:txBody>
      </p:sp>
      <p:sp>
        <p:nvSpPr>
          <p:cNvPr id="6" name="Footer Placeholder 5">
            <a:extLst>
              <a:ext uri="{FF2B5EF4-FFF2-40B4-BE49-F238E27FC236}">
                <a16:creationId xmlns:a16="http://schemas.microsoft.com/office/drawing/2014/main" id="{4E6A07B6-25EB-0BAA-4429-0A3240787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424F13-AB8C-D311-4CF8-994DC0BB5FBC}"/>
              </a:ext>
            </a:extLst>
          </p:cNvPr>
          <p:cNvSpPr>
            <a:spLocks noGrp="1"/>
          </p:cNvSpPr>
          <p:nvPr>
            <p:ph type="sldNum" sz="quarter" idx="12"/>
          </p:nvPr>
        </p:nvSpPr>
        <p:spPr/>
        <p:txBody>
          <a:bodyPr/>
          <a:lstStyle/>
          <a:p>
            <a:fld id="{64324F6B-F9C8-4A4D-8ED9-0A121F095627}" type="slidenum">
              <a:rPr lang="en-GB" smtClean="0"/>
              <a:t>‹#›</a:t>
            </a:fld>
            <a:endParaRPr lang="en-GB"/>
          </a:p>
        </p:txBody>
      </p:sp>
    </p:spTree>
    <p:extLst>
      <p:ext uri="{BB962C8B-B14F-4D97-AF65-F5344CB8AC3E}">
        <p14:creationId xmlns:p14="http://schemas.microsoft.com/office/powerpoint/2010/main" val="126486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83FE2-FB1C-2BFD-0D5B-8A5E7F893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CD052B-177B-F5E9-1F41-5EE28D9FC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406E64-B6EE-0646-EA65-B2E4DB9FB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26FB00-B282-4245-AD6F-99380D9A044E}" type="datetimeFigureOut">
              <a:rPr lang="en-GB" smtClean="0"/>
              <a:t>13/08/2024</a:t>
            </a:fld>
            <a:endParaRPr lang="en-GB"/>
          </a:p>
        </p:txBody>
      </p:sp>
      <p:sp>
        <p:nvSpPr>
          <p:cNvPr id="5" name="Footer Placeholder 4">
            <a:extLst>
              <a:ext uri="{FF2B5EF4-FFF2-40B4-BE49-F238E27FC236}">
                <a16:creationId xmlns:a16="http://schemas.microsoft.com/office/drawing/2014/main" id="{7B1CB339-83B9-8B82-D9D3-537F3449E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1B4C87B-1E14-E61D-7940-16213233C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324F6B-F9C8-4A4D-8ED9-0A121F095627}" type="slidenum">
              <a:rPr lang="en-GB" smtClean="0"/>
              <a:t>‹#›</a:t>
            </a:fld>
            <a:endParaRPr lang="en-GB"/>
          </a:p>
        </p:txBody>
      </p:sp>
    </p:spTree>
    <p:extLst>
      <p:ext uri="{BB962C8B-B14F-4D97-AF65-F5344CB8AC3E}">
        <p14:creationId xmlns:p14="http://schemas.microsoft.com/office/powerpoint/2010/main" val="136018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cucumber.io/docs/guides/overview/"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hyperlink" Target="https://github.com/sylhare/Java/blob/master/resources/Cucumber-Regular-Expressions-Cheat-Sheet.pdf" TargetMode="External"/><Relationship Id="rId5" Type="http://schemas.openxmlformats.org/officeDocument/2006/relationships/hyperlink" Target="https://cucumber.io/docs/gherkin/reference/?sbsearch=scenario%20outlines" TargetMode="External"/><Relationship Id="rId4" Type="http://schemas.openxmlformats.org/officeDocument/2006/relationships/hyperlink" Target="https://cucumber.io/docs/cucumber/step-definitions/?lang=javascrip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p:nvPr/>
        </p:nvSpPr>
        <p:spPr>
          <a:xfrm>
            <a:off x="-100315" y="1"/>
            <a:ext cx="12292315" cy="6858001"/>
          </a:xfrm>
          <a:custGeom>
            <a:avLst/>
            <a:gdLst/>
            <a:ahLst/>
            <a:cxnLst/>
            <a:rect l="l" t="t" r="r" b="b"/>
            <a:pathLst>
              <a:path w="12292314" h="6858001" extrusionOk="0">
                <a:moveTo>
                  <a:pt x="10763081" y="0"/>
                </a:moveTo>
                <a:lnTo>
                  <a:pt x="12292314" y="0"/>
                </a:lnTo>
                <a:lnTo>
                  <a:pt x="12292314" y="2807746"/>
                </a:lnTo>
                <a:lnTo>
                  <a:pt x="12208634" y="3102427"/>
                </a:lnTo>
                <a:cubicBezTo>
                  <a:pt x="11746379" y="4588624"/>
                  <a:pt x="10786576" y="5855609"/>
                  <a:pt x="9524061" y="6708547"/>
                </a:cubicBezTo>
                <a:lnTo>
                  <a:pt x="9290937" y="6858000"/>
                </a:lnTo>
                <a:lnTo>
                  <a:pt x="2191871" y="6858000"/>
                </a:lnTo>
                <a:lnTo>
                  <a:pt x="2175237" y="6858000"/>
                </a:lnTo>
                <a:lnTo>
                  <a:pt x="2169705" y="6854454"/>
                </a:lnTo>
                <a:lnTo>
                  <a:pt x="2169704" y="6854454"/>
                </a:lnTo>
                <a:lnTo>
                  <a:pt x="2175238" y="6858001"/>
                </a:lnTo>
                <a:lnTo>
                  <a:pt x="1" y="6858001"/>
                </a:lnTo>
                <a:lnTo>
                  <a:pt x="1" y="4704467"/>
                </a:lnTo>
                <a:lnTo>
                  <a:pt x="0" y="4704465"/>
                </a:lnTo>
                <a:lnTo>
                  <a:pt x="0" y="3456933"/>
                </a:lnTo>
                <a:lnTo>
                  <a:pt x="160288" y="3493927"/>
                </a:lnTo>
                <a:cubicBezTo>
                  <a:pt x="890348" y="3643319"/>
                  <a:pt x="1646247" y="3721773"/>
                  <a:pt x="2420471" y="3721773"/>
                </a:cubicBezTo>
                <a:cubicBezTo>
                  <a:pt x="5710922" y="3721773"/>
                  <a:pt x="8670396" y="2304697"/>
                  <a:pt x="10721904" y="47536"/>
                </a:cubicBezTo>
                <a:close/>
              </a:path>
            </a:pathLst>
          </a:custGeom>
          <a:gradFill>
            <a:gsLst>
              <a:gs pos="0">
                <a:srgbClr val="FF0000"/>
              </a:gs>
              <a:gs pos="8000">
                <a:srgbClr val="FF0000"/>
              </a:gs>
              <a:gs pos="60000">
                <a:srgbClr val="FFC000"/>
              </a:gs>
              <a:gs pos="100000">
                <a:srgbClr val="FFC000"/>
              </a:gs>
            </a:gsLst>
            <a:lin ang="20399999" scaled="0"/>
          </a:gradFill>
          <a:ln>
            <a:noFill/>
          </a:ln>
        </p:spPr>
        <p:txBody>
          <a:bodyPr spcFirstLastPara="1" wrap="square" lIns="121900" tIns="60933" rIns="121900" bIns="60933" anchor="ctr" anchorCtr="0">
            <a:noAutofit/>
          </a:bodyPr>
          <a:lstStyle/>
          <a:p>
            <a:pPr algn="ctr">
              <a:buClr>
                <a:srgbClr val="000000"/>
              </a:buClr>
              <a:buSzPts val="1050"/>
            </a:pPr>
            <a:endParaRPr sz="1400">
              <a:solidFill>
                <a:schemeClr val="lt1"/>
              </a:solidFill>
              <a:latin typeface="Arial"/>
              <a:ea typeface="Arial"/>
              <a:cs typeface="Arial"/>
              <a:sym typeface="Arial"/>
            </a:endParaRPr>
          </a:p>
        </p:txBody>
      </p:sp>
      <p:sp>
        <p:nvSpPr>
          <p:cNvPr id="54" name="Google Shape;54;p1"/>
          <p:cNvSpPr/>
          <p:nvPr/>
        </p:nvSpPr>
        <p:spPr>
          <a:xfrm>
            <a:off x="6931024" y="-1"/>
            <a:ext cx="7119643" cy="6858001"/>
          </a:xfrm>
          <a:custGeom>
            <a:avLst/>
            <a:gdLst/>
            <a:ahLst/>
            <a:cxnLst/>
            <a:rect l="l" t="t" r="r" b="b"/>
            <a:pathLst>
              <a:path w="21600" h="21546" extrusionOk="0">
                <a:moveTo>
                  <a:pt x="15677" y="10464"/>
                </a:moveTo>
                <a:cubicBezTo>
                  <a:pt x="15612" y="9463"/>
                  <a:pt x="15249" y="8545"/>
                  <a:pt x="14675" y="7797"/>
                </a:cubicBezTo>
                <a:lnTo>
                  <a:pt x="16458" y="6009"/>
                </a:lnTo>
                <a:cubicBezTo>
                  <a:pt x="17478" y="7223"/>
                  <a:pt x="18117" y="8770"/>
                  <a:pt x="18189" y="10464"/>
                </a:cubicBezTo>
                <a:cubicBezTo>
                  <a:pt x="18189" y="10464"/>
                  <a:pt x="15677" y="10464"/>
                  <a:pt x="15677" y="10464"/>
                </a:cubicBezTo>
                <a:close/>
                <a:moveTo>
                  <a:pt x="16286" y="15755"/>
                </a:moveTo>
                <a:lnTo>
                  <a:pt x="14509" y="13973"/>
                </a:lnTo>
                <a:cubicBezTo>
                  <a:pt x="15102" y="13281"/>
                  <a:pt x="15506" y="12420"/>
                  <a:pt x="15639" y="11473"/>
                </a:cubicBezTo>
                <a:lnTo>
                  <a:pt x="18164" y="11473"/>
                </a:lnTo>
                <a:cubicBezTo>
                  <a:pt x="18013" y="13114"/>
                  <a:pt x="17329" y="14600"/>
                  <a:pt x="16286" y="15755"/>
                </a:cubicBezTo>
                <a:close/>
                <a:moveTo>
                  <a:pt x="11303" y="18180"/>
                </a:moveTo>
                <a:lnTo>
                  <a:pt x="11303" y="15658"/>
                </a:lnTo>
                <a:cubicBezTo>
                  <a:pt x="12230" y="15563"/>
                  <a:pt x="13079" y="15208"/>
                  <a:pt x="13779" y="14668"/>
                </a:cubicBezTo>
                <a:lnTo>
                  <a:pt x="15562" y="16456"/>
                </a:lnTo>
                <a:cubicBezTo>
                  <a:pt x="14395" y="17441"/>
                  <a:pt x="12921" y="18071"/>
                  <a:pt x="11303" y="18180"/>
                </a:cubicBezTo>
                <a:close/>
                <a:moveTo>
                  <a:pt x="10800" y="12817"/>
                </a:moveTo>
                <a:cubicBezTo>
                  <a:pt x="9680" y="12817"/>
                  <a:pt x="8772" y="11906"/>
                  <a:pt x="8772" y="10783"/>
                </a:cubicBezTo>
                <a:cubicBezTo>
                  <a:pt x="8772" y="9660"/>
                  <a:pt x="9680" y="8750"/>
                  <a:pt x="10800" y="8750"/>
                </a:cubicBezTo>
                <a:cubicBezTo>
                  <a:pt x="11920" y="8750"/>
                  <a:pt x="12828" y="9660"/>
                  <a:pt x="12828" y="10783"/>
                </a:cubicBezTo>
                <a:cubicBezTo>
                  <a:pt x="12828" y="11906"/>
                  <a:pt x="11920" y="12817"/>
                  <a:pt x="10800" y="12817"/>
                </a:cubicBezTo>
                <a:close/>
                <a:moveTo>
                  <a:pt x="10297" y="18180"/>
                </a:moveTo>
                <a:cubicBezTo>
                  <a:pt x="8680" y="18071"/>
                  <a:pt x="7205" y="17441"/>
                  <a:pt x="6038" y="16456"/>
                </a:cubicBezTo>
                <a:lnTo>
                  <a:pt x="7821" y="14668"/>
                </a:lnTo>
                <a:cubicBezTo>
                  <a:pt x="8521" y="15208"/>
                  <a:pt x="9370" y="15563"/>
                  <a:pt x="10297" y="15658"/>
                </a:cubicBezTo>
                <a:cubicBezTo>
                  <a:pt x="10297" y="15658"/>
                  <a:pt x="10297" y="18180"/>
                  <a:pt x="10297" y="18180"/>
                </a:cubicBezTo>
                <a:close/>
                <a:moveTo>
                  <a:pt x="5314" y="15755"/>
                </a:moveTo>
                <a:cubicBezTo>
                  <a:pt x="4271" y="14600"/>
                  <a:pt x="3587" y="13114"/>
                  <a:pt x="3437" y="11473"/>
                </a:cubicBezTo>
                <a:lnTo>
                  <a:pt x="5961" y="11473"/>
                </a:lnTo>
                <a:cubicBezTo>
                  <a:pt x="6094" y="12421"/>
                  <a:pt x="6498" y="13281"/>
                  <a:pt x="7091" y="13973"/>
                </a:cubicBezTo>
                <a:cubicBezTo>
                  <a:pt x="7091" y="13973"/>
                  <a:pt x="5314" y="15755"/>
                  <a:pt x="5314" y="15755"/>
                </a:cubicBezTo>
                <a:close/>
                <a:moveTo>
                  <a:pt x="5142" y="6009"/>
                </a:moveTo>
                <a:lnTo>
                  <a:pt x="6925" y="7797"/>
                </a:lnTo>
                <a:cubicBezTo>
                  <a:pt x="6351" y="8545"/>
                  <a:pt x="5988" y="9463"/>
                  <a:pt x="5923" y="10464"/>
                </a:cubicBezTo>
                <a:lnTo>
                  <a:pt x="3412" y="10464"/>
                </a:lnTo>
                <a:cubicBezTo>
                  <a:pt x="3483" y="8770"/>
                  <a:pt x="4122" y="7223"/>
                  <a:pt x="5142" y="6009"/>
                </a:cubicBezTo>
                <a:close/>
                <a:moveTo>
                  <a:pt x="10297" y="3387"/>
                </a:moveTo>
                <a:lnTo>
                  <a:pt x="10297" y="5909"/>
                </a:lnTo>
                <a:cubicBezTo>
                  <a:pt x="9279" y="6013"/>
                  <a:pt x="8354" y="6432"/>
                  <a:pt x="7618" y="7065"/>
                </a:cubicBezTo>
                <a:lnTo>
                  <a:pt x="5841" y="5283"/>
                </a:lnTo>
                <a:cubicBezTo>
                  <a:pt x="7036" y="4199"/>
                  <a:pt x="8587" y="3502"/>
                  <a:pt x="10297" y="3387"/>
                </a:cubicBezTo>
                <a:close/>
                <a:moveTo>
                  <a:pt x="11303" y="3387"/>
                </a:moveTo>
                <a:cubicBezTo>
                  <a:pt x="13013" y="3502"/>
                  <a:pt x="14564" y="4199"/>
                  <a:pt x="15759" y="5283"/>
                </a:cubicBezTo>
                <a:lnTo>
                  <a:pt x="13982" y="7065"/>
                </a:lnTo>
                <a:cubicBezTo>
                  <a:pt x="13246" y="6432"/>
                  <a:pt x="12321" y="6013"/>
                  <a:pt x="11303" y="5909"/>
                </a:cubicBezTo>
                <a:cubicBezTo>
                  <a:pt x="11303" y="5909"/>
                  <a:pt x="11303" y="3387"/>
                  <a:pt x="11303" y="3387"/>
                </a:cubicBezTo>
                <a:close/>
                <a:moveTo>
                  <a:pt x="21036" y="9876"/>
                </a:moveTo>
                <a:lnTo>
                  <a:pt x="20798" y="9910"/>
                </a:lnTo>
                <a:cubicBezTo>
                  <a:pt x="20421" y="9965"/>
                  <a:pt x="20045" y="9749"/>
                  <a:pt x="19928" y="9386"/>
                </a:cubicBezTo>
                <a:cubicBezTo>
                  <a:pt x="19778" y="8916"/>
                  <a:pt x="20090" y="8441"/>
                  <a:pt x="20555" y="8374"/>
                </a:cubicBezTo>
                <a:lnTo>
                  <a:pt x="20768" y="8343"/>
                </a:lnTo>
                <a:cubicBezTo>
                  <a:pt x="21060" y="8301"/>
                  <a:pt x="21249" y="8009"/>
                  <a:pt x="21166" y="7724"/>
                </a:cubicBezTo>
                <a:cubicBezTo>
                  <a:pt x="21125" y="7584"/>
                  <a:pt x="21081" y="7445"/>
                  <a:pt x="21035" y="7308"/>
                </a:cubicBezTo>
                <a:cubicBezTo>
                  <a:pt x="20943" y="7034"/>
                  <a:pt x="20634" y="6900"/>
                  <a:pt x="20372" y="7020"/>
                </a:cubicBezTo>
                <a:lnTo>
                  <a:pt x="20151" y="7121"/>
                </a:lnTo>
                <a:cubicBezTo>
                  <a:pt x="19804" y="7280"/>
                  <a:pt x="19383" y="7180"/>
                  <a:pt x="19169" y="6864"/>
                </a:cubicBezTo>
                <a:cubicBezTo>
                  <a:pt x="18892" y="6456"/>
                  <a:pt x="19058" y="5912"/>
                  <a:pt x="19486" y="5716"/>
                </a:cubicBezTo>
                <a:lnTo>
                  <a:pt x="19680" y="5627"/>
                </a:lnTo>
                <a:cubicBezTo>
                  <a:pt x="19949" y="5504"/>
                  <a:pt x="20048" y="5170"/>
                  <a:pt x="19887" y="4920"/>
                </a:cubicBezTo>
                <a:cubicBezTo>
                  <a:pt x="19809" y="4798"/>
                  <a:pt x="19728" y="4677"/>
                  <a:pt x="19644" y="4558"/>
                </a:cubicBezTo>
                <a:cubicBezTo>
                  <a:pt x="19479" y="4322"/>
                  <a:pt x="19145" y="4281"/>
                  <a:pt x="18928" y="4470"/>
                </a:cubicBezTo>
                <a:lnTo>
                  <a:pt x="18729" y="4643"/>
                </a:lnTo>
                <a:cubicBezTo>
                  <a:pt x="18406" y="4923"/>
                  <a:pt x="17914" y="4888"/>
                  <a:pt x="17635" y="4564"/>
                </a:cubicBezTo>
                <a:cubicBezTo>
                  <a:pt x="17226" y="4564"/>
                  <a:pt x="17036" y="4055"/>
                  <a:pt x="17345" y="3787"/>
                </a:cubicBezTo>
                <a:lnTo>
                  <a:pt x="17873" y="3329"/>
                </a:lnTo>
                <a:cubicBezTo>
                  <a:pt x="18096" y="3134"/>
                  <a:pt x="18097" y="2786"/>
                  <a:pt x="17874" y="2592"/>
                </a:cubicBezTo>
                <a:cubicBezTo>
                  <a:pt x="17764" y="2497"/>
                  <a:pt x="17653" y="2404"/>
                  <a:pt x="17540" y="2313"/>
                </a:cubicBezTo>
                <a:cubicBezTo>
                  <a:pt x="17315" y="2133"/>
                  <a:pt x="16983" y="2187"/>
                  <a:pt x="16827" y="2430"/>
                </a:cubicBezTo>
                <a:lnTo>
                  <a:pt x="16685" y="2652"/>
                </a:lnTo>
                <a:cubicBezTo>
                  <a:pt x="16454" y="3011"/>
                  <a:pt x="15972" y="3117"/>
                  <a:pt x="15613" y="2886"/>
                </a:cubicBezTo>
                <a:cubicBezTo>
                  <a:pt x="15254" y="2654"/>
                  <a:pt x="15149" y="2171"/>
                  <a:pt x="15380" y="1811"/>
                </a:cubicBezTo>
                <a:lnTo>
                  <a:pt x="15496" y="1630"/>
                </a:lnTo>
                <a:cubicBezTo>
                  <a:pt x="15655" y="1381"/>
                  <a:pt x="15559" y="1047"/>
                  <a:pt x="15290" y="924"/>
                </a:cubicBezTo>
                <a:cubicBezTo>
                  <a:pt x="15158" y="863"/>
                  <a:pt x="15025" y="805"/>
                  <a:pt x="14890" y="750"/>
                </a:cubicBezTo>
                <a:cubicBezTo>
                  <a:pt x="14623" y="640"/>
                  <a:pt x="14320" y="787"/>
                  <a:pt x="14239" y="1064"/>
                </a:cubicBezTo>
                <a:lnTo>
                  <a:pt x="14164" y="1319"/>
                </a:lnTo>
                <a:cubicBezTo>
                  <a:pt x="14044" y="1729"/>
                  <a:pt x="13611" y="1966"/>
                  <a:pt x="13202" y="1846"/>
                </a:cubicBezTo>
                <a:lnTo>
                  <a:pt x="13202" y="1846"/>
                </a:lnTo>
                <a:cubicBezTo>
                  <a:pt x="12792" y="1725"/>
                  <a:pt x="12556" y="1291"/>
                  <a:pt x="12676" y="880"/>
                </a:cubicBezTo>
                <a:lnTo>
                  <a:pt x="12736" y="676"/>
                </a:lnTo>
                <a:cubicBezTo>
                  <a:pt x="12819" y="391"/>
                  <a:pt x="12632" y="98"/>
                  <a:pt x="12339" y="56"/>
                </a:cubicBezTo>
                <a:cubicBezTo>
                  <a:pt x="12196" y="35"/>
                  <a:pt x="12052" y="17"/>
                  <a:pt x="11907" y="2"/>
                </a:cubicBezTo>
                <a:cubicBezTo>
                  <a:pt x="11620" y="-27"/>
                  <a:pt x="11371" y="199"/>
                  <a:pt x="11371" y="488"/>
                </a:cubicBezTo>
                <a:lnTo>
                  <a:pt x="11371" y="751"/>
                </a:lnTo>
                <a:cubicBezTo>
                  <a:pt x="11371" y="1179"/>
                  <a:pt x="11022" y="1529"/>
                  <a:pt x="10595" y="1529"/>
                </a:cubicBezTo>
                <a:lnTo>
                  <a:pt x="10595" y="1529"/>
                </a:lnTo>
                <a:cubicBezTo>
                  <a:pt x="10169" y="1529"/>
                  <a:pt x="9820" y="1179"/>
                  <a:pt x="9820" y="751"/>
                </a:cubicBezTo>
                <a:lnTo>
                  <a:pt x="9820" y="538"/>
                </a:lnTo>
                <a:cubicBezTo>
                  <a:pt x="9820" y="242"/>
                  <a:pt x="9558" y="13"/>
                  <a:pt x="9266" y="55"/>
                </a:cubicBezTo>
                <a:cubicBezTo>
                  <a:pt x="9121" y="76"/>
                  <a:pt x="8978" y="99"/>
                  <a:pt x="8836" y="125"/>
                </a:cubicBezTo>
                <a:cubicBezTo>
                  <a:pt x="8552" y="177"/>
                  <a:pt x="8376" y="465"/>
                  <a:pt x="8457" y="742"/>
                </a:cubicBezTo>
                <a:lnTo>
                  <a:pt x="8525" y="975"/>
                </a:lnTo>
                <a:cubicBezTo>
                  <a:pt x="8633" y="1341"/>
                  <a:pt x="8474" y="1745"/>
                  <a:pt x="8131" y="1912"/>
                </a:cubicBezTo>
                <a:cubicBezTo>
                  <a:pt x="7689" y="2129"/>
                  <a:pt x="7176" y="1887"/>
                  <a:pt x="7043" y="1434"/>
                </a:cubicBezTo>
                <a:lnTo>
                  <a:pt x="6983" y="1228"/>
                </a:lnTo>
                <a:cubicBezTo>
                  <a:pt x="6899" y="943"/>
                  <a:pt x="6583" y="798"/>
                  <a:pt x="6314" y="921"/>
                </a:cubicBezTo>
                <a:cubicBezTo>
                  <a:pt x="6182" y="982"/>
                  <a:pt x="6051" y="1045"/>
                  <a:pt x="5922" y="1111"/>
                </a:cubicBezTo>
                <a:cubicBezTo>
                  <a:pt x="5665" y="1242"/>
                  <a:pt x="5577" y="1567"/>
                  <a:pt x="5733" y="1810"/>
                </a:cubicBezTo>
                <a:lnTo>
                  <a:pt x="5876" y="2033"/>
                </a:lnTo>
                <a:cubicBezTo>
                  <a:pt x="6107" y="2393"/>
                  <a:pt x="6001" y="2876"/>
                  <a:pt x="5643" y="3107"/>
                </a:cubicBezTo>
                <a:lnTo>
                  <a:pt x="5643" y="3107"/>
                </a:lnTo>
                <a:cubicBezTo>
                  <a:pt x="5284" y="3339"/>
                  <a:pt x="4802" y="3233"/>
                  <a:pt x="4571" y="2874"/>
                </a:cubicBezTo>
                <a:lnTo>
                  <a:pt x="4456" y="2695"/>
                </a:lnTo>
                <a:cubicBezTo>
                  <a:pt x="4296" y="2445"/>
                  <a:pt x="3952" y="2395"/>
                  <a:pt x="3729" y="2590"/>
                </a:cubicBezTo>
                <a:cubicBezTo>
                  <a:pt x="3619" y="2685"/>
                  <a:pt x="3512" y="2782"/>
                  <a:pt x="3406" y="2882"/>
                </a:cubicBezTo>
                <a:cubicBezTo>
                  <a:pt x="3196" y="3079"/>
                  <a:pt x="3203" y="3417"/>
                  <a:pt x="3421" y="3606"/>
                </a:cubicBezTo>
                <a:lnTo>
                  <a:pt x="3619" y="3778"/>
                </a:lnTo>
                <a:cubicBezTo>
                  <a:pt x="3941" y="4058"/>
                  <a:pt x="3977" y="4551"/>
                  <a:pt x="3697" y="4875"/>
                </a:cubicBezTo>
                <a:cubicBezTo>
                  <a:pt x="3418" y="5198"/>
                  <a:pt x="2926" y="5233"/>
                  <a:pt x="2603" y="4953"/>
                </a:cubicBezTo>
                <a:lnTo>
                  <a:pt x="2442" y="4813"/>
                </a:lnTo>
                <a:cubicBezTo>
                  <a:pt x="2219" y="4619"/>
                  <a:pt x="1875" y="4668"/>
                  <a:pt x="1715" y="4917"/>
                </a:cubicBezTo>
                <a:cubicBezTo>
                  <a:pt x="1637" y="5039"/>
                  <a:pt x="1561" y="5163"/>
                  <a:pt x="1487" y="5288"/>
                </a:cubicBezTo>
                <a:cubicBezTo>
                  <a:pt x="1341" y="5538"/>
                  <a:pt x="1442" y="5859"/>
                  <a:pt x="1704" y="5979"/>
                </a:cubicBezTo>
                <a:lnTo>
                  <a:pt x="1944" y="6089"/>
                </a:lnTo>
                <a:cubicBezTo>
                  <a:pt x="2332" y="6267"/>
                  <a:pt x="2505" y="6731"/>
                  <a:pt x="2328" y="7120"/>
                </a:cubicBezTo>
                <a:lnTo>
                  <a:pt x="2327" y="7120"/>
                </a:lnTo>
                <a:cubicBezTo>
                  <a:pt x="2150" y="7509"/>
                  <a:pt x="1688" y="7681"/>
                  <a:pt x="1300" y="7504"/>
                </a:cubicBezTo>
                <a:lnTo>
                  <a:pt x="1105" y="7415"/>
                </a:lnTo>
                <a:cubicBezTo>
                  <a:pt x="836" y="7291"/>
                  <a:pt x="519" y="7435"/>
                  <a:pt x="436" y="7720"/>
                </a:cubicBezTo>
                <a:cubicBezTo>
                  <a:pt x="395" y="7859"/>
                  <a:pt x="357" y="8000"/>
                  <a:pt x="322" y="8141"/>
                </a:cubicBezTo>
                <a:cubicBezTo>
                  <a:pt x="252" y="8422"/>
                  <a:pt x="439" y="8701"/>
                  <a:pt x="725" y="8743"/>
                </a:cubicBezTo>
                <a:lnTo>
                  <a:pt x="986" y="8780"/>
                </a:lnTo>
                <a:cubicBezTo>
                  <a:pt x="1409" y="8841"/>
                  <a:pt x="1705" y="9237"/>
                  <a:pt x="1644" y="9660"/>
                </a:cubicBezTo>
                <a:cubicBezTo>
                  <a:pt x="1583" y="10084"/>
                  <a:pt x="1188" y="10380"/>
                  <a:pt x="766" y="10320"/>
                </a:cubicBezTo>
                <a:lnTo>
                  <a:pt x="555" y="10289"/>
                </a:lnTo>
                <a:cubicBezTo>
                  <a:pt x="264" y="10247"/>
                  <a:pt x="0" y="10472"/>
                  <a:pt x="0" y="10767"/>
                </a:cubicBezTo>
                <a:cubicBezTo>
                  <a:pt x="0" y="10769"/>
                  <a:pt x="0" y="10771"/>
                  <a:pt x="0" y="10773"/>
                </a:cubicBezTo>
                <a:cubicBezTo>
                  <a:pt x="0" y="10919"/>
                  <a:pt x="3" y="11065"/>
                  <a:pt x="9" y="11210"/>
                </a:cubicBezTo>
                <a:cubicBezTo>
                  <a:pt x="21" y="11498"/>
                  <a:pt x="280" y="11711"/>
                  <a:pt x="564" y="11670"/>
                </a:cubicBezTo>
                <a:lnTo>
                  <a:pt x="824" y="11633"/>
                </a:lnTo>
                <a:cubicBezTo>
                  <a:pt x="1246" y="11572"/>
                  <a:pt x="1641" y="11868"/>
                  <a:pt x="1702" y="12292"/>
                </a:cubicBezTo>
                <a:cubicBezTo>
                  <a:pt x="1763" y="12715"/>
                  <a:pt x="1467" y="13111"/>
                  <a:pt x="1045" y="13172"/>
                </a:cubicBezTo>
                <a:lnTo>
                  <a:pt x="832" y="13202"/>
                </a:lnTo>
                <a:cubicBezTo>
                  <a:pt x="540" y="13245"/>
                  <a:pt x="352" y="13537"/>
                  <a:pt x="434" y="13822"/>
                </a:cubicBezTo>
                <a:cubicBezTo>
                  <a:pt x="475" y="13962"/>
                  <a:pt x="519" y="14100"/>
                  <a:pt x="565" y="14238"/>
                </a:cubicBezTo>
                <a:cubicBezTo>
                  <a:pt x="657" y="14512"/>
                  <a:pt x="966" y="14646"/>
                  <a:pt x="1228" y="14526"/>
                </a:cubicBezTo>
                <a:lnTo>
                  <a:pt x="1470" y="14415"/>
                </a:lnTo>
                <a:cubicBezTo>
                  <a:pt x="1858" y="14238"/>
                  <a:pt x="2320" y="14411"/>
                  <a:pt x="2497" y="14800"/>
                </a:cubicBezTo>
                <a:cubicBezTo>
                  <a:pt x="2675" y="15189"/>
                  <a:pt x="2502" y="15652"/>
                  <a:pt x="2114" y="15830"/>
                </a:cubicBezTo>
                <a:lnTo>
                  <a:pt x="1920" y="15919"/>
                </a:lnTo>
                <a:cubicBezTo>
                  <a:pt x="1651" y="16042"/>
                  <a:pt x="1553" y="16376"/>
                  <a:pt x="1713" y="16626"/>
                </a:cubicBezTo>
                <a:cubicBezTo>
                  <a:pt x="1792" y="16748"/>
                  <a:pt x="1872" y="16869"/>
                  <a:pt x="1956" y="16988"/>
                </a:cubicBezTo>
                <a:cubicBezTo>
                  <a:pt x="2121" y="17224"/>
                  <a:pt x="2455" y="17265"/>
                  <a:pt x="2673" y="17076"/>
                </a:cubicBezTo>
                <a:lnTo>
                  <a:pt x="2871" y="16903"/>
                </a:lnTo>
                <a:cubicBezTo>
                  <a:pt x="3194" y="16623"/>
                  <a:pt x="3686" y="16658"/>
                  <a:pt x="3965" y="16981"/>
                </a:cubicBezTo>
                <a:cubicBezTo>
                  <a:pt x="4374" y="16981"/>
                  <a:pt x="4564" y="17491"/>
                  <a:pt x="4255" y="17759"/>
                </a:cubicBezTo>
                <a:lnTo>
                  <a:pt x="3727" y="18217"/>
                </a:lnTo>
                <a:cubicBezTo>
                  <a:pt x="3504" y="18412"/>
                  <a:pt x="3503" y="18760"/>
                  <a:pt x="3726" y="18954"/>
                </a:cubicBezTo>
                <a:cubicBezTo>
                  <a:pt x="3836" y="19049"/>
                  <a:pt x="3947" y="19142"/>
                  <a:pt x="4060" y="19233"/>
                </a:cubicBezTo>
                <a:cubicBezTo>
                  <a:pt x="4285" y="19413"/>
                  <a:pt x="4617" y="19359"/>
                  <a:pt x="4774" y="19115"/>
                </a:cubicBezTo>
                <a:lnTo>
                  <a:pt x="4903" y="18913"/>
                </a:lnTo>
                <a:cubicBezTo>
                  <a:pt x="5109" y="18591"/>
                  <a:pt x="5517" y="18448"/>
                  <a:pt x="5868" y="18597"/>
                </a:cubicBezTo>
                <a:cubicBezTo>
                  <a:pt x="6321" y="18791"/>
                  <a:pt x="6475" y="19338"/>
                  <a:pt x="6220" y="19735"/>
                </a:cubicBezTo>
                <a:lnTo>
                  <a:pt x="6104" y="19915"/>
                </a:lnTo>
                <a:cubicBezTo>
                  <a:pt x="5945" y="20165"/>
                  <a:pt x="6042" y="20499"/>
                  <a:pt x="6310" y="20622"/>
                </a:cubicBezTo>
                <a:cubicBezTo>
                  <a:pt x="6442" y="20683"/>
                  <a:pt x="6576" y="20741"/>
                  <a:pt x="6710" y="20796"/>
                </a:cubicBezTo>
                <a:cubicBezTo>
                  <a:pt x="6977" y="20905"/>
                  <a:pt x="7280" y="20759"/>
                  <a:pt x="7361" y="20482"/>
                </a:cubicBezTo>
                <a:lnTo>
                  <a:pt x="7431" y="20245"/>
                </a:lnTo>
                <a:cubicBezTo>
                  <a:pt x="7537" y="19884"/>
                  <a:pt x="7881" y="19633"/>
                  <a:pt x="8255" y="19672"/>
                </a:cubicBezTo>
                <a:cubicBezTo>
                  <a:pt x="8751" y="19723"/>
                  <a:pt x="9058" y="20209"/>
                  <a:pt x="8924" y="20665"/>
                </a:cubicBezTo>
                <a:lnTo>
                  <a:pt x="8864" y="20870"/>
                </a:lnTo>
                <a:cubicBezTo>
                  <a:pt x="8781" y="21155"/>
                  <a:pt x="8968" y="21448"/>
                  <a:pt x="9261" y="21490"/>
                </a:cubicBezTo>
                <a:cubicBezTo>
                  <a:pt x="9404" y="21511"/>
                  <a:pt x="9548" y="21529"/>
                  <a:pt x="9693" y="21544"/>
                </a:cubicBezTo>
                <a:cubicBezTo>
                  <a:pt x="9980" y="21573"/>
                  <a:pt x="10229" y="21347"/>
                  <a:pt x="10229" y="21058"/>
                </a:cubicBezTo>
                <a:lnTo>
                  <a:pt x="10229" y="20795"/>
                </a:lnTo>
                <a:cubicBezTo>
                  <a:pt x="10229" y="20367"/>
                  <a:pt x="10578" y="20017"/>
                  <a:pt x="11005" y="20017"/>
                </a:cubicBezTo>
                <a:cubicBezTo>
                  <a:pt x="11431" y="20017"/>
                  <a:pt x="11780" y="20367"/>
                  <a:pt x="11780" y="20795"/>
                </a:cubicBezTo>
                <a:lnTo>
                  <a:pt x="11780" y="21008"/>
                </a:lnTo>
                <a:cubicBezTo>
                  <a:pt x="11780" y="21304"/>
                  <a:pt x="12042" y="21532"/>
                  <a:pt x="12335" y="21491"/>
                </a:cubicBezTo>
                <a:cubicBezTo>
                  <a:pt x="12479" y="21470"/>
                  <a:pt x="12622" y="21447"/>
                  <a:pt x="12764" y="21421"/>
                </a:cubicBezTo>
                <a:cubicBezTo>
                  <a:pt x="13048" y="21369"/>
                  <a:pt x="13224" y="21081"/>
                  <a:pt x="13143" y="20803"/>
                </a:cubicBezTo>
                <a:lnTo>
                  <a:pt x="13075" y="20571"/>
                </a:lnTo>
                <a:cubicBezTo>
                  <a:pt x="12968" y="20204"/>
                  <a:pt x="13126" y="19801"/>
                  <a:pt x="13469" y="19633"/>
                </a:cubicBezTo>
                <a:cubicBezTo>
                  <a:pt x="13911" y="19417"/>
                  <a:pt x="14425" y="19659"/>
                  <a:pt x="14557" y="20112"/>
                </a:cubicBezTo>
                <a:lnTo>
                  <a:pt x="14618" y="20318"/>
                </a:lnTo>
                <a:cubicBezTo>
                  <a:pt x="14701" y="20603"/>
                  <a:pt x="15017" y="20748"/>
                  <a:pt x="15286" y="20625"/>
                </a:cubicBezTo>
                <a:cubicBezTo>
                  <a:pt x="15418" y="20564"/>
                  <a:pt x="15549" y="20501"/>
                  <a:pt x="15678" y="20435"/>
                </a:cubicBezTo>
                <a:cubicBezTo>
                  <a:pt x="15935" y="20304"/>
                  <a:pt x="16023" y="19979"/>
                  <a:pt x="15867" y="19736"/>
                </a:cubicBezTo>
                <a:lnTo>
                  <a:pt x="15736" y="19532"/>
                </a:lnTo>
                <a:cubicBezTo>
                  <a:pt x="15530" y="19210"/>
                  <a:pt x="15569" y="18778"/>
                  <a:pt x="15851" y="18521"/>
                </a:cubicBezTo>
                <a:cubicBezTo>
                  <a:pt x="16214" y="18188"/>
                  <a:pt x="16775" y="18276"/>
                  <a:pt x="17029" y="18672"/>
                </a:cubicBezTo>
                <a:lnTo>
                  <a:pt x="17144" y="18851"/>
                </a:lnTo>
                <a:cubicBezTo>
                  <a:pt x="17304" y="19100"/>
                  <a:pt x="17648" y="19151"/>
                  <a:pt x="17871" y="18956"/>
                </a:cubicBezTo>
                <a:cubicBezTo>
                  <a:pt x="17981" y="18861"/>
                  <a:pt x="18088" y="18764"/>
                  <a:pt x="18194" y="18664"/>
                </a:cubicBezTo>
                <a:cubicBezTo>
                  <a:pt x="18404" y="18466"/>
                  <a:pt x="18397" y="18130"/>
                  <a:pt x="18179" y="17940"/>
                </a:cubicBezTo>
                <a:lnTo>
                  <a:pt x="17998" y="17783"/>
                </a:lnTo>
                <a:cubicBezTo>
                  <a:pt x="17710" y="17533"/>
                  <a:pt x="17626" y="17107"/>
                  <a:pt x="17824" y="16780"/>
                </a:cubicBezTo>
                <a:cubicBezTo>
                  <a:pt x="18079" y="16359"/>
                  <a:pt x="18641" y="16284"/>
                  <a:pt x="18997" y="16593"/>
                </a:cubicBezTo>
                <a:lnTo>
                  <a:pt x="19158" y="16733"/>
                </a:lnTo>
                <a:cubicBezTo>
                  <a:pt x="19381" y="16927"/>
                  <a:pt x="19725" y="16878"/>
                  <a:pt x="19885" y="16629"/>
                </a:cubicBezTo>
                <a:cubicBezTo>
                  <a:pt x="19963" y="16507"/>
                  <a:pt x="20039" y="16383"/>
                  <a:pt x="20113" y="16258"/>
                </a:cubicBezTo>
                <a:cubicBezTo>
                  <a:pt x="20259" y="16008"/>
                  <a:pt x="20158" y="15687"/>
                  <a:pt x="19896" y="15566"/>
                </a:cubicBezTo>
                <a:lnTo>
                  <a:pt x="19656" y="15457"/>
                </a:lnTo>
                <a:cubicBezTo>
                  <a:pt x="19268" y="15279"/>
                  <a:pt x="19096" y="14815"/>
                  <a:pt x="19273" y="14426"/>
                </a:cubicBezTo>
                <a:cubicBezTo>
                  <a:pt x="19273" y="14026"/>
                  <a:pt x="19686" y="13761"/>
                  <a:pt x="20048" y="13927"/>
                </a:cubicBezTo>
                <a:lnTo>
                  <a:pt x="20495" y="14131"/>
                </a:lnTo>
                <a:cubicBezTo>
                  <a:pt x="20764" y="14254"/>
                  <a:pt x="21081" y="14111"/>
                  <a:pt x="21164" y="13826"/>
                </a:cubicBezTo>
                <a:cubicBezTo>
                  <a:pt x="21205" y="13687"/>
                  <a:pt x="21243" y="13546"/>
                  <a:pt x="21278" y="13404"/>
                </a:cubicBezTo>
                <a:cubicBezTo>
                  <a:pt x="21348" y="13124"/>
                  <a:pt x="21161" y="12845"/>
                  <a:pt x="20875" y="12803"/>
                </a:cubicBezTo>
                <a:lnTo>
                  <a:pt x="20614" y="12766"/>
                </a:lnTo>
                <a:cubicBezTo>
                  <a:pt x="20148" y="12699"/>
                  <a:pt x="19836" y="12224"/>
                  <a:pt x="19987" y="11754"/>
                </a:cubicBezTo>
                <a:cubicBezTo>
                  <a:pt x="20103" y="11390"/>
                  <a:pt x="20479" y="11175"/>
                  <a:pt x="20856" y="11230"/>
                </a:cubicBezTo>
                <a:lnTo>
                  <a:pt x="21045" y="11257"/>
                </a:lnTo>
                <a:cubicBezTo>
                  <a:pt x="21336" y="11299"/>
                  <a:pt x="21600" y="11074"/>
                  <a:pt x="21600" y="10779"/>
                </a:cubicBezTo>
                <a:cubicBezTo>
                  <a:pt x="21600" y="10777"/>
                  <a:pt x="21600" y="10775"/>
                  <a:pt x="21600" y="10773"/>
                </a:cubicBezTo>
                <a:cubicBezTo>
                  <a:pt x="21600" y="10626"/>
                  <a:pt x="21597" y="10481"/>
                  <a:pt x="21591" y="10336"/>
                </a:cubicBezTo>
                <a:cubicBezTo>
                  <a:pt x="21579" y="10048"/>
                  <a:pt x="21320" y="9835"/>
                  <a:pt x="21036" y="9876"/>
                </a:cubicBezTo>
                <a:close/>
              </a:path>
            </a:pathLst>
          </a:custGeom>
          <a:solidFill>
            <a:srgbClr val="000000">
              <a:alpha val="13725"/>
            </a:srgbClr>
          </a:solidFill>
          <a:ln>
            <a:noFill/>
          </a:ln>
        </p:spPr>
        <p:txBody>
          <a:bodyPr spcFirstLastPara="1" wrap="square" lIns="0" tIns="0" rIns="0" bIns="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5" name="Google Shape;55;p1"/>
          <p:cNvSpPr txBox="1"/>
          <p:nvPr/>
        </p:nvSpPr>
        <p:spPr>
          <a:xfrm>
            <a:off x="603632" y="4689314"/>
            <a:ext cx="8186000" cy="865439"/>
          </a:xfrm>
          <a:prstGeom prst="rect">
            <a:avLst/>
          </a:prstGeom>
          <a:noFill/>
          <a:ln>
            <a:noFill/>
          </a:ln>
        </p:spPr>
        <p:txBody>
          <a:bodyPr spcFirstLastPara="1" wrap="square" lIns="121900" tIns="60933" rIns="121900" bIns="60933" anchor="t" anchorCtr="0">
            <a:spAutoFit/>
          </a:bodyPr>
          <a:lstStyle/>
          <a:p>
            <a:pPr>
              <a:lnSpc>
                <a:spcPct val="66666"/>
              </a:lnSpc>
              <a:buClr>
                <a:srgbClr val="000000"/>
              </a:buClr>
              <a:buSzPts val="5400"/>
            </a:pPr>
            <a:r>
              <a:rPr lang="en-US" sz="7200" b="1" dirty="0">
                <a:solidFill>
                  <a:schemeClr val="lt1"/>
                </a:solidFill>
                <a:latin typeface="Times New Roman"/>
                <a:ea typeface="Times New Roman"/>
                <a:cs typeface="Times New Roman"/>
                <a:sym typeface="Times New Roman"/>
              </a:rPr>
              <a:t>Cucumber BDD</a:t>
            </a:r>
            <a:endParaRPr sz="6400" b="1" dirty="0">
              <a:solidFill>
                <a:schemeClr val="lt1"/>
              </a:solidFill>
              <a:latin typeface="Times New Roman"/>
              <a:ea typeface="Times New Roman"/>
              <a:cs typeface="Times New Roman"/>
              <a:sym typeface="Times New Roman"/>
            </a:endParaRPr>
          </a:p>
        </p:txBody>
      </p:sp>
      <p:pic>
        <p:nvPicPr>
          <p:cNvPr id="56" name="Google Shape;56;p1"/>
          <p:cNvPicPr preferRelativeResize="0"/>
          <p:nvPr/>
        </p:nvPicPr>
        <p:blipFill rotWithShape="1">
          <a:blip r:embed="rId3">
            <a:alphaModFix/>
          </a:blip>
          <a:srcRect/>
          <a:stretch/>
        </p:blipFill>
        <p:spPr>
          <a:xfrm flipH="1">
            <a:off x="7377073" y="1709402"/>
            <a:ext cx="5260976" cy="5148599"/>
          </a:xfrm>
          <a:prstGeom prst="rect">
            <a:avLst/>
          </a:prstGeom>
          <a:noFill/>
          <a:ln>
            <a:noFill/>
          </a:ln>
        </p:spPr>
      </p:pic>
      <p:sp>
        <p:nvSpPr>
          <p:cNvPr id="57" name="Google Shape;57;p1"/>
          <p:cNvSpPr txBox="1"/>
          <p:nvPr/>
        </p:nvSpPr>
        <p:spPr>
          <a:xfrm>
            <a:off x="778633" y="469167"/>
            <a:ext cx="5899600" cy="615513"/>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ru" sz="1867">
                <a:solidFill>
                  <a:srgbClr val="000000"/>
                </a:solidFill>
                <a:latin typeface="Proxima Nova"/>
                <a:ea typeface="Proxima Nova"/>
                <a:cs typeface="Proxima Nova"/>
                <a:sym typeface="Proxima Nova"/>
              </a:rPr>
              <a:t>Created by Anatol</a:t>
            </a:r>
            <a:r>
              <a:rPr lang="ru" sz="2400">
                <a:latin typeface="Proxima Nova"/>
                <a:ea typeface="Proxima Nova"/>
                <a:cs typeface="Proxima Nova"/>
                <a:sym typeface="Proxima Nova"/>
              </a:rPr>
              <a:t>y</a:t>
            </a:r>
            <a:r>
              <a:rPr lang="ru" sz="1867">
                <a:solidFill>
                  <a:srgbClr val="000000"/>
                </a:solidFill>
                <a:latin typeface="Proxima Nova"/>
                <a:ea typeface="Proxima Nova"/>
                <a:cs typeface="Proxima Nova"/>
                <a:sym typeface="Proxima Nova"/>
              </a:rPr>
              <a:t> Karpovich</a:t>
            </a:r>
            <a:endParaRPr sz="1867">
              <a:solidFill>
                <a:srgbClr val="000000"/>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54"/>
                                        </p:tgtEl>
                                        <p:attrNameLst>
                                          <p:attrName>r</p:attrName>
                                        </p:attrNameLst>
                                      </p:cBhvr>
                                    </p:animRot>
                                  </p:childTnLst>
                                </p:cTn>
                              </p:par>
                              <p:par>
                                <p:cTn id="7" presetID="2" presetClass="entr" presetSubtype="4" fill="hold" nodeType="withEffect">
                                  <p:stCondLst>
                                    <p:cond delay="0"/>
                                  </p:stCondLst>
                                  <p:childTnLst>
                                    <p:set>
                                      <p:cBhvr>
                                        <p:cTn id="8" dur="1" fill="hold">
                                          <p:stCondLst>
                                            <p:cond delay="0"/>
                                          </p:stCondLst>
                                        </p:cTn>
                                        <p:tgtEl>
                                          <p:spTgt spid="56"/>
                                        </p:tgtEl>
                                        <p:attrNameLst>
                                          <p:attrName>style.visibility</p:attrName>
                                        </p:attrNameLst>
                                      </p:cBhvr>
                                      <p:to>
                                        <p:strVal val="visible"/>
                                      </p:to>
                                    </p:set>
                                    <p:anim calcmode="lin" valueType="num">
                                      <p:cBhvr additive="base">
                                        <p:cTn id="9" dur="1000"/>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Parameters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endParaRPr lang="ru-RU" sz="1600" dirty="0">
              <a:solidFill>
                <a:schemeClr val="dk2"/>
              </a:solidFill>
              <a:latin typeface="Proxima Nova"/>
              <a:sym typeface="Proxima Nova"/>
            </a:endParaRPr>
          </a:p>
        </p:txBody>
      </p:sp>
      <p:graphicFrame>
        <p:nvGraphicFramePr>
          <p:cNvPr id="2" name="Table 1">
            <a:extLst>
              <a:ext uri="{FF2B5EF4-FFF2-40B4-BE49-F238E27FC236}">
                <a16:creationId xmlns:a16="http://schemas.microsoft.com/office/drawing/2014/main" id="{64CC577A-4EBE-B35A-712F-DBA388242DEE}"/>
              </a:ext>
            </a:extLst>
          </p:cNvPr>
          <p:cNvGraphicFramePr>
            <a:graphicFrameLocks noGrp="1"/>
          </p:cNvGraphicFramePr>
          <p:nvPr>
            <p:extLst>
              <p:ext uri="{D42A27DB-BD31-4B8C-83A1-F6EECF244321}">
                <p14:modId xmlns:p14="http://schemas.microsoft.com/office/powerpoint/2010/main" val="731351373"/>
              </p:ext>
            </p:extLst>
          </p:nvPr>
        </p:nvGraphicFramePr>
        <p:xfrm>
          <a:off x="520732" y="1380744"/>
          <a:ext cx="10965268" cy="3858579"/>
        </p:xfrm>
        <a:graphic>
          <a:graphicData uri="http://schemas.openxmlformats.org/drawingml/2006/table">
            <a:tbl>
              <a:tblPr firstRow="1" bandRow="1">
                <a:tableStyleId>{5C22544A-7EE6-4342-B048-85BDC9FD1C3A}</a:tableStyleId>
              </a:tblPr>
              <a:tblGrid>
                <a:gridCol w="2423636">
                  <a:extLst>
                    <a:ext uri="{9D8B030D-6E8A-4147-A177-3AD203B41FA5}">
                      <a16:colId xmlns:a16="http://schemas.microsoft.com/office/drawing/2014/main" val="631129158"/>
                    </a:ext>
                  </a:extLst>
                </a:gridCol>
                <a:gridCol w="8541632">
                  <a:extLst>
                    <a:ext uri="{9D8B030D-6E8A-4147-A177-3AD203B41FA5}">
                      <a16:colId xmlns:a16="http://schemas.microsoft.com/office/drawing/2014/main" val="3954738709"/>
                    </a:ext>
                  </a:extLst>
                </a:gridCol>
              </a:tblGrid>
              <a:tr h="371946">
                <a:tc>
                  <a:txBody>
                    <a:bodyPr/>
                    <a:lstStyle/>
                    <a:p>
                      <a:r>
                        <a:rPr lang="en-GB" dirty="0"/>
                        <a:t>Parameter Type</a:t>
                      </a:r>
                    </a:p>
                  </a:txBody>
                  <a:tcPr/>
                </a:tc>
                <a:tc>
                  <a:txBody>
                    <a:bodyPr/>
                    <a:lstStyle/>
                    <a:p>
                      <a:r>
                        <a:rPr lang="en-GB" dirty="0"/>
                        <a:t>Description</a:t>
                      </a:r>
                    </a:p>
                  </a:txBody>
                  <a:tcPr/>
                </a:tc>
                <a:extLst>
                  <a:ext uri="{0D108BD9-81ED-4DB2-BD59-A6C34878D82A}">
                    <a16:rowId xmlns:a16="http://schemas.microsoft.com/office/drawing/2014/main" val="3031938520"/>
                  </a:ext>
                </a:extLst>
              </a:tr>
              <a:tr h="641989">
                <a:tc>
                  <a:txBody>
                    <a:bodyPr/>
                    <a:lstStyle/>
                    <a:p>
                      <a:r>
                        <a:rPr lang="en-GB" dirty="0"/>
                        <a:t>{int}</a:t>
                      </a:r>
                    </a:p>
                  </a:txBody>
                  <a:tcPr/>
                </a:tc>
                <a:tc>
                  <a:txBody>
                    <a:bodyPr/>
                    <a:lstStyle/>
                    <a:p>
                      <a:r>
                        <a:rPr lang="en-GB" dirty="0"/>
                        <a:t>Matches integers, for example 71 or -19.</a:t>
                      </a:r>
                    </a:p>
                  </a:txBody>
                  <a:tcPr/>
                </a:tc>
                <a:extLst>
                  <a:ext uri="{0D108BD9-81ED-4DB2-BD59-A6C34878D82A}">
                    <a16:rowId xmlns:a16="http://schemas.microsoft.com/office/drawing/2014/main" val="1237800618"/>
                  </a:ext>
                </a:extLst>
              </a:tr>
              <a:tr h="641989">
                <a:tc>
                  <a:txBody>
                    <a:bodyPr/>
                    <a:lstStyle/>
                    <a:p>
                      <a:r>
                        <a:rPr lang="en-GB" dirty="0"/>
                        <a:t>{float}</a:t>
                      </a:r>
                    </a:p>
                    <a:p>
                      <a:endParaRPr lang="en-GB" dirty="0"/>
                    </a:p>
                  </a:txBody>
                  <a:tcPr/>
                </a:tc>
                <a:tc>
                  <a:txBody>
                    <a:bodyPr/>
                    <a:lstStyle/>
                    <a:p>
                      <a:pPr rtl="0"/>
                      <a:r>
                        <a:rPr lang="en-GB" sz="1800" b="0" i="0" u="none" strike="noStrike" kern="1200" dirty="0">
                          <a:solidFill>
                            <a:schemeClr val="dk1"/>
                          </a:solidFill>
                          <a:effectLst/>
                          <a:latin typeface="+mn-lt"/>
                          <a:ea typeface="+mn-ea"/>
                          <a:cs typeface="+mn-cs"/>
                        </a:rPr>
                        <a:t>Matches floats, for example 3.6, .8 or -9.2.</a:t>
                      </a:r>
                      <a:endParaRPr lang="en-GB" b="0" dirty="0">
                        <a:effectLst/>
                      </a:endParaRPr>
                    </a:p>
                  </a:txBody>
                  <a:tcPr/>
                </a:tc>
                <a:extLst>
                  <a:ext uri="{0D108BD9-81ED-4DB2-BD59-A6C34878D82A}">
                    <a16:rowId xmlns:a16="http://schemas.microsoft.com/office/drawing/2014/main" val="1078341657"/>
                  </a:ext>
                </a:extLst>
              </a:tr>
              <a:tr h="641989">
                <a:tc>
                  <a:txBody>
                    <a:bodyPr/>
                    <a:lstStyle/>
                    <a:p>
                      <a:r>
                        <a:rPr lang="en-GB" dirty="0"/>
                        <a:t>{word}</a:t>
                      </a:r>
                    </a:p>
                  </a:txBody>
                  <a:tcPr/>
                </a:tc>
                <a:tc>
                  <a:txBody>
                    <a:bodyPr/>
                    <a:lstStyle/>
                    <a:p>
                      <a:pPr rtl="0"/>
                      <a:r>
                        <a:rPr lang="en-GB" sz="1800" b="0" i="0" u="none" strike="noStrike" kern="1200" dirty="0">
                          <a:solidFill>
                            <a:schemeClr val="dk1"/>
                          </a:solidFill>
                          <a:effectLst/>
                          <a:latin typeface="+mn-lt"/>
                          <a:ea typeface="+mn-ea"/>
                          <a:cs typeface="+mn-cs"/>
                        </a:rPr>
                        <a:t>Matches words without whitespace, for example banana (but not banana split).</a:t>
                      </a:r>
                      <a:endParaRPr lang="en-GB" b="0" dirty="0">
                        <a:effectLst/>
                      </a:endParaRPr>
                    </a:p>
                  </a:txBody>
                  <a:tcPr/>
                </a:tc>
                <a:extLst>
                  <a:ext uri="{0D108BD9-81ED-4DB2-BD59-A6C34878D82A}">
                    <a16:rowId xmlns:a16="http://schemas.microsoft.com/office/drawing/2014/main" val="1876777840"/>
                  </a:ext>
                </a:extLst>
              </a:tr>
              <a:tr h="1158519">
                <a:tc>
                  <a:txBody>
                    <a:bodyPr/>
                    <a:lstStyle/>
                    <a:p>
                      <a:r>
                        <a:rPr lang="en-GB" dirty="0"/>
                        <a:t>{string}</a:t>
                      </a:r>
                    </a:p>
                    <a:p>
                      <a:endParaRPr lang="en-GB" dirty="0"/>
                    </a:p>
                  </a:txBody>
                  <a:tcPr/>
                </a:tc>
                <a:tc>
                  <a:txBody>
                    <a:bodyPr/>
                    <a:lstStyle/>
                    <a:p>
                      <a:pPr rtl="0"/>
                      <a:r>
                        <a:rPr lang="en-GB" sz="1800" b="0" i="0" u="none" strike="noStrike" kern="1200" dirty="0">
                          <a:solidFill>
                            <a:schemeClr val="dk1"/>
                          </a:solidFill>
                          <a:effectLst/>
                          <a:latin typeface="+mn-lt"/>
                          <a:ea typeface="+mn-ea"/>
                          <a:cs typeface="+mn-cs"/>
                        </a:rPr>
                        <a:t>Matches single-quoted or double-quoted strings, for example "banana split" or 'banana split' (but not banana split). Only the text between the quotes will be extracted. The quotes themselves are discarded. Empty pairs of quotes are valid and will be matched and passed to step code as empty strings.</a:t>
                      </a:r>
                      <a:endParaRPr lang="en-GB" b="0" dirty="0">
                        <a:effectLst/>
                      </a:endParaRPr>
                    </a:p>
                  </a:txBody>
                  <a:tcPr/>
                </a:tc>
                <a:extLst>
                  <a:ext uri="{0D108BD9-81ED-4DB2-BD59-A6C34878D82A}">
                    <a16:rowId xmlns:a16="http://schemas.microsoft.com/office/drawing/2014/main" val="3824829377"/>
                  </a:ext>
                </a:extLst>
              </a:tr>
              <a:tr h="371946">
                <a:tc>
                  <a:txBody>
                    <a:bodyPr/>
                    <a:lstStyle/>
                    <a:p>
                      <a:pPr rtl="0"/>
                      <a:r>
                        <a:rPr lang="en-GB" sz="1800" b="0" i="0" u="none" strike="noStrike" kern="1200" dirty="0">
                          <a:solidFill>
                            <a:schemeClr val="dk1"/>
                          </a:solidFill>
                          <a:effectLst/>
                          <a:latin typeface="+mn-lt"/>
                          <a:ea typeface="+mn-ea"/>
                          <a:cs typeface="+mn-cs"/>
                        </a:rPr>
                        <a:t>{} anonymous</a:t>
                      </a:r>
                      <a:endParaRPr lang="en-GB" b="0" dirty="0">
                        <a:effectLst/>
                      </a:endParaRPr>
                    </a:p>
                  </a:txBody>
                  <a:tcPr/>
                </a:tc>
                <a:tc>
                  <a:txBody>
                    <a:bodyPr/>
                    <a:lstStyle/>
                    <a:p>
                      <a:pPr rtl="0"/>
                      <a:r>
                        <a:rPr lang="en-GB" sz="1800" b="0" i="0" u="none" strike="noStrike" kern="1200" dirty="0">
                          <a:solidFill>
                            <a:schemeClr val="dk1"/>
                          </a:solidFill>
                          <a:effectLst/>
                          <a:latin typeface="+mn-lt"/>
                          <a:ea typeface="+mn-ea"/>
                          <a:cs typeface="+mn-cs"/>
                        </a:rPr>
                        <a:t>Matches anything (/.*/).</a:t>
                      </a:r>
                      <a:endParaRPr lang="en-GB" b="0" dirty="0">
                        <a:effectLst/>
                      </a:endParaRPr>
                    </a:p>
                  </a:txBody>
                  <a:tcPr/>
                </a:tc>
                <a:extLst>
                  <a:ext uri="{0D108BD9-81ED-4DB2-BD59-A6C34878D82A}">
                    <a16:rowId xmlns:a16="http://schemas.microsoft.com/office/drawing/2014/main" val="3186165988"/>
                  </a:ext>
                </a:extLst>
              </a:tr>
            </a:tbl>
          </a:graphicData>
        </a:graphic>
      </p:graphicFrame>
    </p:spTree>
    <p:extLst>
      <p:ext uri="{BB962C8B-B14F-4D97-AF65-F5344CB8AC3E}">
        <p14:creationId xmlns:p14="http://schemas.microsoft.com/office/powerpoint/2010/main" val="192315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Step Definitions with Regex</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r>
              <a:rPr lang="en-GB" sz="2400" b="0">
                <a:effectLst/>
              </a:rPr>
              <a:t> </a:t>
            </a:r>
            <a:endParaRPr lang="ru-RU" sz="2400" dirty="0">
              <a:solidFill>
                <a:schemeClr val="dk2"/>
              </a:solidFill>
              <a:latin typeface="Proxima Nova"/>
              <a:sym typeface="Proxima Nova"/>
            </a:endParaRPr>
          </a:p>
        </p:txBody>
      </p:sp>
      <p:sp>
        <p:nvSpPr>
          <p:cNvPr id="2" name="TextBox 1">
            <a:extLst>
              <a:ext uri="{FF2B5EF4-FFF2-40B4-BE49-F238E27FC236}">
                <a16:creationId xmlns:a16="http://schemas.microsoft.com/office/drawing/2014/main" id="{31E0CD18-183F-8BA8-564B-BD0D65FE0049}"/>
              </a:ext>
            </a:extLst>
          </p:cNvPr>
          <p:cNvSpPr txBox="1"/>
          <p:nvPr/>
        </p:nvSpPr>
        <p:spPr>
          <a:xfrm>
            <a:off x="2895600" y="1847088"/>
            <a:ext cx="8388096" cy="923330"/>
          </a:xfrm>
          <a:prstGeom prst="rect">
            <a:avLst/>
          </a:prstGeom>
          <a:noFill/>
        </p:spPr>
        <p:txBody>
          <a:bodyPr wrap="square" rtlCol="0">
            <a:spAutoFit/>
          </a:bodyPr>
          <a:lstStyle/>
          <a:p>
            <a:pPr algn="ctr" rtl="0">
              <a:spcBef>
                <a:spcPts val="0"/>
              </a:spcBef>
              <a:spcAft>
                <a:spcPts val="0"/>
              </a:spcAft>
            </a:pPr>
            <a:r>
              <a:rPr lang="en-GB" sz="1800" b="0" i="0" u="none" strike="noStrike" dirty="0">
                <a:solidFill>
                  <a:srgbClr val="0033B3"/>
                </a:solidFill>
                <a:effectLst/>
                <a:highlight>
                  <a:srgbClr val="FFFFFF"/>
                </a:highlight>
                <a:latin typeface="Proxima Nova"/>
              </a:rPr>
              <a:t>Then </a:t>
            </a:r>
            <a:r>
              <a:rPr lang="en-GB" sz="1800" b="0" i="0" u="none" strike="noStrike" dirty="0">
                <a:solidFill>
                  <a:srgbClr val="080808"/>
                </a:solidFill>
                <a:effectLst/>
                <a:highlight>
                  <a:srgbClr val="FFFFFF"/>
                </a:highlight>
                <a:latin typeface="Proxima Nova"/>
              </a:rPr>
              <a:t>I should see element: “</a:t>
            </a:r>
            <a:r>
              <a:rPr lang="en-GB" sz="1800" b="0" i="0" u="none" strike="noStrike" dirty="0">
                <a:solidFill>
                  <a:srgbClr val="297BDE"/>
                </a:solidFill>
                <a:effectLst/>
                <a:highlight>
                  <a:srgbClr val="FFFFFF"/>
                </a:highlight>
                <a:latin typeface="Proxima Nova"/>
              </a:rPr>
              <a:t>title</a:t>
            </a:r>
            <a:r>
              <a:rPr lang="en-GB" sz="1800" b="0" i="0" u="none" strike="noStrike" dirty="0">
                <a:solidFill>
                  <a:srgbClr val="080808"/>
                </a:solidFill>
                <a:effectLst/>
                <a:highlight>
                  <a:srgbClr val="FFFFFF"/>
                </a:highlight>
                <a:latin typeface="Proxima Nova"/>
              </a:rPr>
              <a:t>" with text: “</a:t>
            </a:r>
            <a:r>
              <a:rPr lang="en-GB" sz="1800" b="0" i="0" u="none" strike="noStrike" dirty="0">
                <a:solidFill>
                  <a:srgbClr val="297BDE"/>
                </a:solidFill>
                <a:effectLst/>
                <a:highlight>
                  <a:srgbClr val="FFFFFF"/>
                </a:highlight>
                <a:latin typeface="Proxima Nova"/>
              </a:rPr>
              <a:t>Products</a:t>
            </a:r>
            <a:r>
              <a:rPr lang="en-GB" sz="1800" b="0" i="0" u="none" strike="noStrike" dirty="0">
                <a:solidFill>
                  <a:srgbClr val="080808"/>
                </a:solidFill>
                <a:effectLst/>
                <a:highlight>
                  <a:srgbClr val="FFFFFF"/>
                </a:highlight>
                <a:latin typeface="Proxima Nova"/>
              </a:rPr>
              <a:t>"</a:t>
            </a:r>
            <a:endParaRPr lang="en-GB" b="0" dirty="0">
              <a:effectLst/>
              <a:latin typeface="Proxima Nova"/>
            </a:endParaRPr>
          </a:p>
          <a:p>
            <a:br>
              <a:rPr lang="en-GB" dirty="0">
                <a:latin typeface="Proxima Nova"/>
              </a:rPr>
            </a:br>
            <a:r>
              <a:rPr lang="en-GB" b="0" dirty="0">
                <a:effectLst/>
              </a:rPr>
              <a:t> </a:t>
            </a:r>
            <a:endParaRPr lang="en-GB" dirty="0">
              <a:latin typeface="Proxima Nova"/>
            </a:endParaRPr>
          </a:p>
        </p:txBody>
      </p:sp>
      <p:sp>
        <p:nvSpPr>
          <p:cNvPr id="3" name="TextBox 2">
            <a:extLst>
              <a:ext uri="{FF2B5EF4-FFF2-40B4-BE49-F238E27FC236}">
                <a16:creationId xmlns:a16="http://schemas.microsoft.com/office/drawing/2014/main" id="{9C3EAF23-C3D3-DA40-C66C-020E80D5BDA0}"/>
              </a:ext>
            </a:extLst>
          </p:cNvPr>
          <p:cNvSpPr txBox="1"/>
          <p:nvPr/>
        </p:nvSpPr>
        <p:spPr>
          <a:xfrm>
            <a:off x="1691640" y="3044952"/>
            <a:ext cx="9262872" cy="1754326"/>
          </a:xfrm>
          <a:prstGeom prst="rect">
            <a:avLst/>
          </a:prstGeom>
          <a:noFill/>
        </p:spPr>
        <p:txBody>
          <a:bodyPr wrap="square" rtlCol="0">
            <a:spAutoFit/>
          </a:bodyPr>
          <a:lstStyle/>
          <a:p>
            <a:pPr rtl="0">
              <a:spcBef>
                <a:spcPts val="0"/>
              </a:spcBef>
              <a:spcAft>
                <a:spcPts val="0"/>
              </a:spcAft>
            </a:pPr>
            <a:r>
              <a:rPr lang="en-GB" sz="1800" b="0" i="0" u="none" strike="noStrike" dirty="0">
                <a:solidFill>
                  <a:srgbClr val="248F8F"/>
                </a:solidFill>
                <a:effectLst/>
                <a:highlight>
                  <a:srgbClr val="FFFFFF"/>
                </a:highlight>
                <a:latin typeface="Proxima Nova"/>
              </a:rPr>
              <a:t>When </a:t>
            </a:r>
            <a:r>
              <a:rPr lang="en-GB" sz="1800" b="0" i="0" u="none" strike="noStrike" dirty="0">
                <a:solidFill>
                  <a:srgbClr val="080808"/>
                </a:solidFill>
                <a:effectLst/>
                <a:highlight>
                  <a:srgbClr val="FFFFFF"/>
                </a:highlight>
                <a:latin typeface="Proxima Nova"/>
              </a:rPr>
              <a:t>(</a:t>
            </a:r>
            <a:r>
              <a:rPr lang="en-GB" dirty="0">
                <a:solidFill>
                  <a:srgbClr val="264EFF"/>
                </a:solidFill>
                <a:highlight>
                  <a:srgbClr val="FFFFFF"/>
                </a:highlight>
                <a:latin typeface="Proxima Nova"/>
              </a:rPr>
              <a:t>/^</a:t>
            </a:r>
            <a:r>
              <a:rPr lang="en-GB" sz="1800" b="0" i="0" u="none" strike="noStrike" dirty="0">
                <a:solidFill>
                  <a:srgbClr val="264EFF"/>
                </a:solidFill>
                <a:effectLst/>
                <a:highlight>
                  <a:srgbClr val="FFFFFF"/>
                </a:highlight>
                <a:latin typeface="Proxima Nova"/>
              </a:rPr>
              <a:t>I should see element: "(.+)" text: "(.+)"$/</a:t>
            </a:r>
            <a:r>
              <a:rPr lang="en-GB" sz="1800" b="0" i="0" u="none" strike="noStrike" dirty="0">
                <a:solidFill>
                  <a:srgbClr val="080808"/>
                </a:solidFill>
                <a:effectLst/>
                <a:highlight>
                  <a:srgbClr val="FFFFFF"/>
                </a:highlight>
                <a:latin typeface="Proxima Nova"/>
              </a:rPr>
              <a:t>, </a:t>
            </a:r>
            <a:r>
              <a:rPr lang="en-GB" sz="1800" b="0" i="0" u="none" strike="noStrike" dirty="0">
                <a:solidFill>
                  <a:srgbClr val="0033B3"/>
                </a:solidFill>
                <a:effectLst/>
                <a:highlight>
                  <a:srgbClr val="FFFFFF"/>
                </a:highlight>
                <a:latin typeface="Proxima Nova"/>
              </a:rPr>
              <a:t>async function </a:t>
            </a:r>
            <a:r>
              <a:rPr lang="en-GB" sz="1800" b="0" i="0" u="none" strike="noStrike" dirty="0">
                <a:solidFill>
                  <a:srgbClr val="080808"/>
                </a:solidFill>
                <a:effectLst/>
                <a:highlight>
                  <a:srgbClr val="FFFFFF"/>
                </a:highlight>
                <a:latin typeface="Proxima Nova"/>
              </a:rPr>
              <a:t>(selector, text) {</a:t>
            </a:r>
            <a:endParaRPr lang="en-GB" b="0" dirty="0">
              <a:effectLst/>
              <a:latin typeface="Proxima Nova"/>
            </a:endParaRPr>
          </a:p>
          <a:p>
            <a:pPr rtl="0">
              <a:spcBef>
                <a:spcPts val="0"/>
              </a:spcBef>
              <a:spcAft>
                <a:spcPts val="0"/>
              </a:spcAft>
            </a:pPr>
            <a:r>
              <a:rPr lang="en-GB" sz="1800" b="0" i="0" u="none" strike="noStrike" dirty="0">
                <a:solidFill>
                  <a:srgbClr val="080808"/>
                </a:solidFill>
                <a:effectLst/>
                <a:highlight>
                  <a:srgbClr val="FFFFFF"/>
                </a:highlight>
                <a:latin typeface="Proxima Nova"/>
              </a:rPr>
              <a:t>   </a:t>
            </a:r>
            <a:r>
              <a:rPr lang="en-GB" sz="1800" b="0" i="0" u="none" strike="noStrike" dirty="0">
                <a:solidFill>
                  <a:srgbClr val="830091"/>
                </a:solidFill>
                <a:effectLst/>
                <a:highlight>
                  <a:srgbClr val="FFFFFF"/>
                </a:highlight>
                <a:latin typeface="Proxima Nova"/>
              </a:rPr>
              <a:t>expect</a:t>
            </a:r>
            <a:r>
              <a:rPr lang="en-GB" sz="1800" b="0" i="0" u="none" strike="noStrike" dirty="0">
                <a:solidFill>
                  <a:srgbClr val="080808"/>
                </a:solidFill>
                <a:effectLst/>
                <a:highlight>
                  <a:srgbClr val="FFFFFF"/>
                </a:highlight>
                <a:latin typeface="Proxima Nova"/>
              </a:rPr>
              <a:t>(</a:t>
            </a:r>
            <a:r>
              <a:rPr lang="en-GB" sz="1800" b="0" i="0" u="none" strike="noStrike" dirty="0">
                <a:solidFill>
                  <a:srgbClr val="0033B3"/>
                </a:solidFill>
                <a:effectLst/>
                <a:highlight>
                  <a:srgbClr val="FFFFFF"/>
                </a:highlight>
                <a:latin typeface="Proxima Nova"/>
              </a:rPr>
              <a:t>await </a:t>
            </a:r>
            <a:r>
              <a:rPr lang="en-GB" sz="1800" b="0" i="1" u="none" strike="noStrike" dirty="0">
                <a:solidFill>
                  <a:srgbClr val="080808"/>
                </a:solidFill>
                <a:effectLst/>
                <a:highlight>
                  <a:srgbClr val="FFFFFF"/>
                </a:highlight>
                <a:latin typeface="Proxima Nova"/>
              </a:rPr>
              <a:t>$</a:t>
            </a:r>
            <a:r>
              <a:rPr lang="en-GB" sz="1800" b="0" i="0" u="none" strike="noStrike" dirty="0">
                <a:solidFill>
                  <a:srgbClr val="080808"/>
                </a:solidFill>
                <a:effectLst/>
                <a:highlight>
                  <a:srgbClr val="FFFFFF"/>
                </a:highlight>
                <a:latin typeface="Proxima Nova"/>
              </a:rPr>
              <a:t>(selector).</a:t>
            </a:r>
            <a:r>
              <a:rPr lang="en-GB" sz="1800" b="0" i="1" u="none" strike="noStrike" dirty="0" err="1">
                <a:solidFill>
                  <a:srgbClr val="080808"/>
                </a:solidFill>
                <a:effectLst/>
                <a:highlight>
                  <a:srgbClr val="FFFFFF"/>
                </a:highlight>
                <a:latin typeface="Proxima Nova"/>
              </a:rPr>
              <a:t>getText</a:t>
            </a:r>
            <a:r>
              <a:rPr lang="en-GB" sz="1800" b="0" i="0" u="none" strike="noStrike" dirty="0">
                <a:solidFill>
                  <a:srgbClr val="080808"/>
                </a:solidFill>
                <a:effectLst/>
                <a:highlight>
                  <a:srgbClr val="FFFFFF"/>
                </a:highlight>
                <a:latin typeface="Proxima Nova"/>
              </a:rPr>
              <a:t>())</a:t>
            </a:r>
            <a:endParaRPr lang="en-GB" b="0" dirty="0">
              <a:effectLst/>
              <a:latin typeface="Proxima Nova"/>
            </a:endParaRPr>
          </a:p>
          <a:p>
            <a:pPr rtl="0">
              <a:spcBef>
                <a:spcPts val="0"/>
              </a:spcBef>
              <a:spcAft>
                <a:spcPts val="0"/>
              </a:spcAft>
            </a:pPr>
            <a:r>
              <a:rPr lang="en-GB" sz="1800" b="0" i="0" u="none" strike="noStrike" dirty="0">
                <a:solidFill>
                  <a:srgbClr val="080808"/>
                </a:solidFill>
                <a:effectLst/>
                <a:highlight>
                  <a:srgbClr val="FFFFFF"/>
                </a:highlight>
                <a:latin typeface="Proxima Nova"/>
              </a:rPr>
              <a:t>       .</a:t>
            </a:r>
            <a:r>
              <a:rPr lang="en-GB" sz="1800" b="0" i="0" u="none" strike="noStrike" dirty="0" err="1">
                <a:solidFill>
                  <a:srgbClr val="7A7A43"/>
                </a:solidFill>
                <a:effectLst/>
                <a:highlight>
                  <a:srgbClr val="FFFFFF"/>
                </a:highlight>
                <a:latin typeface="Proxima Nova"/>
              </a:rPr>
              <a:t>toEqual</a:t>
            </a:r>
            <a:r>
              <a:rPr lang="en-GB" sz="1800" b="0" i="0" u="none" strike="noStrike" dirty="0">
                <a:solidFill>
                  <a:srgbClr val="080808"/>
                </a:solidFill>
                <a:effectLst/>
                <a:highlight>
                  <a:srgbClr val="FFFFFF"/>
                </a:highlight>
                <a:latin typeface="Proxima Nova"/>
              </a:rPr>
              <a:t>(text)</a:t>
            </a:r>
            <a:endParaRPr lang="en-GB" b="0" dirty="0">
              <a:effectLst/>
              <a:latin typeface="Proxima Nova"/>
            </a:endParaRPr>
          </a:p>
          <a:p>
            <a:pPr rtl="0">
              <a:spcBef>
                <a:spcPts val="0"/>
              </a:spcBef>
              <a:spcAft>
                <a:spcPts val="0"/>
              </a:spcAft>
            </a:pPr>
            <a:r>
              <a:rPr lang="en-GB" sz="1800" b="0" i="0" u="none" strike="noStrike" dirty="0">
                <a:solidFill>
                  <a:srgbClr val="080808"/>
                </a:solidFill>
                <a:effectLst/>
                <a:highlight>
                  <a:srgbClr val="FFFFFF"/>
                </a:highlight>
                <a:latin typeface="Proxima Nova"/>
              </a:rPr>
              <a:t>});</a:t>
            </a:r>
            <a:endParaRPr lang="en-GB" b="0" dirty="0">
              <a:effectLst/>
              <a:latin typeface="Proxima Nova"/>
            </a:endParaRPr>
          </a:p>
          <a:p>
            <a:r>
              <a:rPr lang="en-GB" b="0" dirty="0">
                <a:effectLst/>
              </a:rPr>
              <a:t> </a:t>
            </a:r>
            <a:br>
              <a:rPr lang="en-GB" dirty="0">
                <a:latin typeface="Proxima Nova"/>
              </a:rPr>
            </a:br>
            <a:endParaRPr lang="en-GB" dirty="0">
              <a:latin typeface="Proxima Nova"/>
            </a:endParaRPr>
          </a:p>
        </p:txBody>
      </p:sp>
      <p:cxnSp>
        <p:nvCxnSpPr>
          <p:cNvPr id="5" name="Straight Arrow Connector 4">
            <a:extLst>
              <a:ext uri="{FF2B5EF4-FFF2-40B4-BE49-F238E27FC236}">
                <a16:creationId xmlns:a16="http://schemas.microsoft.com/office/drawing/2014/main" id="{7BDDC258-880E-0E4D-6C1D-82F1FBFE45F7}"/>
              </a:ext>
            </a:extLst>
          </p:cNvPr>
          <p:cNvCxnSpPr>
            <a:cxnSpLocks/>
            <a:endCxn id="15" idx="2"/>
          </p:cNvCxnSpPr>
          <p:nvPr/>
        </p:nvCxnSpPr>
        <p:spPr>
          <a:xfrm flipV="1">
            <a:off x="5312664" y="2201620"/>
            <a:ext cx="2116836" cy="8888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a:extLst>
              <a:ext uri="{FF2B5EF4-FFF2-40B4-BE49-F238E27FC236}">
                <a16:creationId xmlns:a16="http://schemas.microsoft.com/office/drawing/2014/main" id="{841DE6D7-60A9-7F90-C40A-80E37A862D12}"/>
              </a:ext>
            </a:extLst>
          </p:cNvPr>
          <p:cNvCxnSpPr>
            <a:cxnSpLocks/>
            <a:stCxn id="12" idx="0"/>
            <a:endCxn id="17" idx="2"/>
          </p:cNvCxnSpPr>
          <p:nvPr/>
        </p:nvCxnSpPr>
        <p:spPr>
          <a:xfrm flipV="1">
            <a:off x="6549558" y="2173965"/>
            <a:ext cx="2790134" cy="9164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Rectangle 10">
            <a:extLst>
              <a:ext uri="{FF2B5EF4-FFF2-40B4-BE49-F238E27FC236}">
                <a16:creationId xmlns:a16="http://schemas.microsoft.com/office/drawing/2014/main" id="{0C8A4F8F-E66A-8A74-3AFA-83ACB0C331AC}"/>
              </a:ext>
            </a:extLst>
          </p:cNvPr>
          <p:cNvSpPr/>
          <p:nvPr/>
        </p:nvSpPr>
        <p:spPr>
          <a:xfrm>
            <a:off x="5023724" y="3090458"/>
            <a:ext cx="599836"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12026D34-87F3-08CB-8CA0-27695F0B8390}"/>
              </a:ext>
            </a:extLst>
          </p:cNvPr>
          <p:cNvSpPr/>
          <p:nvPr/>
        </p:nvSpPr>
        <p:spPr>
          <a:xfrm>
            <a:off x="6249640" y="3090458"/>
            <a:ext cx="599836"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5" name="Rectangle 14">
            <a:extLst>
              <a:ext uri="{FF2B5EF4-FFF2-40B4-BE49-F238E27FC236}">
                <a16:creationId xmlns:a16="http://schemas.microsoft.com/office/drawing/2014/main" id="{204642ED-FC54-798D-DC3F-807B0C7C86E6}"/>
              </a:ext>
            </a:extLst>
          </p:cNvPr>
          <p:cNvSpPr/>
          <p:nvPr/>
        </p:nvSpPr>
        <p:spPr>
          <a:xfrm>
            <a:off x="7123176" y="1898731"/>
            <a:ext cx="612648"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7" name="Rectangle 16">
            <a:extLst>
              <a:ext uri="{FF2B5EF4-FFF2-40B4-BE49-F238E27FC236}">
                <a16:creationId xmlns:a16="http://schemas.microsoft.com/office/drawing/2014/main" id="{70BED597-A200-4BAA-B10F-B81CFF4DCCA8}"/>
              </a:ext>
            </a:extLst>
          </p:cNvPr>
          <p:cNvSpPr/>
          <p:nvPr/>
        </p:nvSpPr>
        <p:spPr>
          <a:xfrm>
            <a:off x="8803864" y="1871076"/>
            <a:ext cx="1071656"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28" name="Rectangle 27">
            <a:extLst>
              <a:ext uri="{FF2B5EF4-FFF2-40B4-BE49-F238E27FC236}">
                <a16:creationId xmlns:a16="http://schemas.microsoft.com/office/drawing/2014/main" id="{F5322EC1-F247-A126-CE3B-33D39A2D6248}"/>
              </a:ext>
            </a:extLst>
          </p:cNvPr>
          <p:cNvSpPr/>
          <p:nvPr/>
        </p:nvSpPr>
        <p:spPr>
          <a:xfrm>
            <a:off x="8777672" y="3094247"/>
            <a:ext cx="814384"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29" name="Rectangle 28">
            <a:extLst>
              <a:ext uri="{FF2B5EF4-FFF2-40B4-BE49-F238E27FC236}">
                <a16:creationId xmlns:a16="http://schemas.microsoft.com/office/drawing/2014/main" id="{86CF29A8-FD6C-C7B6-CE2A-D6D545161FCF}"/>
              </a:ext>
            </a:extLst>
          </p:cNvPr>
          <p:cNvSpPr/>
          <p:nvPr/>
        </p:nvSpPr>
        <p:spPr>
          <a:xfrm>
            <a:off x="9656064" y="3090457"/>
            <a:ext cx="420624"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cxnSp>
        <p:nvCxnSpPr>
          <p:cNvPr id="31" name="Connector: Curved 30">
            <a:extLst>
              <a:ext uri="{FF2B5EF4-FFF2-40B4-BE49-F238E27FC236}">
                <a16:creationId xmlns:a16="http://schemas.microsoft.com/office/drawing/2014/main" id="{A8289E7E-7C9A-CF72-9EB1-75083FF9F29A}"/>
              </a:ext>
            </a:extLst>
          </p:cNvPr>
          <p:cNvCxnSpPr>
            <a:cxnSpLocks/>
            <a:stCxn id="11" idx="2"/>
            <a:endCxn id="28" idx="2"/>
          </p:cNvCxnSpPr>
          <p:nvPr/>
        </p:nvCxnSpPr>
        <p:spPr>
          <a:xfrm rot="16200000" flipH="1">
            <a:off x="7252359" y="1464630"/>
            <a:ext cx="3789" cy="3861222"/>
          </a:xfrm>
          <a:prstGeom prst="curvedConnector3">
            <a:avLst>
              <a:gd name="adj1" fmla="val 613325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63C99D4D-BB64-BC4D-1049-57CAA28CB533}"/>
              </a:ext>
            </a:extLst>
          </p:cNvPr>
          <p:cNvCxnSpPr>
            <a:cxnSpLocks/>
            <a:stCxn id="12" idx="0"/>
            <a:endCxn id="29" idx="0"/>
          </p:cNvCxnSpPr>
          <p:nvPr/>
        </p:nvCxnSpPr>
        <p:spPr>
          <a:xfrm rot="5400000" flipH="1" flipV="1">
            <a:off x="8207967" y="1432049"/>
            <a:ext cx="1" cy="3316818"/>
          </a:xfrm>
          <a:prstGeom prst="curvedConnector3">
            <a:avLst>
              <a:gd name="adj1" fmla="val 2286010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27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Page Factory</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41133" y="1366440"/>
            <a:ext cx="11070400" cy="4897200"/>
          </a:xfrm>
          <a:prstGeom prst="rect">
            <a:avLst/>
          </a:prstGeom>
          <a:noFill/>
          <a:ln>
            <a:noFill/>
          </a:ln>
        </p:spPr>
        <p:txBody>
          <a:bodyPr spcFirstLastPara="1" wrap="square" lIns="121900" tIns="121900" rIns="121900" bIns="121900" anchor="t" anchorCtr="0">
            <a:noAutofit/>
          </a:bodyPr>
          <a:lstStyle/>
          <a:p>
            <a:r>
              <a:rPr lang="en-GB" sz="2400" b="0" dirty="0">
                <a:effectLst/>
                <a:latin typeface="Proxima Nova"/>
              </a:rPr>
              <a:t> Page Factory – </a:t>
            </a:r>
            <a:r>
              <a:rPr lang="ru-RU" sz="2400" b="0" dirty="0">
                <a:effectLst/>
                <a:latin typeface="Proxima Nova"/>
              </a:rPr>
              <a:t>паттерн, позволяющий вам в одном объекте иметь доступ ко всем страницам проекта, т.е. </a:t>
            </a:r>
            <a:r>
              <a:rPr lang="ru-RU" sz="2400" dirty="0">
                <a:latin typeface="Proxima Nova"/>
              </a:rPr>
              <a:t>к объектам из </a:t>
            </a:r>
            <a:r>
              <a:rPr lang="en-US" sz="2400" dirty="0">
                <a:latin typeface="Proxima Nova"/>
              </a:rPr>
              <a:t>Page Object</a:t>
            </a:r>
            <a:r>
              <a:rPr lang="ru-RU" sz="2400" dirty="0">
                <a:latin typeface="Proxima Nova"/>
              </a:rPr>
              <a:t> классов</a:t>
            </a:r>
            <a:endParaRPr lang="ru-RU" sz="2400" dirty="0">
              <a:solidFill>
                <a:schemeClr val="dk2"/>
              </a:solidFill>
              <a:latin typeface="Proxima Nova"/>
              <a:sym typeface="Proxima Nova"/>
            </a:endParaRPr>
          </a:p>
        </p:txBody>
      </p:sp>
      <p:pic>
        <p:nvPicPr>
          <p:cNvPr id="9" name="Picture 8">
            <a:extLst>
              <a:ext uri="{FF2B5EF4-FFF2-40B4-BE49-F238E27FC236}">
                <a16:creationId xmlns:a16="http://schemas.microsoft.com/office/drawing/2014/main" id="{A8088771-62C8-BB6B-24C8-6919D9CAB276}"/>
              </a:ext>
            </a:extLst>
          </p:cNvPr>
          <p:cNvPicPr>
            <a:picLocks noChangeAspect="1"/>
          </p:cNvPicPr>
          <p:nvPr/>
        </p:nvPicPr>
        <p:blipFill>
          <a:blip r:embed="rId3"/>
          <a:stretch>
            <a:fillRect/>
          </a:stretch>
        </p:blipFill>
        <p:spPr>
          <a:xfrm>
            <a:off x="2089897" y="2417879"/>
            <a:ext cx="7765303" cy="3669803"/>
          </a:xfrm>
          <a:prstGeom prst="rect">
            <a:avLst/>
          </a:prstGeom>
        </p:spPr>
      </p:pic>
    </p:spTree>
    <p:extLst>
      <p:ext uri="{BB962C8B-B14F-4D97-AF65-F5344CB8AC3E}">
        <p14:creationId xmlns:p14="http://schemas.microsoft.com/office/powerpoint/2010/main" val="290749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Page Factory</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41133" y="1366440"/>
            <a:ext cx="11070400" cy="4897200"/>
          </a:xfrm>
          <a:prstGeom prst="rect">
            <a:avLst/>
          </a:prstGeom>
          <a:noFill/>
          <a:ln>
            <a:noFill/>
          </a:ln>
        </p:spPr>
        <p:txBody>
          <a:bodyPr spcFirstLastPara="1" wrap="square" lIns="121900" tIns="121900" rIns="121900" bIns="121900" anchor="t" anchorCtr="0">
            <a:noAutofit/>
          </a:bodyPr>
          <a:lstStyle/>
          <a:p>
            <a:r>
              <a:rPr lang="ru-RU" sz="2000" dirty="0">
                <a:solidFill>
                  <a:schemeClr val="dk2"/>
                </a:solidFill>
                <a:latin typeface="Proxima Nova"/>
                <a:sym typeface="Proxima Nova"/>
              </a:rPr>
              <a:t>Ниже пример использования </a:t>
            </a:r>
            <a:r>
              <a:rPr lang="en-US" sz="2000" dirty="0">
                <a:solidFill>
                  <a:schemeClr val="dk2"/>
                </a:solidFill>
                <a:latin typeface="Proxima Nova"/>
                <a:sym typeface="Proxima Nova"/>
              </a:rPr>
              <a:t>Page Factory</a:t>
            </a:r>
            <a:r>
              <a:rPr lang="ru-RU" sz="2000" dirty="0">
                <a:solidFill>
                  <a:schemeClr val="dk2"/>
                </a:solidFill>
                <a:latin typeface="Proxima Nova"/>
                <a:sym typeface="Proxima Nova"/>
              </a:rPr>
              <a:t> в ваших </a:t>
            </a:r>
            <a:r>
              <a:rPr lang="en-US" sz="2000" dirty="0">
                <a:solidFill>
                  <a:schemeClr val="dk2"/>
                </a:solidFill>
                <a:latin typeface="Proxima Nova"/>
                <a:sym typeface="Proxima Nova"/>
              </a:rPr>
              <a:t>Step Definitions</a:t>
            </a:r>
            <a:r>
              <a:rPr lang="ru-RU" sz="2000" dirty="0">
                <a:solidFill>
                  <a:schemeClr val="dk2"/>
                </a:solidFill>
                <a:latin typeface="Proxima Nova"/>
                <a:sym typeface="Proxima Nova"/>
              </a:rPr>
              <a:t>, где:</a:t>
            </a:r>
            <a:endParaRPr lang="en-US" sz="2000" dirty="0">
              <a:solidFill>
                <a:schemeClr val="dk2"/>
              </a:solidFill>
              <a:latin typeface="Proxima Nova"/>
              <a:sym typeface="Proxima Nova"/>
            </a:endParaRPr>
          </a:p>
          <a:p>
            <a:pPr marL="342900" indent="-342900">
              <a:buFont typeface="Arial" panose="020B0604020202020204" pitchFamily="34" charset="0"/>
              <a:buChar char="•"/>
            </a:pPr>
            <a:r>
              <a:rPr lang="en-US" sz="2000" dirty="0">
                <a:solidFill>
                  <a:schemeClr val="dk2"/>
                </a:solidFill>
                <a:latin typeface="Proxima Nova"/>
                <a:sym typeface="Proxima Nova"/>
              </a:rPr>
              <a:t>pages[page]</a:t>
            </a:r>
            <a:r>
              <a:rPr lang="ru-RU" sz="2000" dirty="0">
                <a:solidFill>
                  <a:schemeClr val="dk2"/>
                </a:solidFill>
                <a:latin typeface="Proxima Nova"/>
                <a:sym typeface="Proxima Nova"/>
              </a:rPr>
              <a:t> – нужная страница, полученная из </a:t>
            </a:r>
            <a:r>
              <a:rPr lang="en-US" sz="2000" dirty="0">
                <a:solidFill>
                  <a:schemeClr val="dk2"/>
                </a:solidFill>
                <a:latin typeface="Proxima Nova"/>
                <a:sym typeface="Proxima Nova"/>
              </a:rPr>
              <a:t>Page Factory</a:t>
            </a:r>
            <a:r>
              <a:rPr lang="ru-RU" sz="2000" dirty="0">
                <a:solidFill>
                  <a:schemeClr val="dk2"/>
                </a:solidFill>
                <a:latin typeface="Proxima Nova"/>
                <a:sym typeface="Proxima Nova"/>
              </a:rPr>
              <a:t> по имени, передаваемому в степ</a:t>
            </a:r>
          </a:p>
          <a:p>
            <a:pPr marL="342900" indent="-342900">
              <a:buFont typeface="Arial" panose="020B0604020202020204" pitchFamily="34" charset="0"/>
              <a:buChar char="•"/>
            </a:pPr>
            <a:r>
              <a:rPr lang="en-US" sz="2000" dirty="0">
                <a:solidFill>
                  <a:schemeClr val="dk2"/>
                </a:solidFill>
                <a:latin typeface="Proxima Nova"/>
                <a:sym typeface="Proxima Nova"/>
              </a:rPr>
              <a:t>click() – </a:t>
            </a:r>
            <a:r>
              <a:rPr lang="ru-RU" sz="2000" dirty="0">
                <a:solidFill>
                  <a:schemeClr val="dk2"/>
                </a:solidFill>
                <a:latin typeface="Proxima Nova"/>
                <a:sym typeface="Proxima Nova"/>
              </a:rPr>
              <a:t>метод унаследованный пейджами из </a:t>
            </a:r>
            <a:r>
              <a:rPr lang="en-US" sz="2000" dirty="0" err="1">
                <a:solidFill>
                  <a:schemeClr val="dk2"/>
                </a:solidFill>
                <a:latin typeface="Proxima Nova"/>
                <a:sym typeface="Proxima Nova"/>
              </a:rPr>
              <a:t>BasePage</a:t>
            </a:r>
            <a:endParaRPr lang="ru-RU" sz="2000" dirty="0">
              <a:solidFill>
                <a:schemeClr val="dk2"/>
              </a:solidFill>
              <a:latin typeface="Proxima Nova"/>
              <a:sym typeface="Proxima Nova"/>
            </a:endParaRPr>
          </a:p>
          <a:p>
            <a:pPr marL="342900" indent="-342900">
              <a:buFont typeface="Arial" panose="020B0604020202020204" pitchFamily="34" charset="0"/>
              <a:buChar char="•"/>
            </a:pPr>
            <a:r>
              <a:rPr lang="en-US" sz="2000" dirty="0">
                <a:solidFill>
                  <a:schemeClr val="dk2"/>
                </a:solidFill>
                <a:latin typeface="Proxima Nova"/>
                <a:sym typeface="Proxima Nova"/>
              </a:rPr>
              <a:t>pages[page][element] – </a:t>
            </a:r>
            <a:r>
              <a:rPr lang="ru-RU" sz="2000" dirty="0">
                <a:solidFill>
                  <a:schemeClr val="dk2"/>
                </a:solidFill>
                <a:latin typeface="Proxima Nova"/>
                <a:sym typeface="Proxima Nova"/>
              </a:rPr>
              <a:t>селектор элемента из пейджи, найденной по имени, а также по имени элемента, в котором и лежит искомый селектор</a:t>
            </a:r>
          </a:p>
        </p:txBody>
      </p:sp>
      <p:pic>
        <p:nvPicPr>
          <p:cNvPr id="3" name="Picture 2">
            <a:extLst>
              <a:ext uri="{FF2B5EF4-FFF2-40B4-BE49-F238E27FC236}">
                <a16:creationId xmlns:a16="http://schemas.microsoft.com/office/drawing/2014/main" id="{145FF873-CF6C-3A66-FF9A-F61728F56DC4}"/>
              </a:ext>
            </a:extLst>
          </p:cNvPr>
          <p:cNvPicPr>
            <a:picLocks noChangeAspect="1"/>
          </p:cNvPicPr>
          <p:nvPr/>
        </p:nvPicPr>
        <p:blipFill>
          <a:blip r:embed="rId3"/>
          <a:stretch>
            <a:fillRect/>
          </a:stretch>
        </p:blipFill>
        <p:spPr>
          <a:xfrm>
            <a:off x="520733" y="5612076"/>
            <a:ext cx="10400000" cy="838095"/>
          </a:xfrm>
          <a:prstGeom prst="rect">
            <a:avLst/>
          </a:prstGeom>
        </p:spPr>
      </p:pic>
      <p:pic>
        <p:nvPicPr>
          <p:cNvPr id="10" name="Picture 9">
            <a:extLst>
              <a:ext uri="{FF2B5EF4-FFF2-40B4-BE49-F238E27FC236}">
                <a16:creationId xmlns:a16="http://schemas.microsoft.com/office/drawing/2014/main" id="{C27DEC3B-A900-E8D9-84A2-197D93322B20}"/>
              </a:ext>
            </a:extLst>
          </p:cNvPr>
          <p:cNvPicPr>
            <a:picLocks noChangeAspect="1"/>
          </p:cNvPicPr>
          <p:nvPr/>
        </p:nvPicPr>
        <p:blipFill>
          <a:blip r:embed="rId4"/>
          <a:stretch>
            <a:fillRect/>
          </a:stretch>
        </p:blipFill>
        <p:spPr>
          <a:xfrm>
            <a:off x="520733" y="3358878"/>
            <a:ext cx="7933333" cy="2066667"/>
          </a:xfrm>
          <a:prstGeom prst="rect">
            <a:avLst/>
          </a:prstGeom>
        </p:spPr>
      </p:pic>
    </p:spTree>
    <p:extLst>
      <p:ext uri="{BB962C8B-B14F-4D97-AF65-F5344CB8AC3E}">
        <p14:creationId xmlns:p14="http://schemas.microsoft.com/office/powerpoint/2010/main" val="280357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Option parameters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41133" y="1366440"/>
            <a:ext cx="11070400" cy="4897200"/>
          </a:xfrm>
          <a:prstGeom prst="rect">
            <a:avLst/>
          </a:prstGeom>
          <a:noFill/>
          <a:ln>
            <a:noFill/>
          </a:ln>
        </p:spPr>
        <p:txBody>
          <a:bodyPr spcFirstLastPara="1" wrap="square" lIns="121900" tIns="121900" rIns="121900" bIns="121900" anchor="t" anchorCtr="0">
            <a:noAutofit/>
          </a:bodyPr>
          <a:lstStyle/>
          <a:p>
            <a:r>
              <a:rPr lang="ru-RU" sz="2000" dirty="0">
                <a:solidFill>
                  <a:schemeClr val="dk2"/>
                </a:solidFill>
                <a:latin typeface="Proxima Nova"/>
                <a:sym typeface="Proxima Nova"/>
              </a:rPr>
              <a:t>Опциональные параметры в </a:t>
            </a:r>
            <a:r>
              <a:rPr lang="en-US" sz="2000" dirty="0">
                <a:solidFill>
                  <a:schemeClr val="dk2"/>
                </a:solidFill>
                <a:latin typeface="Proxima Nova"/>
                <a:sym typeface="Proxima Nova"/>
              </a:rPr>
              <a:t>Step Definitions</a:t>
            </a:r>
            <a:r>
              <a:rPr lang="ru-RU" sz="2000" dirty="0">
                <a:solidFill>
                  <a:schemeClr val="dk2"/>
                </a:solidFill>
                <a:latin typeface="Proxima Nova"/>
                <a:sym typeface="Proxima Nova"/>
              </a:rPr>
              <a:t> указываются в скобках, а также с использованием символа «?».</a:t>
            </a:r>
          </a:p>
        </p:txBody>
      </p:sp>
      <p:pic>
        <p:nvPicPr>
          <p:cNvPr id="6" name="Picture 5">
            <a:extLst>
              <a:ext uri="{FF2B5EF4-FFF2-40B4-BE49-F238E27FC236}">
                <a16:creationId xmlns:a16="http://schemas.microsoft.com/office/drawing/2014/main" id="{7723D82B-4962-2182-4CD1-37FD4EFE9B6F}"/>
              </a:ext>
            </a:extLst>
          </p:cNvPr>
          <p:cNvPicPr>
            <a:picLocks noChangeAspect="1"/>
          </p:cNvPicPr>
          <p:nvPr/>
        </p:nvPicPr>
        <p:blipFill>
          <a:blip r:embed="rId3"/>
          <a:stretch>
            <a:fillRect/>
          </a:stretch>
        </p:blipFill>
        <p:spPr>
          <a:xfrm>
            <a:off x="520733" y="2421326"/>
            <a:ext cx="8180952" cy="1590476"/>
          </a:xfrm>
          <a:prstGeom prst="rect">
            <a:avLst/>
          </a:prstGeom>
        </p:spPr>
      </p:pic>
    </p:spTree>
    <p:extLst>
      <p:ext uri="{BB962C8B-B14F-4D97-AF65-F5344CB8AC3E}">
        <p14:creationId xmlns:p14="http://schemas.microsoft.com/office/powerpoint/2010/main" val="120835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Literals in step definitions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41133" y="1366440"/>
            <a:ext cx="11070400" cy="4897200"/>
          </a:xfrm>
          <a:prstGeom prst="rect">
            <a:avLst/>
          </a:prstGeom>
          <a:noFill/>
          <a:ln>
            <a:noFill/>
          </a:ln>
        </p:spPr>
        <p:txBody>
          <a:bodyPr spcFirstLastPara="1" wrap="square" lIns="121900" tIns="121900" rIns="121900" bIns="121900" anchor="t" anchorCtr="0">
            <a:noAutofit/>
          </a:bodyPr>
          <a:lstStyle/>
          <a:p>
            <a:r>
              <a:rPr lang="ru-RU" sz="2000" dirty="0">
                <a:solidFill>
                  <a:schemeClr val="dk2"/>
                </a:solidFill>
                <a:latin typeface="Proxima Nova"/>
                <a:sym typeface="Proxima Nova"/>
              </a:rPr>
              <a:t>Помимо типа данных, внутри дефинишена можно указать точные значения, которые могут быть использованы, как в примере ниже.</a:t>
            </a:r>
          </a:p>
        </p:txBody>
      </p:sp>
      <p:pic>
        <p:nvPicPr>
          <p:cNvPr id="3" name="Picture 2">
            <a:extLst>
              <a:ext uri="{FF2B5EF4-FFF2-40B4-BE49-F238E27FC236}">
                <a16:creationId xmlns:a16="http://schemas.microsoft.com/office/drawing/2014/main" id="{269F44EA-5CA4-E6DB-01D6-637ED43904AE}"/>
              </a:ext>
            </a:extLst>
          </p:cNvPr>
          <p:cNvPicPr>
            <a:picLocks noChangeAspect="1"/>
          </p:cNvPicPr>
          <p:nvPr/>
        </p:nvPicPr>
        <p:blipFill>
          <a:blip r:embed="rId3"/>
          <a:stretch>
            <a:fillRect/>
          </a:stretch>
        </p:blipFill>
        <p:spPr>
          <a:xfrm>
            <a:off x="520733" y="2724238"/>
            <a:ext cx="9857143" cy="1409524"/>
          </a:xfrm>
          <a:prstGeom prst="rect">
            <a:avLst/>
          </a:prstGeom>
        </p:spPr>
      </p:pic>
    </p:spTree>
    <p:extLst>
      <p:ext uri="{BB962C8B-B14F-4D97-AF65-F5344CB8AC3E}">
        <p14:creationId xmlns:p14="http://schemas.microsoft.com/office/powerpoint/2010/main" val="418683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Scenario Outline</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41133" y="1366440"/>
            <a:ext cx="11070400" cy="4897200"/>
          </a:xfrm>
          <a:prstGeom prst="rect">
            <a:avLst/>
          </a:prstGeom>
          <a:noFill/>
          <a:ln>
            <a:noFill/>
          </a:ln>
        </p:spPr>
        <p:txBody>
          <a:bodyPr spcFirstLastPara="1" wrap="square" lIns="121900" tIns="121900" rIns="121900" bIns="121900" anchor="t" anchorCtr="0">
            <a:noAutofit/>
          </a:bodyPr>
          <a:lstStyle/>
          <a:p>
            <a:r>
              <a:rPr lang="ru-RU" sz="2000" dirty="0">
                <a:solidFill>
                  <a:schemeClr val="dk2"/>
                </a:solidFill>
                <a:latin typeface="Proxima Nova"/>
                <a:sym typeface="Proxima Nova"/>
              </a:rPr>
              <a:t>Тест запустится столько раз, сколько строк (помимо первой) в таблице </a:t>
            </a:r>
            <a:r>
              <a:rPr lang="en-US" sz="2000" dirty="0">
                <a:solidFill>
                  <a:schemeClr val="dk2"/>
                </a:solidFill>
                <a:latin typeface="Proxima Nova"/>
                <a:sym typeface="Proxima Nova"/>
              </a:rPr>
              <a:t>examples</a:t>
            </a:r>
            <a:r>
              <a:rPr lang="ru-RU" sz="2000" dirty="0">
                <a:solidFill>
                  <a:schemeClr val="dk2"/>
                </a:solidFill>
                <a:latin typeface="Proxima Nova"/>
                <a:sym typeface="Proxima Nova"/>
              </a:rPr>
              <a:t>. На каждой итерации данные берутся строго из одной строки.</a:t>
            </a:r>
          </a:p>
          <a:p>
            <a:r>
              <a:rPr lang="ru-RU" sz="2000" dirty="0">
                <a:solidFill>
                  <a:schemeClr val="dk2"/>
                </a:solidFill>
                <a:latin typeface="Proxima Nova"/>
                <a:sym typeface="Proxima Nova"/>
              </a:rPr>
              <a:t>Вставляются данные, указав в соответствующем месте название нужкой колонки в </a:t>
            </a:r>
            <a:r>
              <a:rPr lang="en-US" sz="2000" dirty="0">
                <a:solidFill>
                  <a:schemeClr val="dk2"/>
                </a:solidFill>
                <a:latin typeface="Proxima Nova"/>
                <a:sym typeface="Proxima Nova"/>
              </a:rPr>
              <a:t>&lt;&gt;</a:t>
            </a:r>
            <a:r>
              <a:rPr lang="ru-RU" sz="2000" dirty="0">
                <a:solidFill>
                  <a:schemeClr val="dk2"/>
                </a:solidFill>
                <a:latin typeface="Proxima Nova"/>
                <a:sym typeface="Proxima Nova"/>
              </a:rPr>
              <a:t> символах.</a:t>
            </a:r>
          </a:p>
        </p:txBody>
      </p:sp>
      <p:pic>
        <p:nvPicPr>
          <p:cNvPr id="4" name="Picture 3">
            <a:extLst>
              <a:ext uri="{FF2B5EF4-FFF2-40B4-BE49-F238E27FC236}">
                <a16:creationId xmlns:a16="http://schemas.microsoft.com/office/drawing/2014/main" id="{47998A3F-533B-DA16-C451-3B6B4C6863DE}"/>
              </a:ext>
            </a:extLst>
          </p:cNvPr>
          <p:cNvPicPr>
            <a:picLocks noChangeAspect="1"/>
          </p:cNvPicPr>
          <p:nvPr/>
        </p:nvPicPr>
        <p:blipFill>
          <a:blip r:embed="rId3"/>
          <a:stretch>
            <a:fillRect/>
          </a:stretch>
        </p:blipFill>
        <p:spPr>
          <a:xfrm>
            <a:off x="520733" y="2704246"/>
            <a:ext cx="9066667" cy="3933333"/>
          </a:xfrm>
          <a:prstGeom prst="rect">
            <a:avLst/>
          </a:prstGeom>
        </p:spPr>
      </p:pic>
    </p:spTree>
    <p:extLst>
      <p:ext uri="{BB962C8B-B14F-4D97-AF65-F5344CB8AC3E}">
        <p14:creationId xmlns:p14="http://schemas.microsoft.com/office/powerpoint/2010/main" val="160606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Useful links</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2" name="Google Shape;77;p3">
            <a:extLst>
              <a:ext uri="{FF2B5EF4-FFF2-40B4-BE49-F238E27FC236}">
                <a16:creationId xmlns:a16="http://schemas.microsoft.com/office/drawing/2014/main" id="{966040B1-9E3C-9124-4436-0A16E9042A6E}"/>
              </a:ext>
            </a:extLst>
          </p:cNvPr>
          <p:cNvSpPr txBox="1">
            <a:spLocks/>
          </p:cNvSpPr>
          <p:nvPr/>
        </p:nvSpPr>
        <p:spPr>
          <a:xfrm>
            <a:off x="415600" y="1236150"/>
            <a:ext cx="11070600" cy="4897200"/>
          </a:xfrm>
          <a:prstGeom prst="rect">
            <a:avLst/>
          </a:prstGeom>
          <a:noFill/>
          <a:ln>
            <a:noFill/>
          </a:ln>
        </p:spPr>
        <p:txBody>
          <a:bodyPr spcFirstLastPara="1" wrap="square" lIns="121900" tIns="121900" rIns="121900" bIns="121900" anchor="t" anchorCtr="0">
            <a:noAutofit/>
          </a:bodyPr>
          <a:lstStyle/>
          <a:p>
            <a:pPr marL="495296" indent="-342900" fontAlgn="base">
              <a:spcBef>
                <a:spcPts val="0"/>
              </a:spcBef>
              <a:spcAft>
                <a:spcPts val="0"/>
              </a:spcAft>
              <a:buClr>
                <a:schemeClr val="dk2"/>
              </a:buClr>
              <a:buSzPts val="1800"/>
              <a:buFont typeface="Arial" panose="020B0604020202020204" pitchFamily="34" charset="0"/>
              <a:buChar char="•"/>
            </a:pPr>
            <a:r>
              <a:rPr lang="en-GB" sz="2400" dirty="0">
                <a:solidFill>
                  <a:schemeClr val="dk2"/>
                </a:solidFill>
                <a:latin typeface="Proxima Nova"/>
                <a:hlinkClick r:id="rId3"/>
              </a:rPr>
              <a:t>Cucumber overview</a:t>
            </a:r>
            <a:endParaRPr lang="en-GB" sz="2400" dirty="0">
              <a:solidFill>
                <a:schemeClr val="dk2"/>
              </a:solidFill>
              <a:latin typeface="Proxima Nova"/>
            </a:endParaRPr>
          </a:p>
          <a:p>
            <a:pPr marL="495296" indent="-342900" fontAlgn="base">
              <a:spcBef>
                <a:spcPts val="0"/>
              </a:spcBef>
              <a:spcAft>
                <a:spcPts val="0"/>
              </a:spcAft>
              <a:buClr>
                <a:schemeClr val="dk2"/>
              </a:buClr>
              <a:buSzPts val="1800"/>
              <a:buFont typeface="Arial" panose="020B0604020202020204" pitchFamily="34" charset="0"/>
              <a:buChar char="•"/>
            </a:pPr>
            <a:r>
              <a:rPr lang="en-GB" sz="2400" dirty="0">
                <a:solidFill>
                  <a:schemeClr val="dk2"/>
                </a:solidFill>
                <a:latin typeface="Proxima Nova"/>
                <a:hlinkClick r:id="rId4"/>
              </a:rPr>
              <a:t>Cucumber: Step Definitions</a:t>
            </a:r>
            <a:endParaRPr lang="en-GB" sz="2400" dirty="0">
              <a:solidFill>
                <a:schemeClr val="dk2"/>
              </a:solidFill>
              <a:latin typeface="Proxima Nova"/>
            </a:endParaRPr>
          </a:p>
          <a:p>
            <a:pPr marL="495296" indent="-342900" fontAlgn="base">
              <a:spcBef>
                <a:spcPts val="0"/>
              </a:spcBef>
              <a:spcAft>
                <a:spcPts val="0"/>
              </a:spcAft>
              <a:buClr>
                <a:schemeClr val="dk2"/>
              </a:buClr>
              <a:buSzPts val="1800"/>
              <a:buFont typeface="Arial" panose="020B0604020202020204" pitchFamily="34" charset="0"/>
              <a:buChar char="•"/>
            </a:pPr>
            <a:r>
              <a:rPr lang="en-GB" sz="2400" dirty="0">
                <a:solidFill>
                  <a:schemeClr val="dk2"/>
                </a:solidFill>
                <a:latin typeface="Proxima Nova"/>
                <a:hlinkClick r:id="rId5"/>
              </a:rPr>
              <a:t>Cucumber: Keywords</a:t>
            </a:r>
            <a:endParaRPr lang="en-GB" sz="2400" dirty="0">
              <a:solidFill>
                <a:schemeClr val="dk2"/>
              </a:solidFill>
              <a:latin typeface="Proxima Nova"/>
            </a:endParaRPr>
          </a:p>
          <a:p>
            <a:pPr marL="495296" indent="-342900" fontAlgn="base">
              <a:spcBef>
                <a:spcPts val="0"/>
              </a:spcBef>
              <a:spcAft>
                <a:spcPts val="0"/>
              </a:spcAft>
              <a:buClr>
                <a:schemeClr val="dk2"/>
              </a:buClr>
              <a:buSzPts val="1800"/>
              <a:buFont typeface="Arial" panose="020B0604020202020204" pitchFamily="34" charset="0"/>
              <a:buChar char="•"/>
            </a:pPr>
            <a:r>
              <a:rPr lang="en-GB" sz="2400" dirty="0">
                <a:solidFill>
                  <a:schemeClr val="dk2"/>
                </a:solidFill>
                <a:latin typeface="Proxima Nova"/>
                <a:hlinkClick r:id="rId6"/>
              </a:rPr>
              <a:t>Cucumber: Regex </a:t>
            </a:r>
            <a:r>
              <a:rPr lang="ru-RU" sz="2400" dirty="0">
                <a:solidFill>
                  <a:schemeClr val="dk2"/>
                </a:solidFill>
                <a:latin typeface="Proxima Nova"/>
                <a:hlinkClick r:id="rId6"/>
              </a:rPr>
              <a:t>шпаргалка</a:t>
            </a:r>
            <a:endParaRPr lang="en-GB" sz="2400" dirty="0">
              <a:solidFill>
                <a:schemeClr val="dk2"/>
              </a:solidFill>
              <a:latin typeface="Proxima Nova"/>
            </a:endParaRPr>
          </a:p>
          <a:p>
            <a:pPr marL="495296" indent="-342900" fontAlgn="base">
              <a:spcBef>
                <a:spcPts val="0"/>
              </a:spcBef>
              <a:spcAft>
                <a:spcPts val="0"/>
              </a:spcAft>
              <a:buClr>
                <a:schemeClr val="dk2"/>
              </a:buClr>
              <a:buSzPts val="1800"/>
              <a:buFont typeface="Arial" panose="020B0604020202020204" pitchFamily="34" charset="0"/>
              <a:buChar char="•"/>
            </a:pPr>
            <a:endParaRPr lang="en-GB" sz="2400" dirty="0">
              <a:solidFill>
                <a:schemeClr val="dk2"/>
              </a:solidFill>
              <a:latin typeface="Proxima Nova"/>
            </a:endParaRPr>
          </a:p>
        </p:txBody>
      </p:sp>
    </p:spTree>
    <p:extLst>
      <p:ext uri="{BB962C8B-B14F-4D97-AF65-F5344CB8AC3E}">
        <p14:creationId xmlns:p14="http://schemas.microsoft.com/office/powerpoint/2010/main" val="91029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err="1">
                <a:solidFill>
                  <a:srgbClr val="F85210"/>
                </a:solidFill>
                <a:latin typeface="Times New Roman"/>
                <a:ea typeface="Times New Roman"/>
                <a:cs typeface="Times New Roman"/>
                <a:sym typeface="Times New Roman"/>
              </a:rPr>
              <a:t>WebdriverIO</a:t>
            </a:r>
            <a:r>
              <a:rPr lang="en-GB" sz="4267" b="1" dirty="0">
                <a:solidFill>
                  <a:srgbClr val="F85210"/>
                </a:solidFill>
                <a:latin typeface="Times New Roman"/>
                <a:ea typeface="Times New Roman"/>
                <a:cs typeface="Times New Roman"/>
                <a:sym typeface="Times New Roman"/>
              </a:rPr>
              <a:t> - Installation</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30411"/>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GB" sz="2400" dirty="0" err="1">
                <a:solidFill>
                  <a:schemeClr val="dk2"/>
                </a:solidFill>
                <a:highlight>
                  <a:srgbClr val="00FFFF"/>
                </a:highlight>
                <a:latin typeface="Proxima Nova"/>
                <a:sym typeface="Proxima Nova"/>
              </a:rPr>
              <a:t>npm</a:t>
            </a:r>
            <a:r>
              <a:rPr lang="en-GB" sz="2400" dirty="0">
                <a:solidFill>
                  <a:schemeClr val="dk2"/>
                </a:solidFill>
                <a:highlight>
                  <a:srgbClr val="00FFFF"/>
                </a:highlight>
                <a:latin typeface="Proxima Nova"/>
                <a:sym typeface="Proxima Nova"/>
              </a:rPr>
              <a:t> </a:t>
            </a:r>
            <a:r>
              <a:rPr lang="en-GB" sz="2400" dirty="0" err="1">
                <a:solidFill>
                  <a:schemeClr val="dk2"/>
                </a:solidFill>
                <a:highlight>
                  <a:srgbClr val="00FFFF"/>
                </a:highlight>
                <a:latin typeface="Proxima Nova"/>
                <a:sym typeface="Proxima Nova"/>
              </a:rPr>
              <a:t>init</a:t>
            </a:r>
            <a:r>
              <a:rPr lang="en-GB" sz="2400" dirty="0">
                <a:solidFill>
                  <a:schemeClr val="dk2"/>
                </a:solidFill>
                <a:highlight>
                  <a:srgbClr val="00FFFF"/>
                </a:highlight>
                <a:latin typeface="Proxima Nova"/>
                <a:sym typeface="Proxima Nova"/>
              </a:rPr>
              <a:t> </a:t>
            </a:r>
            <a:r>
              <a:rPr lang="en-GB" sz="2400" dirty="0" err="1">
                <a:solidFill>
                  <a:schemeClr val="dk2"/>
                </a:solidFill>
                <a:highlight>
                  <a:srgbClr val="00FFFF"/>
                </a:highlight>
                <a:latin typeface="Proxima Nova"/>
                <a:sym typeface="Proxima Nova"/>
              </a:rPr>
              <a:t>wdio@latest</a:t>
            </a:r>
            <a:r>
              <a:rPr lang="en-GB" sz="2400" dirty="0">
                <a:solidFill>
                  <a:schemeClr val="dk2"/>
                </a:solidFill>
                <a:highlight>
                  <a:srgbClr val="00FFFF"/>
                </a:highlight>
                <a:latin typeface="Proxima Nova"/>
                <a:sym typeface="Proxima Nova"/>
              </a:rPr>
              <a:t> .</a:t>
            </a:r>
          </a:p>
        </p:txBody>
      </p:sp>
      <p:pic>
        <p:nvPicPr>
          <p:cNvPr id="4" name="Picture 3">
            <a:extLst>
              <a:ext uri="{FF2B5EF4-FFF2-40B4-BE49-F238E27FC236}">
                <a16:creationId xmlns:a16="http://schemas.microsoft.com/office/drawing/2014/main" id="{683CD65F-6D6F-8407-AB36-9D84D196336E}"/>
              </a:ext>
            </a:extLst>
          </p:cNvPr>
          <p:cNvPicPr>
            <a:picLocks noChangeAspect="1"/>
          </p:cNvPicPr>
          <p:nvPr/>
        </p:nvPicPr>
        <p:blipFill>
          <a:blip r:embed="rId3"/>
          <a:stretch>
            <a:fillRect/>
          </a:stretch>
        </p:blipFill>
        <p:spPr>
          <a:xfrm>
            <a:off x="460324" y="1962974"/>
            <a:ext cx="10980952" cy="4047619"/>
          </a:xfrm>
          <a:prstGeom prst="rect">
            <a:avLst/>
          </a:prstGeom>
        </p:spPr>
      </p:pic>
    </p:spTree>
    <p:extLst>
      <p:ext uri="{BB962C8B-B14F-4D97-AF65-F5344CB8AC3E}">
        <p14:creationId xmlns:p14="http://schemas.microsoft.com/office/powerpoint/2010/main" val="181217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What is BDD</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000" dirty="0">
                <a:solidFill>
                  <a:schemeClr val="dk2"/>
                </a:solidFill>
                <a:latin typeface="Proxima Nova"/>
                <a:sym typeface="Proxima Nova"/>
              </a:rPr>
              <a:t>BDD («разработка через поведение») - гибкий процесс разработки ПО, который поощряет сотрудничество между разработчиками, QA, BA, клиентами и другими заинтересованными лицами в рамках проекта создания программного продукта. </a:t>
            </a:r>
          </a:p>
          <a:p>
            <a:pPr marL="152396">
              <a:buClr>
                <a:schemeClr val="dk2"/>
              </a:buClr>
              <a:buSzPts val="1800"/>
            </a:pPr>
            <a:endParaRPr lang="ru-RU" sz="2000" dirty="0">
              <a:solidFill>
                <a:schemeClr val="dk2"/>
              </a:solidFill>
              <a:latin typeface="Proxima Nova"/>
              <a:sym typeface="Proxima Nova"/>
            </a:endParaRPr>
          </a:p>
          <a:p>
            <a:pPr marL="152396">
              <a:buClr>
                <a:schemeClr val="dk2"/>
              </a:buClr>
              <a:buSzPts val="1800"/>
            </a:pPr>
            <a:r>
              <a:rPr lang="ru-RU" sz="2000" dirty="0">
                <a:solidFill>
                  <a:schemeClr val="dk2"/>
                </a:solidFill>
                <a:latin typeface="Proxima Nova"/>
                <a:sym typeface="Proxima Nova"/>
              </a:rPr>
              <a:t>BDD использует предметно - ориентированный язык, в котором за основу взяты конструкции из естественного языка, который понятен всем участникам процесса. Используя этот язык, команда проекта совместно разрабатывает “живую" документацию, которая описывает поведение ПО и является “единым источником правды” на проекте.</a:t>
            </a:r>
          </a:p>
        </p:txBody>
      </p:sp>
    </p:spTree>
    <p:extLst>
      <p:ext uri="{BB962C8B-B14F-4D97-AF65-F5344CB8AC3E}">
        <p14:creationId xmlns:p14="http://schemas.microsoft.com/office/powerpoint/2010/main" val="55918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What is </a:t>
            </a:r>
            <a:r>
              <a:rPr lang="en-US" sz="4267" b="1" dirty="0">
                <a:solidFill>
                  <a:srgbClr val="F85210"/>
                </a:solidFill>
                <a:latin typeface="Times New Roman"/>
                <a:ea typeface="Times New Roman"/>
                <a:cs typeface="Times New Roman"/>
                <a:sym typeface="Times New Roman"/>
              </a:rPr>
              <a:t>Cucumber</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000" dirty="0">
                <a:solidFill>
                  <a:schemeClr val="dk2"/>
                </a:solidFill>
                <a:latin typeface="Proxima Nova"/>
                <a:sym typeface="Proxima Nova"/>
              </a:rPr>
              <a:t>Хорошо, теперь, когда вы знаете, что BDD — это открытия, сотрудничество и примеры (а не тестирование), давайте взглянем на Cucumber.</a:t>
            </a:r>
            <a:endParaRPr lang="en-US" sz="2000" dirty="0">
              <a:solidFill>
                <a:schemeClr val="dk2"/>
              </a:solidFill>
              <a:latin typeface="Proxima Nova"/>
              <a:sym typeface="Proxima Nova"/>
            </a:endParaRPr>
          </a:p>
          <a:p>
            <a:pPr marL="152396">
              <a:buClr>
                <a:schemeClr val="dk2"/>
              </a:buClr>
              <a:buSzPts val="1800"/>
            </a:pPr>
            <a:endParaRPr lang="en-US" sz="2000" dirty="0">
              <a:solidFill>
                <a:schemeClr val="dk2"/>
              </a:solidFill>
              <a:latin typeface="Proxima Nova"/>
              <a:sym typeface="Proxima Nova"/>
            </a:endParaRPr>
          </a:p>
          <a:p>
            <a:pPr marL="152396">
              <a:buClr>
                <a:schemeClr val="dk2"/>
              </a:buClr>
              <a:buSzPts val="1800"/>
            </a:pPr>
            <a:r>
              <a:rPr lang="ru-RU" sz="2000" dirty="0">
                <a:solidFill>
                  <a:schemeClr val="dk2"/>
                </a:solidFill>
                <a:latin typeface="Proxima Nova"/>
                <a:sym typeface="Proxima Nova"/>
              </a:rPr>
              <a:t>Cucumber считывает исполняемые спецификации, написанные в виде обычного текста, и проверяет, что программное обеспечение выполняет то, что говорится в этих спецификациях. Спецификации состоят из нескольких примеров или сценариев. </a:t>
            </a:r>
            <a:endParaRPr lang="en-US" sz="2000" dirty="0">
              <a:solidFill>
                <a:schemeClr val="dk2"/>
              </a:solidFill>
              <a:latin typeface="Proxima Nova"/>
              <a:sym typeface="Proxima Nova"/>
            </a:endParaRPr>
          </a:p>
          <a:p>
            <a:pPr marL="152396">
              <a:buClr>
                <a:schemeClr val="dk2"/>
              </a:buClr>
              <a:buSzPts val="1800"/>
            </a:pPr>
            <a:endParaRPr lang="en-US" sz="2000" dirty="0">
              <a:solidFill>
                <a:schemeClr val="dk2"/>
              </a:solidFill>
              <a:latin typeface="Proxima Nova"/>
              <a:sym typeface="Proxima Nova"/>
            </a:endParaRPr>
          </a:p>
          <a:p>
            <a:pPr marL="152396">
              <a:buClr>
                <a:schemeClr val="dk2"/>
              </a:buClr>
              <a:buSzPts val="1800"/>
            </a:pPr>
            <a:r>
              <a:rPr lang="ru-RU" sz="2000" dirty="0">
                <a:solidFill>
                  <a:schemeClr val="dk2"/>
                </a:solidFill>
                <a:latin typeface="Proxima Nova"/>
                <a:sym typeface="Proxima Nova"/>
              </a:rPr>
              <a:t>Каждый сценарий представляет собой список шагов, которые должен выполнить Cucumber. Cucumber проверяет, что программное обеспечение соответствует спецификации, и генерирует отчет, указывающий ✅ успех или ❌ неудачу для каждого сценария.</a:t>
            </a:r>
          </a:p>
          <a:p>
            <a:pPr marL="152396">
              <a:buClr>
                <a:schemeClr val="dk2"/>
              </a:buClr>
              <a:buSzPts val="1800"/>
            </a:pPr>
            <a:endParaRPr lang="ru-RU" sz="2000" dirty="0">
              <a:solidFill>
                <a:schemeClr val="dk2"/>
              </a:solidFill>
              <a:latin typeface="Proxima Nova"/>
              <a:sym typeface="Proxima Nova"/>
            </a:endParaRPr>
          </a:p>
          <a:p>
            <a:pPr marL="152396">
              <a:buClr>
                <a:schemeClr val="dk2"/>
              </a:buClr>
              <a:buSzPts val="1800"/>
            </a:pPr>
            <a:r>
              <a:rPr lang="ru-RU" sz="2000" dirty="0">
                <a:solidFill>
                  <a:schemeClr val="dk2"/>
                </a:solidFill>
                <a:latin typeface="Proxima Nova"/>
                <a:sym typeface="Proxima Nova"/>
              </a:rPr>
              <a:t>Чтобы Cucumber понимал сценарии, он должен следовать некоторым основным правилам синтаксиса, называемым корнишонами.</a:t>
            </a:r>
          </a:p>
        </p:txBody>
      </p:sp>
    </p:spTree>
    <p:extLst>
      <p:ext uri="{BB962C8B-B14F-4D97-AF65-F5344CB8AC3E}">
        <p14:creationId xmlns:p14="http://schemas.microsoft.com/office/powerpoint/2010/main" val="7631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Keywords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Feature</a:t>
            </a:r>
            <a:r>
              <a:rPr lang="en-GB" sz="2400" dirty="0">
                <a:solidFill>
                  <a:schemeClr val="dk2"/>
                </a:solidFill>
                <a:latin typeface="Proxima Nova"/>
                <a:sym typeface="Proxima Nova"/>
              </a:rPr>
              <a:t> – </a:t>
            </a:r>
            <a:r>
              <a:rPr lang="ru-RU" sz="2400" dirty="0">
                <a:solidFill>
                  <a:schemeClr val="dk2"/>
                </a:solidFill>
                <a:latin typeface="Proxima Nova"/>
                <a:sym typeface="Proxima Nova"/>
              </a:rPr>
              <a:t>Имя и описание функциональности</a:t>
            </a:r>
            <a:endParaRPr lang="en-GB" sz="2400" dirty="0">
              <a:solidFill>
                <a:schemeClr val="dk2"/>
              </a:solidFill>
              <a:latin typeface="Proxima Nova"/>
              <a:sym typeface="Proxima Nova"/>
            </a:endParaRP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Example</a:t>
            </a:r>
            <a:r>
              <a:rPr lang="en-GB" sz="2400" dirty="0">
                <a:solidFill>
                  <a:schemeClr val="dk2"/>
                </a:solidFill>
                <a:latin typeface="Proxima Nova"/>
                <a:sym typeface="Proxima Nova"/>
              </a:rPr>
              <a:t> (or Scenario)</a:t>
            </a:r>
            <a:r>
              <a:rPr lang="ru-RU" sz="2400" dirty="0">
                <a:solidFill>
                  <a:schemeClr val="dk2"/>
                </a:solidFill>
                <a:latin typeface="Proxima Nova"/>
                <a:sym typeface="Proxima Nova"/>
              </a:rPr>
              <a:t> – Имя и описание сценария</a:t>
            </a:r>
            <a:endParaRPr lang="en-GB" sz="2400" dirty="0">
              <a:solidFill>
                <a:schemeClr val="dk2"/>
              </a:solidFill>
              <a:latin typeface="Proxima Nova"/>
              <a:sym typeface="Proxima Nova"/>
            </a:endParaRP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Given</a:t>
            </a:r>
            <a:r>
              <a:rPr lang="ru-RU" sz="2400" dirty="0">
                <a:solidFill>
                  <a:schemeClr val="dk2"/>
                </a:solidFill>
                <a:latin typeface="Proxima Nova"/>
                <a:sym typeface="Proxima Nova"/>
              </a:rPr>
              <a:t> – Установка состояния непосредственно перед проверкой</a:t>
            </a: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When</a:t>
            </a:r>
            <a:r>
              <a:rPr lang="ru-RU" sz="2400" dirty="0">
                <a:solidFill>
                  <a:schemeClr val="dk2"/>
                </a:solidFill>
                <a:latin typeface="Proxima Nova"/>
                <a:sym typeface="Proxima Nova"/>
              </a:rPr>
              <a:t> – Действия выполнения тестового сценария</a:t>
            </a: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Then</a:t>
            </a:r>
            <a:r>
              <a:rPr lang="en-GB" sz="2400" dirty="0">
                <a:solidFill>
                  <a:schemeClr val="dk2"/>
                </a:solidFill>
                <a:latin typeface="Proxima Nova"/>
                <a:sym typeface="Proxima Nova"/>
              </a:rPr>
              <a:t> </a:t>
            </a:r>
            <a:r>
              <a:rPr lang="ru-RU" sz="2400" dirty="0">
                <a:solidFill>
                  <a:schemeClr val="dk2"/>
                </a:solidFill>
                <a:latin typeface="Proxima Nova"/>
                <a:sym typeface="Proxima Nova"/>
              </a:rPr>
              <a:t>– Оценка результата</a:t>
            </a: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And</a:t>
            </a:r>
            <a:r>
              <a:rPr lang="en-GB" sz="2400" dirty="0">
                <a:solidFill>
                  <a:schemeClr val="dk2"/>
                </a:solidFill>
                <a:latin typeface="Proxima Nova"/>
                <a:sym typeface="Proxima Nova"/>
              </a:rPr>
              <a:t>, </a:t>
            </a:r>
            <a:r>
              <a:rPr lang="en-GB" sz="2400" b="1" dirty="0">
                <a:solidFill>
                  <a:schemeClr val="dk2"/>
                </a:solidFill>
                <a:latin typeface="Proxima Nova"/>
                <a:sym typeface="Proxima Nova"/>
              </a:rPr>
              <a:t>But</a:t>
            </a:r>
            <a:r>
              <a:rPr lang="en-GB" sz="2400" dirty="0">
                <a:solidFill>
                  <a:schemeClr val="dk2"/>
                </a:solidFill>
                <a:latin typeface="Proxima Nova"/>
                <a:sym typeface="Proxima Nova"/>
              </a:rPr>
              <a:t> (</a:t>
            </a:r>
            <a:r>
              <a:rPr lang="ru-RU" sz="2400" dirty="0">
                <a:solidFill>
                  <a:schemeClr val="dk2"/>
                </a:solidFill>
                <a:latin typeface="Proxima Nova"/>
                <a:sym typeface="Proxima Nova"/>
              </a:rPr>
              <a:t>или</a:t>
            </a:r>
            <a:r>
              <a:rPr lang="en-GB" sz="2400" dirty="0">
                <a:solidFill>
                  <a:schemeClr val="dk2"/>
                </a:solidFill>
                <a:latin typeface="Proxima Nova"/>
                <a:sym typeface="Proxima Nova"/>
              </a:rPr>
              <a:t> *) – </a:t>
            </a:r>
            <a:r>
              <a:rPr lang="ru-RU" sz="2400" dirty="0">
                <a:solidFill>
                  <a:schemeClr val="dk2"/>
                </a:solidFill>
                <a:latin typeface="Proxima Nova"/>
                <a:sym typeface="Proxima Nova"/>
              </a:rPr>
              <a:t>Тоже самое, что </a:t>
            </a:r>
            <a:r>
              <a:rPr lang="en-US" sz="2400" dirty="0">
                <a:solidFill>
                  <a:schemeClr val="dk2"/>
                </a:solidFill>
                <a:latin typeface="Proxima Nova"/>
                <a:sym typeface="Proxima Nova"/>
              </a:rPr>
              <a:t>Given/When/Then</a:t>
            </a:r>
            <a:r>
              <a:rPr lang="ru-RU" sz="2400" dirty="0">
                <a:solidFill>
                  <a:schemeClr val="dk2"/>
                </a:solidFill>
                <a:latin typeface="Proxima Nova"/>
                <a:sym typeface="Proxima Nova"/>
              </a:rPr>
              <a:t>, только для повторных действий в рамках одного блока</a:t>
            </a:r>
            <a:endParaRPr lang="en-GB" sz="2400" dirty="0">
              <a:solidFill>
                <a:schemeClr val="dk2"/>
              </a:solidFill>
              <a:latin typeface="Proxima Nova"/>
              <a:sym typeface="Proxima Nova"/>
            </a:endParaRP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Background</a:t>
            </a:r>
            <a:r>
              <a:rPr lang="ru-RU" sz="2400" dirty="0">
                <a:solidFill>
                  <a:schemeClr val="dk2"/>
                </a:solidFill>
                <a:latin typeface="Proxima Nova"/>
                <a:sym typeface="Proxima Nova"/>
              </a:rPr>
              <a:t> – Действия которые следуюет выполнить до запуска сценария</a:t>
            </a:r>
            <a:endParaRPr lang="en-GB" sz="2400" dirty="0">
              <a:solidFill>
                <a:schemeClr val="dk2"/>
              </a:solidFill>
              <a:latin typeface="Proxima Nova"/>
              <a:sym typeface="Proxima Nova"/>
            </a:endParaRP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Scenario Outline </a:t>
            </a:r>
            <a:r>
              <a:rPr lang="en-GB" sz="2400" dirty="0">
                <a:solidFill>
                  <a:schemeClr val="dk2"/>
                </a:solidFill>
                <a:latin typeface="Proxima Nova"/>
                <a:sym typeface="Proxima Nova"/>
              </a:rPr>
              <a:t>(</a:t>
            </a:r>
            <a:r>
              <a:rPr lang="ru-RU" sz="2400" dirty="0">
                <a:solidFill>
                  <a:schemeClr val="dk2"/>
                </a:solidFill>
                <a:latin typeface="Proxima Nova"/>
                <a:sym typeface="Proxima Nova"/>
              </a:rPr>
              <a:t>или</a:t>
            </a:r>
            <a:r>
              <a:rPr lang="en-GB" sz="2400" dirty="0">
                <a:solidFill>
                  <a:schemeClr val="dk2"/>
                </a:solidFill>
                <a:latin typeface="Proxima Nova"/>
                <a:sym typeface="Proxima Nova"/>
              </a:rPr>
              <a:t> Scenario Template)</a:t>
            </a:r>
            <a:r>
              <a:rPr lang="ru-RU" sz="2400" dirty="0">
                <a:solidFill>
                  <a:schemeClr val="dk2"/>
                </a:solidFill>
                <a:latin typeface="Proxima Nova"/>
                <a:sym typeface="Proxima Nova"/>
              </a:rPr>
              <a:t> – Формат сценария, который запускается несколько раз с разными входными данными</a:t>
            </a:r>
          </a:p>
          <a:p>
            <a:pPr marL="495296" indent="-342900">
              <a:buClr>
                <a:schemeClr val="dk2"/>
              </a:buClr>
              <a:buSzPts val="1800"/>
              <a:buFont typeface="Arial" panose="020B0604020202020204" pitchFamily="34" charset="0"/>
              <a:buChar char="•"/>
            </a:pPr>
            <a:r>
              <a:rPr lang="en-GB" sz="2400" b="1" dirty="0">
                <a:solidFill>
                  <a:schemeClr val="dk2"/>
                </a:solidFill>
                <a:latin typeface="Proxima Nova"/>
                <a:sym typeface="Proxima Nova"/>
              </a:rPr>
              <a:t>Examples</a:t>
            </a:r>
            <a:r>
              <a:rPr lang="en-GB" sz="2400" dirty="0">
                <a:solidFill>
                  <a:schemeClr val="dk2"/>
                </a:solidFill>
                <a:latin typeface="Proxima Nova"/>
                <a:sym typeface="Proxima Nova"/>
              </a:rPr>
              <a:t> (</a:t>
            </a:r>
            <a:r>
              <a:rPr lang="ru-RU" sz="2400" dirty="0">
                <a:solidFill>
                  <a:schemeClr val="dk2"/>
                </a:solidFill>
                <a:latin typeface="Proxima Nova"/>
                <a:sym typeface="Proxima Nova"/>
              </a:rPr>
              <a:t>или</a:t>
            </a:r>
            <a:r>
              <a:rPr lang="en-GB" sz="2400" dirty="0">
                <a:solidFill>
                  <a:schemeClr val="dk2"/>
                </a:solidFill>
                <a:latin typeface="Proxima Nova"/>
                <a:sym typeface="Proxima Nova"/>
              </a:rPr>
              <a:t> Scenarios)</a:t>
            </a:r>
            <a:r>
              <a:rPr lang="ru-RU" sz="2400" dirty="0">
                <a:solidFill>
                  <a:schemeClr val="dk2"/>
                </a:solidFill>
                <a:latin typeface="Proxima Nova"/>
                <a:sym typeface="Proxima Nova"/>
              </a:rPr>
              <a:t> – Блок, где хранятся данные для </a:t>
            </a:r>
            <a:r>
              <a:rPr lang="en-US" sz="2400" dirty="0">
                <a:solidFill>
                  <a:schemeClr val="dk2"/>
                </a:solidFill>
                <a:latin typeface="Proxima Nova"/>
                <a:sym typeface="Proxima Nova"/>
              </a:rPr>
              <a:t>Scenario Outline</a:t>
            </a:r>
            <a:endParaRPr lang="ru-RU" sz="2400" dirty="0">
              <a:solidFill>
                <a:schemeClr val="dk2"/>
              </a:solidFill>
              <a:latin typeface="Proxima Nova"/>
              <a:sym typeface="Proxima Nova"/>
            </a:endParaRPr>
          </a:p>
        </p:txBody>
      </p:sp>
    </p:spTree>
    <p:extLst>
      <p:ext uri="{BB962C8B-B14F-4D97-AF65-F5344CB8AC3E}">
        <p14:creationId xmlns:p14="http://schemas.microsoft.com/office/powerpoint/2010/main" val="315025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Secondary </a:t>
            </a:r>
            <a:r>
              <a:rPr lang="en-GB" sz="4267" b="1" dirty="0">
                <a:solidFill>
                  <a:srgbClr val="F85210"/>
                </a:solidFill>
                <a:latin typeface="Times New Roman"/>
                <a:ea typeface="Times New Roman"/>
                <a:cs typeface="Times New Roman"/>
                <a:sym typeface="Times New Roman"/>
              </a:rPr>
              <a:t>Keywords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en-GB" sz="2400" dirty="0">
                <a:solidFill>
                  <a:schemeClr val="dk2"/>
                </a:solidFill>
                <a:latin typeface="Proxima Nova"/>
                <a:sym typeface="Proxima Nova"/>
              </a:rPr>
              <a:t>""" - Doc Strings</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sym typeface="Proxima Nova"/>
              </a:rPr>
              <a:t>| - Data Tables</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sym typeface="Proxima Nova"/>
              </a:rPr>
              <a:t>@ - Tags</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sym typeface="Proxima Nova"/>
              </a:rPr>
              <a:t># - Comments</a:t>
            </a:r>
            <a:endParaRPr lang="ru-RU" sz="2400" dirty="0">
              <a:solidFill>
                <a:schemeClr val="dk2"/>
              </a:solidFill>
              <a:latin typeface="Proxima Nova"/>
              <a:sym typeface="Proxima Nova"/>
            </a:endParaRPr>
          </a:p>
        </p:txBody>
      </p:sp>
    </p:spTree>
    <p:extLst>
      <p:ext uri="{BB962C8B-B14F-4D97-AF65-F5344CB8AC3E}">
        <p14:creationId xmlns:p14="http://schemas.microsoft.com/office/powerpoint/2010/main" val="95664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Feature</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sym typeface="Proxima Nova"/>
              </a:rPr>
              <a:t>Представим что нам нужно покрыть тестами следующую </a:t>
            </a:r>
            <a:r>
              <a:rPr lang="en-US" sz="2400" dirty="0">
                <a:solidFill>
                  <a:schemeClr val="dk2"/>
                </a:solidFill>
                <a:latin typeface="Proxima Nova"/>
                <a:sym typeface="Proxima Nova"/>
              </a:rPr>
              <a:t>User Story:</a:t>
            </a:r>
          </a:p>
          <a:p>
            <a:pPr marL="152396">
              <a:buClr>
                <a:schemeClr val="dk2"/>
              </a:buClr>
              <a:buSzPts val="1800"/>
            </a:pPr>
            <a:endParaRPr lang="en-US" sz="2400" dirty="0">
              <a:solidFill>
                <a:schemeClr val="dk2"/>
              </a:solidFill>
              <a:latin typeface="Proxima Nova"/>
              <a:sym typeface="Proxima Nova"/>
            </a:endParaRPr>
          </a:p>
          <a:p>
            <a:pPr marL="152396">
              <a:buClr>
                <a:schemeClr val="dk2"/>
              </a:buClr>
              <a:buSzPts val="1800"/>
            </a:pPr>
            <a:r>
              <a:rPr lang="en-GB" sz="2400" dirty="0">
                <a:solidFill>
                  <a:schemeClr val="tx2">
                    <a:lumMod val="50000"/>
                    <a:lumOff val="50000"/>
                  </a:schemeClr>
                </a:solidFill>
                <a:latin typeface="Proxima Nova"/>
                <a:sym typeface="Proxima Nova"/>
              </a:rPr>
              <a:t>Feature</a:t>
            </a:r>
            <a:r>
              <a:rPr lang="en-GB" sz="2400" dirty="0">
                <a:solidFill>
                  <a:schemeClr val="dk2"/>
                </a:solidFill>
                <a:latin typeface="Proxima Nova"/>
                <a:sym typeface="Proxima Nova"/>
              </a:rPr>
              <a:t>: ATM withdraw</a:t>
            </a:r>
          </a:p>
          <a:p>
            <a:pPr marL="152396">
              <a:buClr>
                <a:schemeClr val="dk2"/>
              </a:buClr>
              <a:buSzPts val="1800"/>
            </a:pPr>
            <a:r>
              <a:rPr lang="en-GB" sz="2400" dirty="0">
                <a:solidFill>
                  <a:schemeClr val="dk2"/>
                </a:solidFill>
                <a:latin typeface="Proxima Nova"/>
                <a:sym typeface="Proxima Nova"/>
              </a:rPr>
              <a:t> As an Account Holder</a:t>
            </a:r>
          </a:p>
          <a:p>
            <a:pPr marL="152396">
              <a:buClr>
                <a:schemeClr val="dk2"/>
              </a:buClr>
              <a:buSzPts val="1800"/>
            </a:pPr>
            <a:r>
              <a:rPr lang="en-GB" sz="2400" dirty="0">
                <a:solidFill>
                  <a:schemeClr val="dk2"/>
                </a:solidFill>
                <a:latin typeface="Proxima Nova"/>
                <a:sym typeface="Proxima Nova"/>
              </a:rPr>
              <a:t> In Order to get money</a:t>
            </a:r>
          </a:p>
          <a:p>
            <a:pPr marL="152396">
              <a:buClr>
                <a:schemeClr val="dk2"/>
              </a:buClr>
              <a:buSzPts val="1800"/>
            </a:pPr>
            <a:r>
              <a:rPr lang="en-GB" sz="2400" dirty="0">
                <a:solidFill>
                  <a:schemeClr val="dk2"/>
                </a:solidFill>
                <a:latin typeface="Proxima Nova"/>
                <a:sym typeface="Proxima Nova"/>
              </a:rPr>
              <a:t> I want to withdraw cash from an ATM</a:t>
            </a:r>
          </a:p>
          <a:p>
            <a:pPr marL="152396">
              <a:buClr>
                <a:schemeClr val="dk2"/>
              </a:buClr>
              <a:buSzPts val="1800"/>
            </a:pPr>
            <a:endParaRPr lang="en-GB" sz="2400" dirty="0">
              <a:solidFill>
                <a:schemeClr val="dk2"/>
              </a:solidFill>
              <a:latin typeface="Proxima Nova"/>
              <a:sym typeface="Proxima Nova"/>
            </a:endParaRPr>
          </a:p>
          <a:p>
            <a:pPr marL="152396">
              <a:buClr>
                <a:schemeClr val="dk2"/>
              </a:buClr>
              <a:buSzPts val="1800"/>
            </a:pPr>
            <a:r>
              <a:rPr lang="ru-RU" sz="2400" dirty="0">
                <a:solidFill>
                  <a:schemeClr val="dk2"/>
                </a:solidFill>
                <a:latin typeface="Proxima Nova"/>
                <a:sym typeface="Proxima Nova"/>
              </a:rPr>
              <a:t>Как будут выглядеть наши фичи? На следующем слайде примеры</a:t>
            </a:r>
            <a:endParaRPr lang="en-GB" sz="2400" dirty="0">
              <a:solidFill>
                <a:schemeClr val="dk2"/>
              </a:solidFill>
              <a:latin typeface="Proxima Nova"/>
              <a:sym typeface="Proxima Nova"/>
            </a:endParaRPr>
          </a:p>
          <a:p>
            <a:pPr marL="152396">
              <a:buClr>
                <a:schemeClr val="dk2"/>
              </a:buClr>
              <a:buSzPts val="1800"/>
            </a:pPr>
            <a:endParaRPr lang="ru-RU" sz="2400" dirty="0">
              <a:solidFill>
                <a:schemeClr val="dk2"/>
              </a:solidFill>
              <a:latin typeface="Proxima Nova"/>
              <a:sym typeface="Proxima Nova"/>
            </a:endParaRPr>
          </a:p>
        </p:txBody>
      </p:sp>
    </p:spTree>
    <p:extLst>
      <p:ext uri="{BB962C8B-B14F-4D97-AF65-F5344CB8AC3E}">
        <p14:creationId xmlns:p14="http://schemas.microsoft.com/office/powerpoint/2010/main" val="332403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Feature</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GB" sz="1600" dirty="0">
                <a:solidFill>
                  <a:schemeClr val="tx2">
                    <a:lumMod val="50000"/>
                    <a:lumOff val="50000"/>
                  </a:schemeClr>
                </a:solidFill>
                <a:latin typeface="Proxima Nova"/>
                <a:sym typeface="Proxima Nova"/>
              </a:rPr>
              <a:t>Feature</a:t>
            </a:r>
            <a:r>
              <a:rPr lang="en-GB" sz="1600" dirty="0">
                <a:solidFill>
                  <a:schemeClr val="dk2"/>
                </a:solidFill>
                <a:latin typeface="Proxima Nova"/>
                <a:sym typeface="Proxima Nova"/>
              </a:rPr>
              <a:t>: ATM withdraw</a:t>
            </a:r>
          </a:p>
          <a:p>
            <a:pPr marL="152396">
              <a:buClr>
                <a:schemeClr val="dk2"/>
              </a:buClr>
              <a:buSzPts val="1800"/>
            </a:pPr>
            <a:endParaRPr lang="ru-RU" sz="1600" dirty="0">
              <a:solidFill>
                <a:schemeClr val="tx2">
                  <a:lumMod val="50000"/>
                  <a:lumOff val="50000"/>
                </a:schemeClr>
              </a:solidFill>
              <a:latin typeface="Proxima Nova"/>
              <a:sym typeface="Proxima Nova"/>
            </a:endParaRPr>
          </a:p>
          <a:p>
            <a:pPr marL="152396">
              <a:buClr>
                <a:schemeClr val="dk2"/>
              </a:buClr>
              <a:buSzPts val="1800"/>
            </a:pPr>
            <a:r>
              <a:rPr lang="en-GB" sz="1600" dirty="0">
                <a:solidFill>
                  <a:schemeClr val="tx2">
                    <a:lumMod val="50000"/>
                    <a:lumOff val="50000"/>
                  </a:schemeClr>
                </a:solidFill>
                <a:latin typeface="Proxima Nova"/>
                <a:sym typeface="Proxima Nova"/>
              </a:rPr>
              <a:t>Scenario</a:t>
            </a:r>
            <a:r>
              <a:rPr lang="en-GB" sz="1600" dirty="0">
                <a:solidFill>
                  <a:schemeClr val="dk2"/>
                </a:solidFill>
                <a:latin typeface="Proxima Nova"/>
                <a:sym typeface="Proxima Nova"/>
              </a:rPr>
              <a:t>: Account has sufficient funds</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Given</a:t>
            </a:r>
            <a:r>
              <a:rPr lang="en-GB" sz="1600" dirty="0">
                <a:solidFill>
                  <a:schemeClr val="dk2"/>
                </a:solidFill>
                <a:latin typeface="Proxima Nova"/>
                <a:sym typeface="Proxima Nova"/>
              </a:rPr>
              <a:t> my account balance is "500"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And</a:t>
            </a:r>
            <a:r>
              <a:rPr lang="en-GB" sz="1600" dirty="0">
                <a:solidFill>
                  <a:schemeClr val="dk2"/>
                </a:solidFill>
                <a:latin typeface="Proxima Nova"/>
                <a:sym typeface="Proxima Nova"/>
              </a:rPr>
              <a:t> the ATM contains "600" </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When</a:t>
            </a:r>
            <a:r>
              <a:rPr lang="en-GB" sz="1600" dirty="0">
                <a:solidFill>
                  <a:schemeClr val="dk2"/>
                </a:solidFill>
                <a:latin typeface="Proxima Nova"/>
                <a:sym typeface="Proxima Nova"/>
              </a:rPr>
              <a:t> I withdraw "50"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Then</a:t>
            </a:r>
            <a:r>
              <a:rPr lang="en-GB" sz="1600" dirty="0">
                <a:solidFill>
                  <a:schemeClr val="dk2"/>
                </a:solidFill>
                <a:latin typeface="Proxima Nova"/>
                <a:sym typeface="Proxima Nova"/>
              </a:rPr>
              <a:t> I get "Take your money!" message</a:t>
            </a:r>
          </a:p>
          <a:p>
            <a:pPr marL="152396">
              <a:buClr>
                <a:schemeClr val="dk2"/>
              </a:buClr>
              <a:buSzPts val="1800"/>
            </a:pPr>
            <a:endParaRPr lang="en-GB" sz="1600" dirty="0">
              <a:solidFill>
                <a:schemeClr val="dk2"/>
              </a:solidFill>
              <a:latin typeface="Proxima Nova"/>
              <a:sym typeface="Proxima Nova"/>
            </a:endParaRP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Scenario</a:t>
            </a:r>
            <a:r>
              <a:rPr lang="en-GB" sz="1600" dirty="0">
                <a:solidFill>
                  <a:schemeClr val="dk2"/>
                </a:solidFill>
                <a:latin typeface="Proxima Nova"/>
                <a:sym typeface="Proxima Nova"/>
              </a:rPr>
              <a:t>: Account has insufficient funds</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Given</a:t>
            </a:r>
            <a:r>
              <a:rPr lang="en-GB" sz="1600" dirty="0">
                <a:solidFill>
                  <a:schemeClr val="dk2"/>
                </a:solidFill>
                <a:latin typeface="Proxima Nova"/>
                <a:sym typeface="Proxima Nova"/>
              </a:rPr>
              <a:t> my account balance is "500"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And</a:t>
            </a:r>
            <a:r>
              <a:rPr lang="en-GB" sz="1600" dirty="0">
                <a:solidFill>
                  <a:schemeClr val="dk2"/>
                </a:solidFill>
                <a:latin typeface="Proxima Nova"/>
                <a:sym typeface="Proxima Nova"/>
              </a:rPr>
              <a:t> the ATM contains "600"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When</a:t>
            </a:r>
            <a:r>
              <a:rPr lang="en-GB" sz="1600" dirty="0">
                <a:solidFill>
                  <a:schemeClr val="dk2"/>
                </a:solidFill>
                <a:latin typeface="Proxima Nova"/>
                <a:sym typeface="Proxima Nova"/>
              </a:rPr>
              <a:t> I withdraw "550"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Then</a:t>
            </a:r>
            <a:r>
              <a:rPr lang="en-GB" sz="1600" dirty="0">
                <a:solidFill>
                  <a:schemeClr val="dk2"/>
                </a:solidFill>
                <a:latin typeface="Proxima Nova"/>
                <a:sym typeface="Proxima Nova"/>
              </a:rPr>
              <a:t> I get "You don't have enough money!" message</a:t>
            </a:r>
          </a:p>
          <a:p>
            <a:pPr marL="152396">
              <a:buClr>
                <a:schemeClr val="dk2"/>
              </a:buClr>
              <a:buSzPts val="1800"/>
            </a:pPr>
            <a:endParaRPr lang="en-GB" sz="1600" dirty="0">
              <a:solidFill>
                <a:schemeClr val="dk2"/>
              </a:solidFill>
              <a:latin typeface="Proxima Nova"/>
              <a:sym typeface="Proxima Nova"/>
            </a:endParaRPr>
          </a:p>
          <a:p>
            <a:pPr marL="152396">
              <a:buClr>
                <a:schemeClr val="dk2"/>
              </a:buClr>
              <a:buSzPts val="1800"/>
            </a:pPr>
            <a:r>
              <a:rPr lang="en-GB" sz="1600" dirty="0">
                <a:solidFill>
                  <a:schemeClr val="dk2"/>
                </a:solidFill>
                <a:latin typeface="Proxima Nova"/>
                <a:sym typeface="Proxima Nova"/>
              </a:rPr>
              <a:t> @bug @CMP-5636 </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Scenario</a:t>
            </a:r>
            <a:r>
              <a:rPr lang="en-GB" sz="1600" dirty="0">
                <a:solidFill>
                  <a:schemeClr val="dk2"/>
                </a:solidFill>
                <a:latin typeface="Proxima Nova"/>
                <a:sym typeface="Proxima Nova"/>
              </a:rPr>
              <a:t>: The ATM has insufficient amount of money</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Given</a:t>
            </a:r>
            <a:r>
              <a:rPr lang="en-GB" sz="1600" dirty="0">
                <a:solidFill>
                  <a:schemeClr val="dk2"/>
                </a:solidFill>
                <a:latin typeface="Proxima Nova"/>
                <a:sym typeface="Proxima Nova"/>
              </a:rPr>
              <a:t> my account balance is "500"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And</a:t>
            </a:r>
            <a:r>
              <a:rPr lang="en-GB" sz="1600" dirty="0">
                <a:solidFill>
                  <a:schemeClr val="dk2"/>
                </a:solidFill>
                <a:latin typeface="Proxima Nova"/>
                <a:sym typeface="Proxima Nova"/>
              </a:rPr>
              <a:t> the ATM contains "150"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When</a:t>
            </a:r>
            <a:r>
              <a:rPr lang="en-GB" sz="1600" dirty="0">
                <a:solidFill>
                  <a:schemeClr val="dk2"/>
                </a:solidFill>
                <a:latin typeface="Proxima Nova"/>
                <a:sym typeface="Proxima Nova"/>
              </a:rPr>
              <a:t> I withdraw "300"</a:t>
            </a:r>
          </a:p>
          <a:p>
            <a:pPr marL="152396">
              <a:buClr>
                <a:schemeClr val="dk2"/>
              </a:buClr>
              <a:buSzPts val="1800"/>
            </a:pPr>
            <a:r>
              <a:rPr lang="en-GB" sz="1600" dirty="0">
                <a:solidFill>
                  <a:schemeClr val="dk2"/>
                </a:solidFill>
                <a:latin typeface="Proxima Nova"/>
                <a:sym typeface="Proxima Nova"/>
              </a:rPr>
              <a:t>   </a:t>
            </a:r>
            <a:r>
              <a:rPr lang="en-GB" sz="1600" dirty="0">
                <a:solidFill>
                  <a:schemeClr val="tx2">
                    <a:lumMod val="50000"/>
                    <a:lumOff val="50000"/>
                  </a:schemeClr>
                </a:solidFill>
                <a:latin typeface="Proxima Nova"/>
                <a:sym typeface="Proxima Nova"/>
              </a:rPr>
              <a:t>Then</a:t>
            </a:r>
            <a:r>
              <a:rPr lang="en-GB" sz="1600" dirty="0">
                <a:solidFill>
                  <a:schemeClr val="dk2"/>
                </a:solidFill>
                <a:latin typeface="Proxima Nova"/>
                <a:sym typeface="Proxima Nova"/>
              </a:rPr>
              <a:t> I get "The machine </a:t>
            </a:r>
            <a:r>
              <a:rPr lang="en-US" sz="1600" dirty="0">
                <a:solidFill>
                  <a:schemeClr val="dk2"/>
                </a:solidFill>
                <a:latin typeface="Proxima Nova"/>
                <a:sym typeface="Proxima Nova"/>
              </a:rPr>
              <a:t>doesn’t </a:t>
            </a:r>
            <a:r>
              <a:rPr lang="en-GB" sz="1600" dirty="0">
                <a:solidFill>
                  <a:schemeClr val="dk2"/>
                </a:solidFill>
                <a:latin typeface="Proxima Nova"/>
                <a:sym typeface="Proxima Nova"/>
              </a:rPr>
              <a:t>have enough money!" message</a:t>
            </a:r>
            <a:endParaRPr lang="ru-RU" sz="1600" dirty="0">
              <a:solidFill>
                <a:schemeClr val="dk2"/>
              </a:solidFill>
              <a:latin typeface="Proxima Nova"/>
              <a:sym typeface="Proxima Nova"/>
            </a:endParaRPr>
          </a:p>
        </p:txBody>
      </p:sp>
    </p:spTree>
    <p:extLst>
      <p:ext uri="{BB962C8B-B14F-4D97-AF65-F5344CB8AC3E}">
        <p14:creationId xmlns:p14="http://schemas.microsoft.com/office/powerpoint/2010/main" val="179928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GB" sz="4267" b="1" dirty="0">
                <a:solidFill>
                  <a:srgbClr val="F85210"/>
                </a:solidFill>
                <a:latin typeface="Times New Roman"/>
                <a:ea typeface="Times New Roman"/>
                <a:cs typeface="Times New Roman"/>
                <a:sym typeface="Times New Roman"/>
              </a:rPr>
              <a:t>Cucumber – </a:t>
            </a:r>
            <a:r>
              <a:rPr lang="en-US" sz="4267" b="1" dirty="0">
                <a:solidFill>
                  <a:srgbClr val="F85210"/>
                </a:solidFill>
                <a:latin typeface="Times New Roman"/>
                <a:ea typeface="Times New Roman"/>
                <a:cs typeface="Times New Roman"/>
                <a:sym typeface="Times New Roman"/>
              </a:rPr>
              <a:t>Step Definitions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02979"/>
            <a:ext cx="11070400" cy="4897200"/>
          </a:xfrm>
          <a:prstGeom prst="rect">
            <a:avLst/>
          </a:prstGeom>
          <a:noFill/>
          <a:ln>
            <a:noFill/>
          </a:ln>
        </p:spPr>
        <p:txBody>
          <a:bodyPr spcFirstLastPara="1" wrap="square" lIns="121900" tIns="121900" rIns="121900" bIns="121900" anchor="t" anchorCtr="0">
            <a:noAutofit/>
          </a:bodyPr>
          <a:lstStyle/>
          <a:p>
            <a:r>
              <a:rPr lang="en-GB" sz="2400" b="0">
                <a:effectLst/>
              </a:rPr>
              <a:t> </a:t>
            </a:r>
            <a:endParaRPr lang="ru-RU" sz="2400" dirty="0">
              <a:solidFill>
                <a:schemeClr val="dk2"/>
              </a:solidFill>
              <a:latin typeface="Proxima Nova"/>
              <a:sym typeface="Proxima Nova"/>
            </a:endParaRPr>
          </a:p>
        </p:txBody>
      </p:sp>
      <p:sp>
        <p:nvSpPr>
          <p:cNvPr id="2" name="TextBox 1">
            <a:extLst>
              <a:ext uri="{FF2B5EF4-FFF2-40B4-BE49-F238E27FC236}">
                <a16:creationId xmlns:a16="http://schemas.microsoft.com/office/drawing/2014/main" id="{31E0CD18-183F-8BA8-564B-BD0D65FE0049}"/>
              </a:ext>
            </a:extLst>
          </p:cNvPr>
          <p:cNvSpPr txBox="1"/>
          <p:nvPr/>
        </p:nvSpPr>
        <p:spPr>
          <a:xfrm>
            <a:off x="2895600" y="1847088"/>
            <a:ext cx="8388096" cy="923330"/>
          </a:xfrm>
          <a:prstGeom prst="rect">
            <a:avLst/>
          </a:prstGeom>
          <a:noFill/>
        </p:spPr>
        <p:txBody>
          <a:bodyPr wrap="square" rtlCol="0">
            <a:spAutoFit/>
          </a:bodyPr>
          <a:lstStyle/>
          <a:p>
            <a:pPr algn="ctr" rtl="0">
              <a:spcBef>
                <a:spcPts val="0"/>
              </a:spcBef>
              <a:spcAft>
                <a:spcPts val="0"/>
              </a:spcAft>
            </a:pPr>
            <a:r>
              <a:rPr lang="en-GB" sz="1800" b="0" i="0" u="none" strike="noStrike" dirty="0">
                <a:solidFill>
                  <a:srgbClr val="0033B3"/>
                </a:solidFill>
                <a:effectLst/>
                <a:highlight>
                  <a:srgbClr val="FFFFFF"/>
                </a:highlight>
                <a:latin typeface="Proxima Nova"/>
              </a:rPr>
              <a:t>Then </a:t>
            </a:r>
            <a:r>
              <a:rPr lang="en-GB" sz="1800" b="0" i="0" u="none" strike="noStrike" dirty="0">
                <a:solidFill>
                  <a:srgbClr val="080808"/>
                </a:solidFill>
                <a:effectLst/>
                <a:highlight>
                  <a:srgbClr val="FFFFFF"/>
                </a:highlight>
                <a:latin typeface="Proxima Nova"/>
              </a:rPr>
              <a:t>I should see element: “</a:t>
            </a:r>
            <a:r>
              <a:rPr lang="en-GB" sz="1800" b="0" i="0" u="none" strike="noStrike" dirty="0">
                <a:solidFill>
                  <a:srgbClr val="297BDE"/>
                </a:solidFill>
                <a:effectLst/>
                <a:highlight>
                  <a:srgbClr val="FFFFFF"/>
                </a:highlight>
                <a:latin typeface="Proxima Nova"/>
              </a:rPr>
              <a:t>title</a:t>
            </a:r>
            <a:r>
              <a:rPr lang="en-GB" sz="1800" b="0" i="0" u="none" strike="noStrike" dirty="0">
                <a:solidFill>
                  <a:srgbClr val="080808"/>
                </a:solidFill>
                <a:effectLst/>
                <a:highlight>
                  <a:srgbClr val="FFFFFF"/>
                </a:highlight>
                <a:latin typeface="Proxima Nova"/>
              </a:rPr>
              <a:t>" with text: “</a:t>
            </a:r>
            <a:r>
              <a:rPr lang="en-GB" sz="1800" b="0" i="0" u="none" strike="noStrike" dirty="0">
                <a:solidFill>
                  <a:srgbClr val="297BDE"/>
                </a:solidFill>
                <a:effectLst/>
                <a:highlight>
                  <a:srgbClr val="FFFFFF"/>
                </a:highlight>
                <a:latin typeface="Proxima Nova"/>
              </a:rPr>
              <a:t>Products</a:t>
            </a:r>
            <a:r>
              <a:rPr lang="en-GB" sz="1800" b="0" i="0" u="none" strike="noStrike" dirty="0">
                <a:solidFill>
                  <a:srgbClr val="080808"/>
                </a:solidFill>
                <a:effectLst/>
                <a:highlight>
                  <a:srgbClr val="FFFFFF"/>
                </a:highlight>
                <a:latin typeface="Proxima Nova"/>
              </a:rPr>
              <a:t>"</a:t>
            </a:r>
            <a:endParaRPr lang="en-GB" b="0" dirty="0">
              <a:effectLst/>
              <a:latin typeface="Proxima Nova"/>
            </a:endParaRPr>
          </a:p>
          <a:p>
            <a:br>
              <a:rPr lang="en-GB" dirty="0">
                <a:latin typeface="Proxima Nova"/>
              </a:rPr>
            </a:br>
            <a:r>
              <a:rPr lang="en-GB" b="0" dirty="0">
                <a:effectLst/>
              </a:rPr>
              <a:t> </a:t>
            </a:r>
            <a:endParaRPr lang="en-GB" dirty="0">
              <a:latin typeface="Proxima Nova"/>
            </a:endParaRPr>
          </a:p>
        </p:txBody>
      </p:sp>
      <p:sp>
        <p:nvSpPr>
          <p:cNvPr id="3" name="TextBox 2">
            <a:extLst>
              <a:ext uri="{FF2B5EF4-FFF2-40B4-BE49-F238E27FC236}">
                <a16:creationId xmlns:a16="http://schemas.microsoft.com/office/drawing/2014/main" id="{9C3EAF23-C3D3-DA40-C66C-020E80D5BDA0}"/>
              </a:ext>
            </a:extLst>
          </p:cNvPr>
          <p:cNvSpPr txBox="1"/>
          <p:nvPr/>
        </p:nvSpPr>
        <p:spPr>
          <a:xfrm>
            <a:off x="1691640" y="3044952"/>
            <a:ext cx="9262872" cy="1754326"/>
          </a:xfrm>
          <a:prstGeom prst="rect">
            <a:avLst/>
          </a:prstGeom>
          <a:noFill/>
        </p:spPr>
        <p:txBody>
          <a:bodyPr wrap="square" rtlCol="0">
            <a:spAutoFit/>
          </a:bodyPr>
          <a:lstStyle/>
          <a:p>
            <a:pPr rtl="0">
              <a:spcBef>
                <a:spcPts val="0"/>
              </a:spcBef>
              <a:spcAft>
                <a:spcPts val="0"/>
              </a:spcAft>
            </a:pPr>
            <a:r>
              <a:rPr lang="en-GB" sz="1800" b="0" i="0" u="none" strike="noStrike" dirty="0">
                <a:solidFill>
                  <a:srgbClr val="248F8F"/>
                </a:solidFill>
                <a:effectLst/>
                <a:highlight>
                  <a:srgbClr val="FFFFFF"/>
                </a:highlight>
                <a:latin typeface="Proxima Nova"/>
              </a:rPr>
              <a:t>When </a:t>
            </a:r>
            <a:r>
              <a:rPr lang="en-GB" sz="1800" b="0" i="0" u="none" strike="noStrike" dirty="0">
                <a:solidFill>
                  <a:srgbClr val="080808"/>
                </a:solidFill>
                <a:effectLst/>
                <a:highlight>
                  <a:srgbClr val="FFFFFF"/>
                </a:highlight>
                <a:latin typeface="Proxima Nova"/>
              </a:rPr>
              <a:t>(</a:t>
            </a:r>
            <a:r>
              <a:rPr lang="en-GB" sz="1800" b="0" i="0" u="none" strike="noStrike" dirty="0">
                <a:solidFill>
                  <a:srgbClr val="264EFF"/>
                </a:solidFill>
                <a:effectLst/>
                <a:highlight>
                  <a:srgbClr val="FFFFFF"/>
                </a:highlight>
                <a:latin typeface="Proxima Nova"/>
              </a:rPr>
              <a:t>‘I should see element: {string} text: {string}’</a:t>
            </a:r>
            <a:r>
              <a:rPr lang="en-GB" sz="1800" b="0" i="0" u="none" strike="noStrike" dirty="0">
                <a:solidFill>
                  <a:srgbClr val="080808"/>
                </a:solidFill>
                <a:effectLst/>
                <a:highlight>
                  <a:srgbClr val="FFFFFF"/>
                </a:highlight>
                <a:latin typeface="Proxima Nova"/>
              </a:rPr>
              <a:t>, </a:t>
            </a:r>
            <a:r>
              <a:rPr lang="en-GB" sz="1800" b="0" i="0" u="none" strike="noStrike" dirty="0">
                <a:solidFill>
                  <a:srgbClr val="0033B3"/>
                </a:solidFill>
                <a:effectLst/>
                <a:highlight>
                  <a:srgbClr val="FFFFFF"/>
                </a:highlight>
                <a:latin typeface="Proxima Nova"/>
              </a:rPr>
              <a:t>async function </a:t>
            </a:r>
            <a:r>
              <a:rPr lang="en-GB" sz="1800" b="0" i="0" u="none" strike="noStrike" dirty="0">
                <a:solidFill>
                  <a:srgbClr val="080808"/>
                </a:solidFill>
                <a:effectLst/>
                <a:highlight>
                  <a:srgbClr val="FFFFFF"/>
                </a:highlight>
                <a:latin typeface="Proxima Nova"/>
              </a:rPr>
              <a:t>(selector, text) {</a:t>
            </a:r>
            <a:endParaRPr lang="en-GB" b="0" dirty="0">
              <a:effectLst/>
              <a:latin typeface="Proxima Nova"/>
            </a:endParaRPr>
          </a:p>
          <a:p>
            <a:pPr rtl="0">
              <a:spcBef>
                <a:spcPts val="0"/>
              </a:spcBef>
              <a:spcAft>
                <a:spcPts val="0"/>
              </a:spcAft>
            </a:pPr>
            <a:r>
              <a:rPr lang="en-GB" sz="1800" b="0" i="0" u="none" strike="noStrike" dirty="0">
                <a:solidFill>
                  <a:srgbClr val="080808"/>
                </a:solidFill>
                <a:effectLst/>
                <a:highlight>
                  <a:srgbClr val="FFFFFF"/>
                </a:highlight>
                <a:latin typeface="Proxima Nova"/>
              </a:rPr>
              <a:t>   </a:t>
            </a:r>
            <a:r>
              <a:rPr lang="en-GB" sz="1800" b="0" i="0" u="none" strike="noStrike" dirty="0">
                <a:solidFill>
                  <a:srgbClr val="830091"/>
                </a:solidFill>
                <a:effectLst/>
                <a:highlight>
                  <a:srgbClr val="FFFFFF"/>
                </a:highlight>
                <a:latin typeface="Proxima Nova"/>
              </a:rPr>
              <a:t>expect</a:t>
            </a:r>
            <a:r>
              <a:rPr lang="en-GB" sz="1800" b="0" i="0" u="none" strike="noStrike" dirty="0">
                <a:solidFill>
                  <a:srgbClr val="080808"/>
                </a:solidFill>
                <a:effectLst/>
                <a:highlight>
                  <a:srgbClr val="FFFFFF"/>
                </a:highlight>
                <a:latin typeface="Proxima Nova"/>
              </a:rPr>
              <a:t>(</a:t>
            </a:r>
            <a:r>
              <a:rPr lang="en-GB" sz="1800" b="0" i="0" u="none" strike="noStrike" dirty="0">
                <a:solidFill>
                  <a:srgbClr val="0033B3"/>
                </a:solidFill>
                <a:effectLst/>
                <a:highlight>
                  <a:srgbClr val="FFFFFF"/>
                </a:highlight>
                <a:latin typeface="Proxima Nova"/>
              </a:rPr>
              <a:t>await </a:t>
            </a:r>
            <a:r>
              <a:rPr lang="en-GB" sz="1800" b="0" i="1" u="none" strike="noStrike" dirty="0">
                <a:solidFill>
                  <a:srgbClr val="080808"/>
                </a:solidFill>
                <a:effectLst/>
                <a:highlight>
                  <a:srgbClr val="FFFFFF"/>
                </a:highlight>
                <a:latin typeface="Proxima Nova"/>
              </a:rPr>
              <a:t>$</a:t>
            </a:r>
            <a:r>
              <a:rPr lang="en-GB" sz="1800" b="0" i="0" u="none" strike="noStrike" dirty="0">
                <a:solidFill>
                  <a:srgbClr val="080808"/>
                </a:solidFill>
                <a:effectLst/>
                <a:highlight>
                  <a:srgbClr val="FFFFFF"/>
                </a:highlight>
                <a:latin typeface="Proxima Nova"/>
              </a:rPr>
              <a:t>(selector).</a:t>
            </a:r>
            <a:r>
              <a:rPr lang="en-GB" sz="1800" b="0" i="1" u="none" strike="noStrike" dirty="0" err="1">
                <a:solidFill>
                  <a:srgbClr val="080808"/>
                </a:solidFill>
                <a:effectLst/>
                <a:highlight>
                  <a:srgbClr val="FFFFFF"/>
                </a:highlight>
                <a:latin typeface="Proxima Nova"/>
              </a:rPr>
              <a:t>getText</a:t>
            </a:r>
            <a:r>
              <a:rPr lang="en-GB" sz="1800" b="0" i="0" u="none" strike="noStrike" dirty="0">
                <a:solidFill>
                  <a:srgbClr val="080808"/>
                </a:solidFill>
                <a:effectLst/>
                <a:highlight>
                  <a:srgbClr val="FFFFFF"/>
                </a:highlight>
                <a:latin typeface="Proxima Nova"/>
              </a:rPr>
              <a:t>())</a:t>
            </a:r>
            <a:endParaRPr lang="en-GB" b="0" dirty="0">
              <a:effectLst/>
              <a:latin typeface="Proxima Nova"/>
            </a:endParaRPr>
          </a:p>
          <a:p>
            <a:pPr rtl="0">
              <a:spcBef>
                <a:spcPts val="0"/>
              </a:spcBef>
              <a:spcAft>
                <a:spcPts val="0"/>
              </a:spcAft>
            </a:pPr>
            <a:r>
              <a:rPr lang="en-GB" sz="1800" b="0" i="0" u="none" strike="noStrike" dirty="0">
                <a:solidFill>
                  <a:srgbClr val="080808"/>
                </a:solidFill>
                <a:effectLst/>
                <a:highlight>
                  <a:srgbClr val="FFFFFF"/>
                </a:highlight>
                <a:latin typeface="Proxima Nova"/>
              </a:rPr>
              <a:t>       .</a:t>
            </a:r>
            <a:r>
              <a:rPr lang="en-GB" sz="1800" b="0" i="0" u="none" strike="noStrike" dirty="0" err="1">
                <a:solidFill>
                  <a:srgbClr val="7A7A43"/>
                </a:solidFill>
                <a:effectLst/>
                <a:highlight>
                  <a:srgbClr val="FFFFFF"/>
                </a:highlight>
                <a:latin typeface="Proxima Nova"/>
              </a:rPr>
              <a:t>toEqual</a:t>
            </a:r>
            <a:r>
              <a:rPr lang="en-GB" sz="1800" b="0" i="0" u="none" strike="noStrike" dirty="0">
                <a:solidFill>
                  <a:srgbClr val="080808"/>
                </a:solidFill>
                <a:effectLst/>
                <a:highlight>
                  <a:srgbClr val="FFFFFF"/>
                </a:highlight>
                <a:latin typeface="Proxima Nova"/>
              </a:rPr>
              <a:t>(text)</a:t>
            </a:r>
            <a:endParaRPr lang="en-GB" b="0" dirty="0">
              <a:effectLst/>
              <a:latin typeface="Proxima Nova"/>
            </a:endParaRPr>
          </a:p>
          <a:p>
            <a:pPr rtl="0">
              <a:spcBef>
                <a:spcPts val="0"/>
              </a:spcBef>
              <a:spcAft>
                <a:spcPts val="0"/>
              </a:spcAft>
            </a:pPr>
            <a:r>
              <a:rPr lang="en-GB" sz="1800" b="0" i="0" u="none" strike="noStrike" dirty="0">
                <a:solidFill>
                  <a:srgbClr val="080808"/>
                </a:solidFill>
                <a:effectLst/>
                <a:highlight>
                  <a:srgbClr val="FFFFFF"/>
                </a:highlight>
                <a:latin typeface="Proxima Nova"/>
              </a:rPr>
              <a:t>});</a:t>
            </a:r>
            <a:endParaRPr lang="en-GB" b="0" dirty="0">
              <a:effectLst/>
              <a:latin typeface="Proxima Nova"/>
            </a:endParaRPr>
          </a:p>
          <a:p>
            <a:r>
              <a:rPr lang="en-GB" b="0" dirty="0">
                <a:effectLst/>
              </a:rPr>
              <a:t> </a:t>
            </a:r>
            <a:br>
              <a:rPr lang="en-GB" dirty="0">
                <a:latin typeface="Proxima Nova"/>
              </a:rPr>
            </a:br>
            <a:endParaRPr lang="en-GB" dirty="0">
              <a:latin typeface="Proxima Nova"/>
            </a:endParaRPr>
          </a:p>
        </p:txBody>
      </p:sp>
      <p:cxnSp>
        <p:nvCxnSpPr>
          <p:cNvPr id="5" name="Straight Arrow Connector 4">
            <a:extLst>
              <a:ext uri="{FF2B5EF4-FFF2-40B4-BE49-F238E27FC236}">
                <a16:creationId xmlns:a16="http://schemas.microsoft.com/office/drawing/2014/main" id="{7BDDC258-880E-0E4D-6C1D-82F1FBFE45F7}"/>
              </a:ext>
            </a:extLst>
          </p:cNvPr>
          <p:cNvCxnSpPr>
            <a:cxnSpLocks/>
            <a:endCxn id="15" idx="2"/>
          </p:cNvCxnSpPr>
          <p:nvPr/>
        </p:nvCxnSpPr>
        <p:spPr>
          <a:xfrm flipV="1">
            <a:off x="5312664" y="2201620"/>
            <a:ext cx="2116836" cy="8888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a:extLst>
              <a:ext uri="{FF2B5EF4-FFF2-40B4-BE49-F238E27FC236}">
                <a16:creationId xmlns:a16="http://schemas.microsoft.com/office/drawing/2014/main" id="{841DE6D7-60A9-7F90-C40A-80E37A862D12}"/>
              </a:ext>
            </a:extLst>
          </p:cNvPr>
          <p:cNvCxnSpPr>
            <a:cxnSpLocks/>
            <a:stCxn id="12" idx="0"/>
            <a:endCxn id="17" idx="2"/>
          </p:cNvCxnSpPr>
          <p:nvPr/>
        </p:nvCxnSpPr>
        <p:spPr>
          <a:xfrm flipV="1">
            <a:off x="6638544" y="2173965"/>
            <a:ext cx="2701148" cy="9164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Rectangle 10">
            <a:extLst>
              <a:ext uri="{FF2B5EF4-FFF2-40B4-BE49-F238E27FC236}">
                <a16:creationId xmlns:a16="http://schemas.microsoft.com/office/drawing/2014/main" id="{0C8A4F8F-E66A-8A74-3AFA-83ACB0C331AC}"/>
              </a:ext>
            </a:extLst>
          </p:cNvPr>
          <p:cNvSpPr/>
          <p:nvPr/>
        </p:nvSpPr>
        <p:spPr>
          <a:xfrm>
            <a:off x="4845752" y="3090458"/>
            <a:ext cx="777808"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12026D34-87F3-08CB-8CA0-27695F0B8390}"/>
              </a:ext>
            </a:extLst>
          </p:cNvPr>
          <p:cNvSpPr/>
          <p:nvPr/>
        </p:nvSpPr>
        <p:spPr>
          <a:xfrm>
            <a:off x="6249640" y="3090458"/>
            <a:ext cx="777808"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5" name="Rectangle 14">
            <a:extLst>
              <a:ext uri="{FF2B5EF4-FFF2-40B4-BE49-F238E27FC236}">
                <a16:creationId xmlns:a16="http://schemas.microsoft.com/office/drawing/2014/main" id="{204642ED-FC54-798D-DC3F-807B0C7C86E6}"/>
              </a:ext>
            </a:extLst>
          </p:cNvPr>
          <p:cNvSpPr/>
          <p:nvPr/>
        </p:nvSpPr>
        <p:spPr>
          <a:xfrm>
            <a:off x="7123176" y="1898731"/>
            <a:ext cx="612648"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7" name="Rectangle 16">
            <a:extLst>
              <a:ext uri="{FF2B5EF4-FFF2-40B4-BE49-F238E27FC236}">
                <a16:creationId xmlns:a16="http://schemas.microsoft.com/office/drawing/2014/main" id="{70BED597-A200-4BAA-B10F-B81CFF4DCCA8}"/>
              </a:ext>
            </a:extLst>
          </p:cNvPr>
          <p:cNvSpPr/>
          <p:nvPr/>
        </p:nvSpPr>
        <p:spPr>
          <a:xfrm>
            <a:off x="8803864" y="1871076"/>
            <a:ext cx="1071656"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28" name="Rectangle 27">
            <a:extLst>
              <a:ext uri="{FF2B5EF4-FFF2-40B4-BE49-F238E27FC236}">
                <a16:creationId xmlns:a16="http://schemas.microsoft.com/office/drawing/2014/main" id="{F5322EC1-F247-A126-CE3B-33D39A2D6248}"/>
              </a:ext>
            </a:extLst>
          </p:cNvPr>
          <p:cNvSpPr/>
          <p:nvPr/>
        </p:nvSpPr>
        <p:spPr>
          <a:xfrm>
            <a:off x="8777672" y="3094247"/>
            <a:ext cx="814384"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29" name="Rectangle 28">
            <a:extLst>
              <a:ext uri="{FF2B5EF4-FFF2-40B4-BE49-F238E27FC236}">
                <a16:creationId xmlns:a16="http://schemas.microsoft.com/office/drawing/2014/main" id="{86CF29A8-FD6C-C7B6-CE2A-D6D545161FCF}"/>
              </a:ext>
            </a:extLst>
          </p:cNvPr>
          <p:cNvSpPr/>
          <p:nvPr/>
        </p:nvSpPr>
        <p:spPr>
          <a:xfrm>
            <a:off x="9656064" y="3090457"/>
            <a:ext cx="420624" cy="302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cxnSp>
        <p:nvCxnSpPr>
          <p:cNvPr id="31" name="Connector: Curved 30">
            <a:extLst>
              <a:ext uri="{FF2B5EF4-FFF2-40B4-BE49-F238E27FC236}">
                <a16:creationId xmlns:a16="http://schemas.microsoft.com/office/drawing/2014/main" id="{A8289E7E-7C9A-CF72-9EB1-75083FF9F29A}"/>
              </a:ext>
            </a:extLst>
          </p:cNvPr>
          <p:cNvCxnSpPr>
            <a:stCxn id="11" idx="2"/>
            <a:endCxn id="28" idx="2"/>
          </p:cNvCxnSpPr>
          <p:nvPr/>
        </p:nvCxnSpPr>
        <p:spPr>
          <a:xfrm rot="16200000" flipH="1">
            <a:off x="7207866" y="1420137"/>
            <a:ext cx="3789" cy="3950208"/>
          </a:xfrm>
          <a:prstGeom prst="curvedConnector3">
            <a:avLst>
              <a:gd name="adj1" fmla="val 613325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63C99D4D-BB64-BC4D-1049-57CAA28CB533}"/>
              </a:ext>
            </a:extLst>
          </p:cNvPr>
          <p:cNvCxnSpPr>
            <a:stCxn id="12" idx="0"/>
            <a:endCxn id="29" idx="0"/>
          </p:cNvCxnSpPr>
          <p:nvPr/>
        </p:nvCxnSpPr>
        <p:spPr>
          <a:xfrm rot="5400000" flipH="1" flipV="1">
            <a:off x="8252460" y="1476542"/>
            <a:ext cx="1" cy="3227832"/>
          </a:xfrm>
          <a:prstGeom prst="curvedConnector3">
            <a:avLst>
              <a:gd name="adj1" fmla="val 2286010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307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3578</TotalTime>
  <Words>974</Words>
  <Application>Microsoft Office PowerPoint</Application>
  <PresentationFormat>Widescreen</PresentationFormat>
  <Paragraphs>111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Proxima Nova</vt:lpstr>
      <vt:lpstr>Times New Roman</vt:lpstr>
      <vt:lpstr>Office Theme</vt:lpstr>
      <vt:lpstr>PowerPoint Presentation</vt:lpstr>
      <vt:lpstr>WebdriverIO - Installation</vt:lpstr>
      <vt:lpstr>What is BDD</vt:lpstr>
      <vt:lpstr>What is Cucumber</vt:lpstr>
      <vt:lpstr>Cucumber - Keywords</vt:lpstr>
      <vt:lpstr>Cucumber – Secondary Keywords</vt:lpstr>
      <vt:lpstr>Cucumber – Feature</vt:lpstr>
      <vt:lpstr>Cucumber – Feature</vt:lpstr>
      <vt:lpstr>Cucumber – Step Definitions</vt:lpstr>
      <vt:lpstr>Cucumber – Parameters</vt:lpstr>
      <vt:lpstr>Cucumber – Step Definitions with Regex</vt:lpstr>
      <vt:lpstr>Cucumber – Page Factory</vt:lpstr>
      <vt:lpstr>Cucumber – Page Factory</vt:lpstr>
      <vt:lpstr>Cucumber – Option parameters</vt:lpstr>
      <vt:lpstr>Cucumber – Literals in step definitions</vt:lpstr>
      <vt:lpstr>Cucumber – Scenario Outline</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Anatoly Karpovich</dc:creator>
  <cp:lastModifiedBy>Anatoly Karpovich</cp:lastModifiedBy>
  <cp:revision>124</cp:revision>
  <dcterms:created xsi:type="dcterms:W3CDTF">2024-07-03T23:28:39Z</dcterms:created>
  <dcterms:modified xsi:type="dcterms:W3CDTF">2024-08-13T22:47:27Z</dcterms:modified>
</cp:coreProperties>
</file>