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300" r:id="rId14"/>
    <p:sldId id="301" r:id="rId15"/>
    <p:sldId id="302" r:id="rId16"/>
    <p:sldId id="303" r:id="rId17"/>
    <p:sldId id="304" r:id="rId18"/>
    <p:sldId id="305" r:id="rId19"/>
    <p:sldId id="293" r:id="rId20"/>
    <p:sldId id="296" r:id="rId21"/>
    <p:sldId id="297" r:id="rId22"/>
    <p:sldId id="294" r:id="rId23"/>
    <p:sldId id="298" r:id="rId24"/>
    <p:sldId id="299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D7725-9001-4879-9CA6-AF75427D64C5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AB5F1-53F4-4828-9D69-76DC448CD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37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225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199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778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414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014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479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775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544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902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542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553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54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710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288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498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130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080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89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483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254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636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165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95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9C25-2B1C-52BF-379F-29191AE63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1AD52-1E76-AB6B-92C7-AC9528E17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AF092-88C3-46A5-A2F4-16653E95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251E-F23D-4B2A-8AD0-22F34AC878A4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893C-1985-F9DC-933D-C5AAEC43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B5FD9-4FA3-3C74-4FEA-E2EA7B62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D2C7-9877-4979-9244-066EAEBD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39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DC3F-9A40-17F8-242C-36B40DBC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3FB93-FDF6-095B-3B56-397BC8671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DC01F-97FE-1AE1-2837-11FB453B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251E-F23D-4B2A-8AD0-22F34AC878A4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DA53B-DFF8-8024-D282-8F29EDD7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5F6BD-F140-60C9-46CE-5C2C43AE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D2C7-9877-4979-9244-066EAEBD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79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3DC82-2C74-7EFE-313D-847076911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D6292-0E33-3D7C-7410-8941DD4F7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EA9C6-F70F-07C3-180C-10FB97AE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251E-F23D-4B2A-8AD0-22F34AC878A4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A4DAF-DDAA-0468-E4B6-67BAEACC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D956-80FB-F59C-AD52-92D34071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D2C7-9877-4979-9244-066EAEBD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663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>
  <p:cSld name="Full Imag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>
            <a:spLocks noGrp="1"/>
          </p:cNvSpPr>
          <p:nvPr>
            <p:ph type="pic" idx="2"/>
          </p:nvPr>
        </p:nvSpPr>
        <p:spPr>
          <a:xfrm>
            <a:off x="0" y="0"/>
            <a:ext cx="12292315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54958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7965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F713-CBB7-7224-77A4-B4563A9D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1E2F9-71AA-1143-8014-CD1ACC6F6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18841-5BE4-69EA-9E72-2A36B2E5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251E-F23D-4B2A-8AD0-22F34AC878A4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FF7C3-8107-F9A3-2199-7D7F2755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867FA-BC1B-87B0-1072-623B06E7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D2C7-9877-4979-9244-066EAEBD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4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C434-645B-4C9E-81EC-C63C7AC3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9BFC1-B247-D492-C716-FEB91C2F5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5BE0-78BD-8613-9CCC-6158E183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251E-F23D-4B2A-8AD0-22F34AC878A4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2E588-DF5F-6551-EC6C-A53251E1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F4523-E8D0-D604-282B-C98CA862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D2C7-9877-4979-9244-066EAEBD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6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3A1B-D609-E3B8-828A-8EFD3C1B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B0258-633E-D0F9-FC2E-47D2F482B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B07C3-5D38-BFEF-2F3D-C99C1B6FE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1CE3A-593A-6DF5-3CE4-85EAAFDB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251E-F23D-4B2A-8AD0-22F34AC878A4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059F7-85EE-B27A-B808-104F0C56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A7E3B-5820-67D1-1204-7C8AB59C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D2C7-9877-4979-9244-066EAEBD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10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BC59-279E-DBC1-14DB-226E30B2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BD3D-8B49-1525-9F1F-8E30FEB47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4E782-705C-D9AA-023D-3E81F5E42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5ABA2-F88D-2523-BF4F-57F53E6F8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522BB-BE3C-B10A-1D5C-606D81F72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00ABF-CD07-D523-A1E8-2551E69A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251E-F23D-4B2A-8AD0-22F34AC878A4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E4562-B39C-6085-6A2E-0B10D546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717F5-78AB-A960-9406-4AEBEB20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D2C7-9877-4979-9244-066EAEBD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8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80B7-D8DC-1D31-7930-F974618C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E42EF-2248-39C6-7B44-90144582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251E-F23D-4B2A-8AD0-22F34AC878A4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0EEFD-1E53-8991-53BD-61FAF067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B0BD8-F536-9679-9656-0B0B50B0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D2C7-9877-4979-9244-066EAEBD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53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99EEF-44C4-47A7-64F1-796E92C8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251E-F23D-4B2A-8AD0-22F34AC878A4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BF576-1D0D-577B-A67F-DFA9EE07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24B4C-84BE-C0B3-0555-CD8EDE04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D2C7-9877-4979-9244-066EAEBD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7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7BCC-8C5C-FDE9-7673-974C0CB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8161-8B6B-825F-44AA-3246A09A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F38B1-328E-F856-75D1-E921CA0BB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B02CE-B295-BEC7-4FDF-34989953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251E-F23D-4B2A-8AD0-22F34AC878A4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70772-407F-9F2B-C4CE-B8567420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1DFCD-6BC9-69AF-A902-F748C6CB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D2C7-9877-4979-9244-066EAEBD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3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0418-C183-2661-B288-5F2B945F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8A76C-A386-96F2-A20E-270E09694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540AA-2C6B-B6F7-717E-25E31CEFB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4175E-07AF-3653-9E2F-407A738D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251E-F23D-4B2A-8AD0-22F34AC878A4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C5029-6C9A-CFB8-68A4-A095F306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A821D-3208-B88E-A2EA-6B556B0B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D2C7-9877-4979-9244-066EAEBD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90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48272-6079-0537-5F6E-8C9BD113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D4F6E-E45A-8199-95FE-E0D3033A4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8D490-C969-663C-75EB-4CC46510E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9A251E-F23D-4B2A-8AD0-22F34AC878A4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78FFA-27A6-85CC-0064-CAD9DC9F0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D5671-C24A-D0EA-95F2-36531ACC5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42D2C7-9877-4979-9244-066EAEBDB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5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2/generic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youtu.be/-6DWwR_R4Xk?si=vpAq5gS5fxaWhGSJ" TargetMode="External"/><Relationship Id="rId4" Type="http://schemas.openxmlformats.org/officeDocument/2006/relationships/hyperlink" Target="https://www.typescriptlang.org/docs/handbook/2/classe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/>
          <p:nvPr/>
        </p:nvSpPr>
        <p:spPr>
          <a:xfrm>
            <a:off x="-100315" y="1"/>
            <a:ext cx="12292315" cy="6858001"/>
          </a:xfrm>
          <a:custGeom>
            <a:avLst/>
            <a:gdLst/>
            <a:ahLst/>
            <a:cxnLst/>
            <a:rect l="l" t="t" r="r" b="b"/>
            <a:pathLst>
              <a:path w="12292314" h="6858001" extrusionOk="0">
                <a:moveTo>
                  <a:pt x="10763081" y="0"/>
                </a:moveTo>
                <a:lnTo>
                  <a:pt x="12292314" y="0"/>
                </a:lnTo>
                <a:lnTo>
                  <a:pt x="12292314" y="2807746"/>
                </a:lnTo>
                <a:lnTo>
                  <a:pt x="12208634" y="3102427"/>
                </a:lnTo>
                <a:cubicBezTo>
                  <a:pt x="11746379" y="4588624"/>
                  <a:pt x="10786576" y="5855609"/>
                  <a:pt x="9524061" y="6708547"/>
                </a:cubicBezTo>
                <a:lnTo>
                  <a:pt x="9290937" y="6858000"/>
                </a:lnTo>
                <a:lnTo>
                  <a:pt x="2191871" y="6858000"/>
                </a:lnTo>
                <a:lnTo>
                  <a:pt x="2175237" y="6858000"/>
                </a:lnTo>
                <a:lnTo>
                  <a:pt x="2169705" y="6854454"/>
                </a:lnTo>
                <a:lnTo>
                  <a:pt x="2169704" y="6854454"/>
                </a:lnTo>
                <a:lnTo>
                  <a:pt x="2175238" y="6858001"/>
                </a:lnTo>
                <a:lnTo>
                  <a:pt x="1" y="6858001"/>
                </a:lnTo>
                <a:lnTo>
                  <a:pt x="1" y="4704467"/>
                </a:lnTo>
                <a:lnTo>
                  <a:pt x="0" y="4704465"/>
                </a:lnTo>
                <a:lnTo>
                  <a:pt x="0" y="3456933"/>
                </a:lnTo>
                <a:lnTo>
                  <a:pt x="160288" y="3493927"/>
                </a:lnTo>
                <a:cubicBezTo>
                  <a:pt x="890348" y="3643319"/>
                  <a:pt x="1646247" y="3721773"/>
                  <a:pt x="2420471" y="3721773"/>
                </a:cubicBezTo>
                <a:cubicBezTo>
                  <a:pt x="5710922" y="3721773"/>
                  <a:pt x="8670396" y="2304697"/>
                  <a:pt x="10721904" y="47536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8000">
                <a:srgbClr val="FF0000"/>
              </a:gs>
              <a:gs pos="60000">
                <a:srgbClr val="FFC000"/>
              </a:gs>
              <a:gs pos="100000">
                <a:srgbClr val="FFC000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050"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6931024" y="-1"/>
            <a:ext cx="7119643" cy="6858001"/>
          </a:xfrm>
          <a:custGeom>
            <a:avLst/>
            <a:gdLst/>
            <a:ahLst/>
            <a:cxnLst/>
            <a:rect l="l" t="t" r="r" b="b"/>
            <a:pathLst>
              <a:path w="21600" h="21546" extrusionOk="0">
                <a:moveTo>
                  <a:pt x="15677" y="10464"/>
                </a:moveTo>
                <a:cubicBezTo>
                  <a:pt x="15612" y="9463"/>
                  <a:pt x="15249" y="8545"/>
                  <a:pt x="14675" y="7797"/>
                </a:cubicBezTo>
                <a:lnTo>
                  <a:pt x="16458" y="6009"/>
                </a:lnTo>
                <a:cubicBezTo>
                  <a:pt x="17478" y="7223"/>
                  <a:pt x="18117" y="8770"/>
                  <a:pt x="18189" y="10464"/>
                </a:cubicBezTo>
                <a:cubicBezTo>
                  <a:pt x="18189" y="10464"/>
                  <a:pt x="15677" y="10464"/>
                  <a:pt x="15677" y="10464"/>
                </a:cubicBezTo>
                <a:close/>
                <a:moveTo>
                  <a:pt x="16286" y="15755"/>
                </a:moveTo>
                <a:lnTo>
                  <a:pt x="14509" y="13973"/>
                </a:lnTo>
                <a:cubicBezTo>
                  <a:pt x="15102" y="13281"/>
                  <a:pt x="15506" y="12420"/>
                  <a:pt x="15639" y="11473"/>
                </a:cubicBezTo>
                <a:lnTo>
                  <a:pt x="18164" y="11473"/>
                </a:lnTo>
                <a:cubicBezTo>
                  <a:pt x="18013" y="13114"/>
                  <a:pt x="17329" y="14600"/>
                  <a:pt x="16286" y="15755"/>
                </a:cubicBezTo>
                <a:close/>
                <a:moveTo>
                  <a:pt x="11303" y="18180"/>
                </a:moveTo>
                <a:lnTo>
                  <a:pt x="11303" y="15658"/>
                </a:lnTo>
                <a:cubicBezTo>
                  <a:pt x="12230" y="15563"/>
                  <a:pt x="13079" y="15208"/>
                  <a:pt x="13779" y="14668"/>
                </a:cubicBezTo>
                <a:lnTo>
                  <a:pt x="15562" y="16456"/>
                </a:lnTo>
                <a:cubicBezTo>
                  <a:pt x="14395" y="17441"/>
                  <a:pt x="12921" y="18071"/>
                  <a:pt x="11303" y="18180"/>
                </a:cubicBezTo>
                <a:close/>
                <a:moveTo>
                  <a:pt x="10800" y="12817"/>
                </a:moveTo>
                <a:cubicBezTo>
                  <a:pt x="9680" y="12817"/>
                  <a:pt x="8772" y="11906"/>
                  <a:pt x="8772" y="10783"/>
                </a:cubicBezTo>
                <a:cubicBezTo>
                  <a:pt x="8772" y="9660"/>
                  <a:pt x="9680" y="8750"/>
                  <a:pt x="10800" y="8750"/>
                </a:cubicBezTo>
                <a:cubicBezTo>
                  <a:pt x="11920" y="8750"/>
                  <a:pt x="12828" y="9660"/>
                  <a:pt x="12828" y="10783"/>
                </a:cubicBezTo>
                <a:cubicBezTo>
                  <a:pt x="12828" y="11906"/>
                  <a:pt x="11920" y="12817"/>
                  <a:pt x="10800" y="12817"/>
                </a:cubicBezTo>
                <a:close/>
                <a:moveTo>
                  <a:pt x="10297" y="18180"/>
                </a:moveTo>
                <a:cubicBezTo>
                  <a:pt x="8680" y="18071"/>
                  <a:pt x="7205" y="17441"/>
                  <a:pt x="6038" y="16456"/>
                </a:cubicBezTo>
                <a:lnTo>
                  <a:pt x="7821" y="14668"/>
                </a:lnTo>
                <a:cubicBezTo>
                  <a:pt x="8521" y="15208"/>
                  <a:pt x="9370" y="15563"/>
                  <a:pt x="10297" y="15658"/>
                </a:cubicBezTo>
                <a:cubicBezTo>
                  <a:pt x="10297" y="15658"/>
                  <a:pt x="10297" y="18180"/>
                  <a:pt x="10297" y="18180"/>
                </a:cubicBezTo>
                <a:close/>
                <a:moveTo>
                  <a:pt x="5314" y="15755"/>
                </a:moveTo>
                <a:cubicBezTo>
                  <a:pt x="4271" y="14600"/>
                  <a:pt x="3587" y="13114"/>
                  <a:pt x="3437" y="11473"/>
                </a:cubicBezTo>
                <a:lnTo>
                  <a:pt x="5961" y="11473"/>
                </a:lnTo>
                <a:cubicBezTo>
                  <a:pt x="6094" y="12421"/>
                  <a:pt x="6498" y="13281"/>
                  <a:pt x="7091" y="13973"/>
                </a:cubicBezTo>
                <a:cubicBezTo>
                  <a:pt x="7091" y="13973"/>
                  <a:pt x="5314" y="15755"/>
                  <a:pt x="5314" y="15755"/>
                </a:cubicBezTo>
                <a:close/>
                <a:moveTo>
                  <a:pt x="5142" y="6009"/>
                </a:moveTo>
                <a:lnTo>
                  <a:pt x="6925" y="7797"/>
                </a:lnTo>
                <a:cubicBezTo>
                  <a:pt x="6351" y="8545"/>
                  <a:pt x="5988" y="9463"/>
                  <a:pt x="5923" y="10464"/>
                </a:cubicBezTo>
                <a:lnTo>
                  <a:pt x="3412" y="10464"/>
                </a:lnTo>
                <a:cubicBezTo>
                  <a:pt x="3483" y="8770"/>
                  <a:pt x="4122" y="7223"/>
                  <a:pt x="5142" y="6009"/>
                </a:cubicBezTo>
                <a:close/>
                <a:moveTo>
                  <a:pt x="10297" y="3387"/>
                </a:moveTo>
                <a:lnTo>
                  <a:pt x="10297" y="5909"/>
                </a:lnTo>
                <a:cubicBezTo>
                  <a:pt x="9279" y="6013"/>
                  <a:pt x="8354" y="6432"/>
                  <a:pt x="7618" y="7065"/>
                </a:cubicBezTo>
                <a:lnTo>
                  <a:pt x="5841" y="5283"/>
                </a:lnTo>
                <a:cubicBezTo>
                  <a:pt x="7036" y="4199"/>
                  <a:pt x="8587" y="3502"/>
                  <a:pt x="10297" y="3387"/>
                </a:cubicBezTo>
                <a:close/>
                <a:moveTo>
                  <a:pt x="11303" y="3387"/>
                </a:moveTo>
                <a:cubicBezTo>
                  <a:pt x="13013" y="3502"/>
                  <a:pt x="14564" y="4199"/>
                  <a:pt x="15759" y="5283"/>
                </a:cubicBezTo>
                <a:lnTo>
                  <a:pt x="13982" y="7065"/>
                </a:lnTo>
                <a:cubicBezTo>
                  <a:pt x="13246" y="6432"/>
                  <a:pt x="12321" y="6013"/>
                  <a:pt x="11303" y="5909"/>
                </a:cubicBezTo>
                <a:cubicBezTo>
                  <a:pt x="11303" y="5909"/>
                  <a:pt x="11303" y="3387"/>
                  <a:pt x="11303" y="3387"/>
                </a:cubicBezTo>
                <a:close/>
                <a:moveTo>
                  <a:pt x="21036" y="9876"/>
                </a:moveTo>
                <a:lnTo>
                  <a:pt x="20798" y="9910"/>
                </a:lnTo>
                <a:cubicBezTo>
                  <a:pt x="20421" y="9965"/>
                  <a:pt x="20045" y="9749"/>
                  <a:pt x="19928" y="9386"/>
                </a:cubicBezTo>
                <a:cubicBezTo>
                  <a:pt x="19778" y="8916"/>
                  <a:pt x="20090" y="8441"/>
                  <a:pt x="20555" y="8374"/>
                </a:cubicBezTo>
                <a:lnTo>
                  <a:pt x="20768" y="8343"/>
                </a:lnTo>
                <a:cubicBezTo>
                  <a:pt x="21060" y="8301"/>
                  <a:pt x="21249" y="8009"/>
                  <a:pt x="21166" y="7724"/>
                </a:cubicBezTo>
                <a:cubicBezTo>
                  <a:pt x="21125" y="7584"/>
                  <a:pt x="21081" y="7445"/>
                  <a:pt x="21035" y="7308"/>
                </a:cubicBezTo>
                <a:cubicBezTo>
                  <a:pt x="20943" y="7034"/>
                  <a:pt x="20634" y="6900"/>
                  <a:pt x="20372" y="7020"/>
                </a:cubicBezTo>
                <a:lnTo>
                  <a:pt x="20151" y="7121"/>
                </a:lnTo>
                <a:cubicBezTo>
                  <a:pt x="19804" y="7280"/>
                  <a:pt x="19383" y="7180"/>
                  <a:pt x="19169" y="6864"/>
                </a:cubicBezTo>
                <a:cubicBezTo>
                  <a:pt x="18892" y="6456"/>
                  <a:pt x="19058" y="5912"/>
                  <a:pt x="19486" y="5716"/>
                </a:cubicBezTo>
                <a:lnTo>
                  <a:pt x="19680" y="5627"/>
                </a:lnTo>
                <a:cubicBezTo>
                  <a:pt x="19949" y="5504"/>
                  <a:pt x="20048" y="5170"/>
                  <a:pt x="19887" y="4920"/>
                </a:cubicBezTo>
                <a:cubicBezTo>
                  <a:pt x="19809" y="4798"/>
                  <a:pt x="19728" y="4677"/>
                  <a:pt x="19644" y="4558"/>
                </a:cubicBezTo>
                <a:cubicBezTo>
                  <a:pt x="19479" y="4322"/>
                  <a:pt x="19145" y="4281"/>
                  <a:pt x="18928" y="4470"/>
                </a:cubicBezTo>
                <a:lnTo>
                  <a:pt x="18729" y="4643"/>
                </a:lnTo>
                <a:cubicBezTo>
                  <a:pt x="18406" y="4923"/>
                  <a:pt x="17914" y="4888"/>
                  <a:pt x="17635" y="4564"/>
                </a:cubicBezTo>
                <a:cubicBezTo>
                  <a:pt x="17226" y="4564"/>
                  <a:pt x="17036" y="4055"/>
                  <a:pt x="17345" y="3787"/>
                </a:cubicBezTo>
                <a:lnTo>
                  <a:pt x="17873" y="3329"/>
                </a:lnTo>
                <a:cubicBezTo>
                  <a:pt x="18096" y="3134"/>
                  <a:pt x="18097" y="2786"/>
                  <a:pt x="17874" y="2592"/>
                </a:cubicBezTo>
                <a:cubicBezTo>
                  <a:pt x="17764" y="2497"/>
                  <a:pt x="17653" y="2404"/>
                  <a:pt x="17540" y="2313"/>
                </a:cubicBezTo>
                <a:cubicBezTo>
                  <a:pt x="17315" y="2133"/>
                  <a:pt x="16983" y="2187"/>
                  <a:pt x="16827" y="2430"/>
                </a:cubicBezTo>
                <a:lnTo>
                  <a:pt x="16685" y="2652"/>
                </a:lnTo>
                <a:cubicBezTo>
                  <a:pt x="16454" y="3011"/>
                  <a:pt x="15972" y="3117"/>
                  <a:pt x="15613" y="2886"/>
                </a:cubicBezTo>
                <a:cubicBezTo>
                  <a:pt x="15254" y="2654"/>
                  <a:pt x="15149" y="2171"/>
                  <a:pt x="15380" y="1811"/>
                </a:cubicBezTo>
                <a:lnTo>
                  <a:pt x="15496" y="1630"/>
                </a:lnTo>
                <a:cubicBezTo>
                  <a:pt x="15655" y="1381"/>
                  <a:pt x="15559" y="1047"/>
                  <a:pt x="15290" y="924"/>
                </a:cubicBezTo>
                <a:cubicBezTo>
                  <a:pt x="15158" y="863"/>
                  <a:pt x="15025" y="805"/>
                  <a:pt x="14890" y="750"/>
                </a:cubicBezTo>
                <a:cubicBezTo>
                  <a:pt x="14623" y="640"/>
                  <a:pt x="14320" y="787"/>
                  <a:pt x="14239" y="1064"/>
                </a:cubicBezTo>
                <a:lnTo>
                  <a:pt x="14164" y="1319"/>
                </a:lnTo>
                <a:cubicBezTo>
                  <a:pt x="14044" y="1729"/>
                  <a:pt x="13611" y="1966"/>
                  <a:pt x="13202" y="1846"/>
                </a:cubicBezTo>
                <a:lnTo>
                  <a:pt x="13202" y="1846"/>
                </a:lnTo>
                <a:cubicBezTo>
                  <a:pt x="12792" y="1725"/>
                  <a:pt x="12556" y="1291"/>
                  <a:pt x="12676" y="880"/>
                </a:cubicBezTo>
                <a:lnTo>
                  <a:pt x="12736" y="676"/>
                </a:lnTo>
                <a:cubicBezTo>
                  <a:pt x="12819" y="391"/>
                  <a:pt x="12632" y="98"/>
                  <a:pt x="12339" y="56"/>
                </a:cubicBezTo>
                <a:cubicBezTo>
                  <a:pt x="12196" y="35"/>
                  <a:pt x="12052" y="17"/>
                  <a:pt x="11907" y="2"/>
                </a:cubicBezTo>
                <a:cubicBezTo>
                  <a:pt x="11620" y="-27"/>
                  <a:pt x="11371" y="199"/>
                  <a:pt x="11371" y="488"/>
                </a:cubicBezTo>
                <a:lnTo>
                  <a:pt x="11371" y="751"/>
                </a:lnTo>
                <a:cubicBezTo>
                  <a:pt x="11371" y="1179"/>
                  <a:pt x="11022" y="1529"/>
                  <a:pt x="10595" y="1529"/>
                </a:cubicBezTo>
                <a:lnTo>
                  <a:pt x="10595" y="1529"/>
                </a:lnTo>
                <a:cubicBezTo>
                  <a:pt x="10169" y="1529"/>
                  <a:pt x="9820" y="1179"/>
                  <a:pt x="9820" y="751"/>
                </a:cubicBezTo>
                <a:lnTo>
                  <a:pt x="9820" y="538"/>
                </a:lnTo>
                <a:cubicBezTo>
                  <a:pt x="9820" y="242"/>
                  <a:pt x="9558" y="13"/>
                  <a:pt x="9266" y="55"/>
                </a:cubicBezTo>
                <a:cubicBezTo>
                  <a:pt x="9121" y="76"/>
                  <a:pt x="8978" y="99"/>
                  <a:pt x="8836" y="125"/>
                </a:cubicBezTo>
                <a:cubicBezTo>
                  <a:pt x="8552" y="177"/>
                  <a:pt x="8376" y="465"/>
                  <a:pt x="8457" y="742"/>
                </a:cubicBezTo>
                <a:lnTo>
                  <a:pt x="8525" y="975"/>
                </a:lnTo>
                <a:cubicBezTo>
                  <a:pt x="8633" y="1341"/>
                  <a:pt x="8474" y="1745"/>
                  <a:pt x="8131" y="1912"/>
                </a:cubicBezTo>
                <a:cubicBezTo>
                  <a:pt x="7689" y="2129"/>
                  <a:pt x="7176" y="1887"/>
                  <a:pt x="7043" y="1434"/>
                </a:cubicBezTo>
                <a:lnTo>
                  <a:pt x="6983" y="1228"/>
                </a:lnTo>
                <a:cubicBezTo>
                  <a:pt x="6899" y="943"/>
                  <a:pt x="6583" y="798"/>
                  <a:pt x="6314" y="921"/>
                </a:cubicBezTo>
                <a:cubicBezTo>
                  <a:pt x="6182" y="982"/>
                  <a:pt x="6051" y="1045"/>
                  <a:pt x="5922" y="1111"/>
                </a:cubicBezTo>
                <a:cubicBezTo>
                  <a:pt x="5665" y="1242"/>
                  <a:pt x="5577" y="1567"/>
                  <a:pt x="5733" y="1810"/>
                </a:cubicBezTo>
                <a:lnTo>
                  <a:pt x="5876" y="2033"/>
                </a:lnTo>
                <a:cubicBezTo>
                  <a:pt x="6107" y="2393"/>
                  <a:pt x="6001" y="2876"/>
                  <a:pt x="5643" y="3107"/>
                </a:cubicBezTo>
                <a:lnTo>
                  <a:pt x="5643" y="3107"/>
                </a:lnTo>
                <a:cubicBezTo>
                  <a:pt x="5284" y="3339"/>
                  <a:pt x="4802" y="3233"/>
                  <a:pt x="4571" y="2874"/>
                </a:cubicBezTo>
                <a:lnTo>
                  <a:pt x="4456" y="2695"/>
                </a:lnTo>
                <a:cubicBezTo>
                  <a:pt x="4296" y="2445"/>
                  <a:pt x="3952" y="2395"/>
                  <a:pt x="3729" y="2590"/>
                </a:cubicBezTo>
                <a:cubicBezTo>
                  <a:pt x="3619" y="2685"/>
                  <a:pt x="3512" y="2782"/>
                  <a:pt x="3406" y="2882"/>
                </a:cubicBezTo>
                <a:cubicBezTo>
                  <a:pt x="3196" y="3079"/>
                  <a:pt x="3203" y="3417"/>
                  <a:pt x="3421" y="3606"/>
                </a:cubicBezTo>
                <a:lnTo>
                  <a:pt x="3619" y="3778"/>
                </a:lnTo>
                <a:cubicBezTo>
                  <a:pt x="3941" y="4058"/>
                  <a:pt x="3977" y="4551"/>
                  <a:pt x="3697" y="4875"/>
                </a:cubicBezTo>
                <a:cubicBezTo>
                  <a:pt x="3418" y="5198"/>
                  <a:pt x="2926" y="5233"/>
                  <a:pt x="2603" y="4953"/>
                </a:cubicBezTo>
                <a:lnTo>
                  <a:pt x="2442" y="4813"/>
                </a:lnTo>
                <a:cubicBezTo>
                  <a:pt x="2219" y="4619"/>
                  <a:pt x="1875" y="4668"/>
                  <a:pt x="1715" y="4917"/>
                </a:cubicBezTo>
                <a:cubicBezTo>
                  <a:pt x="1637" y="5039"/>
                  <a:pt x="1561" y="5163"/>
                  <a:pt x="1487" y="5288"/>
                </a:cubicBezTo>
                <a:cubicBezTo>
                  <a:pt x="1341" y="5538"/>
                  <a:pt x="1442" y="5859"/>
                  <a:pt x="1704" y="5979"/>
                </a:cubicBezTo>
                <a:lnTo>
                  <a:pt x="1944" y="6089"/>
                </a:lnTo>
                <a:cubicBezTo>
                  <a:pt x="2332" y="6267"/>
                  <a:pt x="2505" y="6731"/>
                  <a:pt x="2328" y="7120"/>
                </a:cubicBezTo>
                <a:lnTo>
                  <a:pt x="2327" y="7120"/>
                </a:lnTo>
                <a:cubicBezTo>
                  <a:pt x="2150" y="7509"/>
                  <a:pt x="1688" y="7681"/>
                  <a:pt x="1300" y="7504"/>
                </a:cubicBezTo>
                <a:lnTo>
                  <a:pt x="1105" y="7415"/>
                </a:lnTo>
                <a:cubicBezTo>
                  <a:pt x="836" y="7291"/>
                  <a:pt x="519" y="7435"/>
                  <a:pt x="436" y="7720"/>
                </a:cubicBezTo>
                <a:cubicBezTo>
                  <a:pt x="395" y="7859"/>
                  <a:pt x="357" y="8000"/>
                  <a:pt x="322" y="8141"/>
                </a:cubicBezTo>
                <a:cubicBezTo>
                  <a:pt x="252" y="8422"/>
                  <a:pt x="439" y="8701"/>
                  <a:pt x="725" y="8743"/>
                </a:cubicBezTo>
                <a:lnTo>
                  <a:pt x="986" y="8780"/>
                </a:lnTo>
                <a:cubicBezTo>
                  <a:pt x="1409" y="8841"/>
                  <a:pt x="1705" y="9237"/>
                  <a:pt x="1644" y="9660"/>
                </a:cubicBezTo>
                <a:cubicBezTo>
                  <a:pt x="1583" y="10084"/>
                  <a:pt x="1188" y="10380"/>
                  <a:pt x="766" y="10320"/>
                </a:cubicBezTo>
                <a:lnTo>
                  <a:pt x="555" y="10289"/>
                </a:lnTo>
                <a:cubicBezTo>
                  <a:pt x="264" y="10247"/>
                  <a:pt x="0" y="10472"/>
                  <a:pt x="0" y="10767"/>
                </a:cubicBezTo>
                <a:cubicBezTo>
                  <a:pt x="0" y="10769"/>
                  <a:pt x="0" y="10771"/>
                  <a:pt x="0" y="10773"/>
                </a:cubicBezTo>
                <a:cubicBezTo>
                  <a:pt x="0" y="10919"/>
                  <a:pt x="3" y="11065"/>
                  <a:pt x="9" y="11210"/>
                </a:cubicBezTo>
                <a:cubicBezTo>
                  <a:pt x="21" y="11498"/>
                  <a:pt x="280" y="11711"/>
                  <a:pt x="564" y="11670"/>
                </a:cubicBezTo>
                <a:lnTo>
                  <a:pt x="824" y="11633"/>
                </a:lnTo>
                <a:cubicBezTo>
                  <a:pt x="1246" y="11572"/>
                  <a:pt x="1641" y="11868"/>
                  <a:pt x="1702" y="12292"/>
                </a:cubicBezTo>
                <a:cubicBezTo>
                  <a:pt x="1763" y="12715"/>
                  <a:pt x="1467" y="13111"/>
                  <a:pt x="1045" y="13172"/>
                </a:cubicBezTo>
                <a:lnTo>
                  <a:pt x="832" y="13202"/>
                </a:lnTo>
                <a:cubicBezTo>
                  <a:pt x="540" y="13245"/>
                  <a:pt x="352" y="13537"/>
                  <a:pt x="434" y="13822"/>
                </a:cubicBezTo>
                <a:cubicBezTo>
                  <a:pt x="475" y="13962"/>
                  <a:pt x="519" y="14100"/>
                  <a:pt x="565" y="14238"/>
                </a:cubicBezTo>
                <a:cubicBezTo>
                  <a:pt x="657" y="14512"/>
                  <a:pt x="966" y="14646"/>
                  <a:pt x="1228" y="14526"/>
                </a:cubicBezTo>
                <a:lnTo>
                  <a:pt x="1470" y="14415"/>
                </a:lnTo>
                <a:cubicBezTo>
                  <a:pt x="1858" y="14238"/>
                  <a:pt x="2320" y="14411"/>
                  <a:pt x="2497" y="14800"/>
                </a:cubicBezTo>
                <a:cubicBezTo>
                  <a:pt x="2675" y="15189"/>
                  <a:pt x="2502" y="15652"/>
                  <a:pt x="2114" y="15830"/>
                </a:cubicBezTo>
                <a:lnTo>
                  <a:pt x="1920" y="15919"/>
                </a:lnTo>
                <a:cubicBezTo>
                  <a:pt x="1651" y="16042"/>
                  <a:pt x="1553" y="16376"/>
                  <a:pt x="1713" y="16626"/>
                </a:cubicBezTo>
                <a:cubicBezTo>
                  <a:pt x="1792" y="16748"/>
                  <a:pt x="1872" y="16869"/>
                  <a:pt x="1956" y="16988"/>
                </a:cubicBezTo>
                <a:cubicBezTo>
                  <a:pt x="2121" y="17224"/>
                  <a:pt x="2455" y="17265"/>
                  <a:pt x="2673" y="17076"/>
                </a:cubicBezTo>
                <a:lnTo>
                  <a:pt x="2871" y="16903"/>
                </a:lnTo>
                <a:cubicBezTo>
                  <a:pt x="3194" y="16623"/>
                  <a:pt x="3686" y="16658"/>
                  <a:pt x="3965" y="16981"/>
                </a:cubicBezTo>
                <a:cubicBezTo>
                  <a:pt x="4374" y="16981"/>
                  <a:pt x="4564" y="17491"/>
                  <a:pt x="4255" y="17759"/>
                </a:cubicBezTo>
                <a:lnTo>
                  <a:pt x="3727" y="18217"/>
                </a:lnTo>
                <a:cubicBezTo>
                  <a:pt x="3504" y="18412"/>
                  <a:pt x="3503" y="18760"/>
                  <a:pt x="3726" y="18954"/>
                </a:cubicBezTo>
                <a:cubicBezTo>
                  <a:pt x="3836" y="19049"/>
                  <a:pt x="3947" y="19142"/>
                  <a:pt x="4060" y="19233"/>
                </a:cubicBezTo>
                <a:cubicBezTo>
                  <a:pt x="4285" y="19413"/>
                  <a:pt x="4617" y="19359"/>
                  <a:pt x="4774" y="19115"/>
                </a:cubicBezTo>
                <a:lnTo>
                  <a:pt x="4903" y="18913"/>
                </a:lnTo>
                <a:cubicBezTo>
                  <a:pt x="5109" y="18591"/>
                  <a:pt x="5517" y="18448"/>
                  <a:pt x="5868" y="18597"/>
                </a:cubicBezTo>
                <a:cubicBezTo>
                  <a:pt x="6321" y="18791"/>
                  <a:pt x="6475" y="19338"/>
                  <a:pt x="6220" y="19735"/>
                </a:cubicBezTo>
                <a:lnTo>
                  <a:pt x="6104" y="19915"/>
                </a:lnTo>
                <a:cubicBezTo>
                  <a:pt x="5945" y="20165"/>
                  <a:pt x="6042" y="20499"/>
                  <a:pt x="6310" y="20622"/>
                </a:cubicBezTo>
                <a:cubicBezTo>
                  <a:pt x="6442" y="20683"/>
                  <a:pt x="6576" y="20741"/>
                  <a:pt x="6710" y="20796"/>
                </a:cubicBezTo>
                <a:cubicBezTo>
                  <a:pt x="6977" y="20905"/>
                  <a:pt x="7280" y="20759"/>
                  <a:pt x="7361" y="20482"/>
                </a:cubicBezTo>
                <a:lnTo>
                  <a:pt x="7431" y="20245"/>
                </a:lnTo>
                <a:cubicBezTo>
                  <a:pt x="7537" y="19884"/>
                  <a:pt x="7881" y="19633"/>
                  <a:pt x="8255" y="19672"/>
                </a:cubicBezTo>
                <a:cubicBezTo>
                  <a:pt x="8751" y="19723"/>
                  <a:pt x="9058" y="20209"/>
                  <a:pt x="8924" y="20665"/>
                </a:cubicBezTo>
                <a:lnTo>
                  <a:pt x="8864" y="20870"/>
                </a:lnTo>
                <a:cubicBezTo>
                  <a:pt x="8781" y="21155"/>
                  <a:pt x="8968" y="21448"/>
                  <a:pt x="9261" y="21490"/>
                </a:cubicBezTo>
                <a:cubicBezTo>
                  <a:pt x="9404" y="21511"/>
                  <a:pt x="9548" y="21529"/>
                  <a:pt x="9693" y="21544"/>
                </a:cubicBezTo>
                <a:cubicBezTo>
                  <a:pt x="9980" y="21573"/>
                  <a:pt x="10229" y="21347"/>
                  <a:pt x="10229" y="21058"/>
                </a:cubicBezTo>
                <a:lnTo>
                  <a:pt x="10229" y="20795"/>
                </a:lnTo>
                <a:cubicBezTo>
                  <a:pt x="10229" y="20367"/>
                  <a:pt x="10578" y="20017"/>
                  <a:pt x="11005" y="20017"/>
                </a:cubicBezTo>
                <a:cubicBezTo>
                  <a:pt x="11431" y="20017"/>
                  <a:pt x="11780" y="20367"/>
                  <a:pt x="11780" y="20795"/>
                </a:cubicBezTo>
                <a:lnTo>
                  <a:pt x="11780" y="21008"/>
                </a:lnTo>
                <a:cubicBezTo>
                  <a:pt x="11780" y="21304"/>
                  <a:pt x="12042" y="21532"/>
                  <a:pt x="12335" y="21491"/>
                </a:cubicBezTo>
                <a:cubicBezTo>
                  <a:pt x="12479" y="21470"/>
                  <a:pt x="12622" y="21447"/>
                  <a:pt x="12764" y="21421"/>
                </a:cubicBezTo>
                <a:cubicBezTo>
                  <a:pt x="13048" y="21369"/>
                  <a:pt x="13224" y="21081"/>
                  <a:pt x="13143" y="20803"/>
                </a:cubicBezTo>
                <a:lnTo>
                  <a:pt x="13075" y="20571"/>
                </a:lnTo>
                <a:cubicBezTo>
                  <a:pt x="12968" y="20204"/>
                  <a:pt x="13126" y="19801"/>
                  <a:pt x="13469" y="19633"/>
                </a:cubicBezTo>
                <a:cubicBezTo>
                  <a:pt x="13911" y="19417"/>
                  <a:pt x="14425" y="19659"/>
                  <a:pt x="14557" y="20112"/>
                </a:cubicBezTo>
                <a:lnTo>
                  <a:pt x="14618" y="20318"/>
                </a:lnTo>
                <a:cubicBezTo>
                  <a:pt x="14701" y="20603"/>
                  <a:pt x="15017" y="20748"/>
                  <a:pt x="15286" y="20625"/>
                </a:cubicBezTo>
                <a:cubicBezTo>
                  <a:pt x="15418" y="20564"/>
                  <a:pt x="15549" y="20501"/>
                  <a:pt x="15678" y="20435"/>
                </a:cubicBezTo>
                <a:cubicBezTo>
                  <a:pt x="15935" y="20304"/>
                  <a:pt x="16023" y="19979"/>
                  <a:pt x="15867" y="19736"/>
                </a:cubicBezTo>
                <a:lnTo>
                  <a:pt x="15736" y="19532"/>
                </a:lnTo>
                <a:cubicBezTo>
                  <a:pt x="15530" y="19210"/>
                  <a:pt x="15569" y="18778"/>
                  <a:pt x="15851" y="18521"/>
                </a:cubicBezTo>
                <a:cubicBezTo>
                  <a:pt x="16214" y="18188"/>
                  <a:pt x="16775" y="18276"/>
                  <a:pt x="17029" y="18672"/>
                </a:cubicBezTo>
                <a:lnTo>
                  <a:pt x="17144" y="18851"/>
                </a:lnTo>
                <a:cubicBezTo>
                  <a:pt x="17304" y="19100"/>
                  <a:pt x="17648" y="19151"/>
                  <a:pt x="17871" y="18956"/>
                </a:cubicBezTo>
                <a:cubicBezTo>
                  <a:pt x="17981" y="18861"/>
                  <a:pt x="18088" y="18764"/>
                  <a:pt x="18194" y="18664"/>
                </a:cubicBezTo>
                <a:cubicBezTo>
                  <a:pt x="18404" y="18466"/>
                  <a:pt x="18397" y="18130"/>
                  <a:pt x="18179" y="17940"/>
                </a:cubicBezTo>
                <a:lnTo>
                  <a:pt x="17998" y="17783"/>
                </a:lnTo>
                <a:cubicBezTo>
                  <a:pt x="17710" y="17533"/>
                  <a:pt x="17626" y="17107"/>
                  <a:pt x="17824" y="16780"/>
                </a:cubicBezTo>
                <a:cubicBezTo>
                  <a:pt x="18079" y="16359"/>
                  <a:pt x="18641" y="16284"/>
                  <a:pt x="18997" y="16593"/>
                </a:cubicBezTo>
                <a:lnTo>
                  <a:pt x="19158" y="16733"/>
                </a:lnTo>
                <a:cubicBezTo>
                  <a:pt x="19381" y="16927"/>
                  <a:pt x="19725" y="16878"/>
                  <a:pt x="19885" y="16629"/>
                </a:cubicBezTo>
                <a:cubicBezTo>
                  <a:pt x="19963" y="16507"/>
                  <a:pt x="20039" y="16383"/>
                  <a:pt x="20113" y="16258"/>
                </a:cubicBezTo>
                <a:cubicBezTo>
                  <a:pt x="20259" y="16008"/>
                  <a:pt x="20158" y="15687"/>
                  <a:pt x="19896" y="15566"/>
                </a:cubicBezTo>
                <a:lnTo>
                  <a:pt x="19656" y="15457"/>
                </a:lnTo>
                <a:cubicBezTo>
                  <a:pt x="19268" y="15279"/>
                  <a:pt x="19096" y="14815"/>
                  <a:pt x="19273" y="14426"/>
                </a:cubicBezTo>
                <a:cubicBezTo>
                  <a:pt x="19273" y="14026"/>
                  <a:pt x="19686" y="13761"/>
                  <a:pt x="20048" y="13927"/>
                </a:cubicBezTo>
                <a:lnTo>
                  <a:pt x="20495" y="14131"/>
                </a:lnTo>
                <a:cubicBezTo>
                  <a:pt x="20764" y="14254"/>
                  <a:pt x="21081" y="14111"/>
                  <a:pt x="21164" y="13826"/>
                </a:cubicBezTo>
                <a:cubicBezTo>
                  <a:pt x="21205" y="13687"/>
                  <a:pt x="21243" y="13546"/>
                  <a:pt x="21278" y="13404"/>
                </a:cubicBezTo>
                <a:cubicBezTo>
                  <a:pt x="21348" y="13124"/>
                  <a:pt x="21161" y="12845"/>
                  <a:pt x="20875" y="12803"/>
                </a:cubicBezTo>
                <a:lnTo>
                  <a:pt x="20614" y="12766"/>
                </a:lnTo>
                <a:cubicBezTo>
                  <a:pt x="20148" y="12699"/>
                  <a:pt x="19836" y="12224"/>
                  <a:pt x="19987" y="11754"/>
                </a:cubicBezTo>
                <a:cubicBezTo>
                  <a:pt x="20103" y="11390"/>
                  <a:pt x="20479" y="11175"/>
                  <a:pt x="20856" y="11230"/>
                </a:cubicBezTo>
                <a:lnTo>
                  <a:pt x="21045" y="11257"/>
                </a:lnTo>
                <a:cubicBezTo>
                  <a:pt x="21336" y="11299"/>
                  <a:pt x="21600" y="11074"/>
                  <a:pt x="21600" y="10779"/>
                </a:cubicBezTo>
                <a:cubicBezTo>
                  <a:pt x="21600" y="10777"/>
                  <a:pt x="21600" y="10775"/>
                  <a:pt x="21600" y="10773"/>
                </a:cubicBezTo>
                <a:cubicBezTo>
                  <a:pt x="21600" y="10626"/>
                  <a:pt x="21597" y="10481"/>
                  <a:pt x="21591" y="10336"/>
                </a:cubicBezTo>
                <a:cubicBezTo>
                  <a:pt x="21579" y="10048"/>
                  <a:pt x="21320" y="9835"/>
                  <a:pt x="21036" y="9876"/>
                </a:cubicBezTo>
                <a:close/>
              </a:path>
            </a:pathLst>
          </a:custGeom>
          <a:solidFill>
            <a:srgbClr val="000000">
              <a:alpha val="13725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03632" y="4689314"/>
            <a:ext cx="8186000" cy="865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66666"/>
              </a:lnSpc>
              <a:buClr>
                <a:srgbClr val="000000"/>
              </a:buClr>
              <a:buSzPts val="5400"/>
            </a:pPr>
            <a:r>
              <a:rPr lang="ru-RU" sz="7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Введение в </a:t>
            </a:r>
            <a:r>
              <a:rPr lang="en-US" sz="7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</a:t>
            </a:r>
            <a:endParaRPr sz="6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377073" y="1709402"/>
            <a:ext cx="5260976" cy="51485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778633" y="469167"/>
            <a:ext cx="5899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ru" sz="18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Created by Anatol</a:t>
            </a:r>
            <a:r>
              <a:rPr lang="ru" sz="2400"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ru" sz="18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Karpovich</a:t>
            </a:r>
            <a:endParaRPr sz="1867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– 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implementation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>
                <a:solidFill>
                  <a:schemeClr val="dk2"/>
                </a:solidFill>
                <a:latin typeface="Proxima Nova"/>
                <a:sym typeface="Proxima Nova"/>
              </a:rPr>
              <a:t>В этом примере интерфейс Flyable определяет метод fly, который должен быть реализован классом Bird. Пользователь, работающий с объектом типа Flyable, знает, что у него есть метод fly, но не знает и не интересуется, как именно этот метод реализован.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D44214-A0CC-3B7F-34E8-F6FE9DA30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3" y="3179625"/>
            <a:ext cx="3076190" cy="2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6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– 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vs abstract class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200" dirty="0">
                <a:solidFill>
                  <a:schemeClr val="dk2"/>
                </a:solidFill>
                <a:latin typeface="Proxima Nova"/>
                <a:sym typeface="Proxima Nova"/>
              </a:rPr>
              <a:t>Интерфейсы:</a:t>
            </a:r>
            <a:endParaRPr lang="en-GB" sz="22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dk2"/>
                </a:solidFill>
                <a:latin typeface="Proxima Nova"/>
                <a:sym typeface="Proxima Nova"/>
              </a:rPr>
              <a:t>Определяют контракт, который должен быть реализован классом.</a:t>
            </a:r>
            <a:endParaRPr lang="en-GB" sz="22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dk2"/>
                </a:solidFill>
                <a:latin typeface="Proxima Nova"/>
                <a:sym typeface="Proxima Nova"/>
              </a:rPr>
              <a:t>Не содержат реализацию методов.</a:t>
            </a:r>
            <a:endParaRPr lang="en-GB" sz="22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dk2"/>
                </a:solidFill>
                <a:latin typeface="Proxima Nova"/>
                <a:sym typeface="Proxima Nova"/>
              </a:rPr>
              <a:t>Могут быть реализованы несколькими классами.</a:t>
            </a:r>
            <a:endParaRPr lang="en-GB" sz="22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dk2"/>
                </a:solidFill>
                <a:latin typeface="Proxima Nova"/>
                <a:sym typeface="Proxima Nova"/>
              </a:rPr>
              <a:t>Могут наследовать другие интерфейсы.</a:t>
            </a:r>
            <a:endParaRPr lang="en-GB" sz="22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2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200" dirty="0">
                <a:solidFill>
                  <a:schemeClr val="dk2"/>
                </a:solidFill>
                <a:latin typeface="Proxima Nova"/>
                <a:sym typeface="Proxima Nova"/>
              </a:rPr>
              <a:t>Абстрактные классы:</a:t>
            </a:r>
            <a:endParaRPr lang="en-GB" sz="22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dk2"/>
                </a:solidFill>
                <a:latin typeface="Proxima Nova"/>
                <a:sym typeface="Proxima Nova"/>
              </a:rPr>
              <a:t>Определяют базовую структуру и поведение, которое должно быть реализовано в подклассах.</a:t>
            </a:r>
            <a:endParaRPr lang="en-GB" sz="22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dk2"/>
                </a:solidFill>
                <a:latin typeface="Proxima Nova"/>
                <a:sym typeface="Proxima Nova"/>
              </a:rPr>
              <a:t>Могут содержать как абстрактные методы (без реализации), так и конкретные методы (с реализацией).</a:t>
            </a:r>
            <a:endParaRPr lang="en-GB" sz="22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dk2"/>
                </a:solidFill>
                <a:latin typeface="Proxima Nova"/>
                <a:sym typeface="Proxima Nova"/>
              </a:rPr>
              <a:t>Используются для предоставления общей логики и структуры для подклассов.</a:t>
            </a:r>
            <a:endParaRPr lang="en-GB" sz="22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dk2"/>
                </a:solidFill>
                <a:latin typeface="Proxima Nova"/>
                <a:sym typeface="Proxima Nova"/>
              </a:rPr>
              <a:t>Могут наследовать другие классы и реализовывать интерфейсы.</a:t>
            </a:r>
            <a:endParaRPr lang="en-GB" sz="22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96596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– 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vs abstract class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200" b="1" dirty="0">
                <a:solidFill>
                  <a:schemeClr val="dk2"/>
                </a:solidFill>
                <a:latin typeface="Proxima Nova"/>
              </a:rPr>
              <a:t>Интерфейсы</a:t>
            </a:r>
            <a:r>
              <a:rPr lang="ru-RU" sz="2200" dirty="0">
                <a:solidFill>
                  <a:schemeClr val="dk2"/>
                </a:solidFill>
                <a:latin typeface="Proxima Nova"/>
              </a:rPr>
              <a:t> хорошо подходят для описания внешнего API, с которым будут работать пользователи вашего кода. Они определяют, какие методы и свойства должны быть доступны, но не указывают, как эти методы и свойства реализованы.</a:t>
            </a:r>
            <a:endParaRPr lang="en-GB" sz="22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2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200" b="1" dirty="0">
                <a:solidFill>
                  <a:schemeClr val="dk2"/>
                </a:solidFill>
                <a:latin typeface="Proxima Nova"/>
              </a:rPr>
              <a:t>Абстрактные классы </a:t>
            </a:r>
            <a:r>
              <a:rPr lang="ru-RU" sz="2200" dirty="0">
                <a:solidFill>
                  <a:schemeClr val="dk2"/>
                </a:solidFill>
                <a:latin typeface="Proxima Nova"/>
              </a:rPr>
              <a:t>используются, когда нужно создать базовый класс с общей функциональностью, которую будут разделять несколько классов-наследников. Они помогают избежать дублирования кода, предоставляя общую реализацию, которую могут использовать все наследники.</a:t>
            </a:r>
            <a:endParaRPr lang="en-GB" sz="22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2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200" dirty="0">
                <a:solidFill>
                  <a:schemeClr val="dk2"/>
                </a:solidFill>
                <a:latin typeface="Proxima Nova"/>
              </a:rPr>
              <a:t>Таким образом, интерфейсы и абстрактные классы решают разные задачи и часто используются вместе для построения гибкой и хорошо структурированной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71204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OOP principles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Encapsulation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200">
                <a:solidFill>
                  <a:schemeClr val="dk2"/>
                </a:solidFill>
                <a:latin typeface="Proxima Nova"/>
              </a:rPr>
              <a:t>Инкапсуляция — это принцип, согласно которому данные и методы, которые работают с этими данными, объединяются в одну единицу — класс. Доступ к данным осуществляется через методы класса, что позволяет скрыть внутреннюю реализацию и защитить данные от некорректного использования.</a:t>
            </a:r>
            <a:endParaRPr lang="ru-RU" sz="2200" dirty="0">
              <a:solidFill>
                <a:schemeClr val="dk2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9851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OOP principles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Encapsulation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ru-RU" sz="2200" dirty="0">
              <a:solidFill>
                <a:schemeClr val="dk2"/>
              </a:solidFill>
              <a:latin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F6503B-0203-8FFC-5D46-95BFAFE03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1084687"/>
            <a:ext cx="4019240" cy="5747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56AD0D-7C1C-E601-E2D6-783E3AE18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391" y="1321266"/>
            <a:ext cx="4841849" cy="198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4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OOP principles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200">
                <a:solidFill>
                  <a:schemeClr val="dk2"/>
                </a:solidFill>
                <a:latin typeface="Proxima Nova"/>
              </a:rPr>
              <a:t>Наследование — это принцип, позволяющий одному классу (подклассу) наследовать свойства и методы другого класса (суперкласса). Это позволяет переиспользовать код и создавать иерархии классов.</a:t>
            </a:r>
            <a:endParaRPr lang="ru-RU" sz="2200" dirty="0">
              <a:solidFill>
                <a:schemeClr val="dk2"/>
              </a:solidFill>
              <a:latin typeface="Proxima Nov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F7445-59AB-525A-22FB-54F89E656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927" y="2183783"/>
            <a:ext cx="4088473" cy="450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6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OOP principles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Polymorphism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7100768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200" dirty="0">
                <a:solidFill>
                  <a:schemeClr val="dk2"/>
                </a:solidFill>
                <a:latin typeface="Proxima Nova"/>
              </a:rPr>
              <a:t>Полиморфизм позволяет объектам разных классов обрабатывать данные через единый интерфейс. Это означает, что один и тот же метод может вести себя по-разному в зависимости от класса объекта, который его вызывает.</a:t>
            </a:r>
            <a:endParaRPr lang="en-GB" sz="22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200" dirty="0">
                <a:solidFill>
                  <a:schemeClr val="dk2"/>
                </a:solidFill>
                <a:latin typeface="Proxima Nova"/>
              </a:rPr>
              <a:t>НО! Входные и выходные интерфейсы методов должны совпадать! Т.е. В нашем примере метод </a:t>
            </a:r>
            <a:r>
              <a:rPr lang="en-GB" sz="2200" dirty="0" err="1">
                <a:solidFill>
                  <a:schemeClr val="dk2"/>
                </a:solidFill>
                <a:latin typeface="Proxima Nova"/>
              </a:rPr>
              <a:t>makeSound</a:t>
            </a:r>
            <a:r>
              <a:rPr lang="ru-RU" sz="2200" dirty="0">
                <a:solidFill>
                  <a:schemeClr val="dk2"/>
                </a:solidFill>
                <a:latin typeface="Proxima Nova"/>
              </a:rPr>
              <a:t>() для всех классов должен быть без аргументов и возвращать </a:t>
            </a:r>
            <a:r>
              <a:rPr lang="en-GB" sz="2200" dirty="0">
                <a:solidFill>
                  <a:schemeClr val="dk2"/>
                </a:solidFill>
                <a:latin typeface="Proxima Nova"/>
              </a:rPr>
              <a:t>void</a:t>
            </a:r>
            <a:endParaRPr lang="ru-RU" sz="2200" dirty="0">
              <a:solidFill>
                <a:schemeClr val="dk2"/>
              </a:solidFill>
              <a:latin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A2005-6DD9-2826-C0BD-9B6D2D9E5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68" y="1098438"/>
            <a:ext cx="3969832" cy="56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2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OOP principles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599" y="1321267"/>
            <a:ext cx="11095933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200" dirty="0">
                <a:solidFill>
                  <a:schemeClr val="dk2"/>
                </a:solidFill>
                <a:latin typeface="Proxima Nova"/>
              </a:rPr>
              <a:t>Абстракция — это принцип, который позволяет создавать классы, представляющие абстрактные концепции, которые не могут быть инстанцированы напрямую. Абстрактные классы содержат абстрактные методы, которые должны быть реализованы в подклассах.</a:t>
            </a:r>
          </a:p>
        </p:txBody>
      </p:sp>
    </p:spTree>
    <p:extLst>
      <p:ext uri="{BB962C8B-B14F-4D97-AF65-F5344CB8AC3E}">
        <p14:creationId xmlns:p14="http://schemas.microsoft.com/office/powerpoint/2010/main" val="321034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OOP principles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599" y="1321267"/>
            <a:ext cx="11095933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ru-RU" sz="2200" dirty="0">
              <a:solidFill>
                <a:schemeClr val="dk2"/>
              </a:solidFill>
              <a:latin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5E136-DBF3-9898-0A8E-C389FF4E4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98" y="1219475"/>
            <a:ext cx="4449009" cy="5490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542F2D-8CB1-E938-02C3-7F2A870CC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538" y="1219475"/>
            <a:ext cx="4836990" cy="546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71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200" dirty="0">
                <a:solidFill>
                  <a:schemeClr val="dk2"/>
                </a:solidFill>
                <a:latin typeface="Proxima Nova"/>
              </a:rPr>
              <a:t>Дженерики (generics) в TypeScript позволяют создавать компоненты, которые работают с различными типами данных, обеспечивая большую гибкость и повторное использование кода. С помощью дженериков вы можете писать функции, классы и интерфейсы, которые не зависят от конкретных типов данных и могут работать с любыми типами, указанными пользователем.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2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200" dirty="0">
                <a:solidFill>
                  <a:schemeClr val="dk2"/>
                </a:solidFill>
                <a:latin typeface="Proxima Nova"/>
              </a:rPr>
              <a:t>Основные концепции дженериков: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200" b="1" dirty="0">
                <a:solidFill>
                  <a:schemeClr val="dk2"/>
                </a:solidFill>
                <a:latin typeface="Proxima Nova"/>
              </a:rPr>
              <a:t>Обобщение типов</a:t>
            </a:r>
            <a:r>
              <a:rPr lang="ru-RU" sz="2200" dirty="0">
                <a:solidFill>
                  <a:schemeClr val="dk2"/>
                </a:solidFill>
                <a:latin typeface="Proxima Nova"/>
              </a:rPr>
              <a:t>: Вместо того чтобы указывать конкретные типы данных, вы используете параметры типа.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200" b="1" dirty="0">
                <a:solidFill>
                  <a:schemeClr val="dk2"/>
                </a:solidFill>
                <a:latin typeface="Proxima Nova"/>
              </a:rPr>
              <a:t>Сохранение типа</a:t>
            </a:r>
            <a:r>
              <a:rPr lang="ru-RU" sz="2200" dirty="0">
                <a:solidFill>
                  <a:schemeClr val="dk2"/>
                </a:solidFill>
                <a:latin typeface="Proxima Nova"/>
              </a:rPr>
              <a:t>: Дженерики сохраняют типы данных, передаваемые им, обеспечивая статическую типизацию и избегая ошибок типов во время выполнения.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200" b="1" dirty="0">
                <a:solidFill>
                  <a:schemeClr val="dk2"/>
                </a:solidFill>
                <a:latin typeface="Proxima Nova"/>
              </a:rPr>
              <a:t>Гибкость и повторное использование</a:t>
            </a:r>
            <a:r>
              <a:rPr lang="ru-RU" sz="2200" dirty="0">
                <a:solidFill>
                  <a:schemeClr val="dk2"/>
                </a:solidFill>
                <a:latin typeface="Proxima Nova"/>
              </a:rPr>
              <a:t>: Позволяют писать более гибкий и повторно используемый код.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200" dirty="0">
              <a:solidFill>
                <a:schemeClr val="dk2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28927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Классы в TypeScript являются основным способом описания объектов и их поведения.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E0742E-C971-5139-2976-9136A517E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243" y="1926165"/>
            <a:ext cx="5905229" cy="458432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interfaces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200" dirty="0">
                <a:solidFill>
                  <a:schemeClr val="dk2"/>
                </a:solidFill>
                <a:latin typeface="Proxima Nova"/>
              </a:rPr>
              <a:t>Интерфейсы с дженериками позволяют описывать структуры данных, которые могут работать с различными типами.</a:t>
            </a:r>
            <a:r>
              <a:rPr lang="en-GB" sz="2200" dirty="0">
                <a:solidFill>
                  <a:schemeClr val="dk2"/>
                </a:solidFill>
                <a:latin typeface="Proxima Nova"/>
              </a:rPr>
              <a:t> 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200" dirty="0">
                <a:solidFill>
                  <a:schemeClr val="dk2"/>
                </a:solidFill>
                <a:latin typeface="Proxima Nova"/>
              </a:rPr>
              <a:t>В этом примере интерфейс Box принимает параметр типа T, что позволяет создавать объекты Box с различными типами данных.</a:t>
            </a:r>
            <a:endParaRPr lang="en-GB" sz="22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200" dirty="0">
              <a:solidFill>
                <a:schemeClr val="dk2"/>
              </a:solidFill>
              <a:latin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E05BE-5C6E-D8B9-A2F1-07E1136F4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00" y="2850588"/>
            <a:ext cx="7706480" cy="387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61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types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430837"/>
            <a:ext cx="5238095" cy="478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200" dirty="0">
                <a:solidFill>
                  <a:schemeClr val="dk2"/>
                </a:solidFill>
                <a:latin typeface="Proxima Nova"/>
              </a:rPr>
              <a:t>Работают точно также как интерфейсы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2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200" dirty="0">
                <a:solidFill>
                  <a:schemeClr val="dk2"/>
                </a:solidFill>
                <a:latin typeface="Proxima Nova"/>
              </a:rPr>
              <a:t>В этом примере тип Pair принимает два параметра типа T и U. Это позволяет создавать пары значений различных типов, таких как string и number.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06201-C345-9D0C-F8A9-9E398C32E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784" y="1238813"/>
            <a:ext cx="6015416" cy="507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67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functions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200" dirty="0">
                <a:solidFill>
                  <a:schemeClr val="dk2"/>
                </a:solidFill>
                <a:latin typeface="Proxima Nova"/>
              </a:rPr>
              <a:t>Функции с дженериками позволяют работать с параметрами различных типов, не теряя информации о типах.</a:t>
            </a:r>
            <a:endParaRPr lang="en-GB" sz="22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200" dirty="0">
                <a:solidFill>
                  <a:schemeClr val="dk2"/>
                </a:solidFill>
                <a:latin typeface="Proxima Nova"/>
              </a:rPr>
              <a:t>В этой функции identity используется параметр типа T (Т – это просто название, можно использовать ЛЮБОЕ ВООБЩЕ), который позволяет функции работать с любым типом данных. Тип данных передается в функцию при вызове, что позволяет сохранить типизацию.</a:t>
            </a:r>
            <a:endParaRPr lang="en-GB" sz="22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200" dirty="0">
              <a:solidFill>
                <a:schemeClr val="dk2"/>
              </a:solidFill>
              <a:latin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01C7E0-FF2F-8A0A-BDB4-E2751120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344" y="3151520"/>
            <a:ext cx="6583680" cy="36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67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classes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200">
                <a:solidFill>
                  <a:schemeClr val="dk2"/>
                </a:solidFill>
                <a:latin typeface="Proxima Nova"/>
              </a:rPr>
              <a:t>Классы с дженериками позволяют создавать классы, которые могут работать с различными типами данных.</a:t>
            </a:r>
            <a:endParaRPr lang="ru-RU" sz="2200" dirty="0">
              <a:solidFill>
                <a:schemeClr val="dk2"/>
              </a:solidFill>
              <a:latin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AC6EC-F09F-BB90-AC62-6D67FC1F6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466" y="1780151"/>
            <a:ext cx="4990476" cy="4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48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Generics - extends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200" dirty="0">
                <a:solidFill>
                  <a:schemeClr val="dk2"/>
                </a:solidFill>
                <a:latin typeface="Proxima Nova"/>
              </a:rPr>
              <a:t>Вы можете ограничить типы, которые могут быть использованы с дженериками, используя ключевое слово extends.</a:t>
            </a:r>
            <a:endParaRPr lang="en-GB" sz="22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200" dirty="0">
              <a:solidFill>
                <a:schemeClr val="dk2"/>
              </a:solidFill>
              <a:latin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200" dirty="0">
              <a:solidFill>
                <a:schemeClr val="dk2"/>
              </a:solidFill>
              <a:latin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7DC8F-5BA7-0230-E16B-AE4056A43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00" y="2283688"/>
            <a:ext cx="9974192" cy="4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95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Полезные ссылки</a:t>
            </a:r>
            <a:endParaRPr lang="en-US"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Generics</a:t>
            </a:r>
            <a:r>
              <a:rPr lang="ru-RU" sz="2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-US" sz="2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https://www.typescriptlang.org/docs/handbook/2/generics.html</a:t>
            </a:r>
            <a:endParaRPr lang="en-US" sz="24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Classes: </a:t>
            </a:r>
            <a:r>
              <a:rPr lang="en-US" sz="2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https://www.typescriptlang.org/docs/handbook/2/classes.html</a:t>
            </a:r>
            <a:endParaRPr lang="en-US" sz="24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ООП</a:t>
            </a:r>
            <a:r>
              <a:rPr lang="en-US" sz="2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-US" sz="2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https://youtu.be/-6DWwR_R4Xk?si=vpAq5gS5fxaWhGSJ</a:t>
            </a:r>
            <a:r>
              <a:rPr lang="ru-RU" sz="24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en-US" sz="24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7370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– public, protected, private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Модификаторы доступа контролируют видимость свойств и методов класса.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Public –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видны и внутри класса и извне, наследуются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Private –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видны только внутри класса, не наследуются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Protected –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видны только внутри класса, наследуются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71684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– public, protected, private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6BC84B-D043-C0E6-975C-6503757D4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1133761"/>
            <a:ext cx="5802320" cy="56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4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– public, protected, private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Модификаторы доступа могут быть указаны непосредственно в параметрах конструктора. В таком случае не нужно описывать присваивание через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this</a:t>
            </a: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EF2B0-4326-59F4-E004-4EF2509BA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00" y="2683745"/>
            <a:ext cx="9352400" cy="405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5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– abstract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Абстрактные классы в TypeScript (и в других объектно-ориентированных языках) используются для создания базовых классов, которые не могут быть инстанцированы напрямую. Они служат в качестве шаблонов для других классов. 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Основные моменты: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Вы не можете создать объект абстрактного класса напрямую.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Могут содержать абстрактные методы, т.е. методы без реализации, которые должны быть реализованы в наследуемых классах.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Могут содержать конкретные методы, т.е. методы с реализацией, которые могут быть использованы наследуемыми классами.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84804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– abstract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EC230-EDFB-52B5-EEEE-FA29E2B3B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1169051"/>
            <a:ext cx="3647619" cy="53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458AF8-948D-7833-B6E7-D81BE2C8A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912" y="1244695"/>
            <a:ext cx="6764087" cy="43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– 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implementation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/>
              <a:t>Интерфейсы в TypeScript (и в других объектно-ориентированных языках) используются для определения контракта или спецификации, которую должны соблюдать классы. Интерфейсы определяют, какие поля и методы должен иметь класс, но не содержат реализации этих методов. Основная цель интерфейсов — определить внешнее API для взаимодействия с объектами, без указания внутренней структуры или логики.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3182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– 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implementation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21267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>
                <a:solidFill>
                  <a:schemeClr val="dk2"/>
                </a:solidFill>
                <a:latin typeface="Proxima Nova"/>
                <a:sym typeface="Proxima Nova"/>
              </a:rPr>
              <a:t>В этом примере интерфейс Flyable определяет метод fly, который должен быть реализован классом Bird. Пользователь, работающий с объектом типа Flyable, знает, что у него есть метод fly, но не знает и не интересуется, как именно этот метод реализован.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D44214-A0CC-3B7F-34E8-F6FE9DA30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3" y="3179625"/>
            <a:ext cx="3076190" cy="2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8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1065</Words>
  <Application>Microsoft Office PowerPoint</Application>
  <PresentationFormat>Widescreen</PresentationFormat>
  <Paragraphs>83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Proxima Nova</vt:lpstr>
      <vt:lpstr>Times New Roman</vt:lpstr>
      <vt:lpstr>Office Theme</vt:lpstr>
      <vt:lpstr>PowerPoint Presentation</vt:lpstr>
      <vt:lpstr>Classes</vt:lpstr>
      <vt:lpstr>Classes – public, protected, private</vt:lpstr>
      <vt:lpstr>Classes – public, protected, private</vt:lpstr>
      <vt:lpstr>Classes – public, protected, private</vt:lpstr>
      <vt:lpstr>Classes – abstract</vt:lpstr>
      <vt:lpstr>Classes – abstract</vt:lpstr>
      <vt:lpstr>Classes – interface implementation</vt:lpstr>
      <vt:lpstr>Classes – interface implementation</vt:lpstr>
      <vt:lpstr>Classes – interface implementation</vt:lpstr>
      <vt:lpstr>Classes – interface vs abstract class</vt:lpstr>
      <vt:lpstr>Classes – interface vs abstract class</vt:lpstr>
      <vt:lpstr>OOP principles - Encapsulation</vt:lpstr>
      <vt:lpstr>OOP principles - Encapsulation</vt:lpstr>
      <vt:lpstr>OOP principles - Inheritance</vt:lpstr>
      <vt:lpstr>OOP principles - Polymorphism</vt:lpstr>
      <vt:lpstr>OOP principles - Abstraction</vt:lpstr>
      <vt:lpstr>OOP principles - Abstraction</vt:lpstr>
      <vt:lpstr>Generics</vt:lpstr>
      <vt:lpstr>Generic interfaces</vt:lpstr>
      <vt:lpstr>Generic types</vt:lpstr>
      <vt:lpstr>Generic functions</vt:lpstr>
      <vt:lpstr>Generic classes</vt:lpstr>
      <vt:lpstr>Generics - extends</vt:lpstr>
      <vt:lpstr>Полезные 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Anatoly Karpovich</dc:creator>
  <cp:lastModifiedBy>Anatoly Karpovich</cp:lastModifiedBy>
  <cp:revision>21</cp:revision>
  <dcterms:created xsi:type="dcterms:W3CDTF">2024-06-23T12:54:37Z</dcterms:created>
  <dcterms:modified xsi:type="dcterms:W3CDTF">2024-07-02T17:51:32Z</dcterms:modified>
</cp:coreProperties>
</file>