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3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23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8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6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672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955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80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86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2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2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34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13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8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74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094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293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99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65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272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47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281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56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327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90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272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395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104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860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1712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84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02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396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9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00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028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484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094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262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07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1681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6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39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8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5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6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bs42io/clean-code-typescript" TargetMode="External"/><Relationship Id="rId3" Type="http://schemas.openxmlformats.org/officeDocument/2006/relationships/hyperlink" Target="https://youtube.com/playlist?list=PLmqFxxywkatQNWLG1IZYUhKoQrnuZHqaK&amp;si=kI8Nxjw6o3uaioqb" TargetMode="External"/><Relationship Id="rId7" Type="http://schemas.openxmlformats.org/officeDocument/2006/relationships/hyperlink" Target="https://refactoring.guru/ru/refactor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.logrocket.com/understanding-design-patterns-typescript-node-js/" TargetMode="External"/><Relationship Id="rId5" Type="http://schemas.openxmlformats.org/officeDocument/2006/relationships/hyperlink" Target="https://refactoring.guru/ru/design-patterns/catalog" TargetMode="External"/><Relationship Id="rId4" Type="http://schemas.openxmlformats.org/officeDocument/2006/relationships/hyperlink" Target="https://youtu.be/TxZwqVTaCmA?si=ORhKi9CURZVPcVie" TargetMode="External"/><Relationship Id="rId9" Type="http://schemas.openxmlformats.org/officeDocument/2006/relationships/hyperlink" Target="https://github.com/pvarentsov/typescript-clean-architec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GB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SOLID, Patterns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Liskov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substitution principle - </a:t>
            </a:r>
            <a:r>
              <a:rPr lang="be-BY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имер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5427416" cy="471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В классе Square нарушается LSP, так как квадрат не является подтипом прямоугольника в строгом математическом смысле. Например, изменение ширины прямоугольника через метод setWidth может привести к неожиданному поведению для квадрата.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15C6E-BF4A-F0D3-F3E6-2995DA3F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74" y="1330411"/>
            <a:ext cx="5555026" cy="33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Liskov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substitution principle - 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5793176" cy="472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Более правильным подходом было бы использование общего интерфейса или абстрактного класса, который объединяет обе фигуры без нарушения LSP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D5713-DC16-D579-1D40-4A6D2AD3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04" y="1219476"/>
            <a:ext cx="5171429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1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segregation principle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Определение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Клиенты не должны зависеть от интерфейсов, которые они не используют.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Объяснение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Принцип разделения интерфейса (ISP) предлагает, что интерфейсы должны быть специфичными для клиентских потребностей, чтобы избежать зависимости от ненужных методов. Это помогает уменьшить связанность (coupling) и упростить взаимодействие между компонентами системы. Вместо того чтобы иметь один большой интерфейс, который охватывает все возможные методы, следует создавать маленькие и узкоспециализированные интерфейсы, каждый из которых обслуживает конкретную группу операций.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583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segregation principle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пример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5948624" cy="478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Рассмотрим интерфейс Device, который определяет методы для управления устройством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Нарушение ISP: Если у нас есть класс AllInOnePrinter, который реализует интерфейс Device, но реализация print(), scan() и fax() не всегда нужна во всех типах устройств. Например, для простого принтера print() может быть единственной полезной операцией.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DB3A-F97F-FED8-5681-7C1246F7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1" y="1330411"/>
            <a:ext cx="4537170" cy="31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segregation principle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пример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2958536" cy="478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Решение: Разделяем интерфейс Device на более специфические интерфейсы: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9D308-198D-42DE-71E2-92F62BE7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66" y="1330411"/>
            <a:ext cx="4009524" cy="396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E66E-BE10-38C9-CC99-239441DA1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40" y="1330411"/>
            <a:ext cx="4457143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9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inversion principle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Определение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Высокоуровневые модули не должны зависеть от низкоуровневых модулей. Оба типа модулей должны зависеть от абстракций. Абстракции не должны зависеть от деталей. Детали должны зависеть от абстракций.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Объяснение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Принцип инверсии зависимостей (DIP) предлагает, что высокоуровневые модули не должны зависеть от деталей низкоуровневых модулей, а оба типа модулей должны зависеть от абстракций. Это достигается путем использования интерфейсов или абстрактных классов для определения контрактов, которые реализуются конкретными классами. Таким образом, изменения в низкоуровневых модулях (деталях) не должны приводить к изменениям в высокоуровневых модулях, что делает систему более гибкой и легко расширяемой.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9955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inversion principle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пример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388208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Рассмотрим классы Switch и Light, где выключатель включает и выключает свет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Нарушение DIP: Класс Switch прямо зависит от конкретной реализации Light. Если мы захотим изменить или добавить другой тип освещения, нам придется изменять класс Switch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3AF73-C284-F469-7362-EEDDFD44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72" y="1330410"/>
            <a:ext cx="3401312" cy="2301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349AC-E334-6B5B-D99F-4F30598C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121" y="1330410"/>
            <a:ext cx="3668080" cy="46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inversion principle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решение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30411"/>
            <a:ext cx="3821201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Решение: Введем абстракцию в виде интерфейса Switchable.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Теперь Switch зависит от интерфейса Switchable, а не от конкретной реализации Light. Это позволяет легко заменять или добавлять другие устройства, реализующие интерфейс Switchable.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6AC6E-2489-67DF-9781-3B55A0FE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72" y="1400428"/>
            <a:ext cx="3685714" cy="337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5152E-2B5D-3574-63C8-1A2AC8084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57" y="1400428"/>
            <a:ext cx="3190476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30411"/>
            <a:ext cx="11095934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Паттерны проектирования (Design Patterns) - это повторяемые архитектурные решения, предназначенные для решения часто встречающихся проблем в проектировании программного обеспечения. Они представляют собой проверенные методы и архитектурные решения, которые разработчики могут использовать для создания гибких, эффективных и поддерживаемых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75701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30411"/>
            <a:ext cx="11095934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Порождающие паттерны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Отвечают за создание объектов, скрывая процесс инстанцирования сложных объектов от клиентского кода. Примеры: Фабрика (Factory), Абстрактная фабрика (Abstract Factory), Одиночка (Singleton) и т.д.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Структурные паттерны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Определяют отношения между классами или объектами, обеспечивая удобство в создании больших структурных композиций. Примеры: Адаптер (Adapter), Декоратор (Decorator), Мост (Bridge) и т.д.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Поведенческие паттерны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Определяют взаимодействие между объектами и распределение обязанностей между ними. Примеры: Стратегия (Strategy), Наблюдатель (Observer), Состояние (State) и т.д.</a:t>
            </a:r>
          </a:p>
        </p:txBody>
      </p:sp>
    </p:spTree>
    <p:extLst>
      <p:ext uri="{BB962C8B-B14F-4D97-AF65-F5344CB8AC3E}">
        <p14:creationId xmlns:p14="http://schemas.microsoft.com/office/powerpoint/2010/main" val="29068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SOLID - это акроним, который представляет собой пять принципов объектно-ориентированного проектирования, направленных на то, чтобы сделать программные конструкции более понятными, гибкими и поддерживаемыми. Эти принципы были введены Робертом К. Мартином (также известным как Дядя Боб). Каждая буква в SOLID обозначает отдельный принцип:</a:t>
            </a: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Принцип единственной ответственности (SRP)</a:t>
            </a: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Принцип открытости/закрытости (OCP)</a:t>
            </a: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Принцип подстановки Барбары Лисков (LSP)</a:t>
            </a: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Принцип разделения интерфейса (ISP)</a:t>
            </a:r>
          </a:p>
          <a:p>
            <a:pPr marL="609596" indent="-457200">
              <a:buClr>
                <a:schemeClr val="dk2"/>
              </a:buClr>
              <a:buSzPts val="1800"/>
              <a:buFont typeface="+mj-lt"/>
              <a:buAutoNum type="arabicPeriod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Принцип инверсии зависимостей (DIP)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30411"/>
            <a:ext cx="11095934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 Фабрика относится к порождающим паттернам проектирования и используется для создания объектов без указания конкретного класса создаваемого объекта. Этот паттерн делегирует процесс создания объектов в одну из нескольких подтипов на основе заданных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2647271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269452"/>
            <a:ext cx="609492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Представим, что у нас есть несколько типов автомобилей, каждый из которых реализует общий интерфейс Car. Мы можем использовать фабричный метод для создания экземпляров этих автомобилей, в зависимости от переданного типа.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Шаг 1: Определение интерфейса и конкретных классов автомобилей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4368C-2060-9008-9B96-21074E79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155201"/>
            <a:ext cx="4856800" cy="56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2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269452"/>
            <a:ext cx="609492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C9118-5A55-EE31-8AD6-94F8542E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269452"/>
            <a:ext cx="5523809" cy="3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4B578-3A20-731D-B8D8-83538AC0C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69452"/>
            <a:ext cx="5415533" cy="36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Factory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Объяснение примера: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Car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Интерфейс, который определяет метод drive(), реализуемый всеми типами автомобилей.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Sedan, SUV, Hatchback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Конкретные классы, реализующие интерфейс Car и представляющие различные типы автомобилей.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CarFactory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Простая фабрика, которая содержит метод createCar(type: string), возвращающий экземпляр соответствующего типа автомобиля в зависимости от переданного типа.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Использование фабрики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Создание экземпляров различных типов автомобилей с помощью метода createCar() и вызов метода drive() для каждого созданного автомобиля.</a:t>
            </a:r>
          </a:p>
        </p:txBody>
      </p:sp>
    </p:spTree>
    <p:extLst>
      <p:ext uri="{BB962C8B-B14F-4D97-AF65-F5344CB8AC3E}">
        <p14:creationId xmlns:p14="http://schemas.microsoft.com/office/powerpoint/2010/main" val="161256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</a:t>
            </a:r>
            <a:r>
              <a:rPr lang="en-GB" sz="4267" b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Builder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 Строитель относится к порождающим паттернам проектирования и используется для создания объектов сложной структуры с использованием одного и того же процесса построения. Он позволяет создавать различные представления объекта, изолируя процесс конструирования и представления объекта.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Строитель (Builder): Определяет интерфейс для создания частей объекта.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Конкретный строитель (ConcreteBuilder): Реализует интерфейс Builder для построения и сборки частей объекта.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Директор (Director): Управляет процессом построения объекта с помощью строителя.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Продукт (Product): Окончательный объект, который создается с использованием строителя.</a:t>
            </a:r>
          </a:p>
        </p:txBody>
      </p:sp>
    </p:spTree>
    <p:extLst>
      <p:ext uri="{BB962C8B-B14F-4D97-AF65-F5344CB8AC3E}">
        <p14:creationId xmlns:p14="http://schemas.microsoft.com/office/powerpoint/2010/main" val="284719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</a:t>
            </a:r>
            <a:r>
              <a:rPr lang="en-GB" sz="4267" b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Builder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Принцип работы паттерна Строитель: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Клиентский код создает директора и передает ему конкретный объект строителя.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Директор использует строителя для последовательного построения частей продукта.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 завершении построения директор возвращает готовый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41527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</a:t>
            </a:r>
            <a:r>
              <a:rPr lang="en-GB" sz="4267" b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Builder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56803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>
                <a:solidFill>
                  <a:schemeClr val="dk2"/>
                </a:solidFill>
                <a:latin typeface="Proxima Nova"/>
                <a:sym typeface="Proxima Nova"/>
              </a:rPr>
              <a:t>Шаг 1: Определение интерфейса строителя и продукта</a:t>
            </a: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1FA8C-29E4-63BD-953D-72D0AA0C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87" y="1154648"/>
            <a:ext cx="5057143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</a:t>
            </a:r>
            <a:r>
              <a:rPr lang="en-GB" sz="4267" b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Builder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56803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Шаг 2: Реализация конкретного строителя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51650-635E-52E2-53B8-CFFED21B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866" y="1084686"/>
            <a:ext cx="4866667" cy="5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</a:t>
            </a:r>
            <a:r>
              <a:rPr lang="en-GB" sz="4267" b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Builder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4752747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Шаг 3: Использование директора для построения дома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75684-AF84-C5FB-AEB2-01C9A804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00" y="1223030"/>
            <a:ext cx="62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</a:t>
            </a:r>
            <a:r>
              <a:rPr lang="en-GB" sz="4267" b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Builder</a:t>
            </a:r>
            <a:endParaRPr lang="en-GB"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Объяснение примера: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House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Класс, представляющий продукт (дом), который должен быть построен.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HouseBuilder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Интерфейс, который определяет методы для построения различных частей дома.BrickHouseBuilder: Конкретный строитель, который реализует интерфейс HouseBuilder и строит дом из кирпичей.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Director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Управляет процессом построения дома через указание строителя и последовательное выполнение методов построения.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Использование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Создание экземпляра директора и конкретного строителя, вызов метода construct() для построения дома, получение готового продукта через метод getHouse().</a:t>
            </a:r>
          </a:p>
        </p:txBody>
      </p:sp>
    </p:spTree>
    <p:extLst>
      <p:ext uri="{BB962C8B-B14F-4D97-AF65-F5344CB8AC3E}">
        <p14:creationId xmlns:p14="http://schemas.microsoft.com/office/powerpoint/2010/main" val="7005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Responsibility principle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Определение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Класс должен иметь только одну причину для изменения, то есть он должен иметь только одну задачу или ответственность.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Объяснение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Этот принцип гарантирует, что класс сосредоточен на выполнении одной задачи. Это делает класс более простым для понимания, поддержки и тестирования. Если у класса есть несколько обязанностей, изменения одной из них могут повлиять на другие, усложняя управление кодом.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59427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Builder for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DF705-7880-6C67-691C-665E47AA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3" y="1181286"/>
            <a:ext cx="10990800" cy="46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43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Builder for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9E281-3D3C-B837-968D-24EAB203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80" y="1084686"/>
            <a:ext cx="6204154" cy="52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Builder for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AEF7B-F2AC-4BA7-E590-66826E4F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29" y="1069073"/>
            <a:ext cx="5518145" cy="56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2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Builder for </a:t>
            </a:r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3E726-26BC-C32E-3B2B-68F0B9B6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43" y="1999851"/>
            <a:ext cx="8676190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Singleton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 Singleton (Одиночка) — это порождающий паттерн проектирования, который гарантирует, что у класса есть только один экземпляр, и предоставляет глобальную точку доступа к этому экземпляру.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использовать Singleton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нужно иметь строго один экземпляр какого-то класса, например, для управления доступом к ресурсу (например, база данных, файловая система).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этот единственный экземпляр должен быть доступен из разных частей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13312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Singleton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B1664-8FDF-A4BD-D182-B8A1D693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428" y="1486143"/>
            <a:ext cx="4657143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14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Singleton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Нарушение принципов SOLID: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952496" lvl="1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SRP (Принцип единственной ответственности): Класс имеет две ответственности — управление своим единственным экземпляром и выполнение своей основной функциональности.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952496" lvl="1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OCP (Принцип открытости/закрытости): Изменение способа создания экземпляра требует изменения самого класса.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952496" lvl="1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DIP (Принцип инверсии зависимостей): Классы, использующие Singleton, зависят от конкретного класса, а не от абстракции.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7912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Strategy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 Strategy (Стратегия) — это поведенческий паттерн проектирования, который определяет семейство алгоритмов, инкапсулирует каждый из них и делает их взаимозаменяемыми. Паттерн позволяет менять алгоритмы независимо от клиентов, которые их используют.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использовать паттерн Strategy: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у вас есть несколько схожих алгоритмов, и вам нужно переключаться между ними в зависимости от контекста.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у вас есть несколько вариантов поведения для объекта, и вы хотите выбирать поведение во время выполнения.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вам нужно избежать использования множества условных операторов для выбора нужного поведения.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7360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Strategy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751184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Представим, что у нас есть несколько видов поведения животных — например, поведение при издаче звуков.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246B9-F395-33BB-A4EF-8DE6668C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676" y="1084686"/>
            <a:ext cx="3209524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1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Strategy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6899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Представим, что у нас есть несколько видов поведения животных — например, поведение при издаче звуков.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8D9C-1DB1-50A8-4087-BB42F978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12" y="1084686"/>
            <a:ext cx="4026688" cy="5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7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Responsibility principle -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пример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D5FA2-3213-3425-933B-AB74DC22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330411"/>
            <a:ext cx="8902136" cy="50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83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Strategy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Примеры использования паттерна Strategy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Алгоритмы сортировки: Программа может использовать разные алгоритмы сортировки в зависимости от типа данных или размера коллекции.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Методы оплаты: Интернет-магазин может предоставлять несколько способов оплаты и переключаться между ними в зависимости от выбора пользователя.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Форматы вывода: Приложение может выводить данные в разных форматах (JSON, XML, CSV) в зависимости от предпочтений пользователя.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99874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Template method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 Template Method (Шаблонный метод) — это поведенческий паттерн проектирования, который определяет скелет алгоритма в методе, оставляя определение реализации некоторых шагов субклассам. Паттерн позволяет субклассам переопределять некоторые части алгоритма без изменения его структуры.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использовать Template Method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нужно использовать основной алгоритм, но с возможностью изменять или дополнять некоторые его шаги.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нужно избегать дублирования кода, перемещая общий код в суперкласс.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88835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Template method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6064712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Рассмотрим пример с процессом заказа в интернет-магазине. Процесс может включать разные этапы, такие как валидация заказа, обработка платежа и доставка. Конкретные шаги могут различаться в зависимости от типа заказа (например, физический продукт или цифровой продукт).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1A0D7-37F3-E64F-D4D6-2CE4E69B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19" y="1183219"/>
            <a:ext cx="4152381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75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Template method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1" y="1181286"/>
            <a:ext cx="6502034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Рассмотрим пример с процессом заказа в интернет-магазине. Процесс может включать разные этапы, такие как валидация заказа, обработка платежа и доставка. Конкретные шаги могут различаться в зависимости от типа заказа (например, физический продукт или цифровой продукт).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B9856-B72F-6BB7-4786-B0248665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42" y="1181286"/>
            <a:ext cx="4409258" cy="5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1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Template method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</a:rPr>
              <a:t>Примеры использования Template Method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Работа с документами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: Приложения для обработки документов могут использовать шаблонный метод для определения последовательности шагов обработки (открытие, редактирование, сохранение), а конкретные шаги могут различаться для разных типов документов.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Игровая логика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: В играх шаблонный метод может использоваться для описания последовательности шагов в игровом цикле (инициализация, обновление, отрисовка), а конкретные шаги могут различаться для различных уровней или режимов игры.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dk2"/>
                </a:solidFill>
                <a:latin typeface="Proxima Nova"/>
              </a:rPr>
              <a:t>Веб-приложения</a:t>
            </a:r>
            <a:r>
              <a:rPr lang="ru-RU" sz="2400" dirty="0">
                <a:solidFill>
                  <a:schemeClr val="dk2"/>
                </a:solidFill>
                <a:latin typeface="Proxima Nova"/>
              </a:rPr>
              <a:t>: Веб-приложения могут использовать шаблонный метод для обработки запросов (валидация, аутентификация, обработка данных), а конкретные шаги могут различаться для различных типов запросов.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40520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Decorator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Паттерн Decorator (Декоратор) — это структурный паттерн проектирования, который позволяет динамически добавлять объектам новую функциональность, оборачивая их в полезные "обертки" (декораторы). Этот паттерн предоставляет гибкую альтернативу практике создания подклассов для расширения функциональности.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использовать паттерн Decorator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нужно добавлять обязанности объектам динамически и прозрачно.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невозможно использовать наследование для расширения функциональности (например, если нужно добавить функциональность к отдельным объектам, а не ко всем экземплярам класса).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Когда расширение с помощью подклассов приведет к комбинаторному взрыву числа классов.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4545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Decorator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181286"/>
            <a:ext cx="11070599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Реализуем простой декоратор для логирования результата работы метода класса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FDABB-A042-BC6B-7576-D5C1AA3B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28999"/>
            <a:ext cx="10992554" cy="22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4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– Decorator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181286"/>
            <a:ext cx="4961071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Использование: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Декораторы используются с символом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@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17FB2-48F1-9902-CACA-A17288D0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084685"/>
            <a:ext cx="5999800" cy="56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45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/>
          <p:nvPr/>
        </p:nvSpPr>
        <p:spPr>
          <a:xfrm>
            <a:off x="415600" y="1181286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SOLID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3"/>
              </a:rPr>
              <a:t>https://youtube.com/playlist?list=PLmqFxxywkatQNWLG1IZYUhKoQrnuZHqaK&amp;si=kI8Nxjw6o3uaioqb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SOLID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4"/>
              </a:rPr>
              <a:t>https://youtu.be/TxZwqVTaCmA?si=ORhKi9CURZVPcVie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Patterns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5"/>
              </a:rPr>
              <a:t>https://refactoring.guru/ru/design-patterns/catalog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Patterns in TS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6"/>
              </a:rPr>
              <a:t>https://blog.logrocket.com/understanding-design-patterns-typescript-node-js/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Refactoring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7"/>
              </a:rPr>
              <a:t>https://refactoring.guru/ru/refactoring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Clean code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8"/>
              </a:rPr>
              <a:t>https://github.com/labs42io/clean-code-typescript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Clean architecture - 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  <a:hlinkClick r:id="rId9"/>
              </a:rPr>
              <a:t>https://github.com/pvarentsov/typescript-clean-architecture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Responsibility principle -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решение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991A7-FD87-99F0-9250-DF233D8E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01" y="1282196"/>
            <a:ext cx="6497264" cy="53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Open/close principle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Определение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Программные сущности (классы, модули, функции и т.д.) должны быть открыты для расширения, но закрыты для модификации.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Объяснение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Этот принцип гласит, что поведение системы должно быть расширяемым без изменения существующего кода. Это достигается за счет использования абстракций и полиморфизма. Таким образом, мы можем добавлять новую функциональность через создание новых классов или модулей, а не изменяя уже существующие.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300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Open/close principle -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пример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B6FB9-C805-FB28-B55A-730727A0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253839"/>
            <a:ext cx="11070400" cy="35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Open/close principle -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решение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4878776" cy="486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Мы можем создать интерфейс Shape и классы для каждой формы, реализующие этот интерфейс: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DF986-4EB8-63E4-4516-C6690538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283968"/>
            <a:ext cx="5577077" cy="4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Liskov</a:t>
            </a:r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substitution principle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Определение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Объекты в программе должны быть заменяемыми на экземпляры их подтипов без изменения правильности выполнения программы.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b="1" dirty="0">
                <a:solidFill>
                  <a:schemeClr val="dk2"/>
                </a:solidFill>
                <a:latin typeface="Proxima Nova"/>
                <a:sym typeface="Proxima Nova"/>
              </a:rPr>
              <a:t>Объяснение</a:t>
            </a: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: Принцип подстановки Лисков (LSP) расширяет принцип подтипов в объектно-ориентированном программировании. Он утверждает, что объекты или экземпляры производных классов должны быть взаимозаменяемыми с экземплярами их базовых классов без нарушения корректности программы. Если код использует ссылку на базовый класс, то поведение должно быть таким же, как если бы ссылка использовала производный класс, не внося в программу ошибок или неправильного поведения.</a:t>
            </a:r>
            <a:endParaRPr lang="en-GB" sz="24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9705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2244</Words>
  <Application>Microsoft Office PowerPoint</Application>
  <PresentationFormat>Widescreen</PresentationFormat>
  <Paragraphs>159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Proxima Nova</vt:lpstr>
      <vt:lpstr>Times New Roman</vt:lpstr>
      <vt:lpstr>Office Theme</vt:lpstr>
      <vt:lpstr>PowerPoint Presentation</vt:lpstr>
      <vt:lpstr>SOLID</vt:lpstr>
      <vt:lpstr>Single Responsibility principle</vt:lpstr>
      <vt:lpstr>Single Responsibility principle - пример</vt:lpstr>
      <vt:lpstr>Single Responsibility principle - решение</vt:lpstr>
      <vt:lpstr>Open/close principle</vt:lpstr>
      <vt:lpstr>Open/close principle - пример</vt:lpstr>
      <vt:lpstr>Open/close principle - решение</vt:lpstr>
      <vt:lpstr>Liskov substitution principle</vt:lpstr>
      <vt:lpstr>Liskov substitution principle - пример</vt:lpstr>
      <vt:lpstr>Liskov substitution principle - решение</vt:lpstr>
      <vt:lpstr>Interface segregation principle</vt:lpstr>
      <vt:lpstr>Interface segregation principle - пример</vt:lpstr>
      <vt:lpstr>Interface segregation principle - пример</vt:lpstr>
      <vt:lpstr>Dependency inversion principle</vt:lpstr>
      <vt:lpstr>Dependency inversion principle - пример</vt:lpstr>
      <vt:lpstr>Dependency inversion principle - решение</vt:lpstr>
      <vt:lpstr>Design Patterns</vt:lpstr>
      <vt:lpstr>Design Patterns</vt:lpstr>
      <vt:lpstr>Design Patterns – Factory</vt:lpstr>
      <vt:lpstr>Design Patterns – Factory</vt:lpstr>
      <vt:lpstr>Design Patterns – Factory</vt:lpstr>
      <vt:lpstr>Design Patterns – Factory</vt:lpstr>
      <vt:lpstr>Design Patterns – Builder</vt:lpstr>
      <vt:lpstr>Design Patterns – Builder</vt:lpstr>
      <vt:lpstr>Design Patterns – Builder</vt:lpstr>
      <vt:lpstr>Design Patterns – Builder</vt:lpstr>
      <vt:lpstr>Design Patterns – Builder</vt:lpstr>
      <vt:lpstr>Design Patterns – Builder</vt:lpstr>
      <vt:lpstr>Design Patterns – Builder for api request</vt:lpstr>
      <vt:lpstr>Design Patterns – Builder for api request</vt:lpstr>
      <vt:lpstr>Design Patterns – Builder for api request</vt:lpstr>
      <vt:lpstr>Design Patterns – Builder for api request</vt:lpstr>
      <vt:lpstr>Design Patterns – Singleton</vt:lpstr>
      <vt:lpstr>Design Patterns – Singleton</vt:lpstr>
      <vt:lpstr>Design Patterns – Singleton</vt:lpstr>
      <vt:lpstr>Design Patterns – Strategy</vt:lpstr>
      <vt:lpstr>Design Patterns – Strategy</vt:lpstr>
      <vt:lpstr>Design Patterns – Strategy</vt:lpstr>
      <vt:lpstr>Design Patterns – Strategy</vt:lpstr>
      <vt:lpstr>Design Patterns – Template method</vt:lpstr>
      <vt:lpstr>Design Patterns – Template method</vt:lpstr>
      <vt:lpstr>Design Patterns – Template method</vt:lpstr>
      <vt:lpstr>Design Patterns – Template method</vt:lpstr>
      <vt:lpstr>Design Patterns – Decorator</vt:lpstr>
      <vt:lpstr>Design Patterns – Decorator</vt:lpstr>
      <vt:lpstr>Design Patterns – Decorator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49</cp:revision>
  <dcterms:created xsi:type="dcterms:W3CDTF">2024-07-03T23:28:39Z</dcterms:created>
  <dcterms:modified xsi:type="dcterms:W3CDTF">2024-07-16T22:16:27Z</dcterms:modified>
</cp:coreProperties>
</file>