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83" r:id="rId19"/>
    <p:sldId id="275" r:id="rId20"/>
    <p:sldId id="276" r:id="rId21"/>
    <p:sldId id="277" r:id="rId22"/>
    <p:sldId id="278" r:id="rId23"/>
    <p:sldId id="280" r:id="rId24"/>
    <p:sldId id="281" r:id="rId25"/>
    <p:sldId id="27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D7725-9001-4879-9CA6-AF75427D64C5}" type="datetimeFigureOut">
              <a:rPr lang="en-GB" smtClean="0"/>
              <a:t>27/06/2024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AB5F1-53F4-4828-9D69-76DC448CD028}" type="slidenum">
              <a:rPr lang="en-GB" smtClean="0"/>
              <a:t>‹#›</a:t>
            </a:fld>
            <a:endParaRPr lang="en-GB"/>
          </a:p>
        </p:txBody>
      </p:sp>
    </p:spTree>
    <p:extLst>
      <p:ext uri="{BB962C8B-B14F-4D97-AF65-F5344CB8AC3E}">
        <p14:creationId xmlns:p14="http://schemas.microsoft.com/office/powerpoint/2010/main" val="414837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9086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4066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449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669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459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4594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538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001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088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701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445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332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2960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1915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1661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106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413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307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013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310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91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737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845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840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9C25-2B1C-52BF-379F-29191AE634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E1AD52-1E76-AB6B-92C7-AC9528E17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EAF092-88C3-46A5-A2F4-16653E95CD3E}"/>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438F893C-1985-F9DC-933D-C5AAEC4397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B5FD9-4FA3-3C74-4FEA-E2EA7B623762}"/>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169339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DC3F-9A40-17F8-242C-36B40DBC34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63FB93-FDF6-095B-3B56-397BC8671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7DC01F-97FE-1AE1-2837-11FB453BECC3}"/>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6FEDA53B-DFF8-8024-D282-8F29EDD7DB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5F6BD-F140-60C9-46CE-5C2C43AE56F6}"/>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394479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3DC82-2C74-7EFE-313D-8470769116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4D6292-0E33-3D7C-7410-8941DD4F7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CEA9C6-F70F-07C3-180C-10FB97AE7E60}"/>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99AA4DAF-DDAA-0468-E4B6-67BAEACCDE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B5D956-80FB-F59C-AD52-92D3407192C1}"/>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366566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9"/>
        <p:cNvGrpSpPr/>
        <p:nvPr/>
      </p:nvGrpSpPr>
      <p:grpSpPr>
        <a:xfrm>
          <a:off x="0" y="0"/>
          <a:ext cx="0" cy="0"/>
          <a:chOff x="0" y="0"/>
          <a:chExt cx="0" cy="0"/>
        </a:xfrm>
      </p:grpSpPr>
      <p:sp>
        <p:nvSpPr>
          <p:cNvPr id="10" name="Google Shape;10;p35"/>
          <p:cNvSpPr>
            <a:spLocks noGrp="1"/>
          </p:cNvSpPr>
          <p:nvPr>
            <p:ph type="pic" idx="2"/>
          </p:nvPr>
        </p:nvSpPr>
        <p:spPr>
          <a:xfrm>
            <a:off x="0" y="0"/>
            <a:ext cx="12292315" cy="6858000"/>
          </a:xfrm>
          <a:prstGeom prst="rect">
            <a:avLst/>
          </a:prstGeom>
          <a:noFill/>
          <a:ln>
            <a:noFill/>
          </a:ln>
        </p:spPr>
      </p:sp>
    </p:spTree>
    <p:extLst>
      <p:ext uri="{BB962C8B-B14F-4D97-AF65-F5344CB8AC3E}">
        <p14:creationId xmlns:p14="http://schemas.microsoft.com/office/powerpoint/2010/main" val="41549587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3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4" name="Google Shape;14;p3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7965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F713-CBB7-7224-77A4-B4563A9DC6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51E2F9-71AA-1143-8014-CD1ACC6F6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118841-5BE4-69EA-9E72-2A36B2E5D530}"/>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D87FF7C3-8107-F9A3-2199-7D7F27550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C867FA-BC1B-87B0-1072-623B06E73E85}"/>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16724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C434-645B-4C9E-81EC-C63C7AC3F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C39BFC1-B247-D492-C716-FEB91C2F57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05BE0-78BD-8613-9CCC-6158E183562E}"/>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6342E588-DF5F-6551-EC6C-A53251E157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F4523-E8D0-D604-282B-C98CA862BEB6}"/>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253416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A1B-D609-E3B8-828A-8EFD3C1BF6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2B0258-633E-D0F9-FC2E-47D2F482B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CB07C3-5D38-BFEF-2F3D-C99C1B6FE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D1CE3A-593A-6DF5-3CE4-85EAAFDB7793}"/>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6" name="Footer Placeholder 5">
            <a:extLst>
              <a:ext uri="{FF2B5EF4-FFF2-40B4-BE49-F238E27FC236}">
                <a16:creationId xmlns:a16="http://schemas.microsoft.com/office/drawing/2014/main" id="{014059F7-85EE-B27A-B808-104F0C5602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BA7E3B-5820-67D1-1204-7C8AB59C7CB6}"/>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293810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BC59-279E-DBC1-14DB-226E30B24C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2EBD3D-8B49-1525-9F1F-8E30FEB47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4E782-705C-D9AA-023D-3E81F5E42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25ABA2-F88D-2523-BF4F-57F53E6F8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522BB-BE3C-B10A-1D5C-606D81F72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800ABF-CD07-D523-A1E8-2551E69ACB77}"/>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8" name="Footer Placeholder 7">
            <a:extLst>
              <a:ext uri="{FF2B5EF4-FFF2-40B4-BE49-F238E27FC236}">
                <a16:creationId xmlns:a16="http://schemas.microsoft.com/office/drawing/2014/main" id="{D1FE4562-B39C-6085-6A2E-0B10D54614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C717F5-78AB-A960-9406-4AEBEB209C4A}"/>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414168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80B7-D8DC-1D31-7930-F974618C44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0E42EF-2248-39C6-7B44-90144582C9EA}"/>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4" name="Footer Placeholder 3">
            <a:extLst>
              <a:ext uri="{FF2B5EF4-FFF2-40B4-BE49-F238E27FC236}">
                <a16:creationId xmlns:a16="http://schemas.microsoft.com/office/drawing/2014/main" id="{4360EEFD-1E53-8991-53BD-61FAF0670A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AB0BD8-F536-9679-9656-0B0B50B089DF}"/>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169753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99EEF-44C4-47A7-64F1-796E92C881FE}"/>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3" name="Footer Placeholder 2">
            <a:extLst>
              <a:ext uri="{FF2B5EF4-FFF2-40B4-BE49-F238E27FC236}">
                <a16:creationId xmlns:a16="http://schemas.microsoft.com/office/drawing/2014/main" id="{CD7BF576-1D0D-577B-A67F-DFA9EE075B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724B4C-84BE-C0B3-0555-CD8EDE040A70}"/>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42997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7BCC-8C5C-FDE9-7673-974C0CB38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668161-8B6B-825F-44AA-3246A09AB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DF38B1-328E-F856-75D1-E921CA0BB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B02CE-B295-BEC7-4FDF-34989953F6BD}"/>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6" name="Footer Placeholder 5">
            <a:extLst>
              <a:ext uri="{FF2B5EF4-FFF2-40B4-BE49-F238E27FC236}">
                <a16:creationId xmlns:a16="http://schemas.microsoft.com/office/drawing/2014/main" id="{90B70772-407F-9F2B-C4CE-B856742016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71DFCD-6BC9-69AF-A902-F748C6CB9F37}"/>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30183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0418-C183-2661-B288-5F2B945F5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508A76C-A386-96F2-A20E-270E09694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2540AA-2C6B-B6F7-717E-25E31CEFB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4175E-07AF-3653-9E2F-407A738D3499}"/>
              </a:ext>
            </a:extLst>
          </p:cNvPr>
          <p:cNvSpPr>
            <a:spLocks noGrp="1"/>
          </p:cNvSpPr>
          <p:nvPr>
            <p:ph type="dt" sz="half" idx="10"/>
          </p:nvPr>
        </p:nvSpPr>
        <p:spPr/>
        <p:txBody>
          <a:bodyPr/>
          <a:lstStyle/>
          <a:p>
            <a:fld id="{999A251E-F23D-4B2A-8AD0-22F34AC878A4}" type="datetimeFigureOut">
              <a:rPr lang="en-GB" smtClean="0"/>
              <a:t>27/06/2024</a:t>
            </a:fld>
            <a:endParaRPr lang="en-GB"/>
          </a:p>
        </p:txBody>
      </p:sp>
      <p:sp>
        <p:nvSpPr>
          <p:cNvPr id="6" name="Footer Placeholder 5">
            <a:extLst>
              <a:ext uri="{FF2B5EF4-FFF2-40B4-BE49-F238E27FC236}">
                <a16:creationId xmlns:a16="http://schemas.microsoft.com/office/drawing/2014/main" id="{AC1C5029-6C9A-CFB8-68A4-A095F306AD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4A821D-3208-B88E-A2EA-6B556B0B5757}"/>
              </a:ext>
            </a:extLst>
          </p:cNvPr>
          <p:cNvSpPr>
            <a:spLocks noGrp="1"/>
          </p:cNvSpPr>
          <p:nvPr>
            <p:ph type="sldNum" sz="quarter" idx="12"/>
          </p:nvPr>
        </p:nvSpPr>
        <p:spPr/>
        <p:txBody>
          <a:bodyPr/>
          <a:lstStyle/>
          <a:p>
            <a:fld id="{8842D2C7-9877-4979-9244-066EAEBDB2CB}" type="slidenum">
              <a:rPr lang="en-GB" smtClean="0"/>
              <a:t>‹#›</a:t>
            </a:fld>
            <a:endParaRPr lang="en-GB"/>
          </a:p>
        </p:txBody>
      </p:sp>
    </p:spTree>
    <p:extLst>
      <p:ext uri="{BB962C8B-B14F-4D97-AF65-F5344CB8AC3E}">
        <p14:creationId xmlns:p14="http://schemas.microsoft.com/office/powerpoint/2010/main" val="39109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48272-6079-0537-5F6E-8C9BD1135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AD4F6E-E45A-8199-95FE-E0D3033A4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A8D490-C969-663C-75EB-4CC46510E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9A251E-F23D-4B2A-8AD0-22F34AC878A4}" type="datetimeFigureOut">
              <a:rPr lang="en-GB" smtClean="0"/>
              <a:t>27/06/2024</a:t>
            </a:fld>
            <a:endParaRPr lang="en-GB"/>
          </a:p>
        </p:txBody>
      </p:sp>
      <p:sp>
        <p:nvSpPr>
          <p:cNvPr id="5" name="Footer Placeholder 4">
            <a:extLst>
              <a:ext uri="{FF2B5EF4-FFF2-40B4-BE49-F238E27FC236}">
                <a16:creationId xmlns:a16="http://schemas.microsoft.com/office/drawing/2014/main" id="{75D78FFA-27A6-85CC-0064-CAD9DC9F0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E3D5671-C24A-D0EA-95F2-36531ACC5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42D2C7-9877-4979-9244-066EAEBDB2CB}" type="slidenum">
              <a:rPr lang="en-GB" smtClean="0"/>
              <a:t>‹#›</a:t>
            </a:fld>
            <a:endParaRPr lang="en-GB"/>
          </a:p>
        </p:txBody>
      </p:sp>
    </p:spTree>
    <p:extLst>
      <p:ext uri="{BB962C8B-B14F-4D97-AF65-F5344CB8AC3E}">
        <p14:creationId xmlns:p14="http://schemas.microsoft.com/office/powerpoint/2010/main" val="123157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youtu.be/nyIpDs2DJ_c?si=TR4NHgg5-dhXx2VW"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www.typescriptlang.org/docs/handbook/intro.html" TargetMode="External"/><Relationship Id="rId5" Type="http://schemas.openxmlformats.org/officeDocument/2006/relationships/hyperlink" Target="https://youtu.be/r9Tt3fEjuBY?si=uEi4yWnk5X_WRw4l" TargetMode="External"/><Relationship Id="rId4" Type="http://schemas.openxmlformats.org/officeDocument/2006/relationships/hyperlink" Target="https://youtu.be/P2Ny05sAYoY?si=Exs46-1pGC_Fm-9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p:nvPr/>
        </p:nvSpPr>
        <p:spPr>
          <a:xfrm>
            <a:off x="-100315" y="1"/>
            <a:ext cx="12292315" cy="6858001"/>
          </a:xfrm>
          <a:custGeom>
            <a:avLst/>
            <a:gdLst/>
            <a:ahLst/>
            <a:cxnLst/>
            <a:rect l="l" t="t" r="r" b="b"/>
            <a:pathLst>
              <a:path w="12292314" h="6858001" extrusionOk="0">
                <a:moveTo>
                  <a:pt x="10763081" y="0"/>
                </a:moveTo>
                <a:lnTo>
                  <a:pt x="12292314" y="0"/>
                </a:lnTo>
                <a:lnTo>
                  <a:pt x="12292314" y="2807746"/>
                </a:lnTo>
                <a:lnTo>
                  <a:pt x="12208634" y="3102427"/>
                </a:lnTo>
                <a:cubicBezTo>
                  <a:pt x="11746379" y="4588624"/>
                  <a:pt x="10786576" y="5855609"/>
                  <a:pt x="9524061" y="6708547"/>
                </a:cubicBezTo>
                <a:lnTo>
                  <a:pt x="9290937" y="6858000"/>
                </a:lnTo>
                <a:lnTo>
                  <a:pt x="2191871" y="6858000"/>
                </a:lnTo>
                <a:lnTo>
                  <a:pt x="2175237" y="6858000"/>
                </a:lnTo>
                <a:lnTo>
                  <a:pt x="2169705" y="6854454"/>
                </a:lnTo>
                <a:lnTo>
                  <a:pt x="2169704" y="6854454"/>
                </a:lnTo>
                <a:lnTo>
                  <a:pt x="2175238" y="6858001"/>
                </a:lnTo>
                <a:lnTo>
                  <a:pt x="1" y="6858001"/>
                </a:lnTo>
                <a:lnTo>
                  <a:pt x="1" y="4704467"/>
                </a:lnTo>
                <a:lnTo>
                  <a:pt x="0" y="4704465"/>
                </a:lnTo>
                <a:lnTo>
                  <a:pt x="0" y="3456933"/>
                </a:lnTo>
                <a:lnTo>
                  <a:pt x="160288" y="3493927"/>
                </a:lnTo>
                <a:cubicBezTo>
                  <a:pt x="890348" y="3643319"/>
                  <a:pt x="1646247" y="3721773"/>
                  <a:pt x="2420471" y="3721773"/>
                </a:cubicBezTo>
                <a:cubicBezTo>
                  <a:pt x="5710922" y="3721773"/>
                  <a:pt x="8670396" y="2304697"/>
                  <a:pt x="10721904" y="47536"/>
                </a:cubicBezTo>
                <a:close/>
              </a:path>
            </a:pathLst>
          </a:custGeom>
          <a:gradFill>
            <a:gsLst>
              <a:gs pos="0">
                <a:srgbClr val="FF0000"/>
              </a:gs>
              <a:gs pos="8000">
                <a:srgbClr val="FF0000"/>
              </a:gs>
              <a:gs pos="60000">
                <a:srgbClr val="FFC000"/>
              </a:gs>
              <a:gs pos="100000">
                <a:srgbClr val="FFC000"/>
              </a:gs>
            </a:gsLst>
            <a:lin ang="20399999" scaled="0"/>
          </a:gradFill>
          <a:ln>
            <a:noFill/>
          </a:ln>
        </p:spPr>
        <p:txBody>
          <a:bodyPr spcFirstLastPara="1" wrap="square" lIns="121900" tIns="60933" rIns="121900" bIns="60933" anchor="ctr" anchorCtr="0">
            <a:noAutofit/>
          </a:bodyPr>
          <a:lstStyle/>
          <a:p>
            <a:pPr algn="ctr">
              <a:buClr>
                <a:srgbClr val="000000"/>
              </a:buClr>
              <a:buSzPts val="1050"/>
            </a:pPr>
            <a:endParaRPr sz="1400">
              <a:solidFill>
                <a:schemeClr val="lt1"/>
              </a:solidFill>
              <a:latin typeface="Arial"/>
              <a:ea typeface="Arial"/>
              <a:cs typeface="Arial"/>
              <a:sym typeface="Arial"/>
            </a:endParaRPr>
          </a:p>
        </p:txBody>
      </p:sp>
      <p:sp>
        <p:nvSpPr>
          <p:cNvPr id="54" name="Google Shape;54;p1"/>
          <p:cNvSpPr/>
          <p:nvPr/>
        </p:nvSpPr>
        <p:spPr>
          <a:xfrm>
            <a:off x="6931024" y="-1"/>
            <a:ext cx="7119643" cy="6858001"/>
          </a:xfrm>
          <a:custGeom>
            <a:avLst/>
            <a:gdLst/>
            <a:ahLst/>
            <a:cxnLst/>
            <a:rect l="l" t="t" r="r" b="b"/>
            <a:pathLst>
              <a:path w="21600" h="21546" extrusionOk="0">
                <a:moveTo>
                  <a:pt x="15677" y="10464"/>
                </a:moveTo>
                <a:cubicBezTo>
                  <a:pt x="15612" y="9463"/>
                  <a:pt x="15249" y="8545"/>
                  <a:pt x="14675" y="7797"/>
                </a:cubicBezTo>
                <a:lnTo>
                  <a:pt x="16458" y="6009"/>
                </a:lnTo>
                <a:cubicBezTo>
                  <a:pt x="17478" y="7223"/>
                  <a:pt x="18117" y="8770"/>
                  <a:pt x="18189" y="10464"/>
                </a:cubicBezTo>
                <a:cubicBezTo>
                  <a:pt x="18189" y="10464"/>
                  <a:pt x="15677" y="10464"/>
                  <a:pt x="15677" y="10464"/>
                </a:cubicBezTo>
                <a:close/>
                <a:moveTo>
                  <a:pt x="16286" y="15755"/>
                </a:moveTo>
                <a:lnTo>
                  <a:pt x="14509" y="13973"/>
                </a:lnTo>
                <a:cubicBezTo>
                  <a:pt x="15102" y="13281"/>
                  <a:pt x="15506" y="12420"/>
                  <a:pt x="15639" y="11473"/>
                </a:cubicBezTo>
                <a:lnTo>
                  <a:pt x="18164" y="11473"/>
                </a:lnTo>
                <a:cubicBezTo>
                  <a:pt x="18013" y="13114"/>
                  <a:pt x="17329" y="14600"/>
                  <a:pt x="16286" y="15755"/>
                </a:cubicBezTo>
                <a:close/>
                <a:moveTo>
                  <a:pt x="11303" y="18180"/>
                </a:moveTo>
                <a:lnTo>
                  <a:pt x="11303" y="15658"/>
                </a:lnTo>
                <a:cubicBezTo>
                  <a:pt x="12230" y="15563"/>
                  <a:pt x="13079" y="15208"/>
                  <a:pt x="13779" y="14668"/>
                </a:cubicBezTo>
                <a:lnTo>
                  <a:pt x="15562" y="16456"/>
                </a:lnTo>
                <a:cubicBezTo>
                  <a:pt x="14395" y="17441"/>
                  <a:pt x="12921" y="18071"/>
                  <a:pt x="11303" y="18180"/>
                </a:cubicBezTo>
                <a:close/>
                <a:moveTo>
                  <a:pt x="10800" y="12817"/>
                </a:moveTo>
                <a:cubicBezTo>
                  <a:pt x="9680" y="12817"/>
                  <a:pt x="8772" y="11906"/>
                  <a:pt x="8772" y="10783"/>
                </a:cubicBezTo>
                <a:cubicBezTo>
                  <a:pt x="8772" y="9660"/>
                  <a:pt x="9680" y="8750"/>
                  <a:pt x="10800" y="8750"/>
                </a:cubicBezTo>
                <a:cubicBezTo>
                  <a:pt x="11920" y="8750"/>
                  <a:pt x="12828" y="9660"/>
                  <a:pt x="12828" y="10783"/>
                </a:cubicBezTo>
                <a:cubicBezTo>
                  <a:pt x="12828" y="11906"/>
                  <a:pt x="11920" y="12817"/>
                  <a:pt x="10800" y="12817"/>
                </a:cubicBezTo>
                <a:close/>
                <a:moveTo>
                  <a:pt x="10297" y="18180"/>
                </a:moveTo>
                <a:cubicBezTo>
                  <a:pt x="8680" y="18071"/>
                  <a:pt x="7205" y="17441"/>
                  <a:pt x="6038" y="16456"/>
                </a:cubicBezTo>
                <a:lnTo>
                  <a:pt x="7821" y="14668"/>
                </a:lnTo>
                <a:cubicBezTo>
                  <a:pt x="8521" y="15208"/>
                  <a:pt x="9370" y="15563"/>
                  <a:pt x="10297" y="15658"/>
                </a:cubicBezTo>
                <a:cubicBezTo>
                  <a:pt x="10297" y="15658"/>
                  <a:pt x="10297" y="18180"/>
                  <a:pt x="10297" y="18180"/>
                </a:cubicBezTo>
                <a:close/>
                <a:moveTo>
                  <a:pt x="5314" y="15755"/>
                </a:moveTo>
                <a:cubicBezTo>
                  <a:pt x="4271" y="14600"/>
                  <a:pt x="3587" y="13114"/>
                  <a:pt x="3437" y="11473"/>
                </a:cubicBezTo>
                <a:lnTo>
                  <a:pt x="5961" y="11473"/>
                </a:lnTo>
                <a:cubicBezTo>
                  <a:pt x="6094" y="12421"/>
                  <a:pt x="6498" y="13281"/>
                  <a:pt x="7091" y="13973"/>
                </a:cubicBezTo>
                <a:cubicBezTo>
                  <a:pt x="7091" y="13973"/>
                  <a:pt x="5314" y="15755"/>
                  <a:pt x="5314" y="15755"/>
                </a:cubicBezTo>
                <a:close/>
                <a:moveTo>
                  <a:pt x="5142" y="6009"/>
                </a:moveTo>
                <a:lnTo>
                  <a:pt x="6925" y="7797"/>
                </a:lnTo>
                <a:cubicBezTo>
                  <a:pt x="6351" y="8545"/>
                  <a:pt x="5988" y="9463"/>
                  <a:pt x="5923" y="10464"/>
                </a:cubicBezTo>
                <a:lnTo>
                  <a:pt x="3412" y="10464"/>
                </a:lnTo>
                <a:cubicBezTo>
                  <a:pt x="3483" y="8770"/>
                  <a:pt x="4122" y="7223"/>
                  <a:pt x="5142" y="6009"/>
                </a:cubicBezTo>
                <a:close/>
                <a:moveTo>
                  <a:pt x="10297" y="3387"/>
                </a:moveTo>
                <a:lnTo>
                  <a:pt x="10297" y="5909"/>
                </a:lnTo>
                <a:cubicBezTo>
                  <a:pt x="9279" y="6013"/>
                  <a:pt x="8354" y="6432"/>
                  <a:pt x="7618" y="7065"/>
                </a:cubicBezTo>
                <a:lnTo>
                  <a:pt x="5841" y="5283"/>
                </a:lnTo>
                <a:cubicBezTo>
                  <a:pt x="7036" y="4199"/>
                  <a:pt x="8587" y="3502"/>
                  <a:pt x="10297" y="3387"/>
                </a:cubicBezTo>
                <a:close/>
                <a:moveTo>
                  <a:pt x="11303" y="3387"/>
                </a:moveTo>
                <a:cubicBezTo>
                  <a:pt x="13013" y="3502"/>
                  <a:pt x="14564" y="4199"/>
                  <a:pt x="15759" y="5283"/>
                </a:cubicBezTo>
                <a:lnTo>
                  <a:pt x="13982" y="7065"/>
                </a:lnTo>
                <a:cubicBezTo>
                  <a:pt x="13246" y="6432"/>
                  <a:pt x="12321" y="6013"/>
                  <a:pt x="11303" y="5909"/>
                </a:cubicBezTo>
                <a:cubicBezTo>
                  <a:pt x="11303" y="5909"/>
                  <a:pt x="11303" y="3387"/>
                  <a:pt x="11303" y="3387"/>
                </a:cubicBezTo>
                <a:close/>
                <a:moveTo>
                  <a:pt x="21036" y="9876"/>
                </a:moveTo>
                <a:lnTo>
                  <a:pt x="20798" y="9910"/>
                </a:lnTo>
                <a:cubicBezTo>
                  <a:pt x="20421" y="9965"/>
                  <a:pt x="20045" y="9749"/>
                  <a:pt x="19928" y="9386"/>
                </a:cubicBezTo>
                <a:cubicBezTo>
                  <a:pt x="19778" y="8916"/>
                  <a:pt x="20090" y="8441"/>
                  <a:pt x="20555" y="8374"/>
                </a:cubicBezTo>
                <a:lnTo>
                  <a:pt x="20768" y="8343"/>
                </a:lnTo>
                <a:cubicBezTo>
                  <a:pt x="21060" y="8301"/>
                  <a:pt x="21249" y="8009"/>
                  <a:pt x="21166" y="7724"/>
                </a:cubicBezTo>
                <a:cubicBezTo>
                  <a:pt x="21125" y="7584"/>
                  <a:pt x="21081" y="7445"/>
                  <a:pt x="21035" y="7308"/>
                </a:cubicBezTo>
                <a:cubicBezTo>
                  <a:pt x="20943" y="7034"/>
                  <a:pt x="20634" y="6900"/>
                  <a:pt x="20372" y="7020"/>
                </a:cubicBezTo>
                <a:lnTo>
                  <a:pt x="20151" y="7121"/>
                </a:lnTo>
                <a:cubicBezTo>
                  <a:pt x="19804" y="7280"/>
                  <a:pt x="19383" y="7180"/>
                  <a:pt x="19169" y="6864"/>
                </a:cubicBezTo>
                <a:cubicBezTo>
                  <a:pt x="18892" y="6456"/>
                  <a:pt x="19058" y="5912"/>
                  <a:pt x="19486" y="5716"/>
                </a:cubicBezTo>
                <a:lnTo>
                  <a:pt x="19680" y="5627"/>
                </a:lnTo>
                <a:cubicBezTo>
                  <a:pt x="19949" y="5504"/>
                  <a:pt x="20048" y="5170"/>
                  <a:pt x="19887" y="4920"/>
                </a:cubicBezTo>
                <a:cubicBezTo>
                  <a:pt x="19809" y="4798"/>
                  <a:pt x="19728" y="4677"/>
                  <a:pt x="19644" y="4558"/>
                </a:cubicBezTo>
                <a:cubicBezTo>
                  <a:pt x="19479" y="4322"/>
                  <a:pt x="19145" y="4281"/>
                  <a:pt x="18928" y="4470"/>
                </a:cubicBezTo>
                <a:lnTo>
                  <a:pt x="18729" y="4643"/>
                </a:lnTo>
                <a:cubicBezTo>
                  <a:pt x="18406" y="4923"/>
                  <a:pt x="17914" y="4888"/>
                  <a:pt x="17635" y="4564"/>
                </a:cubicBezTo>
                <a:cubicBezTo>
                  <a:pt x="17226" y="4564"/>
                  <a:pt x="17036" y="4055"/>
                  <a:pt x="17345" y="3787"/>
                </a:cubicBezTo>
                <a:lnTo>
                  <a:pt x="17873" y="3329"/>
                </a:lnTo>
                <a:cubicBezTo>
                  <a:pt x="18096" y="3134"/>
                  <a:pt x="18097" y="2786"/>
                  <a:pt x="17874" y="2592"/>
                </a:cubicBezTo>
                <a:cubicBezTo>
                  <a:pt x="17764" y="2497"/>
                  <a:pt x="17653" y="2404"/>
                  <a:pt x="17540" y="2313"/>
                </a:cubicBezTo>
                <a:cubicBezTo>
                  <a:pt x="17315" y="2133"/>
                  <a:pt x="16983" y="2187"/>
                  <a:pt x="16827" y="2430"/>
                </a:cubicBezTo>
                <a:lnTo>
                  <a:pt x="16685" y="2652"/>
                </a:lnTo>
                <a:cubicBezTo>
                  <a:pt x="16454" y="3011"/>
                  <a:pt x="15972" y="3117"/>
                  <a:pt x="15613" y="2886"/>
                </a:cubicBezTo>
                <a:cubicBezTo>
                  <a:pt x="15254" y="2654"/>
                  <a:pt x="15149" y="2171"/>
                  <a:pt x="15380" y="1811"/>
                </a:cubicBezTo>
                <a:lnTo>
                  <a:pt x="15496" y="1630"/>
                </a:lnTo>
                <a:cubicBezTo>
                  <a:pt x="15655" y="1381"/>
                  <a:pt x="15559" y="1047"/>
                  <a:pt x="15290" y="924"/>
                </a:cubicBezTo>
                <a:cubicBezTo>
                  <a:pt x="15158" y="863"/>
                  <a:pt x="15025" y="805"/>
                  <a:pt x="14890" y="750"/>
                </a:cubicBezTo>
                <a:cubicBezTo>
                  <a:pt x="14623" y="640"/>
                  <a:pt x="14320" y="787"/>
                  <a:pt x="14239" y="1064"/>
                </a:cubicBezTo>
                <a:lnTo>
                  <a:pt x="14164" y="1319"/>
                </a:lnTo>
                <a:cubicBezTo>
                  <a:pt x="14044" y="1729"/>
                  <a:pt x="13611" y="1966"/>
                  <a:pt x="13202" y="1846"/>
                </a:cubicBezTo>
                <a:lnTo>
                  <a:pt x="13202" y="1846"/>
                </a:lnTo>
                <a:cubicBezTo>
                  <a:pt x="12792" y="1725"/>
                  <a:pt x="12556" y="1291"/>
                  <a:pt x="12676" y="880"/>
                </a:cubicBezTo>
                <a:lnTo>
                  <a:pt x="12736" y="676"/>
                </a:lnTo>
                <a:cubicBezTo>
                  <a:pt x="12819" y="391"/>
                  <a:pt x="12632" y="98"/>
                  <a:pt x="12339" y="56"/>
                </a:cubicBezTo>
                <a:cubicBezTo>
                  <a:pt x="12196" y="35"/>
                  <a:pt x="12052" y="17"/>
                  <a:pt x="11907" y="2"/>
                </a:cubicBezTo>
                <a:cubicBezTo>
                  <a:pt x="11620" y="-27"/>
                  <a:pt x="11371" y="199"/>
                  <a:pt x="11371" y="488"/>
                </a:cubicBezTo>
                <a:lnTo>
                  <a:pt x="11371" y="751"/>
                </a:lnTo>
                <a:cubicBezTo>
                  <a:pt x="11371" y="1179"/>
                  <a:pt x="11022" y="1529"/>
                  <a:pt x="10595" y="1529"/>
                </a:cubicBezTo>
                <a:lnTo>
                  <a:pt x="10595" y="1529"/>
                </a:lnTo>
                <a:cubicBezTo>
                  <a:pt x="10169" y="1529"/>
                  <a:pt x="9820" y="1179"/>
                  <a:pt x="9820" y="751"/>
                </a:cubicBezTo>
                <a:lnTo>
                  <a:pt x="9820" y="538"/>
                </a:lnTo>
                <a:cubicBezTo>
                  <a:pt x="9820" y="242"/>
                  <a:pt x="9558" y="13"/>
                  <a:pt x="9266" y="55"/>
                </a:cubicBezTo>
                <a:cubicBezTo>
                  <a:pt x="9121" y="76"/>
                  <a:pt x="8978" y="99"/>
                  <a:pt x="8836" y="125"/>
                </a:cubicBezTo>
                <a:cubicBezTo>
                  <a:pt x="8552" y="177"/>
                  <a:pt x="8376" y="465"/>
                  <a:pt x="8457" y="742"/>
                </a:cubicBezTo>
                <a:lnTo>
                  <a:pt x="8525" y="975"/>
                </a:lnTo>
                <a:cubicBezTo>
                  <a:pt x="8633" y="1341"/>
                  <a:pt x="8474" y="1745"/>
                  <a:pt x="8131" y="1912"/>
                </a:cubicBezTo>
                <a:cubicBezTo>
                  <a:pt x="7689" y="2129"/>
                  <a:pt x="7176" y="1887"/>
                  <a:pt x="7043" y="1434"/>
                </a:cubicBezTo>
                <a:lnTo>
                  <a:pt x="6983" y="1228"/>
                </a:lnTo>
                <a:cubicBezTo>
                  <a:pt x="6899" y="943"/>
                  <a:pt x="6583" y="798"/>
                  <a:pt x="6314" y="921"/>
                </a:cubicBezTo>
                <a:cubicBezTo>
                  <a:pt x="6182" y="982"/>
                  <a:pt x="6051" y="1045"/>
                  <a:pt x="5922" y="1111"/>
                </a:cubicBezTo>
                <a:cubicBezTo>
                  <a:pt x="5665" y="1242"/>
                  <a:pt x="5577" y="1567"/>
                  <a:pt x="5733" y="1810"/>
                </a:cubicBezTo>
                <a:lnTo>
                  <a:pt x="5876" y="2033"/>
                </a:lnTo>
                <a:cubicBezTo>
                  <a:pt x="6107" y="2393"/>
                  <a:pt x="6001" y="2876"/>
                  <a:pt x="5643" y="3107"/>
                </a:cubicBezTo>
                <a:lnTo>
                  <a:pt x="5643" y="3107"/>
                </a:lnTo>
                <a:cubicBezTo>
                  <a:pt x="5284" y="3339"/>
                  <a:pt x="4802" y="3233"/>
                  <a:pt x="4571" y="2874"/>
                </a:cubicBezTo>
                <a:lnTo>
                  <a:pt x="4456" y="2695"/>
                </a:lnTo>
                <a:cubicBezTo>
                  <a:pt x="4296" y="2445"/>
                  <a:pt x="3952" y="2395"/>
                  <a:pt x="3729" y="2590"/>
                </a:cubicBezTo>
                <a:cubicBezTo>
                  <a:pt x="3619" y="2685"/>
                  <a:pt x="3512" y="2782"/>
                  <a:pt x="3406" y="2882"/>
                </a:cubicBezTo>
                <a:cubicBezTo>
                  <a:pt x="3196" y="3079"/>
                  <a:pt x="3203" y="3417"/>
                  <a:pt x="3421" y="3606"/>
                </a:cubicBezTo>
                <a:lnTo>
                  <a:pt x="3619" y="3778"/>
                </a:lnTo>
                <a:cubicBezTo>
                  <a:pt x="3941" y="4058"/>
                  <a:pt x="3977" y="4551"/>
                  <a:pt x="3697" y="4875"/>
                </a:cubicBezTo>
                <a:cubicBezTo>
                  <a:pt x="3418" y="5198"/>
                  <a:pt x="2926" y="5233"/>
                  <a:pt x="2603" y="4953"/>
                </a:cubicBezTo>
                <a:lnTo>
                  <a:pt x="2442" y="4813"/>
                </a:lnTo>
                <a:cubicBezTo>
                  <a:pt x="2219" y="4619"/>
                  <a:pt x="1875" y="4668"/>
                  <a:pt x="1715" y="4917"/>
                </a:cubicBezTo>
                <a:cubicBezTo>
                  <a:pt x="1637" y="5039"/>
                  <a:pt x="1561" y="5163"/>
                  <a:pt x="1487" y="5288"/>
                </a:cubicBezTo>
                <a:cubicBezTo>
                  <a:pt x="1341" y="5538"/>
                  <a:pt x="1442" y="5859"/>
                  <a:pt x="1704" y="5979"/>
                </a:cubicBezTo>
                <a:lnTo>
                  <a:pt x="1944" y="6089"/>
                </a:lnTo>
                <a:cubicBezTo>
                  <a:pt x="2332" y="6267"/>
                  <a:pt x="2505" y="6731"/>
                  <a:pt x="2328" y="7120"/>
                </a:cubicBezTo>
                <a:lnTo>
                  <a:pt x="2327" y="7120"/>
                </a:lnTo>
                <a:cubicBezTo>
                  <a:pt x="2150" y="7509"/>
                  <a:pt x="1688" y="7681"/>
                  <a:pt x="1300" y="7504"/>
                </a:cubicBezTo>
                <a:lnTo>
                  <a:pt x="1105" y="7415"/>
                </a:lnTo>
                <a:cubicBezTo>
                  <a:pt x="836" y="7291"/>
                  <a:pt x="519" y="7435"/>
                  <a:pt x="436" y="7720"/>
                </a:cubicBezTo>
                <a:cubicBezTo>
                  <a:pt x="395" y="7859"/>
                  <a:pt x="357" y="8000"/>
                  <a:pt x="322" y="8141"/>
                </a:cubicBezTo>
                <a:cubicBezTo>
                  <a:pt x="252" y="8422"/>
                  <a:pt x="439" y="8701"/>
                  <a:pt x="725" y="8743"/>
                </a:cubicBezTo>
                <a:lnTo>
                  <a:pt x="986" y="8780"/>
                </a:lnTo>
                <a:cubicBezTo>
                  <a:pt x="1409" y="8841"/>
                  <a:pt x="1705" y="9237"/>
                  <a:pt x="1644" y="9660"/>
                </a:cubicBezTo>
                <a:cubicBezTo>
                  <a:pt x="1583" y="10084"/>
                  <a:pt x="1188" y="10380"/>
                  <a:pt x="766" y="10320"/>
                </a:cubicBezTo>
                <a:lnTo>
                  <a:pt x="555" y="10289"/>
                </a:lnTo>
                <a:cubicBezTo>
                  <a:pt x="264" y="10247"/>
                  <a:pt x="0" y="10472"/>
                  <a:pt x="0" y="10767"/>
                </a:cubicBezTo>
                <a:cubicBezTo>
                  <a:pt x="0" y="10769"/>
                  <a:pt x="0" y="10771"/>
                  <a:pt x="0" y="10773"/>
                </a:cubicBezTo>
                <a:cubicBezTo>
                  <a:pt x="0" y="10919"/>
                  <a:pt x="3" y="11065"/>
                  <a:pt x="9" y="11210"/>
                </a:cubicBezTo>
                <a:cubicBezTo>
                  <a:pt x="21" y="11498"/>
                  <a:pt x="280" y="11711"/>
                  <a:pt x="564" y="11670"/>
                </a:cubicBezTo>
                <a:lnTo>
                  <a:pt x="824" y="11633"/>
                </a:lnTo>
                <a:cubicBezTo>
                  <a:pt x="1246" y="11572"/>
                  <a:pt x="1641" y="11868"/>
                  <a:pt x="1702" y="12292"/>
                </a:cubicBezTo>
                <a:cubicBezTo>
                  <a:pt x="1763" y="12715"/>
                  <a:pt x="1467" y="13111"/>
                  <a:pt x="1045" y="13172"/>
                </a:cubicBezTo>
                <a:lnTo>
                  <a:pt x="832" y="13202"/>
                </a:lnTo>
                <a:cubicBezTo>
                  <a:pt x="540" y="13245"/>
                  <a:pt x="352" y="13537"/>
                  <a:pt x="434" y="13822"/>
                </a:cubicBezTo>
                <a:cubicBezTo>
                  <a:pt x="475" y="13962"/>
                  <a:pt x="519" y="14100"/>
                  <a:pt x="565" y="14238"/>
                </a:cubicBezTo>
                <a:cubicBezTo>
                  <a:pt x="657" y="14512"/>
                  <a:pt x="966" y="14646"/>
                  <a:pt x="1228" y="14526"/>
                </a:cubicBezTo>
                <a:lnTo>
                  <a:pt x="1470" y="14415"/>
                </a:lnTo>
                <a:cubicBezTo>
                  <a:pt x="1858" y="14238"/>
                  <a:pt x="2320" y="14411"/>
                  <a:pt x="2497" y="14800"/>
                </a:cubicBezTo>
                <a:cubicBezTo>
                  <a:pt x="2675" y="15189"/>
                  <a:pt x="2502" y="15652"/>
                  <a:pt x="2114" y="15830"/>
                </a:cubicBezTo>
                <a:lnTo>
                  <a:pt x="1920" y="15919"/>
                </a:lnTo>
                <a:cubicBezTo>
                  <a:pt x="1651" y="16042"/>
                  <a:pt x="1553" y="16376"/>
                  <a:pt x="1713" y="16626"/>
                </a:cubicBezTo>
                <a:cubicBezTo>
                  <a:pt x="1792" y="16748"/>
                  <a:pt x="1872" y="16869"/>
                  <a:pt x="1956" y="16988"/>
                </a:cubicBezTo>
                <a:cubicBezTo>
                  <a:pt x="2121" y="17224"/>
                  <a:pt x="2455" y="17265"/>
                  <a:pt x="2673" y="17076"/>
                </a:cubicBezTo>
                <a:lnTo>
                  <a:pt x="2871" y="16903"/>
                </a:lnTo>
                <a:cubicBezTo>
                  <a:pt x="3194" y="16623"/>
                  <a:pt x="3686" y="16658"/>
                  <a:pt x="3965" y="16981"/>
                </a:cubicBezTo>
                <a:cubicBezTo>
                  <a:pt x="4374" y="16981"/>
                  <a:pt x="4564" y="17491"/>
                  <a:pt x="4255" y="17759"/>
                </a:cubicBezTo>
                <a:lnTo>
                  <a:pt x="3727" y="18217"/>
                </a:lnTo>
                <a:cubicBezTo>
                  <a:pt x="3504" y="18412"/>
                  <a:pt x="3503" y="18760"/>
                  <a:pt x="3726" y="18954"/>
                </a:cubicBezTo>
                <a:cubicBezTo>
                  <a:pt x="3836" y="19049"/>
                  <a:pt x="3947" y="19142"/>
                  <a:pt x="4060" y="19233"/>
                </a:cubicBezTo>
                <a:cubicBezTo>
                  <a:pt x="4285" y="19413"/>
                  <a:pt x="4617" y="19359"/>
                  <a:pt x="4774" y="19115"/>
                </a:cubicBezTo>
                <a:lnTo>
                  <a:pt x="4903" y="18913"/>
                </a:lnTo>
                <a:cubicBezTo>
                  <a:pt x="5109" y="18591"/>
                  <a:pt x="5517" y="18448"/>
                  <a:pt x="5868" y="18597"/>
                </a:cubicBezTo>
                <a:cubicBezTo>
                  <a:pt x="6321" y="18791"/>
                  <a:pt x="6475" y="19338"/>
                  <a:pt x="6220" y="19735"/>
                </a:cubicBezTo>
                <a:lnTo>
                  <a:pt x="6104" y="19915"/>
                </a:lnTo>
                <a:cubicBezTo>
                  <a:pt x="5945" y="20165"/>
                  <a:pt x="6042" y="20499"/>
                  <a:pt x="6310" y="20622"/>
                </a:cubicBezTo>
                <a:cubicBezTo>
                  <a:pt x="6442" y="20683"/>
                  <a:pt x="6576" y="20741"/>
                  <a:pt x="6710" y="20796"/>
                </a:cubicBezTo>
                <a:cubicBezTo>
                  <a:pt x="6977" y="20905"/>
                  <a:pt x="7280" y="20759"/>
                  <a:pt x="7361" y="20482"/>
                </a:cubicBezTo>
                <a:lnTo>
                  <a:pt x="7431" y="20245"/>
                </a:lnTo>
                <a:cubicBezTo>
                  <a:pt x="7537" y="19884"/>
                  <a:pt x="7881" y="19633"/>
                  <a:pt x="8255" y="19672"/>
                </a:cubicBezTo>
                <a:cubicBezTo>
                  <a:pt x="8751" y="19723"/>
                  <a:pt x="9058" y="20209"/>
                  <a:pt x="8924" y="20665"/>
                </a:cubicBezTo>
                <a:lnTo>
                  <a:pt x="8864" y="20870"/>
                </a:lnTo>
                <a:cubicBezTo>
                  <a:pt x="8781" y="21155"/>
                  <a:pt x="8968" y="21448"/>
                  <a:pt x="9261" y="21490"/>
                </a:cubicBezTo>
                <a:cubicBezTo>
                  <a:pt x="9404" y="21511"/>
                  <a:pt x="9548" y="21529"/>
                  <a:pt x="9693" y="21544"/>
                </a:cubicBezTo>
                <a:cubicBezTo>
                  <a:pt x="9980" y="21573"/>
                  <a:pt x="10229" y="21347"/>
                  <a:pt x="10229" y="21058"/>
                </a:cubicBezTo>
                <a:lnTo>
                  <a:pt x="10229" y="20795"/>
                </a:lnTo>
                <a:cubicBezTo>
                  <a:pt x="10229" y="20367"/>
                  <a:pt x="10578" y="20017"/>
                  <a:pt x="11005" y="20017"/>
                </a:cubicBezTo>
                <a:cubicBezTo>
                  <a:pt x="11431" y="20017"/>
                  <a:pt x="11780" y="20367"/>
                  <a:pt x="11780" y="20795"/>
                </a:cubicBezTo>
                <a:lnTo>
                  <a:pt x="11780" y="21008"/>
                </a:lnTo>
                <a:cubicBezTo>
                  <a:pt x="11780" y="21304"/>
                  <a:pt x="12042" y="21532"/>
                  <a:pt x="12335" y="21491"/>
                </a:cubicBezTo>
                <a:cubicBezTo>
                  <a:pt x="12479" y="21470"/>
                  <a:pt x="12622" y="21447"/>
                  <a:pt x="12764" y="21421"/>
                </a:cubicBezTo>
                <a:cubicBezTo>
                  <a:pt x="13048" y="21369"/>
                  <a:pt x="13224" y="21081"/>
                  <a:pt x="13143" y="20803"/>
                </a:cubicBezTo>
                <a:lnTo>
                  <a:pt x="13075" y="20571"/>
                </a:lnTo>
                <a:cubicBezTo>
                  <a:pt x="12968" y="20204"/>
                  <a:pt x="13126" y="19801"/>
                  <a:pt x="13469" y="19633"/>
                </a:cubicBezTo>
                <a:cubicBezTo>
                  <a:pt x="13911" y="19417"/>
                  <a:pt x="14425" y="19659"/>
                  <a:pt x="14557" y="20112"/>
                </a:cubicBezTo>
                <a:lnTo>
                  <a:pt x="14618" y="20318"/>
                </a:lnTo>
                <a:cubicBezTo>
                  <a:pt x="14701" y="20603"/>
                  <a:pt x="15017" y="20748"/>
                  <a:pt x="15286" y="20625"/>
                </a:cubicBezTo>
                <a:cubicBezTo>
                  <a:pt x="15418" y="20564"/>
                  <a:pt x="15549" y="20501"/>
                  <a:pt x="15678" y="20435"/>
                </a:cubicBezTo>
                <a:cubicBezTo>
                  <a:pt x="15935" y="20304"/>
                  <a:pt x="16023" y="19979"/>
                  <a:pt x="15867" y="19736"/>
                </a:cubicBezTo>
                <a:lnTo>
                  <a:pt x="15736" y="19532"/>
                </a:lnTo>
                <a:cubicBezTo>
                  <a:pt x="15530" y="19210"/>
                  <a:pt x="15569" y="18778"/>
                  <a:pt x="15851" y="18521"/>
                </a:cubicBezTo>
                <a:cubicBezTo>
                  <a:pt x="16214" y="18188"/>
                  <a:pt x="16775" y="18276"/>
                  <a:pt x="17029" y="18672"/>
                </a:cubicBezTo>
                <a:lnTo>
                  <a:pt x="17144" y="18851"/>
                </a:lnTo>
                <a:cubicBezTo>
                  <a:pt x="17304" y="19100"/>
                  <a:pt x="17648" y="19151"/>
                  <a:pt x="17871" y="18956"/>
                </a:cubicBezTo>
                <a:cubicBezTo>
                  <a:pt x="17981" y="18861"/>
                  <a:pt x="18088" y="18764"/>
                  <a:pt x="18194" y="18664"/>
                </a:cubicBezTo>
                <a:cubicBezTo>
                  <a:pt x="18404" y="18466"/>
                  <a:pt x="18397" y="18130"/>
                  <a:pt x="18179" y="17940"/>
                </a:cubicBezTo>
                <a:lnTo>
                  <a:pt x="17998" y="17783"/>
                </a:lnTo>
                <a:cubicBezTo>
                  <a:pt x="17710" y="17533"/>
                  <a:pt x="17626" y="17107"/>
                  <a:pt x="17824" y="16780"/>
                </a:cubicBezTo>
                <a:cubicBezTo>
                  <a:pt x="18079" y="16359"/>
                  <a:pt x="18641" y="16284"/>
                  <a:pt x="18997" y="16593"/>
                </a:cubicBezTo>
                <a:lnTo>
                  <a:pt x="19158" y="16733"/>
                </a:lnTo>
                <a:cubicBezTo>
                  <a:pt x="19381" y="16927"/>
                  <a:pt x="19725" y="16878"/>
                  <a:pt x="19885" y="16629"/>
                </a:cubicBezTo>
                <a:cubicBezTo>
                  <a:pt x="19963" y="16507"/>
                  <a:pt x="20039" y="16383"/>
                  <a:pt x="20113" y="16258"/>
                </a:cubicBezTo>
                <a:cubicBezTo>
                  <a:pt x="20259" y="16008"/>
                  <a:pt x="20158" y="15687"/>
                  <a:pt x="19896" y="15566"/>
                </a:cubicBezTo>
                <a:lnTo>
                  <a:pt x="19656" y="15457"/>
                </a:lnTo>
                <a:cubicBezTo>
                  <a:pt x="19268" y="15279"/>
                  <a:pt x="19096" y="14815"/>
                  <a:pt x="19273" y="14426"/>
                </a:cubicBezTo>
                <a:cubicBezTo>
                  <a:pt x="19273" y="14026"/>
                  <a:pt x="19686" y="13761"/>
                  <a:pt x="20048" y="13927"/>
                </a:cubicBezTo>
                <a:lnTo>
                  <a:pt x="20495" y="14131"/>
                </a:lnTo>
                <a:cubicBezTo>
                  <a:pt x="20764" y="14254"/>
                  <a:pt x="21081" y="14111"/>
                  <a:pt x="21164" y="13826"/>
                </a:cubicBezTo>
                <a:cubicBezTo>
                  <a:pt x="21205" y="13687"/>
                  <a:pt x="21243" y="13546"/>
                  <a:pt x="21278" y="13404"/>
                </a:cubicBezTo>
                <a:cubicBezTo>
                  <a:pt x="21348" y="13124"/>
                  <a:pt x="21161" y="12845"/>
                  <a:pt x="20875" y="12803"/>
                </a:cubicBezTo>
                <a:lnTo>
                  <a:pt x="20614" y="12766"/>
                </a:lnTo>
                <a:cubicBezTo>
                  <a:pt x="20148" y="12699"/>
                  <a:pt x="19836" y="12224"/>
                  <a:pt x="19987" y="11754"/>
                </a:cubicBezTo>
                <a:cubicBezTo>
                  <a:pt x="20103" y="11390"/>
                  <a:pt x="20479" y="11175"/>
                  <a:pt x="20856" y="11230"/>
                </a:cubicBezTo>
                <a:lnTo>
                  <a:pt x="21045" y="11257"/>
                </a:lnTo>
                <a:cubicBezTo>
                  <a:pt x="21336" y="11299"/>
                  <a:pt x="21600" y="11074"/>
                  <a:pt x="21600" y="10779"/>
                </a:cubicBezTo>
                <a:cubicBezTo>
                  <a:pt x="21600" y="10777"/>
                  <a:pt x="21600" y="10775"/>
                  <a:pt x="21600" y="10773"/>
                </a:cubicBezTo>
                <a:cubicBezTo>
                  <a:pt x="21600" y="10626"/>
                  <a:pt x="21597" y="10481"/>
                  <a:pt x="21591" y="10336"/>
                </a:cubicBezTo>
                <a:cubicBezTo>
                  <a:pt x="21579" y="10048"/>
                  <a:pt x="21320" y="9835"/>
                  <a:pt x="21036" y="9876"/>
                </a:cubicBezTo>
                <a:close/>
              </a:path>
            </a:pathLst>
          </a:custGeom>
          <a:solidFill>
            <a:srgbClr val="000000">
              <a:alpha val="13725"/>
            </a:srgbClr>
          </a:solidFill>
          <a:ln>
            <a:noFill/>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5" name="Google Shape;55;p1"/>
          <p:cNvSpPr txBox="1"/>
          <p:nvPr/>
        </p:nvSpPr>
        <p:spPr>
          <a:xfrm>
            <a:off x="603632" y="4689314"/>
            <a:ext cx="8186000" cy="865439"/>
          </a:xfrm>
          <a:prstGeom prst="rect">
            <a:avLst/>
          </a:prstGeom>
          <a:noFill/>
          <a:ln>
            <a:noFill/>
          </a:ln>
        </p:spPr>
        <p:txBody>
          <a:bodyPr spcFirstLastPara="1" wrap="square" lIns="121900" tIns="60933" rIns="121900" bIns="60933" anchor="t" anchorCtr="0">
            <a:spAutoFit/>
          </a:bodyPr>
          <a:lstStyle/>
          <a:p>
            <a:pPr>
              <a:lnSpc>
                <a:spcPct val="66666"/>
              </a:lnSpc>
              <a:buClr>
                <a:srgbClr val="000000"/>
              </a:buClr>
              <a:buSzPts val="5400"/>
            </a:pPr>
            <a:r>
              <a:rPr lang="ru-RU" sz="7200" b="1" dirty="0">
                <a:solidFill>
                  <a:schemeClr val="lt1"/>
                </a:solidFill>
                <a:latin typeface="Times New Roman"/>
                <a:ea typeface="Times New Roman"/>
                <a:cs typeface="Times New Roman"/>
                <a:sym typeface="Times New Roman"/>
              </a:rPr>
              <a:t>Введение в </a:t>
            </a:r>
            <a:r>
              <a:rPr lang="en-US" sz="7200" b="1" dirty="0">
                <a:solidFill>
                  <a:schemeClr val="lt1"/>
                </a:solidFill>
                <a:latin typeface="Times New Roman"/>
                <a:ea typeface="Times New Roman"/>
                <a:cs typeface="Times New Roman"/>
                <a:sym typeface="Times New Roman"/>
              </a:rPr>
              <a:t>TS</a:t>
            </a:r>
            <a:endParaRPr sz="6400" b="1" dirty="0">
              <a:solidFill>
                <a:schemeClr val="lt1"/>
              </a:solidFill>
              <a:latin typeface="Times New Roman"/>
              <a:ea typeface="Times New Roman"/>
              <a:cs typeface="Times New Roman"/>
              <a:sym typeface="Times New Roman"/>
            </a:endParaRPr>
          </a:p>
        </p:txBody>
      </p:sp>
      <p:pic>
        <p:nvPicPr>
          <p:cNvPr id="56" name="Google Shape;56;p1"/>
          <p:cNvPicPr preferRelativeResize="0"/>
          <p:nvPr/>
        </p:nvPicPr>
        <p:blipFill rotWithShape="1">
          <a:blip r:embed="rId3">
            <a:alphaModFix/>
          </a:blip>
          <a:srcRect/>
          <a:stretch/>
        </p:blipFill>
        <p:spPr>
          <a:xfrm flipH="1">
            <a:off x="7377073" y="1709402"/>
            <a:ext cx="5260976" cy="5148599"/>
          </a:xfrm>
          <a:prstGeom prst="rect">
            <a:avLst/>
          </a:prstGeom>
          <a:noFill/>
          <a:ln>
            <a:noFill/>
          </a:ln>
        </p:spPr>
      </p:pic>
      <p:sp>
        <p:nvSpPr>
          <p:cNvPr id="57" name="Google Shape;57;p1"/>
          <p:cNvSpPr txBox="1"/>
          <p:nvPr/>
        </p:nvSpPr>
        <p:spPr>
          <a:xfrm>
            <a:off x="778633" y="469167"/>
            <a:ext cx="5899600" cy="615513"/>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ru" sz="1867">
                <a:solidFill>
                  <a:srgbClr val="000000"/>
                </a:solidFill>
                <a:latin typeface="Proxima Nova"/>
                <a:ea typeface="Proxima Nova"/>
                <a:cs typeface="Proxima Nova"/>
                <a:sym typeface="Proxima Nova"/>
              </a:rPr>
              <a:t>Created by Anatol</a:t>
            </a:r>
            <a:r>
              <a:rPr lang="ru" sz="2400">
                <a:latin typeface="Proxima Nova"/>
                <a:ea typeface="Proxima Nova"/>
                <a:cs typeface="Proxima Nova"/>
                <a:sym typeface="Proxima Nova"/>
              </a:rPr>
              <a:t>y</a:t>
            </a:r>
            <a:r>
              <a:rPr lang="ru" sz="1867">
                <a:solidFill>
                  <a:srgbClr val="000000"/>
                </a:solidFill>
                <a:latin typeface="Proxima Nova"/>
                <a:ea typeface="Proxima Nova"/>
                <a:cs typeface="Proxima Nova"/>
                <a:sym typeface="Proxima Nova"/>
              </a:rPr>
              <a:t> Karpovich</a:t>
            </a:r>
            <a:endParaRPr sz="1867">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54"/>
                                        </p:tgtEl>
                                        <p:attrNameLst>
                                          <p:attrName>r</p:attrName>
                                        </p:attrNameLst>
                                      </p:cBhvr>
                                    </p:animRot>
                                  </p:childTnLst>
                                </p:cTn>
                              </p:par>
                              <p:par>
                                <p:cTn id="7" presetID="2" presetClass="entr" presetSubtype="4" fill="hold" nodeType="withEffect">
                                  <p:stCondLst>
                                    <p:cond delay="0"/>
                                  </p:stCondLst>
                                  <p:childTnLst>
                                    <p:set>
                                      <p:cBhvr>
                                        <p:cTn id="8" dur="1" fill="hold">
                                          <p:stCondLst>
                                            <p:cond delay="0"/>
                                          </p:stCondLst>
                                        </p:cTn>
                                        <p:tgtEl>
                                          <p:spTgt spid="56"/>
                                        </p:tgtEl>
                                        <p:attrNameLst>
                                          <p:attrName>style.visibility</p:attrName>
                                        </p:attrNameLst>
                                      </p:cBhvr>
                                      <p:to>
                                        <p:strVal val="visible"/>
                                      </p:to>
                                    </p:set>
                                    <p:anim calcmode="lin" valueType="num">
                                      <p:cBhvr additive="base">
                                        <p:cTn id="9" dur="1000"/>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Literal types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Позволяют использовать конкретные значения в качестве типов.</a:t>
            </a:r>
            <a:endParaRPr lang="en-US"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564F27F3-149E-BC7D-740C-299D5F34948D}"/>
              </a:ext>
            </a:extLst>
          </p:cNvPr>
          <p:cNvPicPr>
            <a:picLocks noChangeAspect="1"/>
          </p:cNvPicPr>
          <p:nvPr/>
        </p:nvPicPr>
        <p:blipFill>
          <a:blip r:embed="rId3"/>
          <a:stretch>
            <a:fillRect/>
          </a:stretch>
        </p:blipFill>
        <p:spPr>
          <a:xfrm>
            <a:off x="706000" y="2346834"/>
            <a:ext cx="5829300" cy="923925"/>
          </a:xfrm>
          <a:prstGeom prst="rect">
            <a:avLst/>
          </a:prstGeom>
        </p:spPr>
      </p:pic>
    </p:spTree>
    <p:extLst>
      <p:ext uri="{BB962C8B-B14F-4D97-AF65-F5344CB8AC3E}">
        <p14:creationId xmlns:p14="http://schemas.microsoft.com/office/powerpoint/2010/main" val="101103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alias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Псевдонимы типов позволяют давать имена для любых типов, включая примитивы, объединения, кортежи и другие типы. Это помогает сделать код более читаемым и управляемым.</a:t>
            </a: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E93236BD-2340-8A1B-7F38-CF5EC24F998F}"/>
              </a:ext>
            </a:extLst>
          </p:cNvPr>
          <p:cNvPicPr>
            <a:picLocks noChangeAspect="1"/>
          </p:cNvPicPr>
          <p:nvPr/>
        </p:nvPicPr>
        <p:blipFill>
          <a:blip r:embed="rId3"/>
          <a:stretch>
            <a:fillRect/>
          </a:stretch>
        </p:blipFill>
        <p:spPr>
          <a:xfrm>
            <a:off x="576759" y="2629272"/>
            <a:ext cx="2466975" cy="2028825"/>
          </a:xfrm>
          <a:prstGeom prst="rect">
            <a:avLst/>
          </a:prstGeom>
        </p:spPr>
      </p:pic>
      <p:pic>
        <p:nvPicPr>
          <p:cNvPr id="6" name="Picture 5">
            <a:extLst>
              <a:ext uri="{FF2B5EF4-FFF2-40B4-BE49-F238E27FC236}">
                <a16:creationId xmlns:a16="http://schemas.microsoft.com/office/drawing/2014/main" id="{38AC2273-36DD-F860-B979-40A416CD357F}"/>
              </a:ext>
            </a:extLst>
          </p:cNvPr>
          <p:cNvPicPr>
            <a:picLocks noChangeAspect="1"/>
          </p:cNvPicPr>
          <p:nvPr/>
        </p:nvPicPr>
        <p:blipFill>
          <a:blip r:embed="rId4"/>
          <a:stretch>
            <a:fillRect/>
          </a:stretch>
        </p:blipFill>
        <p:spPr>
          <a:xfrm>
            <a:off x="3164929" y="2629272"/>
            <a:ext cx="1590675" cy="3143250"/>
          </a:xfrm>
          <a:prstGeom prst="rect">
            <a:avLst/>
          </a:prstGeom>
        </p:spPr>
      </p:pic>
      <p:pic>
        <p:nvPicPr>
          <p:cNvPr id="8" name="Picture 7">
            <a:extLst>
              <a:ext uri="{FF2B5EF4-FFF2-40B4-BE49-F238E27FC236}">
                <a16:creationId xmlns:a16="http://schemas.microsoft.com/office/drawing/2014/main" id="{E240C53C-78CB-1C93-A2D1-5BFC7F12799F}"/>
              </a:ext>
            </a:extLst>
          </p:cNvPr>
          <p:cNvPicPr>
            <a:picLocks noChangeAspect="1"/>
          </p:cNvPicPr>
          <p:nvPr/>
        </p:nvPicPr>
        <p:blipFill>
          <a:blip r:embed="rId5"/>
          <a:stretch>
            <a:fillRect/>
          </a:stretch>
        </p:blipFill>
        <p:spPr>
          <a:xfrm>
            <a:off x="7414880" y="2629272"/>
            <a:ext cx="3886200" cy="1752600"/>
          </a:xfrm>
          <a:prstGeom prst="rect">
            <a:avLst/>
          </a:prstGeom>
        </p:spPr>
      </p:pic>
      <p:pic>
        <p:nvPicPr>
          <p:cNvPr id="10" name="Picture 9">
            <a:extLst>
              <a:ext uri="{FF2B5EF4-FFF2-40B4-BE49-F238E27FC236}">
                <a16:creationId xmlns:a16="http://schemas.microsoft.com/office/drawing/2014/main" id="{241490C9-C340-CBF0-CABE-082C6A75BFAF}"/>
              </a:ext>
            </a:extLst>
          </p:cNvPr>
          <p:cNvPicPr>
            <a:picLocks noChangeAspect="1"/>
          </p:cNvPicPr>
          <p:nvPr/>
        </p:nvPicPr>
        <p:blipFill>
          <a:blip r:embed="rId6"/>
          <a:stretch>
            <a:fillRect/>
          </a:stretch>
        </p:blipFill>
        <p:spPr>
          <a:xfrm>
            <a:off x="4876800" y="2629272"/>
            <a:ext cx="2438400" cy="1752600"/>
          </a:xfrm>
          <a:prstGeom prst="rect">
            <a:avLst/>
          </a:prstGeom>
        </p:spPr>
      </p:pic>
    </p:spTree>
    <p:extLst>
      <p:ext uri="{BB962C8B-B14F-4D97-AF65-F5344CB8AC3E}">
        <p14:creationId xmlns:p14="http://schemas.microsoft.com/office/powerpoint/2010/main" val="167337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alias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Объединение типов через псевдонимы типов (union of type aliases) в TypeScript позволяет создавать более сложные и гибкие типы, объединяя несколько псевдонимов типов в один.</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r>
              <a:rPr lang="ru-RU" sz="2400" dirty="0">
                <a:solidFill>
                  <a:schemeClr val="dk2"/>
                </a:solidFill>
                <a:latin typeface="Proxima Nova"/>
                <a:ea typeface="Proxima Nova"/>
                <a:cs typeface="Proxima Nova"/>
                <a:sym typeface="Proxima Nova"/>
              </a:rPr>
              <a:t>Здесь UserIDOrUsername представляет собой объединение типов ID (число или строка) и Username (строка), что позволяет переменной userId принимать значения как числа, так и строк, а переменной username — только строки.</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2C1E2BEB-1727-7E32-96F5-DEF5C542E426}"/>
              </a:ext>
            </a:extLst>
          </p:cNvPr>
          <p:cNvPicPr>
            <a:picLocks noChangeAspect="1"/>
          </p:cNvPicPr>
          <p:nvPr/>
        </p:nvPicPr>
        <p:blipFill>
          <a:blip r:embed="rId3"/>
          <a:stretch>
            <a:fillRect/>
          </a:stretch>
        </p:blipFill>
        <p:spPr>
          <a:xfrm>
            <a:off x="706000" y="2767343"/>
            <a:ext cx="3314700" cy="1704975"/>
          </a:xfrm>
          <a:prstGeom prst="rect">
            <a:avLst/>
          </a:prstGeom>
        </p:spPr>
      </p:pic>
    </p:spTree>
    <p:extLst>
      <p:ext uri="{BB962C8B-B14F-4D97-AF65-F5344CB8AC3E}">
        <p14:creationId xmlns:p14="http://schemas.microsoft.com/office/powerpoint/2010/main" val="291757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alias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Объединение типов через псевдонимы типов (union of type aliases) в TypeScript позволяет создавать более сложные и гибкие типы, объединяя несколько псевдонимов типов в один.</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r>
              <a:rPr lang="ru-RU" sz="2400" dirty="0">
                <a:solidFill>
                  <a:schemeClr val="dk2"/>
                </a:solidFill>
                <a:latin typeface="Proxima Nova"/>
                <a:ea typeface="Proxima Nova"/>
                <a:cs typeface="Proxima Nova"/>
                <a:sym typeface="Proxima Nova"/>
              </a:rPr>
              <a:t>Здесь UserIDOrUsername представляет собой объединение типов ID (число или строка) и Username (строка), что позволяет переменной userId принимать значения как числа, так и строк, а переменной username — только строки.</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2C1E2BEB-1727-7E32-96F5-DEF5C542E426}"/>
              </a:ext>
            </a:extLst>
          </p:cNvPr>
          <p:cNvPicPr>
            <a:picLocks noChangeAspect="1"/>
          </p:cNvPicPr>
          <p:nvPr/>
        </p:nvPicPr>
        <p:blipFill>
          <a:blip r:embed="rId3"/>
          <a:stretch>
            <a:fillRect/>
          </a:stretch>
        </p:blipFill>
        <p:spPr>
          <a:xfrm>
            <a:off x="706000" y="2767343"/>
            <a:ext cx="3314700" cy="1704975"/>
          </a:xfrm>
          <a:prstGeom prst="rect">
            <a:avLst/>
          </a:prstGeom>
        </p:spPr>
      </p:pic>
    </p:spTree>
    <p:extLst>
      <p:ext uri="{BB962C8B-B14F-4D97-AF65-F5344CB8AC3E}">
        <p14:creationId xmlns:p14="http://schemas.microsoft.com/office/powerpoint/2010/main" val="109710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alias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В этом примере UserOrAdmin объединяет два разных типа объектов (User и Admin) в один. Переменная user может содержать объект типа User, а переменная admin — объект типа Admin.</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000EB5E9-FAA2-3645-923B-9550865D4283}"/>
              </a:ext>
            </a:extLst>
          </p:cNvPr>
          <p:cNvPicPr>
            <a:picLocks noChangeAspect="1"/>
          </p:cNvPicPr>
          <p:nvPr/>
        </p:nvPicPr>
        <p:blipFill>
          <a:blip r:embed="rId3"/>
          <a:stretch>
            <a:fillRect/>
          </a:stretch>
        </p:blipFill>
        <p:spPr>
          <a:xfrm>
            <a:off x="706000" y="2662324"/>
            <a:ext cx="4000500" cy="3267075"/>
          </a:xfrm>
          <a:prstGeom prst="rect">
            <a:avLst/>
          </a:prstGeom>
        </p:spPr>
      </p:pic>
    </p:spTree>
    <p:extLst>
      <p:ext uri="{BB962C8B-B14F-4D97-AF65-F5344CB8AC3E}">
        <p14:creationId xmlns:p14="http://schemas.microsoft.com/office/powerpoint/2010/main" val="390396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alias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Здесь </a:t>
            </a:r>
            <a:r>
              <a:rPr lang="en-GB" sz="2400" dirty="0" err="1">
                <a:solidFill>
                  <a:schemeClr val="dk2"/>
                </a:solidFill>
                <a:latin typeface="Proxima Nova"/>
                <a:ea typeface="Proxima Nova"/>
                <a:cs typeface="Proxima Nova"/>
                <a:sym typeface="Proxima Nova"/>
              </a:rPr>
              <a:t>UserStatusAndRole</a:t>
            </a:r>
            <a:r>
              <a:rPr lang="en-GB" sz="2400" dirty="0">
                <a:solidFill>
                  <a:schemeClr val="dk2"/>
                </a:solidFill>
                <a:latin typeface="Proxima Nova"/>
                <a:ea typeface="Proxima Nova"/>
                <a:cs typeface="Proxima Nova"/>
                <a:sym typeface="Proxima Nova"/>
              </a:rPr>
              <a:t> </a:t>
            </a:r>
            <a:r>
              <a:rPr lang="ru-RU" sz="2400" dirty="0">
                <a:solidFill>
                  <a:schemeClr val="dk2"/>
                </a:solidFill>
                <a:latin typeface="Proxima Nova"/>
                <a:ea typeface="Proxima Nova"/>
                <a:cs typeface="Proxima Nova"/>
                <a:sym typeface="Proxima Nova"/>
              </a:rPr>
              <a:t>объединяет типы </a:t>
            </a:r>
            <a:r>
              <a:rPr lang="en-GB" sz="2400" dirty="0">
                <a:solidFill>
                  <a:schemeClr val="dk2"/>
                </a:solidFill>
                <a:latin typeface="Proxima Nova"/>
                <a:ea typeface="Proxima Nova"/>
                <a:cs typeface="Proxima Nova"/>
                <a:sym typeface="Proxima Nova"/>
              </a:rPr>
              <a:t>Status </a:t>
            </a:r>
            <a:r>
              <a:rPr lang="ru-RU" sz="2400" dirty="0">
                <a:solidFill>
                  <a:schemeClr val="dk2"/>
                </a:solidFill>
                <a:latin typeface="Proxima Nova"/>
                <a:ea typeface="Proxima Nova"/>
                <a:cs typeface="Proxima Nova"/>
                <a:sym typeface="Proxima Nova"/>
              </a:rPr>
              <a:t>и </a:t>
            </a:r>
            <a:r>
              <a:rPr lang="en-GB" sz="2400" dirty="0">
                <a:solidFill>
                  <a:schemeClr val="dk2"/>
                </a:solidFill>
                <a:latin typeface="Proxima Nova"/>
                <a:ea typeface="Proxima Nova"/>
                <a:cs typeface="Proxima Nova"/>
                <a:sym typeface="Proxima Nova"/>
              </a:rPr>
              <a:t>Role </a:t>
            </a:r>
            <a:r>
              <a:rPr lang="ru-RU" sz="2400" dirty="0">
                <a:solidFill>
                  <a:schemeClr val="dk2"/>
                </a:solidFill>
                <a:latin typeface="Proxima Nova"/>
                <a:ea typeface="Proxima Nova"/>
                <a:cs typeface="Proxima Nova"/>
                <a:sym typeface="Proxima Nova"/>
              </a:rPr>
              <a:t>через оператор &amp;. Переменная </a:t>
            </a:r>
            <a:r>
              <a:rPr lang="en-GB" sz="2400" dirty="0">
                <a:solidFill>
                  <a:schemeClr val="dk2"/>
                </a:solidFill>
                <a:latin typeface="Proxima Nova"/>
                <a:ea typeface="Proxima Nova"/>
                <a:cs typeface="Proxima Nova"/>
                <a:sym typeface="Proxima Nova"/>
              </a:rPr>
              <a:t>user </a:t>
            </a:r>
            <a:r>
              <a:rPr lang="ru-RU" sz="2400" dirty="0">
                <a:solidFill>
                  <a:schemeClr val="dk2"/>
                </a:solidFill>
                <a:latin typeface="Proxima Nova"/>
                <a:ea typeface="Proxima Nova"/>
                <a:cs typeface="Proxima Nova"/>
                <a:sym typeface="Proxima Nova"/>
              </a:rPr>
              <a:t>должна содержать свойства </a:t>
            </a:r>
            <a:r>
              <a:rPr lang="en-GB" sz="2400" dirty="0">
                <a:solidFill>
                  <a:schemeClr val="dk2"/>
                </a:solidFill>
                <a:latin typeface="Proxima Nova"/>
                <a:ea typeface="Proxima Nova"/>
                <a:cs typeface="Proxima Nova"/>
                <a:sym typeface="Proxima Nova"/>
              </a:rPr>
              <a:t>status (</a:t>
            </a:r>
            <a:r>
              <a:rPr lang="ru-RU" sz="2400" dirty="0">
                <a:solidFill>
                  <a:schemeClr val="dk2"/>
                </a:solidFill>
                <a:latin typeface="Proxima Nova"/>
                <a:ea typeface="Proxima Nova"/>
                <a:cs typeface="Proxima Nova"/>
                <a:sym typeface="Proxima Nova"/>
              </a:rPr>
              <a:t>одно из значений "</a:t>
            </a:r>
            <a:r>
              <a:rPr lang="en-GB" sz="2400" dirty="0">
                <a:solidFill>
                  <a:schemeClr val="dk2"/>
                </a:solidFill>
                <a:latin typeface="Proxima Nova"/>
                <a:ea typeface="Proxima Nova"/>
                <a:cs typeface="Proxima Nova"/>
                <a:sym typeface="Proxima Nova"/>
              </a:rPr>
              <a:t>active" </a:t>
            </a:r>
            <a:r>
              <a:rPr lang="ru-RU" sz="2400" dirty="0">
                <a:solidFill>
                  <a:schemeClr val="dk2"/>
                </a:solidFill>
                <a:latin typeface="Proxima Nova"/>
                <a:ea typeface="Proxima Nova"/>
                <a:cs typeface="Proxima Nova"/>
                <a:sym typeface="Proxima Nova"/>
              </a:rPr>
              <a:t>или "</a:t>
            </a:r>
            <a:r>
              <a:rPr lang="en-GB" sz="2400" dirty="0">
                <a:solidFill>
                  <a:schemeClr val="dk2"/>
                </a:solidFill>
                <a:latin typeface="Proxima Nova"/>
                <a:ea typeface="Proxima Nova"/>
                <a:cs typeface="Proxima Nova"/>
                <a:sym typeface="Proxima Nova"/>
              </a:rPr>
              <a:t>inactive") </a:t>
            </a:r>
            <a:r>
              <a:rPr lang="ru-RU" sz="2400" dirty="0">
                <a:solidFill>
                  <a:schemeClr val="dk2"/>
                </a:solidFill>
                <a:latin typeface="Proxima Nova"/>
                <a:ea typeface="Proxima Nova"/>
                <a:cs typeface="Proxima Nova"/>
                <a:sym typeface="Proxima Nova"/>
              </a:rPr>
              <a:t>и </a:t>
            </a:r>
            <a:r>
              <a:rPr lang="en-GB" sz="2400" dirty="0">
                <a:solidFill>
                  <a:schemeClr val="dk2"/>
                </a:solidFill>
                <a:latin typeface="Proxima Nova"/>
                <a:ea typeface="Proxima Nova"/>
                <a:cs typeface="Proxima Nova"/>
                <a:sym typeface="Proxima Nova"/>
              </a:rPr>
              <a:t>role (</a:t>
            </a:r>
            <a:r>
              <a:rPr lang="ru-RU" sz="2400" dirty="0">
                <a:solidFill>
                  <a:schemeClr val="dk2"/>
                </a:solidFill>
                <a:latin typeface="Proxima Nova"/>
                <a:ea typeface="Proxima Nova"/>
                <a:cs typeface="Proxima Nova"/>
                <a:sym typeface="Proxima Nova"/>
              </a:rPr>
              <a:t>одно из значений "</a:t>
            </a:r>
            <a:r>
              <a:rPr lang="en-GB" sz="2400" dirty="0">
                <a:solidFill>
                  <a:schemeClr val="dk2"/>
                </a:solidFill>
                <a:latin typeface="Proxima Nova"/>
                <a:ea typeface="Proxima Nova"/>
                <a:cs typeface="Proxima Nova"/>
                <a:sym typeface="Proxima Nova"/>
              </a:rPr>
              <a:t>user" </a:t>
            </a:r>
            <a:r>
              <a:rPr lang="ru-RU" sz="2400" dirty="0">
                <a:solidFill>
                  <a:schemeClr val="dk2"/>
                </a:solidFill>
                <a:latin typeface="Proxima Nova"/>
                <a:ea typeface="Proxima Nova"/>
                <a:cs typeface="Proxima Nova"/>
                <a:sym typeface="Proxima Nova"/>
              </a:rPr>
              <a:t>или "</a:t>
            </a:r>
            <a:r>
              <a:rPr lang="en-GB" sz="2400" dirty="0">
                <a:solidFill>
                  <a:schemeClr val="dk2"/>
                </a:solidFill>
                <a:latin typeface="Proxima Nova"/>
                <a:ea typeface="Proxima Nova"/>
                <a:cs typeface="Proxima Nova"/>
                <a:sym typeface="Proxima Nova"/>
              </a:rPr>
              <a:t>admin").</a:t>
            </a: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6" name="Picture 5">
            <a:extLst>
              <a:ext uri="{FF2B5EF4-FFF2-40B4-BE49-F238E27FC236}">
                <a16:creationId xmlns:a16="http://schemas.microsoft.com/office/drawing/2014/main" id="{F543273F-2123-D67C-E4F6-66868A149017}"/>
              </a:ext>
            </a:extLst>
          </p:cNvPr>
          <p:cNvPicPr>
            <a:picLocks noChangeAspect="1"/>
          </p:cNvPicPr>
          <p:nvPr/>
        </p:nvPicPr>
        <p:blipFill>
          <a:blip r:embed="rId3"/>
          <a:stretch>
            <a:fillRect/>
          </a:stretch>
        </p:blipFill>
        <p:spPr>
          <a:xfrm>
            <a:off x="706000" y="2795712"/>
            <a:ext cx="3162300" cy="3238500"/>
          </a:xfrm>
          <a:prstGeom prst="rect">
            <a:avLst/>
          </a:prstGeom>
        </p:spPr>
      </p:pic>
    </p:spTree>
    <p:extLst>
      <p:ext uri="{BB962C8B-B14F-4D97-AF65-F5344CB8AC3E}">
        <p14:creationId xmlns:p14="http://schemas.microsoft.com/office/powerpoint/2010/main" val="139865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Interfaces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t>Интерфейсы используются для определения структур объектов и могут расширяться друг другом или классами. Интерфейсы часто используются для определения типов объектов, которые должны соответствовать определенной структуре.</a:t>
            </a:r>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r>
              <a:rPr lang="ru-RU" sz="2400" dirty="0"/>
              <a:t>Часто принято интерфейсы именовать начиная с </a:t>
            </a:r>
            <a:r>
              <a:rPr lang="en-US" sz="2400" dirty="0"/>
              <a:t>I, </a:t>
            </a:r>
            <a:r>
              <a:rPr lang="ru-RU" sz="2400" dirty="0"/>
              <a:t>например </a:t>
            </a:r>
            <a:r>
              <a:rPr lang="en-US" sz="2400" dirty="0" err="1"/>
              <a:t>IPerson</a:t>
            </a:r>
            <a:endParaRPr lang="ru-RU" sz="2400" dirty="0"/>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CFA44B9A-C537-5CBA-73B4-3535A95C4EFE}"/>
              </a:ext>
            </a:extLst>
          </p:cNvPr>
          <p:cNvPicPr>
            <a:picLocks noChangeAspect="1"/>
          </p:cNvPicPr>
          <p:nvPr/>
        </p:nvPicPr>
        <p:blipFill>
          <a:blip r:embed="rId3"/>
          <a:stretch>
            <a:fillRect/>
          </a:stretch>
        </p:blipFill>
        <p:spPr>
          <a:xfrm>
            <a:off x="520733" y="3090531"/>
            <a:ext cx="1771650" cy="2124075"/>
          </a:xfrm>
          <a:prstGeom prst="rect">
            <a:avLst/>
          </a:prstGeom>
        </p:spPr>
      </p:pic>
    </p:spTree>
    <p:extLst>
      <p:ext uri="{BB962C8B-B14F-4D97-AF65-F5344CB8AC3E}">
        <p14:creationId xmlns:p14="http://schemas.microsoft.com/office/powerpoint/2010/main" val="322971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Interfaces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t>В отличии от типов, интерфейсы не объединяются, а наследуются</a:t>
            </a: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A3804F69-2261-6D4C-AD97-DB27FAF92583}"/>
              </a:ext>
            </a:extLst>
          </p:cNvPr>
          <p:cNvPicPr>
            <a:picLocks noChangeAspect="1"/>
          </p:cNvPicPr>
          <p:nvPr/>
        </p:nvPicPr>
        <p:blipFill>
          <a:blip r:embed="rId3"/>
          <a:stretch>
            <a:fillRect/>
          </a:stretch>
        </p:blipFill>
        <p:spPr>
          <a:xfrm>
            <a:off x="520733" y="2060713"/>
            <a:ext cx="2457450" cy="2895600"/>
          </a:xfrm>
          <a:prstGeom prst="rect">
            <a:avLst/>
          </a:prstGeom>
        </p:spPr>
      </p:pic>
    </p:spTree>
    <p:extLst>
      <p:ext uri="{BB962C8B-B14F-4D97-AF65-F5344CB8AC3E}">
        <p14:creationId xmlns:p14="http://schemas.microsoft.com/office/powerpoint/2010/main" val="77238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Interfaces vs Types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t>И так, когда что использовать:</a:t>
            </a:r>
          </a:p>
          <a:p>
            <a:r>
              <a:rPr lang="ru-RU" sz="2400" dirty="0"/>
              <a:t>  - type мы используем для примитивных типов, литералов, функций и так далее. </a:t>
            </a:r>
          </a:p>
          <a:p>
            <a:r>
              <a:rPr lang="ru-RU" sz="2400" dirty="0"/>
              <a:t>  - Для типизации объектов - мы используем всегда interface</a:t>
            </a:r>
            <a:endParaRPr lang="en-GB" sz="2400" dirty="0"/>
          </a:p>
          <a:p>
            <a:r>
              <a:rPr lang="en-GB" sz="2400" dirty="0">
                <a:sym typeface="Proxima Nova"/>
              </a:rPr>
              <a:t>  -</a:t>
            </a:r>
            <a:r>
              <a:rPr lang="ru-RU" sz="2400" dirty="0">
                <a:sym typeface="Proxima Nova"/>
              </a:rPr>
              <a:t> Ну и будьте котиками, начинайте название интерфейсов с </a:t>
            </a:r>
            <a:r>
              <a:rPr lang="en-GB" sz="2400" dirty="0">
                <a:sym typeface="Proxima Nova"/>
              </a:rPr>
              <a:t>I</a:t>
            </a:r>
          </a:p>
          <a:p>
            <a:pPr marL="152396">
              <a:buClr>
                <a:schemeClr val="dk2"/>
              </a:buClr>
              <a:buSzPts val="1800"/>
            </a:pPr>
            <a:r>
              <a:rPr lang="en-GB" sz="2400" dirty="0">
                <a:sym typeface="Proxima Nova"/>
              </a:rPr>
              <a:t> (e.g. </a:t>
            </a:r>
            <a:r>
              <a:rPr lang="en-GB" sz="2400" dirty="0" err="1">
                <a:sym typeface="Proxima Nova"/>
              </a:rPr>
              <a:t>ICustomer</a:t>
            </a:r>
            <a:r>
              <a:rPr lang="en-GB" sz="2400" dirty="0">
                <a:sym typeface="Proxima Nova"/>
              </a:rPr>
              <a:t>)</a:t>
            </a: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385416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err="1">
                <a:solidFill>
                  <a:srgbClr val="F85210"/>
                </a:solidFill>
                <a:latin typeface="Times New Roman"/>
                <a:ea typeface="Times New Roman"/>
                <a:cs typeface="Times New Roman"/>
                <a:sym typeface="Times New Roman"/>
              </a:rPr>
              <a:t>Readonly</a:t>
            </a:r>
            <a:endParaRPr lang="en-US"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t>Свойства интерфейсов и типов можно сделать только для чтения, тоесть запретить изменения</a:t>
            </a:r>
          </a:p>
          <a:p>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37E1ACA3-4D6B-EA71-23DF-1266934A085C}"/>
              </a:ext>
            </a:extLst>
          </p:cNvPr>
          <p:cNvPicPr>
            <a:picLocks noChangeAspect="1"/>
          </p:cNvPicPr>
          <p:nvPr/>
        </p:nvPicPr>
        <p:blipFill>
          <a:blip r:embed="rId3"/>
          <a:stretch>
            <a:fillRect/>
          </a:stretch>
        </p:blipFill>
        <p:spPr>
          <a:xfrm>
            <a:off x="520733" y="2566987"/>
            <a:ext cx="4886325" cy="1724025"/>
          </a:xfrm>
          <a:prstGeom prst="rect">
            <a:avLst/>
          </a:prstGeom>
        </p:spPr>
      </p:pic>
    </p:spTree>
    <p:extLst>
      <p:ext uri="{BB962C8B-B14F-4D97-AF65-F5344CB8AC3E}">
        <p14:creationId xmlns:p14="http://schemas.microsoft.com/office/powerpoint/2010/main" val="74276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Install</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sym typeface="Proxima Nova"/>
              </a:rPr>
              <a:t>Установить глобально - </a:t>
            </a:r>
            <a:r>
              <a:rPr lang="en-GB" sz="2400" dirty="0" err="1">
                <a:solidFill>
                  <a:schemeClr val="dk2"/>
                </a:solidFill>
                <a:latin typeface="Proxima Nova"/>
                <a:sym typeface="Proxima Nova"/>
              </a:rPr>
              <a:t>npm</a:t>
            </a:r>
            <a:r>
              <a:rPr lang="en-GB" sz="2400" dirty="0">
                <a:solidFill>
                  <a:schemeClr val="dk2"/>
                </a:solidFill>
                <a:latin typeface="Proxima Nova"/>
                <a:sym typeface="Proxima Nova"/>
              </a:rPr>
              <a:t> </a:t>
            </a:r>
            <a:r>
              <a:rPr lang="en-GB" sz="2400" dirty="0" err="1">
                <a:solidFill>
                  <a:schemeClr val="dk2"/>
                </a:solidFill>
                <a:latin typeface="Proxima Nova"/>
                <a:sym typeface="Proxima Nova"/>
              </a:rPr>
              <a:t>i</a:t>
            </a:r>
            <a:r>
              <a:rPr lang="en-GB" sz="2400" dirty="0">
                <a:solidFill>
                  <a:schemeClr val="dk2"/>
                </a:solidFill>
                <a:latin typeface="Proxima Nova"/>
                <a:sym typeface="Proxima Nova"/>
              </a:rPr>
              <a:t> -g typescript</a:t>
            </a:r>
            <a:endParaRPr lang="ru-RU" sz="2400" dirty="0">
              <a:solidFill>
                <a:schemeClr val="dk2"/>
              </a:solidFill>
              <a:latin typeface="Proxima Nova"/>
              <a:sym typeface="Proxima Nova"/>
            </a:endParaRPr>
          </a:p>
          <a:p>
            <a:pPr marL="152396">
              <a:buClr>
                <a:schemeClr val="dk2"/>
              </a:buClr>
              <a:buSzPts val="1800"/>
            </a:pPr>
            <a:r>
              <a:rPr lang="ru-RU" sz="2400" dirty="0">
                <a:solidFill>
                  <a:schemeClr val="dk2"/>
                </a:solidFill>
                <a:latin typeface="Proxima Nova"/>
                <a:sym typeface="Proxima Nova"/>
              </a:rPr>
              <a:t>Установить компилятор для ноды -</a:t>
            </a:r>
            <a:r>
              <a:rPr lang="en-GB" sz="2400" dirty="0">
                <a:solidFill>
                  <a:schemeClr val="dk2"/>
                </a:solidFill>
                <a:latin typeface="Proxima Nova"/>
                <a:sym typeface="Proxima Nova"/>
              </a:rPr>
              <a:t> </a:t>
            </a:r>
            <a:r>
              <a:rPr lang="en-GB" sz="2400" dirty="0" err="1">
                <a:solidFill>
                  <a:schemeClr val="dk2"/>
                </a:solidFill>
                <a:latin typeface="Proxima Nova"/>
                <a:sym typeface="Proxima Nova"/>
              </a:rPr>
              <a:t>npm</a:t>
            </a:r>
            <a:r>
              <a:rPr lang="en-GB" sz="2400" dirty="0">
                <a:solidFill>
                  <a:schemeClr val="dk2"/>
                </a:solidFill>
                <a:latin typeface="Proxima Nova"/>
                <a:sym typeface="Proxima Nova"/>
              </a:rPr>
              <a:t> </a:t>
            </a:r>
            <a:r>
              <a:rPr lang="en-GB" sz="2400" dirty="0" err="1">
                <a:solidFill>
                  <a:schemeClr val="dk2"/>
                </a:solidFill>
                <a:latin typeface="Proxima Nova"/>
                <a:sym typeface="Proxima Nova"/>
              </a:rPr>
              <a:t>i</a:t>
            </a:r>
            <a:r>
              <a:rPr lang="en-GB" sz="2400" dirty="0">
                <a:solidFill>
                  <a:schemeClr val="dk2"/>
                </a:solidFill>
                <a:latin typeface="Proxima Nova"/>
                <a:sym typeface="Proxima Nova"/>
              </a:rPr>
              <a:t> -g </a:t>
            </a:r>
            <a:r>
              <a:rPr lang="en-GB" sz="2400" dirty="0" err="1">
                <a:solidFill>
                  <a:schemeClr val="dk2"/>
                </a:solidFill>
                <a:latin typeface="Proxima Nova"/>
                <a:sym typeface="Proxima Nova"/>
              </a:rPr>
              <a:t>ts</a:t>
            </a:r>
            <a:r>
              <a:rPr lang="en-GB" sz="2400" dirty="0">
                <a:solidFill>
                  <a:schemeClr val="dk2"/>
                </a:solidFill>
                <a:latin typeface="Proxima Nova"/>
                <a:sym typeface="Proxima Nova"/>
              </a:rPr>
              <a:t>-node</a:t>
            </a:r>
            <a:endParaRPr lang="en-GB" sz="2400" dirty="0">
              <a:solidFill>
                <a:schemeClr val="dk2"/>
              </a:solidFill>
              <a:latin typeface="Proxima Nova"/>
            </a:endParaRPr>
          </a:p>
          <a:p>
            <a:pPr marL="152396">
              <a:buClr>
                <a:schemeClr val="dk2"/>
              </a:buClr>
              <a:buSzPts val="1800"/>
            </a:pPr>
            <a:r>
              <a:rPr lang="ru-RU" sz="2400" dirty="0">
                <a:solidFill>
                  <a:schemeClr val="dk2"/>
                </a:solidFill>
                <a:latin typeface="Proxima Nova"/>
                <a:sym typeface="Proxima Nova"/>
              </a:rPr>
              <a:t>Узнать команды - </a:t>
            </a:r>
            <a:r>
              <a:rPr lang="en-GB" sz="2400" dirty="0" err="1">
                <a:solidFill>
                  <a:schemeClr val="dk2"/>
                </a:solidFill>
                <a:latin typeface="Proxima Nova"/>
                <a:sym typeface="Proxima Nova"/>
              </a:rPr>
              <a:t>tsc</a:t>
            </a:r>
            <a:r>
              <a:rPr lang="en-GB" sz="2400" dirty="0">
                <a:solidFill>
                  <a:schemeClr val="dk2"/>
                </a:solidFill>
                <a:latin typeface="Proxima Nova"/>
                <a:sym typeface="Proxima Nova"/>
              </a:rPr>
              <a:t> </a:t>
            </a:r>
            <a:r>
              <a:rPr lang="ru-RU" sz="2400" dirty="0">
                <a:solidFill>
                  <a:schemeClr val="dk2"/>
                </a:solidFill>
                <a:latin typeface="Proxima Nova"/>
                <a:sym typeface="Proxima Nova"/>
              </a:rPr>
              <a:t>--</a:t>
            </a:r>
            <a:r>
              <a:rPr lang="en-GB" sz="2400" dirty="0">
                <a:solidFill>
                  <a:schemeClr val="dk2"/>
                </a:solidFill>
                <a:latin typeface="Proxima Nova"/>
                <a:sym typeface="Proxima Nova"/>
              </a:rPr>
              <a:t>help</a:t>
            </a:r>
            <a:endParaRPr lang="ru-RU" sz="2400" dirty="0">
              <a:solidFill>
                <a:schemeClr val="dk2"/>
              </a:solidFill>
              <a:latin typeface="Proxima Nova"/>
              <a:sym typeface="Proxima Nova"/>
            </a:endParaRPr>
          </a:p>
          <a:p>
            <a:pPr marL="152396">
              <a:buClr>
                <a:schemeClr val="dk2"/>
              </a:buClr>
              <a:buSzPts val="1800"/>
            </a:pPr>
            <a:r>
              <a:rPr lang="ru-RU" sz="2400" dirty="0">
                <a:solidFill>
                  <a:schemeClr val="dk2"/>
                </a:solidFill>
                <a:latin typeface="Proxima Nova"/>
                <a:sym typeface="Proxima Nova"/>
              </a:rPr>
              <a:t>Создать </a:t>
            </a:r>
            <a:r>
              <a:rPr lang="en-US" sz="2400" dirty="0" err="1">
                <a:solidFill>
                  <a:schemeClr val="dk2"/>
                </a:solidFill>
                <a:latin typeface="Proxima Nova"/>
                <a:sym typeface="Proxima Nova"/>
              </a:rPr>
              <a:t>tsconfig.json</a:t>
            </a:r>
            <a:r>
              <a:rPr lang="en-US" sz="2400" dirty="0">
                <a:solidFill>
                  <a:schemeClr val="dk2"/>
                </a:solidFill>
                <a:latin typeface="Proxima Nova"/>
                <a:sym typeface="Proxima Nova"/>
              </a:rPr>
              <a:t> - </a:t>
            </a:r>
            <a:r>
              <a:rPr lang="en-US" sz="2400" dirty="0" err="1">
                <a:solidFill>
                  <a:schemeClr val="dk2"/>
                </a:solidFill>
                <a:latin typeface="Proxima Nova"/>
                <a:sym typeface="Proxima Nova"/>
              </a:rPr>
              <a:t>tsc</a:t>
            </a:r>
            <a:r>
              <a:rPr lang="en-US" sz="2400" dirty="0">
                <a:solidFill>
                  <a:schemeClr val="dk2"/>
                </a:solidFill>
                <a:latin typeface="Proxima Nova"/>
                <a:sym typeface="Proxima Nova"/>
              </a:rPr>
              <a:t> –</a:t>
            </a:r>
            <a:r>
              <a:rPr lang="en-US" sz="2400" dirty="0" err="1">
                <a:solidFill>
                  <a:schemeClr val="dk2"/>
                </a:solidFill>
                <a:latin typeface="Proxima Nova"/>
                <a:sym typeface="Proxima Nova"/>
              </a:rPr>
              <a:t>init</a:t>
            </a:r>
            <a:endParaRPr lang="en-US" sz="2400" dirty="0">
              <a:solidFill>
                <a:schemeClr val="dk2"/>
              </a:solidFill>
              <a:latin typeface="Proxima Nova"/>
              <a:sym typeface="Proxima Nova"/>
            </a:endParaRPr>
          </a:p>
          <a:p>
            <a:pPr marL="152396">
              <a:buClr>
                <a:schemeClr val="dk2"/>
              </a:buClr>
              <a:buSzPts val="1800"/>
            </a:pPr>
            <a:r>
              <a:rPr lang="ru-RU" sz="2400" dirty="0">
                <a:solidFill>
                  <a:schemeClr val="dk2"/>
                </a:solidFill>
                <a:latin typeface="Proxima Nova"/>
                <a:sym typeface="Proxima Nova"/>
              </a:rPr>
              <a:t>Скомпилировать </a:t>
            </a:r>
            <a:r>
              <a:rPr lang="en-US" sz="2400" dirty="0">
                <a:solidFill>
                  <a:schemeClr val="dk2"/>
                </a:solidFill>
                <a:latin typeface="Proxima Nova"/>
                <a:sym typeface="Proxima Nova"/>
              </a:rPr>
              <a:t>TS</a:t>
            </a:r>
            <a:r>
              <a:rPr lang="ru-RU" sz="2400" dirty="0">
                <a:solidFill>
                  <a:schemeClr val="dk2"/>
                </a:solidFill>
                <a:latin typeface="Proxima Nova"/>
                <a:sym typeface="Proxima Nova"/>
              </a:rPr>
              <a:t> в </a:t>
            </a:r>
            <a:r>
              <a:rPr lang="en-US" sz="2400" dirty="0">
                <a:solidFill>
                  <a:schemeClr val="dk2"/>
                </a:solidFill>
                <a:latin typeface="Proxima Nova"/>
                <a:sym typeface="Proxima Nova"/>
              </a:rPr>
              <a:t>JS - </a:t>
            </a:r>
            <a:r>
              <a:rPr lang="en-US" sz="2400" dirty="0" err="1">
                <a:solidFill>
                  <a:schemeClr val="dk2"/>
                </a:solidFill>
                <a:latin typeface="Proxima Nova"/>
                <a:sym typeface="Proxima Nova"/>
              </a:rPr>
              <a:t>tsc</a:t>
            </a:r>
            <a:endParaRPr lang="en-GB" sz="2400" dirty="0">
              <a:solidFill>
                <a:schemeClr val="dk2"/>
              </a:solidFill>
              <a:latin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Optional</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t>Свойства могут быть помечены как необязательные.</a:t>
            </a:r>
            <a:endParaRPr lang="en-US" sz="2400" dirty="0"/>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r>
              <a:rPr lang="ru-RU" sz="2400" dirty="0">
                <a:solidFill>
                  <a:schemeClr val="dk2"/>
                </a:solidFill>
                <a:latin typeface="Proxima Nova"/>
                <a:ea typeface="Proxima Nova"/>
                <a:cs typeface="Proxima Nova"/>
                <a:sym typeface="Proxima Nova"/>
              </a:rPr>
              <a:t>Аргументы в функциях также могут быть опциональными.</a:t>
            </a: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8ED2BCAF-EB3C-6E73-151D-EE78AD2D728A}"/>
              </a:ext>
            </a:extLst>
          </p:cNvPr>
          <p:cNvPicPr>
            <a:picLocks noChangeAspect="1"/>
          </p:cNvPicPr>
          <p:nvPr/>
        </p:nvPicPr>
        <p:blipFill>
          <a:blip r:embed="rId3"/>
          <a:stretch>
            <a:fillRect/>
          </a:stretch>
        </p:blipFill>
        <p:spPr>
          <a:xfrm>
            <a:off x="520733" y="1943100"/>
            <a:ext cx="2867025" cy="1485900"/>
          </a:xfrm>
          <a:prstGeom prst="rect">
            <a:avLst/>
          </a:prstGeom>
        </p:spPr>
      </p:pic>
      <p:pic>
        <p:nvPicPr>
          <p:cNvPr id="7" name="Picture 6">
            <a:extLst>
              <a:ext uri="{FF2B5EF4-FFF2-40B4-BE49-F238E27FC236}">
                <a16:creationId xmlns:a16="http://schemas.microsoft.com/office/drawing/2014/main" id="{BAE86A89-6A3E-CB4E-F7DE-86DF558EB318}"/>
              </a:ext>
            </a:extLst>
          </p:cNvPr>
          <p:cNvPicPr>
            <a:picLocks noChangeAspect="1"/>
          </p:cNvPicPr>
          <p:nvPr/>
        </p:nvPicPr>
        <p:blipFill>
          <a:blip r:embed="rId4"/>
          <a:stretch>
            <a:fillRect/>
          </a:stretch>
        </p:blipFill>
        <p:spPr>
          <a:xfrm>
            <a:off x="520733" y="4211044"/>
            <a:ext cx="7486650" cy="1409700"/>
          </a:xfrm>
          <a:prstGeom prst="rect">
            <a:avLst/>
          </a:prstGeom>
        </p:spPr>
      </p:pic>
    </p:spTree>
    <p:extLst>
      <p:ext uri="{BB962C8B-B14F-4D97-AF65-F5344CB8AC3E}">
        <p14:creationId xmlns:p14="http://schemas.microsoft.com/office/powerpoint/2010/main" val="395831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Type Guards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5094654" cy="4897200"/>
          </a:xfrm>
          <a:prstGeom prst="rect">
            <a:avLst/>
          </a:prstGeom>
          <a:noFill/>
          <a:ln>
            <a:noFill/>
          </a:ln>
        </p:spPr>
        <p:txBody>
          <a:bodyPr spcFirstLastPara="1" wrap="square" lIns="121900" tIns="121900" rIns="121900" bIns="121900" anchor="t" anchorCtr="0">
            <a:noAutofit/>
          </a:bodyPr>
          <a:lstStyle/>
          <a:p>
            <a:r>
              <a:rPr lang="ru-RU" sz="2400" dirty="0"/>
              <a:t>Тайпгварды (type guards) в TypeScript позволяют проверять тип переменной во время выполнения и применять специфические операции в зависимости от типа. Давайте создадим тайпгвард для двух типов или интерфейсов объектов.</a:t>
            </a:r>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9D1533D7-BC54-DAE5-B8C0-FB3A3D3A75CE}"/>
              </a:ext>
            </a:extLst>
          </p:cNvPr>
          <p:cNvPicPr>
            <a:picLocks noChangeAspect="1"/>
          </p:cNvPicPr>
          <p:nvPr/>
        </p:nvPicPr>
        <p:blipFill>
          <a:blip r:embed="rId3"/>
          <a:stretch>
            <a:fillRect/>
          </a:stretch>
        </p:blipFill>
        <p:spPr>
          <a:xfrm>
            <a:off x="5653792" y="71437"/>
            <a:ext cx="5353050" cy="6715125"/>
          </a:xfrm>
          <a:prstGeom prst="rect">
            <a:avLst/>
          </a:prstGeom>
        </p:spPr>
      </p:pic>
    </p:spTree>
    <p:extLst>
      <p:ext uri="{BB962C8B-B14F-4D97-AF65-F5344CB8AC3E}">
        <p14:creationId xmlns:p14="http://schemas.microsoft.com/office/powerpoint/2010/main" val="985666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Void</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a:solidFill>
                  <a:schemeClr val="dk2"/>
                </a:solidFill>
                <a:latin typeface="Proxima Nova"/>
                <a:ea typeface="Proxima Nova"/>
                <a:cs typeface="Proxima Nova"/>
                <a:sym typeface="Proxima Nova"/>
              </a:rPr>
              <a:t>В TypeScript тип void используется для обозначения отсутствия какого-либо возвращаемого значения из функции или для указания, что переменная не имеет определенного типа (примерно аналогично undefined, но без значений).</a:t>
            </a: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7F726328-014F-27B0-911E-5B7DD7AAD128}"/>
              </a:ext>
            </a:extLst>
          </p:cNvPr>
          <p:cNvPicPr>
            <a:picLocks noChangeAspect="1"/>
          </p:cNvPicPr>
          <p:nvPr/>
        </p:nvPicPr>
        <p:blipFill>
          <a:blip r:embed="rId3"/>
          <a:stretch>
            <a:fillRect/>
          </a:stretch>
        </p:blipFill>
        <p:spPr>
          <a:xfrm>
            <a:off x="520733" y="3176878"/>
            <a:ext cx="3381375" cy="838200"/>
          </a:xfrm>
          <a:prstGeom prst="rect">
            <a:avLst/>
          </a:prstGeom>
        </p:spPr>
      </p:pic>
    </p:spTree>
    <p:extLst>
      <p:ext uri="{BB962C8B-B14F-4D97-AF65-F5344CB8AC3E}">
        <p14:creationId xmlns:p14="http://schemas.microsoft.com/office/powerpoint/2010/main" val="222659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Unknown</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solidFill>
                  <a:schemeClr val="dk2"/>
                </a:solidFill>
                <a:latin typeface="Proxima Nova"/>
                <a:ea typeface="Proxima Nova"/>
                <a:cs typeface="Proxima Nova"/>
                <a:sym typeface="Proxima Nova"/>
              </a:rPr>
              <a:t>Тип unknown в TypeScript введен в версии 3.0 и представляет собой тип данных, который может хранить значение любого типа. Основное отличие unknown от any заключается в том, что переменные типа unknown требуется сначала проверить или привести к конкретному типу, прежде чем можно будет использовать их безопасно.</a:t>
            </a:r>
            <a:endParaRPr lang="en-GB" sz="2400" dirty="0">
              <a:solidFill>
                <a:schemeClr val="dk2"/>
              </a:solidFill>
              <a:latin typeface="Proxima Nova"/>
              <a:ea typeface="Proxima Nova"/>
              <a:cs typeface="Proxima Nova"/>
              <a:sym typeface="Proxima Nova"/>
            </a:endParaRPr>
          </a:p>
          <a:p>
            <a:endParaRPr lang="en-GB" sz="2400" dirty="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r>
              <a:rPr lang="ru-RU" sz="2400" dirty="0">
                <a:solidFill>
                  <a:schemeClr val="dk2"/>
                </a:solidFill>
                <a:latin typeface="Proxima Nova"/>
                <a:ea typeface="Proxima Nova"/>
                <a:cs typeface="Proxima Nova"/>
                <a:sym typeface="Proxima Nova"/>
              </a:rPr>
              <a:t>В отличие от any, который позволяет использовать переменные без ограничений, unknown требует более строгой обработки и проверки типов, что способствует безопасности кода.</a:t>
            </a:r>
            <a:endParaRPr lang="en-GB" sz="2400" dirty="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r>
              <a:rPr lang="ru-RU" sz="2400" dirty="0">
                <a:solidFill>
                  <a:schemeClr val="dk2"/>
                </a:solidFill>
                <a:latin typeface="Proxima Nova"/>
                <a:ea typeface="Proxima Nova"/>
                <a:cs typeface="Proxima Nova"/>
                <a:sym typeface="Proxima Nova"/>
              </a:rPr>
              <a:t>Благодаря строгой типизации TypeScript позволяет обнаруживать ошибки на этапе компиляции, связанные с неправильным использованием unknown, что улучшает качество программного обеспечения.</a:t>
            </a:r>
            <a:endParaRPr lang="en-US"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135865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Unknown</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endParaRPr lang="en-GB" sz="2400" b="1"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A25784E1-C2FE-F3C9-A0FA-74781A869989}"/>
              </a:ext>
            </a:extLst>
          </p:cNvPr>
          <p:cNvPicPr>
            <a:picLocks noChangeAspect="1"/>
          </p:cNvPicPr>
          <p:nvPr/>
        </p:nvPicPr>
        <p:blipFill>
          <a:blip r:embed="rId3"/>
          <a:stretch>
            <a:fillRect/>
          </a:stretch>
        </p:blipFill>
        <p:spPr>
          <a:xfrm>
            <a:off x="415600" y="1244695"/>
            <a:ext cx="6181725" cy="2638425"/>
          </a:xfrm>
          <a:prstGeom prst="rect">
            <a:avLst/>
          </a:prstGeom>
        </p:spPr>
      </p:pic>
      <p:pic>
        <p:nvPicPr>
          <p:cNvPr id="5" name="Picture 4">
            <a:extLst>
              <a:ext uri="{FF2B5EF4-FFF2-40B4-BE49-F238E27FC236}">
                <a16:creationId xmlns:a16="http://schemas.microsoft.com/office/drawing/2014/main" id="{5751FDDE-5768-336B-864E-430BAA613273}"/>
              </a:ext>
            </a:extLst>
          </p:cNvPr>
          <p:cNvPicPr>
            <a:picLocks noChangeAspect="1"/>
          </p:cNvPicPr>
          <p:nvPr/>
        </p:nvPicPr>
        <p:blipFill>
          <a:blip r:embed="rId4"/>
          <a:stretch>
            <a:fillRect/>
          </a:stretch>
        </p:blipFill>
        <p:spPr>
          <a:xfrm>
            <a:off x="415600" y="4117880"/>
            <a:ext cx="5543550" cy="1495425"/>
          </a:xfrm>
          <a:prstGeom prst="rect">
            <a:avLst/>
          </a:prstGeom>
        </p:spPr>
      </p:pic>
    </p:spTree>
    <p:extLst>
      <p:ext uri="{BB962C8B-B14F-4D97-AF65-F5344CB8AC3E}">
        <p14:creationId xmlns:p14="http://schemas.microsoft.com/office/powerpoint/2010/main" val="324067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Never</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r>
              <a:rPr lang="ru-RU" sz="2400" dirty="0">
                <a:solidFill>
                  <a:schemeClr val="dk2"/>
                </a:solidFill>
                <a:latin typeface="Proxima Nova"/>
                <a:ea typeface="Proxima Nova"/>
                <a:cs typeface="Proxima Nova"/>
                <a:sym typeface="Proxima Nova"/>
              </a:rPr>
              <a:t>В TypeScript тип never используется для описания ситуаций, когда функция всегда генерирует ошибку или никогда не завершает свое выполнение. Это обозначает, что такая функция никогда не возвращает никакого значения, даже undefined. Кроме того, never используется для типизации выражений, которые являются "dead end" (то есть не могут завершиться нормально).</a:t>
            </a:r>
            <a:endParaRPr lang="en-US"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EBBF19A8-2772-CD05-F97A-23DD6601BCF5}"/>
              </a:ext>
            </a:extLst>
          </p:cNvPr>
          <p:cNvPicPr>
            <a:picLocks noChangeAspect="1"/>
          </p:cNvPicPr>
          <p:nvPr/>
        </p:nvPicPr>
        <p:blipFill>
          <a:blip r:embed="rId3"/>
          <a:stretch>
            <a:fillRect/>
          </a:stretch>
        </p:blipFill>
        <p:spPr>
          <a:xfrm>
            <a:off x="520733" y="3684270"/>
            <a:ext cx="3419475" cy="952500"/>
          </a:xfrm>
          <a:prstGeom prst="rect">
            <a:avLst/>
          </a:prstGeom>
        </p:spPr>
      </p:pic>
      <p:pic>
        <p:nvPicPr>
          <p:cNvPr id="6" name="Picture 5">
            <a:extLst>
              <a:ext uri="{FF2B5EF4-FFF2-40B4-BE49-F238E27FC236}">
                <a16:creationId xmlns:a16="http://schemas.microsoft.com/office/drawing/2014/main" id="{31971B66-03CB-04BA-23D2-F22C31A244EE}"/>
              </a:ext>
            </a:extLst>
          </p:cNvPr>
          <p:cNvPicPr>
            <a:picLocks noChangeAspect="1"/>
          </p:cNvPicPr>
          <p:nvPr/>
        </p:nvPicPr>
        <p:blipFill>
          <a:blip r:embed="rId4"/>
          <a:stretch>
            <a:fillRect/>
          </a:stretch>
        </p:blipFill>
        <p:spPr>
          <a:xfrm>
            <a:off x="4311015" y="3684270"/>
            <a:ext cx="2838450" cy="1257300"/>
          </a:xfrm>
          <a:prstGeom prst="rect">
            <a:avLst/>
          </a:prstGeom>
        </p:spPr>
      </p:pic>
    </p:spTree>
    <p:extLst>
      <p:ext uri="{BB962C8B-B14F-4D97-AF65-F5344CB8AC3E}">
        <p14:creationId xmlns:p14="http://schemas.microsoft.com/office/powerpoint/2010/main" val="4265762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ru-RU" sz="4267" b="1" dirty="0">
                <a:solidFill>
                  <a:srgbClr val="F85210"/>
                </a:solidFill>
                <a:latin typeface="Times New Roman"/>
                <a:ea typeface="Times New Roman"/>
                <a:cs typeface="Times New Roman"/>
                <a:sym typeface="Times New Roman"/>
              </a:rPr>
              <a:t>Полезные ссылки</a:t>
            </a:r>
            <a:endParaRPr lang="en-US"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ru-RU" sz="2400" dirty="0">
                <a:solidFill>
                  <a:schemeClr val="dk2"/>
                </a:solidFill>
                <a:latin typeface="Proxima Nova"/>
                <a:ea typeface="Proxima Nova"/>
                <a:cs typeface="Proxima Nova"/>
                <a:sym typeface="Proxima Nova"/>
              </a:rPr>
              <a:t>Владилен Минин: </a:t>
            </a:r>
            <a:r>
              <a:rPr lang="en-US" sz="2400" dirty="0">
                <a:solidFill>
                  <a:schemeClr val="dk2"/>
                </a:solidFill>
                <a:latin typeface="Proxima Nova"/>
                <a:ea typeface="Proxima Nova"/>
                <a:cs typeface="Proxima Nova"/>
                <a:sym typeface="Proxima Nova"/>
                <a:hlinkClick r:id="rId3"/>
              </a:rPr>
              <a:t>https://youtu.be/nyIpDs2DJ_c?si=TR4NHgg5-dhXx2VW</a:t>
            </a:r>
            <a:endParaRPr lang="ru-RU" sz="2400" dirty="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r>
              <a:rPr lang="en-US" sz="2400" dirty="0">
                <a:solidFill>
                  <a:schemeClr val="dk2"/>
                </a:solidFill>
                <a:latin typeface="Proxima Nova"/>
                <a:ea typeface="Proxima Nova"/>
                <a:cs typeface="Proxima Nova"/>
                <a:sym typeface="Proxima Nova"/>
              </a:rPr>
              <a:t>Union types and type guards: </a:t>
            </a:r>
            <a:r>
              <a:rPr lang="en-US" sz="2400" dirty="0">
                <a:solidFill>
                  <a:schemeClr val="dk2"/>
                </a:solidFill>
                <a:latin typeface="Proxima Nova"/>
                <a:ea typeface="Proxima Nova"/>
                <a:cs typeface="Proxima Nova"/>
                <a:sym typeface="Proxima Nova"/>
                <a:hlinkClick r:id="rId4"/>
              </a:rPr>
              <a:t>https://youtu.be/P2Ny05sAYoY?si=Exs46-1pGC_Fm-9X</a:t>
            </a:r>
            <a:endParaRPr lang="en-US" sz="2400" dirty="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r>
              <a:rPr lang="en-US" sz="2400" dirty="0">
                <a:solidFill>
                  <a:schemeClr val="dk2"/>
                </a:solidFill>
                <a:latin typeface="Proxima Nova"/>
                <a:ea typeface="Proxima Nova"/>
                <a:cs typeface="Proxima Nova"/>
                <a:sym typeface="Proxima Nova"/>
              </a:rPr>
              <a:t>Enums: </a:t>
            </a:r>
            <a:r>
              <a:rPr lang="en-US" sz="2400" dirty="0">
                <a:solidFill>
                  <a:schemeClr val="dk2"/>
                </a:solidFill>
                <a:latin typeface="Proxima Nova"/>
                <a:ea typeface="Proxima Nova"/>
                <a:cs typeface="Proxima Nova"/>
                <a:sym typeface="Proxima Nova"/>
                <a:hlinkClick r:id="rId5"/>
              </a:rPr>
              <a:t>https://youtu.be/r9Tt3fEjuBY?si=uEi4yWnk5X_WRw4l</a:t>
            </a:r>
            <a:endParaRPr lang="en-US" sz="2400" dirty="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r>
              <a:rPr lang="en-US" sz="2400" dirty="0">
                <a:solidFill>
                  <a:schemeClr val="dk2"/>
                </a:solidFill>
                <a:latin typeface="Proxima Nova"/>
                <a:ea typeface="Proxima Nova"/>
                <a:cs typeface="Proxima Nova"/>
                <a:sym typeface="Proxima Nova"/>
              </a:rPr>
              <a:t>TS handbook: </a:t>
            </a:r>
            <a:r>
              <a:rPr lang="en-US" sz="2400" dirty="0">
                <a:solidFill>
                  <a:schemeClr val="dk2"/>
                </a:solidFill>
                <a:latin typeface="Proxima Nova"/>
                <a:ea typeface="Proxima Nova"/>
                <a:cs typeface="Proxima Nova"/>
                <a:sym typeface="Proxima Nova"/>
                <a:hlinkClick r:id="rId6"/>
              </a:rPr>
              <a:t>https://www.typescriptlang.org/docs/handbook/intro</a:t>
            </a:r>
            <a:r>
              <a:rPr lang="en-US" sz="2400">
                <a:solidFill>
                  <a:schemeClr val="dk2"/>
                </a:solidFill>
                <a:latin typeface="Proxima Nova"/>
                <a:ea typeface="Proxima Nova"/>
                <a:cs typeface="Proxima Nova"/>
                <a:sym typeface="Proxima Nova"/>
                <a:hlinkClick r:id="rId6"/>
              </a:rPr>
              <a:t>.html</a:t>
            </a:r>
            <a:endParaRPr lang="en-US" sz="2400">
              <a:solidFill>
                <a:schemeClr val="dk2"/>
              </a:solidFill>
              <a:latin typeface="Proxima Nova"/>
              <a:ea typeface="Proxima Nova"/>
              <a:cs typeface="Proxima Nova"/>
              <a:sym typeface="Proxima Nova"/>
            </a:endParaRPr>
          </a:p>
          <a:p>
            <a:pPr marL="342900" indent="-342900">
              <a:buFont typeface="Arial" panose="020B0604020202020204" pitchFamily="34" charset="0"/>
              <a:buChar char="•"/>
            </a:pPr>
            <a:endParaRPr lang="en-US"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27370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Primitives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GB" sz="2400" dirty="0">
                <a:solidFill>
                  <a:schemeClr val="dk2"/>
                </a:solidFill>
                <a:latin typeface="Proxima Nova"/>
                <a:ea typeface="Proxima Nova"/>
                <a:cs typeface="Proxima Nova"/>
                <a:sym typeface="Proxima Nova"/>
              </a:rPr>
              <a:t>TypeScript </a:t>
            </a:r>
            <a:r>
              <a:rPr lang="ru-RU" sz="2400" dirty="0">
                <a:solidFill>
                  <a:schemeClr val="dk2"/>
                </a:solidFill>
                <a:latin typeface="Proxima Nova"/>
                <a:ea typeface="Proxima Nova"/>
                <a:cs typeface="Proxima Nova"/>
                <a:sym typeface="Proxima Nova"/>
              </a:rPr>
              <a:t>поддерживает примитивные типы данных:</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Boolean</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Number</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String</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Null</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Undefined</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Symbol</a:t>
            </a:r>
          </a:p>
          <a:p>
            <a:pPr marL="495296" indent="-342900">
              <a:buClr>
                <a:schemeClr val="dk2"/>
              </a:buClr>
              <a:buSzPts val="1800"/>
              <a:buFont typeface="Arial" panose="020B0604020202020204" pitchFamily="34" charset="0"/>
              <a:buChar char="•"/>
            </a:pPr>
            <a:r>
              <a:rPr lang="en-GB" sz="2400" dirty="0" err="1">
                <a:solidFill>
                  <a:schemeClr val="dk2"/>
                </a:solidFill>
                <a:latin typeface="Proxima Nova"/>
                <a:ea typeface="Proxima Nova"/>
                <a:cs typeface="Proxima Nova"/>
                <a:sym typeface="Proxima Nova"/>
              </a:rPr>
              <a:t>bigint</a:t>
            </a:r>
            <a:endParaRPr lang="en-GB"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4F92A886-8E3D-1A62-8F89-0E60F26A9327}"/>
              </a:ext>
            </a:extLst>
          </p:cNvPr>
          <p:cNvPicPr>
            <a:picLocks noChangeAspect="1"/>
          </p:cNvPicPr>
          <p:nvPr/>
        </p:nvPicPr>
        <p:blipFill>
          <a:blip r:embed="rId3"/>
          <a:stretch>
            <a:fillRect/>
          </a:stretch>
        </p:blipFill>
        <p:spPr>
          <a:xfrm>
            <a:off x="4429125" y="2190750"/>
            <a:ext cx="3333750" cy="1238250"/>
          </a:xfrm>
          <a:prstGeom prst="rect">
            <a:avLst/>
          </a:prstGeom>
        </p:spPr>
      </p:pic>
    </p:spTree>
    <p:extLst>
      <p:ext uri="{BB962C8B-B14F-4D97-AF65-F5344CB8AC3E}">
        <p14:creationId xmlns:p14="http://schemas.microsoft.com/office/powerpoint/2010/main" val="80905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Functions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a:solidFill>
                  <a:schemeClr val="dk2"/>
                </a:solidFill>
                <a:latin typeface="Proxima Nova"/>
                <a:ea typeface="Proxima Nova"/>
                <a:cs typeface="Proxima Nova"/>
                <a:sym typeface="Proxima Nova"/>
              </a:rPr>
              <a:t>TypeScript позволяет типизировать аргументы функции и возвращаемое значение.</a:t>
            </a:r>
            <a:endParaRPr lang="en-GB"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43AD7C1C-3E32-72C4-6ED0-171EF37A10BC}"/>
              </a:ext>
            </a:extLst>
          </p:cNvPr>
          <p:cNvPicPr>
            <a:picLocks noChangeAspect="1"/>
          </p:cNvPicPr>
          <p:nvPr/>
        </p:nvPicPr>
        <p:blipFill>
          <a:blip r:embed="rId3"/>
          <a:stretch>
            <a:fillRect/>
          </a:stretch>
        </p:blipFill>
        <p:spPr>
          <a:xfrm>
            <a:off x="706000" y="2339034"/>
            <a:ext cx="6057697" cy="1366274"/>
          </a:xfrm>
          <a:prstGeom prst="rect">
            <a:avLst/>
          </a:prstGeom>
        </p:spPr>
      </p:pic>
    </p:spTree>
    <p:extLst>
      <p:ext uri="{BB962C8B-B14F-4D97-AF65-F5344CB8AC3E}">
        <p14:creationId xmlns:p14="http://schemas.microsoft.com/office/powerpoint/2010/main" val="299832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Objects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a:solidFill>
                  <a:schemeClr val="dk2"/>
                </a:solidFill>
                <a:latin typeface="Proxima Nova"/>
                <a:ea typeface="Proxima Nova"/>
                <a:cs typeface="Proxima Nova"/>
                <a:sym typeface="Proxima Nova"/>
              </a:rPr>
              <a:t>Вы можете указать тип объекта прямо в аргументах функции.</a:t>
            </a:r>
            <a:endParaRPr lang="en-GB"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E3D62978-EB6B-1007-243F-C9BB1B819538}"/>
              </a:ext>
            </a:extLst>
          </p:cNvPr>
          <p:cNvPicPr>
            <a:picLocks noChangeAspect="1"/>
          </p:cNvPicPr>
          <p:nvPr/>
        </p:nvPicPr>
        <p:blipFill>
          <a:blip r:embed="rId3"/>
          <a:stretch>
            <a:fillRect/>
          </a:stretch>
        </p:blipFill>
        <p:spPr>
          <a:xfrm>
            <a:off x="704073" y="2267473"/>
            <a:ext cx="5391927" cy="1612764"/>
          </a:xfrm>
          <a:prstGeom prst="rect">
            <a:avLst/>
          </a:prstGeom>
        </p:spPr>
      </p:pic>
    </p:spTree>
    <p:extLst>
      <p:ext uri="{BB962C8B-B14F-4D97-AF65-F5344CB8AC3E}">
        <p14:creationId xmlns:p14="http://schemas.microsoft.com/office/powerpoint/2010/main" val="29462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Arrays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Массивы можно типизировать с помощью T[] или Array&lt;T&gt;.</a:t>
            </a: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r>
              <a:rPr lang="ru-RU" sz="2400" dirty="0">
                <a:solidFill>
                  <a:schemeClr val="dk2"/>
                </a:solidFill>
                <a:latin typeface="Proxima Nova"/>
                <a:ea typeface="Proxima Nova"/>
                <a:cs typeface="Proxima Nova"/>
                <a:sym typeface="Proxima Nova"/>
              </a:rPr>
              <a:t>Массивы можно сделать только для чтения, т.е. запретить изменять.</a:t>
            </a: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6FF1244A-6613-11BA-A3B6-3E3B0331A06F}"/>
              </a:ext>
            </a:extLst>
          </p:cNvPr>
          <p:cNvPicPr>
            <a:picLocks noChangeAspect="1"/>
          </p:cNvPicPr>
          <p:nvPr/>
        </p:nvPicPr>
        <p:blipFill>
          <a:blip r:embed="rId3"/>
          <a:stretch>
            <a:fillRect/>
          </a:stretch>
        </p:blipFill>
        <p:spPr>
          <a:xfrm>
            <a:off x="918542" y="2200233"/>
            <a:ext cx="4152900" cy="581025"/>
          </a:xfrm>
          <a:prstGeom prst="rect">
            <a:avLst/>
          </a:prstGeom>
        </p:spPr>
      </p:pic>
      <p:pic>
        <p:nvPicPr>
          <p:cNvPr id="8" name="Picture 7">
            <a:extLst>
              <a:ext uri="{FF2B5EF4-FFF2-40B4-BE49-F238E27FC236}">
                <a16:creationId xmlns:a16="http://schemas.microsoft.com/office/drawing/2014/main" id="{7C35BA45-5518-F41B-2F4D-80B658A86646}"/>
              </a:ext>
            </a:extLst>
          </p:cNvPr>
          <p:cNvPicPr>
            <a:picLocks noChangeAspect="1"/>
          </p:cNvPicPr>
          <p:nvPr/>
        </p:nvPicPr>
        <p:blipFill>
          <a:blip r:embed="rId4"/>
          <a:stretch>
            <a:fillRect/>
          </a:stretch>
        </p:blipFill>
        <p:spPr>
          <a:xfrm>
            <a:off x="838946" y="3829093"/>
            <a:ext cx="4057650" cy="495300"/>
          </a:xfrm>
          <a:prstGeom prst="rect">
            <a:avLst/>
          </a:prstGeom>
        </p:spPr>
      </p:pic>
    </p:spTree>
    <p:extLst>
      <p:ext uri="{BB962C8B-B14F-4D97-AF65-F5344CB8AC3E}">
        <p14:creationId xmlns:p14="http://schemas.microsoft.com/office/powerpoint/2010/main" val="167316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Tuple</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Кортежи позволяют хранить массивы фиксированной длины с различными типами.</a:t>
            </a: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AF7DD43C-E31E-81D4-5CD0-2E96DDA018D5}"/>
              </a:ext>
            </a:extLst>
          </p:cNvPr>
          <p:cNvPicPr>
            <a:picLocks noChangeAspect="1"/>
          </p:cNvPicPr>
          <p:nvPr/>
        </p:nvPicPr>
        <p:blipFill>
          <a:blip r:embed="rId3"/>
          <a:stretch>
            <a:fillRect/>
          </a:stretch>
        </p:blipFill>
        <p:spPr>
          <a:xfrm>
            <a:off x="706000" y="2460929"/>
            <a:ext cx="3505200" cy="457200"/>
          </a:xfrm>
          <a:prstGeom prst="rect">
            <a:avLst/>
          </a:prstGeom>
        </p:spPr>
      </p:pic>
    </p:spTree>
    <p:extLst>
      <p:ext uri="{BB962C8B-B14F-4D97-AF65-F5344CB8AC3E}">
        <p14:creationId xmlns:p14="http://schemas.microsoft.com/office/powerpoint/2010/main" val="169917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Enums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US" sz="2400" dirty="0">
                <a:solidFill>
                  <a:schemeClr val="dk2"/>
                </a:solidFill>
                <a:latin typeface="Proxima Nova"/>
                <a:ea typeface="Proxima Nova"/>
                <a:cs typeface="Proxima Nova"/>
                <a:sym typeface="Proxima Nova"/>
              </a:rPr>
              <a:t>Enums</a:t>
            </a:r>
            <a:r>
              <a:rPr lang="ru-RU" sz="2400" dirty="0">
                <a:solidFill>
                  <a:schemeClr val="dk2"/>
                </a:solidFill>
                <a:latin typeface="Proxima Nova"/>
                <a:ea typeface="Proxima Nova"/>
                <a:cs typeface="Proxima Nova"/>
                <a:sym typeface="Proxima Nova"/>
              </a:rPr>
              <a:t> позволяют определить набор именованных значений.</a:t>
            </a: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7827B918-9E94-6D5B-7877-E6456E71CB6E}"/>
              </a:ext>
            </a:extLst>
          </p:cNvPr>
          <p:cNvPicPr>
            <a:picLocks noChangeAspect="1"/>
          </p:cNvPicPr>
          <p:nvPr/>
        </p:nvPicPr>
        <p:blipFill>
          <a:blip r:embed="rId3"/>
          <a:stretch>
            <a:fillRect/>
          </a:stretch>
        </p:blipFill>
        <p:spPr>
          <a:xfrm>
            <a:off x="1000198" y="2140764"/>
            <a:ext cx="2219325" cy="1685925"/>
          </a:xfrm>
          <a:prstGeom prst="rect">
            <a:avLst/>
          </a:prstGeom>
        </p:spPr>
      </p:pic>
      <p:pic>
        <p:nvPicPr>
          <p:cNvPr id="7" name="Picture 6">
            <a:extLst>
              <a:ext uri="{FF2B5EF4-FFF2-40B4-BE49-F238E27FC236}">
                <a16:creationId xmlns:a16="http://schemas.microsoft.com/office/drawing/2014/main" id="{602F50E2-386F-5285-127F-04EB0E0B5EB2}"/>
              </a:ext>
            </a:extLst>
          </p:cNvPr>
          <p:cNvPicPr>
            <a:picLocks noChangeAspect="1"/>
          </p:cNvPicPr>
          <p:nvPr/>
        </p:nvPicPr>
        <p:blipFill>
          <a:blip r:embed="rId4"/>
          <a:stretch>
            <a:fillRect/>
          </a:stretch>
        </p:blipFill>
        <p:spPr>
          <a:xfrm>
            <a:off x="4545994" y="2140764"/>
            <a:ext cx="2400300" cy="1666875"/>
          </a:xfrm>
          <a:prstGeom prst="rect">
            <a:avLst/>
          </a:prstGeom>
        </p:spPr>
      </p:pic>
    </p:spTree>
    <p:extLst>
      <p:ext uri="{BB962C8B-B14F-4D97-AF65-F5344CB8AC3E}">
        <p14:creationId xmlns:p14="http://schemas.microsoft.com/office/powerpoint/2010/main" val="41459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Union types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Объединения позволяют переменной иметь несколько типов.</a:t>
            </a:r>
            <a:endParaRPr lang="en-US" sz="2400" dirty="0">
              <a:solidFill>
                <a:schemeClr val="dk2"/>
              </a:solidFill>
              <a:latin typeface="Proxima Nova"/>
              <a:ea typeface="Proxima Nova"/>
              <a:cs typeface="Proxima Nova"/>
              <a:sym typeface="Proxima Nova"/>
            </a:endParaRPr>
          </a:p>
          <a:p>
            <a:pPr marL="152396">
              <a:buClr>
                <a:schemeClr val="dk2"/>
              </a:buClr>
              <a:buSzPts val="1800"/>
            </a:pPr>
            <a:endParaRPr lang="en-US"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C91C213D-2393-0303-5A91-44E96B64CB8F}"/>
              </a:ext>
            </a:extLst>
          </p:cNvPr>
          <p:cNvPicPr>
            <a:picLocks noChangeAspect="1"/>
          </p:cNvPicPr>
          <p:nvPr/>
        </p:nvPicPr>
        <p:blipFill>
          <a:blip r:embed="rId3"/>
          <a:stretch>
            <a:fillRect/>
          </a:stretch>
        </p:blipFill>
        <p:spPr>
          <a:xfrm>
            <a:off x="706000" y="2089122"/>
            <a:ext cx="3567812" cy="1339877"/>
          </a:xfrm>
          <a:prstGeom prst="rect">
            <a:avLst/>
          </a:prstGeom>
        </p:spPr>
      </p:pic>
    </p:spTree>
    <p:extLst>
      <p:ext uri="{BB962C8B-B14F-4D97-AF65-F5344CB8AC3E}">
        <p14:creationId xmlns:p14="http://schemas.microsoft.com/office/powerpoint/2010/main" val="254632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824</Words>
  <Application>Microsoft Office PowerPoint</Application>
  <PresentationFormat>Widescreen</PresentationFormat>
  <Paragraphs>123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Proxima Nova</vt:lpstr>
      <vt:lpstr>Times New Roman</vt:lpstr>
      <vt:lpstr>Office Theme</vt:lpstr>
      <vt:lpstr>PowerPoint Presentation</vt:lpstr>
      <vt:lpstr>Install</vt:lpstr>
      <vt:lpstr>Primitives</vt:lpstr>
      <vt:lpstr>Functions</vt:lpstr>
      <vt:lpstr>Objects</vt:lpstr>
      <vt:lpstr>Arrays</vt:lpstr>
      <vt:lpstr>Tuple</vt:lpstr>
      <vt:lpstr>Enums</vt:lpstr>
      <vt:lpstr>Union types</vt:lpstr>
      <vt:lpstr>Literal types</vt:lpstr>
      <vt:lpstr>Type alias</vt:lpstr>
      <vt:lpstr>Type alias</vt:lpstr>
      <vt:lpstr>Type alias</vt:lpstr>
      <vt:lpstr>Type alias</vt:lpstr>
      <vt:lpstr>Type alias</vt:lpstr>
      <vt:lpstr>Interfaces</vt:lpstr>
      <vt:lpstr>Interfaces</vt:lpstr>
      <vt:lpstr>Interfaces vs Types</vt:lpstr>
      <vt:lpstr>Readonly</vt:lpstr>
      <vt:lpstr>Optional</vt:lpstr>
      <vt:lpstr>Type Guards</vt:lpstr>
      <vt:lpstr>Void</vt:lpstr>
      <vt:lpstr>Unknown</vt:lpstr>
      <vt:lpstr>Unknown</vt:lpstr>
      <vt:lpstr>Never</vt:lpstr>
      <vt:lpstr>Полезные 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Anatoly Karpovich</dc:creator>
  <cp:lastModifiedBy>Anatoly Karpovich</cp:lastModifiedBy>
  <cp:revision>13</cp:revision>
  <dcterms:created xsi:type="dcterms:W3CDTF">2024-06-23T12:54:37Z</dcterms:created>
  <dcterms:modified xsi:type="dcterms:W3CDTF">2024-06-27T19:53:21Z</dcterms:modified>
</cp:coreProperties>
</file>