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31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48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5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7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93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44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53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jestjs.io/docs/using-matchers" TargetMode="External"/><Relationship Id="rId5" Type="http://schemas.openxmlformats.org/officeDocument/2006/relationships/hyperlink" Target="https://gulpjs.com/docs/en/getting-started/explaining-globs/" TargetMode="External"/><Relationship Id="rId4" Type="http://schemas.openxmlformats.org/officeDocument/2006/relationships/hyperlink" Target="https://webdriver.io/docs/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WDIO </a:t>
            </a: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Mocha BDD interface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it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describe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context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skip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only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before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after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beforeEach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afterEach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this.retries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sym typeface="Proxima Nova"/>
              </a:rPr>
              <a:t>this.timeout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9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Usefull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236150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Mocha framework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dk2"/>
                </a:solidFill>
                <a:latin typeface="Proxima Nova"/>
                <a:hlinkClick r:id="rId4"/>
              </a:rPr>
              <a:t>WebdriverIO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 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API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5"/>
              </a:rPr>
              <a:t>Explaining Globs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6"/>
              </a:rPr>
              <a:t>Jest Matchers (used in WDIO)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tests criteria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- Атомарность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Независимость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Стабильность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Поддерживаемость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Читабельность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Детерминированность (каждый вызов теста с одними и теми же исходными данными даёт тот же результат)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Описывать конкретный пример поведения системы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Масштабируемость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Выводить результат который легко интерпретировать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Унификация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  - Работоспособность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wdio@latest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C476-3498-CAF5-CFE1-4A545F25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2036154"/>
            <a:ext cx="11070400" cy="3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Browser Api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71220"/>
              </p:ext>
            </p:extLst>
          </p:nvPr>
        </p:nvGraphicFramePr>
        <p:xfrm>
          <a:off x="415600" y="1148694"/>
          <a:ext cx="10989906" cy="556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640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3690133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$ </a:t>
                      </a:r>
                    </a:p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b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</a:b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Найти первый элемент в документе  с соответствующим селектором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$(`div`)- найти первый элемент используя CSS селектор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$$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Найти все элементы в документе  с соответствующим селектором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$$("//*[@id=’asd’]") - найти все элементы используя XPath селектор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url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Proxima Nova"/>
                        <a:ea typeface="+mn-ea"/>
                        <a:cs typeface="+mn-cs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Перейти по адресу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browser.url('https://webdriver.io')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execute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Выполнить </a:t>
                      </a:r>
                      <a:r>
                        <a:rPr lang="en-GB" sz="1600" kern="1200" dirty="0" err="1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выражение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browser.execute("alert(1)")- вызовет всплывающее сообщение в браузере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2603488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keys 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Отправить комбинацию клавиш активному элементу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browser.keys(['Meta', 'a'])- отправит комбинацию клавиш в активный элеиент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001444028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Ждать определенное количество миллисекунд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152396" indent="0" algn="l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Proxima Nova"/>
                          <a:ea typeface="+mn-ea"/>
                          <a:cs typeface="+mn-cs"/>
                        </a:rPr>
                        <a:t>await pause(2000)- ждать 2 секунды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71015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7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Browser Api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08806"/>
              </p:ext>
            </p:extLst>
          </p:nvPr>
        </p:nvGraphicFramePr>
        <p:xfrm>
          <a:off x="415600" y="1137933"/>
          <a:ext cx="10989906" cy="542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76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4693810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getCookies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/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setCookies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fontAlgn="t"/>
                      <a:br>
                        <a:rPr lang="en-GB" sz="1600" dirty="0">
                          <a:effectLst/>
                          <a:latin typeface="Proxima Nova"/>
                        </a:rPr>
                      </a:br>
                      <a:br>
                        <a:rPr lang="en-GB" sz="1600" dirty="0">
                          <a:effectLst/>
                          <a:latin typeface="Proxima Nova"/>
                        </a:rPr>
                      </a:br>
                      <a:br>
                        <a:rPr lang="en-GB" sz="1600" dirty="0">
                          <a:effectLst/>
                          <a:latin typeface="Proxima Nova"/>
                        </a:rPr>
                      </a:b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Читать или писать в Cookies браузера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browser</a:t>
                      </a:r>
                      <a:r>
                        <a:rPr lang="en-GB" sz="1600" b="0" i="0" u="none" strike="noStrike" dirty="0" err="1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setCookies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([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      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{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name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'test2'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,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value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'two'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},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      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{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name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'test3'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,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value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'three'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}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  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])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const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testCookie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 = </a:t>
                      </a: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browser.getCookies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(['test'])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saveScreenshot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Сохранить скриншот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saveScreenshot</a:t>
                      </a:r>
                      <a:r>
                        <a:rPr lang="en-GB" sz="16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'C:\screenshot.png'</a:t>
                      </a:r>
                      <a:r>
                        <a:rPr lang="en-GB" sz="16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- 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сохранить скриншот на диск </a:t>
                      </a: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switchWindow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Переключиться между окнами или табами в браузере используя regexp тайтла окна или url</a:t>
                      </a:r>
                      <a:endParaRPr lang="ru-RU" sz="16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browser</a:t>
                      </a:r>
                      <a:r>
                        <a:rPr lang="en-GB" sz="1600" b="0" i="0" u="none" strike="noStrike" dirty="0" err="1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switchWindow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'google.com'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waitUntil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Ожидать выполнение определенного условия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browser</a:t>
                      </a:r>
                      <a:r>
                        <a:rPr lang="en-GB" sz="1600" b="0" i="0" u="none" strike="noStrike" dirty="0" err="1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waitUntil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  async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=&gt;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  {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    </a:t>
                      </a: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return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browser</a:t>
                      </a:r>
                      <a:r>
                        <a:rPr lang="en-GB" sz="1600" b="0" i="0" u="none" strike="noStrike" dirty="0" err="1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getTitle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===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'Google'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  },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  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{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timeout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B4437"/>
                          </a:solidFill>
                          <a:effectLst/>
                          <a:latin typeface="Proxima Nova"/>
                        </a:rPr>
                        <a:t>5000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});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2603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5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Elements Api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69073"/>
              </p:ext>
            </p:extLst>
          </p:nvPr>
        </p:nvGraphicFramePr>
        <p:xfrm>
          <a:off x="415600" y="1369296"/>
          <a:ext cx="10989906" cy="47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76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4693810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Proxima Nova"/>
                        </a:rPr>
                        <a:t>Метод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Proxima Nova"/>
                        </a:rPr>
                        <a:t>Описание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Proxima Nova"/>
                        </a:rPr>
                        <a:t>Пример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$, $$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Поиск одного или нескольких элементов соответствующих определенному селектору</a:t>
                      </a:r>
                      <a:endParaRPr lang="ru-RU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b="0" i="0" u="none" strike="noStrike">
                          <a:solidFill>
                            <a:srgbClr val="BDBDBD"/>
                          </a:solidFill>
                          <a:effectLst/>
                          <a:latin typeface="Proxima Nova"/>
                        </a:rPr>
                        <a:t>$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'body'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b="0" i="0" u="none" strike="noStrike">
                          <a:solidFill>
                            <a:srgbClr val="BDBDBD"/>
                          </a:solidFill>
                          <a:effectLst/>
                          <a:latin typeface="Proxima Nova"/>
                        </a:rPr>
                        <a:t>$$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'div'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-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поиск всех ‘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div’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в элементе ‘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body’</a:t>
                      </a:r>
                      <a:endParaRPr lang="en-GB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addValue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setValue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clearValue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Добавить, установить и удалить значение</a:t>
                      </a:r>
                      <a:endParaRPr lang="ru-RU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'input'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setValue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'test'</a:t>
                      </a:r>
                      <a:r>
                        <a:rPr lang="en-GB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-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установит значение ‘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test’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в поле с локатором ‘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input’</a:t>
                      </a:r>
                      <a:endParaRPr lang="en-GB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click</a:t>
                      </a:r>
                      <a:endParaRPr lang="en-GB" sz="140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doubleClick</a:t>
                      </a:r>
                      <a:endParaRPr lang="en-GB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Одинарный или двойной клик</a:t>
                      </a:r>
                      <a:endParaRPr lang="ru-RU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ru-RU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ru-RU" sz="14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'button'</a:t>
                      </a:r>
                      <a:r>
                        <a:rPr lang="ru-RU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click</a:t>
                      </a:r>
                      <a:r>
                        <a:rPr lang="ru-RU" sz="14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- кликнет по элементу с локатором ‘button’</a:t>
                      </a:r>
                      <a:endParaRPr lang="ru-RU" sz="14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getAttribute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getCSSProperty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Получить HTML или CSS атрибут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'div'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getCSSProperty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</a:t>
                      </a:r>
                      <a:r>
                        <a:rPr lang="en-GB" sz="1400" b="0" i="0" u="none" strike="noStrike" dirty="0" err="1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color</a:t>
                      </a:r>
                      <a:r>
                        <a:rPr lang="en-GB" sz="14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-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получит значение атрибута ‘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color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’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для элемента с локатором ‘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div’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2603488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getText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getValue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Получить текст / значение элемента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'input'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getValue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-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значения поля ‘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input’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53492402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moveTo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Подвести курсор мыши к элементу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'button'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moveTo</a:t>
                      </a:r>
                      <a:r>
                        <a:rPr lang="en-GB" sz="14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080048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5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Elements Api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84282"/>
              </p:ext>
            </p:extLst>
          </p:nvPr>
        </p:nvGraphicFramePr>
        <p:xfrm>
          <a:off x="415600" y="1369296"/>
          <a:ext cx="10989906" cy="377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76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4693810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isClickable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isDisplayed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isExisting</a:t>
                      </a:r>
                      <a:b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</a:b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и 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т.п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.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Проверить определенное состояние элемента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ru-RU" sz="16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ru-RU" sz="1600" b="0" i="0" u="none" strike="noStrike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'button'</a:t>
                      </a:r>
                      <a:r>
                        <a:rPr lang="ru-RU" sz="16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isClickable</a:t>
                      </a:r>
                      <a:r>
                        <a:rPr lang="ru-RU" sz="1600" b="0" i="0" u="none" strike="noStrike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()</a:t>
                      </a: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- проверяет кликабельна ли кнопка</a:t>
                      </a:r>
                      <a:endParaRPr lang="ru-RU" sz="16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waitForClickable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waitForDisplayed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waitForEnabled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waitForExist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Ждать определенного состояние элемента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  <a:p>
                      <a:pPr fontAlgn="t"/>
                      <a:br>
                        <a:rPr lang="ru-RU" sz="1600" dirty="0">
                          <a:effectLst/>
                          <a:latin typeface="Proxima Nova"/>
                        </a:rPr>
                      </a:b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'#</a:t>
                      </a:r>
                      <a:r>
                        <a:rPr lang="en-GB" sz="1600" b="0" i="0" u="none" strike="noStrike" dirty="0" err="1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asd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waitForDisplayed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({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timeout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: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DB4437"/>
                          </a:solidFill>
                          <a:effectLst/>
                          <a:latin typeface="Proxima Nova"/>
                        </a:rPr>
                        <a:t>3000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})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-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ожидает отображения элемента с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id ‘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asd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’ 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selectByAttribute</a:t>
                      </a:r>
                      <a:endParaRPr lang="en-GB" sz="160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selectByIndex</a:t>
                      </a:r>
                      <a:endParaRPr lang="en-GB" sz="160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selectByVisibleText</a:t>
                      </a:r>
                      <a:endParaRPr lang="en-GB" sz="160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Выбрать опцию с соответствующим атрибутом/индексом/текстом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 $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'#dropdown'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selectByVisibleText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600" b="0" i="0" u="none" strike="noStrike" dirty="0">
                          <a:solidFill>
                            <a:srgbClr val="0F9D58"/>
                          </a:solidFill>
                          <a:effectLst/>
                          <a:latin typeface="Proxima Nova"/>
                        </a:rPr>
                        <a:t>'USA'</a:t>
                      </a:r>
                      <a:r>
                        <a:rPr lang="en-GB" sz="1600" b="0" i="0" u="none" strike="noStrike" dirty="0">
                          <a:solidFill>
                            <a:srgbClr val="A3A3A3"/>
                          </a:solidFill>
                          <a:effectLst/>
                          <a:latin typeface="Proxima Nova"/>
                        </a:rPr>
                        <a:t>)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выберет опцию ‘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USA’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в соответствующем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dropdown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3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79244"/>
              </p:ext>
            </p:extLst>
          </p:nvPr>
        </p:nvGraphicFramePr>
        <p:xfrm>
          <a:off x="415600" y="1369296"/>
          <a:ext cx="10989906" cy="459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96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2990088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6047122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Proxima Nova"/>
                        </a:rPr>
                        <a:t>isDisplayed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latin typeface="Proxima Nova"/>
                        </a:rPr>
                        <a:t>isEnabled</a:t>
                      </a:r>
                      <a:endParaRPr lang="ru-RU" sz="1600" dirty="0"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latin typeface="Proxima Nova"/>
                        </a:rPr>
                        <a:t>isExisting</a:t>
                      </a:r>
                      <a:endParaRPr lang="ru-RU" sz="1600" dirty="0"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latin typeface="Proxima Nova"/>
                        </a:rPr>
                        <a:t>isSelected</a:t>
                      </a:r>
                      <a:endParaRPr lang="ru-RU" sz="1600" dirty="0"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latin typeface="Proxima Nova"/>
                        </a:rPr>
                        <a:t>isClickable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Проверяют определенное состояние элемента на странице.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toBeDisplayed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toBeEnabled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toBeExisting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</a:t>
                      </a: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toBeSelected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toBeClickable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Proxima Nova"/>
                        </a:rPr>
                        <a:t>toHaveText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Proxima Nova"/>
                        </a:rPr>
                        <a:t>toHaveValue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Proxima Nova"/>
                        </a:rPr>
                        <a:t>toHaveAttribute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Proxima Nova"/>
                        </a:rPr>
                        <a:t>Проверяют текстовые значения и атрибуты элементов</a:t>
                      </a:r>
                      <a:br>
                        <a:rPr lang="ru-RU" sz="1600" dirty="0">
                          <a:effectLst/>
                          <a:latin typeface="Proxima Nova"/>
                        </a:rPr>
                      </a:b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toHaveText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('Expected Text');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inputElement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toHaveValue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('Expected Value');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expect(element).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toHaveAttribute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attributeName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', 'Expected Value');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toHaveUrl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Proxima Nova"/>
                          <a:ea typeface="+mn-ea"/>
                          <a:cs typeface="+mn-cs"/>
                        </a:rPr>
                        <a:t>toHaveUrlContaining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Proxima Nov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effectLst/>
                          <a:latin typeface="Proxima Nova"/>
                        </a:rPr>
                        <a:t>toHaveTitle</a:t>
                      </a:r>
                      <a:endParaRPr lang="en-GB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Проверяют </a:t>
                      </a:r>
                      <a:r>
                        <a:rPr lang="ru-RU" sz="1600" dirty="0">
                          <a:latin typeface="Proxima Nova"/>
                        </a:rPr>
                        <a:t>текущую страницу</a:t>
                      </a:r>
                      <a:endParaRPr lang="ru-RU" sz="16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expect(browser).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toHaveUrl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('https://expected.url.com');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expect(browser).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toHaveUrlContaining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('expected-part-of-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url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');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6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expect(browser).</a:t>
                      </a:r>
                      <a:r>
                        <a:rPr lang="en-GB" sz="1600" dirty="0" err="1">
                          <a:effectLst/>
                          <a:latin typeface="Proxima Nova"/>
                        </a:rPr>
                        <a:t>toHaveTitle</a:t>
                      </a:r>
                      <a:r>
                        <a:rPr lang="en-GB" sz="1600" dirty="0">
                          <a:effectLst/>
                          <a:latin typeface="Proxima Nova"/>
                        </a:rPr>
                        <a:t>('Expected Title');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17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WebdriverIO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E9DC0-F872-911D-EE32-70E7D572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90" y="1245394"/>
            <a:ext cx="13308673" cy="49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391A98-A5CA-DAA4-1EC7-0CE60207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55614"/>
              </p:ext>
            </p:extLst>
          </p:nvPr>
        </p:nvGraphicFramePr>
        <p:xfrm>
          <a:off x="415600" y="1244619"/>
          <a:ext cx="10989906" cy="4860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96">
                  <a:extLst>
                    <a:ext uri="{9D8B030D-6E8A-4147-A177-3AD203B41FA5}">
                      <a16:colId xmlns:a16="http://schemas.microsoft.com/office/drawing/2014/main" val="2706559572"/>
                    </a:ext>
                  </a:extLst>
                </a:gridCol>
                <a:gridCol w="2990088">
                  <a:extLst>
                    <a:ext uri="{9D8B030D-6E8A-4147-A177-3AD203B41FA5}">
                      <a16:colId xmlns:a16="http://schemas.microsoft.com/office/drawing/2014/main" val="1916672862"/>
                    </a:ext>
                  </a:extLst>
                </a:gridCol>
                <a:gridCol w="6047122">
                  <a:extLst>
                    <a:ext uri="{9D8B030D-6E8A-4147-A177-3AD203B41FA5}">
                      <a16:colId xmlns:a16="http://schemas.microsoft.com/office/drawing/2014/main" val="2125462748"/>
                    </a:ext>
                  </a:extLst>
                </a:gridCol>
              </a:tblGrid>
              <a:tr h="517130">
                <a:tc>
                  <a:txBody>
                    <a:bodyPr/>
                    <a:lstStyle/>
                    <a:p>
                      <a:r>
                        <a:rPr lang="ru-RU" sz="1400">
                          <a:latin typeface="Proxima Nova"/>
                        </a:rPr>
                        <a:t>Метод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Proxima Nova"/>
                        </a:rPr>
                        <a:t>Описание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Proxima Nova"/>
                        </a:rPr>
                        <a:t>Пример</a:t>
                      </a:r>
                      <a:endParaRPr lang="en-GB" sz="14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69062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latin typeface="Proxima Nova"/>
                        </a:rPr>
                        <a:t>toBe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oxima Nova"/>
                        </a:rPr>
                        <a:t>Проверяет строгое равенство (===) значения.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>
                          <a:latin typeface="Proxima Nova"/>
                        </a:rPr>
                        <a:t>expect(actual).toBe(expected);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968599434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latin typeface="Proxima Nova"/>
                        </a:rPr>
                        <a:t>toEqual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Proxima Nova"/>
                        </a:rPr>
                        <a:t>Проверяет, содержит ли массив или строка определенное значение.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dirty="0">
                          <a:latin typeface="Proxima Nova"/>
                        </a:rPr>
                        <a:t>expect(actual).</a:t>
                      </a:r>
                      <a:r>
                        <a:rPr lang="en-GB" sz="1400" dirty="0" err="1">
                          <a:latin typeface="Proxima Nova"/>
                        </a:rPr>
                        <a:t>toEqual</a:t>
                      </a:r>
                      <a:r>
                        <a:rPr lang="en-GB" sz="1400" dirty="0">
                          <a:latin typeface="Proxima Nova"/>
                        </a:rPr>
                        <a:t>(expected);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9358271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Proxima Nova"/>
                        </a:rPr>
                        <a:t>toMatch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Proxima Nova"/>
                        </a:rPr>
                        <a:t>Проверяет, соответствует ли строка регулярному выражению.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expect(string).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toMatch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(/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regexp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/);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449749665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Proxima Nova"/>
                        </a:rPr>
                        <a:t>toMatchObject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Proxima Nova"/>
                        </a:rPr>
                        <a:t>Проверяет, что объект содержит заданные ключи и значения.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expect(actual).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toMatchObject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(expected);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2705646247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Proxima Nova"/>
                        </a:rPr>
                        <a:t>toContain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Proxima Nova"/>
                        </a:rPr>
                        <a:t>Проверяет, содержит ли массив или строка определенное значение.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expect(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arrayOrString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).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toContain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(expected);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24953590"/>
                  </a:ext>
                </a:extLst>
              </a:tr>
              <a:tr h="51713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Proxima Nova"/>
                        </a:rPr>
                        <a:t>toContainEqual</a:t>
                      </a: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Proxima Nova"/>
                        </a:rPr>
                        <a:t>Проверяет, содержит ли массив объект, эквивалентный ожидаемому</a:t>
                      </a:r>
                      <a:endParaRPr lang="ru-RU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await</a:t>
                      </a:r>
                      <a:r>
                        <a:rPr lang="ru-RU" sz="1400" b="0" i="0" u="none" strike="noStrike" dirty="0">
                          <a:solidFill>
                            <a:srgbClr val="4285F4"/>
                          </a:solidFill>
                          <a:effectLst/>
                          <a:latin typeface="Proxima Nova"/>
                        </a:rPr>
                        <a:t> 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expect(array).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toContainEqual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(</a:t>
                      </a:r>
                      <a:r>
                        <a:rPr lang="en-GB" sz="1400" dirty="0" err="1">
                          <a:effectLst/>
                          <a:latin typeface="Proxima Nova"/>
                        </a:rPr>
                        <a:t>expectedObject</a:t>
                      </a:r>
                      <a:r>
                        <a:rPr lang="en-GB" sz="1400" dirty="0">
                          <a:effectLst/>
                          <a:latin typeface="Proxima Nova"/>
                        </a:rPr>
                        <a:t>);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dirty="0">
                        <a:effectLst/>
                        <a:latin typeface="Proxima Nova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78935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2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840</Words>
  <Application>Microsoft Office PowerPoint</Application>
  <PresentationFormat>Widescreen</PresentationFormat>
  <Paragraphs>182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Automated tests criteria</vt:lpstr>
      <vt:lpstr>WebdriverIO - Installation</vt:lpstr>
      <vt:lpstr>WebdriverIO – Browser Api</vt:lpstr>
      <vt:lpstr>WebdriverIO – Browser Api</vt:lpstr>
      <vt:lpstr>WebdriverIO – Elements Api</vt:lpstr>
      <vt:lpstr>WebdriverIO – Elements Api</vt:lpstr>
      <vt:lpstr>WebdriverIO – Matchers</vt:lpstr>
      <vt:lpstr>WebdriverIO – Assertions</vt:lpstr>
      <vt:lpstr>WebdriverIO – Mocha BDD interface</vt:lpstr>
      <vt:lpstr>Usefull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84</cp:revision>
  <dcterms:created xsi:type="dcterms:W3CDTF">2024-07-03T23:28:39Z</dcterms:created>
  <dcterms:modified xsi:type="dcterms:W3CDTF">2024-07-23T00:09:19Z</dcterms:modified>
</cp:coreProperties>
</file>