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305" r:id="rId4"/>
    <p:sldId id="306" r:id="rId5"/>
    <p:sldId id="318" r:id="rId6"/>
    <p:sldId id="319" r:id="rId7"/>
    <p:sldId id="307" r:id="rId8"/>
    <p:sldId id="308" r:id="rId9"/>
    <p:sldId id="311" r:id="rId10"/>
    <p:sldId id="309" r:id="rId11"/>
    <p:sldId id="310" r:id="rId12"/>
    <p:sldId id="315" r:id="rId13"/>
    <p:sldId id="316" r:id="rId14"/>
    <p:sldId id="317" r:id="rId15"/>
    <p:sldId id="312" r:id="rId16"/>
    <p:sldId id="320" r:id="rId17"/>
    <p:sldId id="321" r:id="rId18"/>
    <p:sldId id="322" r:id="rId19"/>
    <p:sldId id="323" r:id="rId20"/>
    <p:sldId id="325" r:id="rId21"/>
    <p:sldId id="326" r:id="rId22"/>
    <p:sldId id="327" r:id="rId23"/>
    <p:sldId id="328" r:id="rId24"/>
    <p:sldId id="329" r:id="rId25"/>
    <p:sldId id="330" r:id="rId26"/>
    <p:sldId id="324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06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446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1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62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537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1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8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519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1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86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71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740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94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045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930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20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733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1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05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5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68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6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default.asp" TargetMode="External"/><Relationship Id="rId3" Type="http://schemas.openxmlformats.org/officeDocument/2006/relationships/hyperlink" Target="https://w3c.github.io/webdriver/webdriver-spec.html" TargetMode="External"/><Relationship Id="rId7" Type="http://schemas.openxmlformats.org/officeDocument/2006/relationships/hyperlink" Target="https://www.w3schools.com/xml/xpath_intro.asp" TargetMode="External"/><Relationship Id="rId12" Type="http://schemas.openxmlformats.org/officeDocument/2006/relationships/hyperlink" Target="https://developer.chrome.com/docs/devtools/console/utiliti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hromedevtools.github.io/devtools-protocol/" TargetMode="External"/><Relationship Id="rId11" Type="http://schemas.openxmlformats.org/officeDocument/2006/relationships/hyperlink" Target="https://ru.wikipedia.org/wiki/XHTML" TargetMode="External"/><Relationship Id="rId5" Type="http://schemas.openxmlformats.org/officeDocument/2006/relationships/hyperlink" Target="https://github.com/SeleniumHQ/selenium/tree/trunk/javascript/node/selenium-webdriver#readme" TargetMode="External"/><Relationship Id="rId10" Type="http://schemas.openxmlformats.org/officeDocument/2006/relationships/hyperlink" Target="https://devhints.io/css" TargetMode="External"/><Relationship Id="rId4" Type="http://schemas.openxmlformats.org/officeDocument/2006/relationships/hyperlink" Target="https://www.selenium.dev/documentation/webdriver/understanding_the_components/" TargetMode="External"/><Relationship Id="rId9" Type="http://schemas.openxmlformats.org/officeDocument/2006/relationships/hyperlink" Target="https://devhints.io/xpat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86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SOLID, Patterns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bindings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bindings — это библиотеки, которые предоставляют интерфейс для взаимодействия с Selenium WebDriver на разных языках программирования. Эти библиотеки позволяют разработчикам писать автоматизированные тесты на языке, с которым они знакомы, и взаимодействовать с браузерами через WebDriver API.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6027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bindings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Selenium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предоставляет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bindings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для следующих языков программирования: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Java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C#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Python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Ruby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JavaScript (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через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Node.js)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Kotlin</a:t>
            </a:r>
          </a:p>
        </p:txBody>
      </p:sp>
    </p:spTree>
    <p:extLst>
      <p:ext uri="{BB962C8B-B14F-4D97-AF65-F5344CB8AC3E}">
        <p14:creationId xmlns:p14="http://schemas.microsoft.com/office/powerpoint/2010/main" val="406116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flow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Старт сессии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	посылаем желаемые и обязательные capabilities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	получаем актуальные capabilities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Действия браузера: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	Навигация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	Взаимодействие с элементами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	Получения свойств элементов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	Создание скриншотов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	и т. д.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Конец сессии</a:t>
            </a:r>
          </a:p>
        </p:txBody>
      </p:sp>
    </p:spTree>
    <p:extLst>
      <p:ext uri="{BB962C8B-B14F-4D97-AF65-F5344CB8AC3E}">
        <p14:creationId xmlns:p14="http://schemas.microsoft.com/office/powerpoint/2010/main" val="44787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 Selenium сессия представляет собой взаимодействие между клиентским кодом (вашими тестами) и браузером, управляемым Selenium WebDriver. Сессия начинается, когда WebDriver создаёт новое подключение к браузеру, и заканчивается, когда это подключение закрывается.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201836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Capabilities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>
                <a:solidFill>
                  <a:schemeClr val="dk2"/>
                </a:solidFill>
                <a:latin typeface="Proxima Nova"/>
                <a:sym typeface="Proxima Nova"/>
              </a:rPr>
              <a:t>Capabilities - это набор ключей и значений, которые предоставляют WebDriver дополнительную информацию о конфигурации и возможностях браузера.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Они используются для настройки среды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4847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TAF in Selenium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WebDriver ничего не знает о тестировании: он не знает, как сравнивать результаты,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утверждать, что тест пройден или не пройден, и уж точно ничего не знает об отчетах или синтаксисе «Given/When/Then».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Здесь в игру вступают различные фреймворки. Как минимум, вам понадобится тестовая среда,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соответствующая привязкам языка, например NUnit для .NET, JUnit для Java, WebdriverIO для JS и т. д.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Платформа тестирования отвечает за запуск и выполнение вашего WebDriver и связанных с ним шагов в ваших тестах.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Таким образом, вы можете думать, что это похоже на следующее изображение.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7122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TAF in Selenium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FBA35-8A0F-3188-F084-4AD64523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330411"/>
            <a:ext cx="11010844" cy="35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9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>
                <a:solidFill>
                  <a:schemeClr val="dk2"/>
                </a:solidFill>
                <a:latin typeface="Proxima Nova"/>
                <a:sym typeface="Proxima Nova"/>
              </a:rPr>
              <a:t> Объектная модель документа, обычно называемая DOM, является важной концепцией веб-разработки.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>
                <a:solidFill>
                  <a:schemeClr val="dk2"/>
                </a:solidFill>
                <a:latin typeface="Proxima Nova"/>
                <a:sym typeface="Proxima Nova"/>
              </a:rPr>
              <a:t>  Он обеспечивает структурированное представление документа HTML или XML, позволяя языкам программирования,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>
                <a:solidFill>
                  <a:schemeClr val="dk2"/>
                </a:solidFill>
                <a:latin typeface="Proxima Nova"/>
                <a:sym typeface="Proxima Nova"/>
              </a:rPr>
              <a:t>  таким как JavaScript, взаимодействовать с содержимым и структурой веб-страницы и управлять ими.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>
                <a:solidFill>
                  <a:schemeClr val="dk2"/>
                </a:solidFill>
                <a:latin typeface="Proxima Nova"/>
                <a:sym typeface="Proxima Nova"/>
              </a:rPr>
              <a:t>  DOM по существу создает древовидную структуру, в которой каждый узел представляет элемент в документе.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7206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558828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HTML - Hyper Text Markup Language (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язык гипертекстовой разметки)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HTML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язык-стандарт для создания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Web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страниц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HTML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описывает структуру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Web-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страницы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HTML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состоит из набора элементов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HTML 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элементы сообщают браузеру как отображать содержимое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45E94-41A6-4C67-42BA-2724F23E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80" y="1253838"/>
            <a:ext cx="5902909" cy="33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2768411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CSS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каскадные таблицы стилей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627CC-3A30-233C-6066-4613E9A7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44" y="1161107"/>
            <a:ext cx="4809744" cy="5660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24A40-1A41-32DA-76EA-CE7448755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131" y="2808082"/>
            <a:ext cx="3504762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2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WebDriver overview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— это набор программ с открытым исходным кодом, которые применяют для тестирования веб-приложений и администрирования сайтов локально и в сети.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Программы Selenium позволяют автоматизировать действия браузера. Среди программ проекта: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IDE — плагин для браузера Firefoх для записи действий пользователя.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RC — устаревшая библиотека для управления браузерами.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WebDriver — библиотека для управления браузерами.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Grid — кластер Selenium-серверов для управления браузерами на разных компьютерах в сети.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Server — сервер для управления браузером удаленно по сети.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selectors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605110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56611E-EB78-B6B6-47F6-D6EC2730A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56797"/>
              </p:ext>
            </p:extLst>
          </p:nvPr>
        </p:nvGraphicFramePr>
        <p:xfrm>
          <a:off x="457834" y="1330411"/>
          <a:ext cx="1102836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333">
                  <a:extLst>
                    <a:ext uri="{9D8B030D-6E8A-4147-A177-3AD203B41FA5}">
                      <a16:colId xmlns:a16="http://schemas.microsoft.com/office/drawing/2014/main" val="43533384"/>
                    </a:ext>
                  </a:extLst>
                </a:gridCol>
                <a:gridCol w="7923033">
                  <a:extLst>
                    <a:ext uri="{9D8B030D-6E8A-4147-A177-3AD203B41FA5}">
                      <a16:colId xmlns:a16="http://schemas.microsoft.com/office/drawing/2014/main" val="1980140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элемента по </a:t>
                      </a:r>
                      <a:r>
                        <a:rPr lang="en-GB" dirty="0"/>
                        <a:t>id</a:t>
                      </a:r>
                      <a:r>
                        <a:rPr lang="ru-RU" dirty="0"/>
                        <a:t> = </a:t>
                      </a:r>
                      <a:r>
                        <a:rPr lang="en-GB" dirty="0"/>
                        <a:t>special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4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элемента по классу </a:t>
                      </a:r>
                      <a:r>
                        <a:rPr lang="en-GB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2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элемента по имени тэга</a:t>
                      </a:r>
                      <a:r>
                        <a:rPr lang="en-GB" dirty="0"/>
                        <a:t> 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7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[name=“title”]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любого элемента по значению аттрибута</a:t>
                      </a:r>
                      <a:r>
                        <a:rPr lang="en-GB" dirty="0"/>
                        <a:t>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</a:t>
                      </a:r>
                      <a:r>
                        <a:rPr lang="ru-RU" dirty="0"/>
                        <a:t>1</a:t>
                      </a:r>
                      <a:r>
                        <a:rPr lang="en-GB" dirty="0"/>
                        <a:t>[name=“title”]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Поиск элемента</a:t>
                      </a:r>
                      <a:r>
                        <a:rPr lang="en-GB" dirty="0"/>
                        <a:t> h1</a:t>
                      </a:r>
                      <a:r>
                        <a:rPr lang="ru-RU" dirty="0"/>
                        <a:t> по значению аттрибута</a:t>
                      </a:r>
                      <a:r>
                        <a:rPr lang="en-GB" dirty="0"/>
                        <a:t>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endParaRPr lang="en-GB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внутри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любом уровне вложенности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0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 &gt;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endParaRPr lang="en-GB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Поиск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внутри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первом уровне вложенности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4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li:nth-child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</a:t>
                      </a:r>
                      <a:r>
                        <a:rPr lang="en-GB" dirty="0"/>
                        <a:t>li</a:t>
                      </a:r>
                      <a:r>
                        <a:rPr lang="ru-RU" dirty="0"/>
                        <a:t> внутри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определенным индексом (сверху вниз)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li:first-child</a:t>
                      </a:r>
                      <a:endParaRPr lang="en-GB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Поиск первого </a:t>
                      </a:r>
                      <a:r>
                        <a:rPr lang="en-GB" dirty="0"/>
                        <a:t>li</a:t>
                      </a:r>
                      <a:r>
                        <a:rPr lang="ru-RU" dirty="0"/>
                        <a:t> внутри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7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li:last-child</a:t>
                      </a:r>
                      <a:endParaRPr lang="en-GB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Поиск последнего </a:t>
                      </a:r>
                      <a:r>
                        <a:rPr lang="en-GB" dirty="0"/>
                        <a:t>li</a:t>
                      </a:r>
                      <a:r>
                        <a:rPr lang="ru-RU" dirty="0"/>
                        <a:t> внутри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0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li:not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(.special-li)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</a:t>
                      </a:r>
                      <a:r>
                        <a:rPr lang="en-GB" dirty="0"/>
                        <a:t>li </a:t>
                      </a:r>
                      <a:r>
                        <a:rPr lang="ru-RU" dirty="0"/>
                        <a:t>БЕЗ класса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special-li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5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0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XPath selectors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4506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</a:rPr>
              <a:t>Parent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 - родитель, каждая нода имеет родителя, это та нода в которую этот элемент непосредственно вложен</a:t>
            </a:r>
          </a:p>
          <a:p>
            <a:pPr marL="15239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</a:rPr>
              <a:t>Childs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 - Дети, нода может иметь 0 или более детей это ноды которые непосредственно вложены в него.</a:t>
            </a:r>
          </a:p>
          <a:p>
            <a:pPr marL="15239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</a:rPr>
              <a:t>Siblings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 - Братья и  сестры, ноды имеющие одного и того же родителя</a:t>
            </a:r>
          </a:p>
          <a:p>
            <a:pPr marL="15239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</a:rPr>
              <a:t>Ancestors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 - предки, родитель, родитель родителя и т.д. все ноды в которые непосредственно вложена текущая нода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</a:rPr>
              <a:t>Descendants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 - потомки, это дети, дети детей и т.д. Все ноды последовательно вложенные в элемент</a:t>
            </a:r>
            <a:br>
              <a:rPr lang="ru-RU" sz="2400" dirty="0">
                <a:solidFill>
                  <a:schemeClr val="dk2"/>
                </a:solidFill>
                <a:latin typeface="Proxima Nova"/>
              </a:rPr>
            </a:b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3291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XPath selectors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4506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A4CC00-B8BA-65ED-98ED-90B4A85D2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8811"/>
              </p:ext>
            </p:extLst>
          </p:nvPr>
        </p:nvGraphicFramePr>
        <p:xfrm>
          <a:off x="415600" y="1330411"/>
          <a:ext cx="11032688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36">
                  <a:extLst>
                    <a:ext uri="{9D8B030D-6E8A-4147-A177-3AD203B41FA5}">
                      <a16:colId xmlns:a16="http://schemas.microsoft.com/office/drawing/2014/main" val="4220128973"/>
                    </a:ext>
                  </a:extLst>
                </a:gridCol>
                <a:gridCol w="9445752">
                  <a:extLst>
                    <a:ext uri="{9D8B030D-6E8A-4147-A177-3AD203B41FA5}">
                      <a16:colId xmlns:a16="http://schemas.microsoft.com/office/drawing/2014/main" val="158276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корневой элемент: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- выберет корневую ноду.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6786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имя ноды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Выберет соответствующие ноды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/html/head/meta - выберет все ноды meta в теге head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0874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 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Любая нода: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 - выберет HTML (т.к. это нода вложенная в корневую)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3552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всех потомков начиная с текущей ноды которые соответствуют селектору: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//div - вернет все div ноды в документе.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/html/head//* - вернет все ноды потомки head.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15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Текущая нода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html/head/meta/. -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выберет ноду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8137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Родитель текущей ноды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/html/head/meta/.. - выберет ноду head как родителя meta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9117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0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XPath selectors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4506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A4CC00-B8BA-65ED-98ED-90B4A85D2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71561"/>
              </p:ext>
            </p:extLst>
          </p:nvPr>
        </p:nvGraphicFramePr>
        <p:xfrm>
          <a:off x="415600" y="1330411"/>
          <a:ext cx="11032688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400">
                  <a:extLst>
                    <a:ext uri="{9D8B030D-6E8A-4147-A177-3AD203B41FA5}">
                      <a16:colId xmlns:a16="http://schemas.microsoft.com/office/drawing/2014/main" val="4220128973"/>
                    </a:ext>
                  </a:extLst>
                </a:gridCol>
                <a:gridCol w="9162288">
                  <a:extLst>
                    <a:ext uri="{9D8B030D-6E8A-4147-A177-3AD203B41FA5}">
                      <a16:colId xmlns:a16="http://schemas.microsoft.com/office/drawing/2014/main" val="158276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атрибут (@)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ноду с соответствующим атрибутом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//*[@width=’300’] выберет все ноды с атрибутом width равным 300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6786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индекс 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ноду с определенным порядковым номером: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(//*div)[1] - выбрать первую div ноду в документе для относительного пути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/html/head/*[3] - выбрать третий child-a в ноде head для абсолютного пути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0874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последнюю ноду: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/html/head/*[last()] - выбрать последний child в ноде head для абсолютного пути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/html/head/*[last()-1] - выбрать последний child в ноде head для абсолютного пути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3552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ноду с определенным текстом: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//*[text()='Predicates'][@class='toctext'] - выбрать все элементы с текстом 'Predicates' и классом 'toctext'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15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ноды с определенной позицией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/html/head/*[position()&gt;25] - выбрать всех child-ов в ноде head чья позиция больше 25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8137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атрибут (@)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ноду с соответствующим атрибутом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//*[@width=’300’] выберет все ноды с атрибутом width равным 300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9117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2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XPath selectors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4506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A4CC00-B8BA-65ED-98ED-90B4A85D2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48951"/>
              </p:ext>
            </p:extLst>
          </p:nvPr>
        </p:nvGraphicFramePr>
        <p:xfrm>
          <a:off x="415600" y="1330411"/>
          <a:ext cx="11032688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96">
                  <a:extLst>
                    <a:ext uri="{9D8B030D-6E8A-4147-A177-3AD203B41FA5}">
                      <a16:colId xmlns:a16="http://schemas.microsoft.com/office/drawing/2014/main" val="4220128973"/>
                    </a:ext>
                  </a:extLst>
                </a:gridCol>
                <a:gridCol w="8622792">
                  <a:extLst>
                    <a:ext uri="{9D8B030D-6E8A-4147-A177-3AD203B41FA5}">
                      <a16:colId xmlns:a16="http://schemas.microsoft.com/office/drawing/2014/main" val="158276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Выбрать ноду с соответствующим атрибутом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//*[@width=’300’] - выберет все ноды с атрибутом width равным 300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6786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starts-with()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true если текст начинается с определенной строки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//*[starts-with(text(), 'He')] - выберет все элементы текст которых начинается со строки “He”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0874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normalize-space()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текст без пробелов спереди и сзади и повторяющихся пробелов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//*[normalize-space(text()) = 'Multiclass text']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3552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Вернет true если передается false и false если передается true (инверсия)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//*[not(contains(text(), 'Help'))] - выбрать все элементы которые не содержат текст “Help”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15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/ and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/ И:</a:t>
                      </a:r>
                      <a:endParaRPr lang="ru-RU" sz="1600" b="0" dirty="0">
                        <a:effectLst/>
                      </a:endParaRPr>
                    </a:p>
                    <a:p>
                      <a:pPr rtl="0" fontAlgn="base"/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"//</a:t>
                      </a:r>
                      <a:r>
                        <a:rPr lang="en-GB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a[(text()='W3C') or (text()='XSLT')]") - </a:t>
                      </a:r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выберет все ссылки с текстом равным “'</a:t>
                      </a:r>
                      <a:r>
                        <a:rPr lang="en-GB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W3C'” </a:t>
                      </a:r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“</a:t>
                      </a:r>
                      <a:r>
                        <a:rPr lang="en-GB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XSLT”</a:t>
                      </a:r>
                      <a:endParaRPr lang="en-GB" sz="16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GB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"//*[(text()='Java') and (@class='toctext')]" - </a:t>
                      </a:r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выберет все элементы с текстом “</a:t>
                      </a:r>
                      <a:r>
                        <a:rPr lang="en-GB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Java” </a:t>
                      </a:r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классом '</a:t>
                      </a:r>
                      <a:r>
                        <a:rPr lang="en-GB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toctext</a:t>
                      </a:r>
                      <a:r>
                        <a:rPr lang="en-GB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3948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6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XPath selectors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008062" y="2061360"/>
            <a:ext cx="8808370" cy="39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F5BED7-C6EA-1D81-84DD-14021FA77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53" y="1115267"/>
            <a:ext cx="5988634" cy="55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6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querySelector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1133" y="1330411"/>
            <a:ext cx="1104506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document.querySelector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(“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селектор”) - поиск одного (первого) элемента,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shortcut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 контексте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JS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консоли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devtools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$(“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селектор”) 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document.querySelectorAll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(“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селектор”) - поиск всех элементов соответствующих селектору,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shortcut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 контексте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JS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консоли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devtools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$$(“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селектор”)</a:t>
            </a:r>
          </a:p>
        </p:txBody>
      </p:sp>
    </p:spTree>
    <p:extLst>
      <p:ext uri="{BB962C8B-B14F-4D97-AF65-F5344CB8AC3E}">
        <p14:creationId xmlns:p14="http://schemas.microsoft.com/office/powerpoint/2010/main" val="333408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0" y="1208718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Webdriver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W3C Protocol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Selenium Components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Selenium binding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Chrome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DevTools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Protocol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 School XPath Tutorial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 School CSS Tutorial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Xpath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 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XHTML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Devtools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console utilities</a:t>
            </a:r>
            <a:endParaRPr lang="ru-RU" sz="24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  <a:p>
            <a:pPr marL="152396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IDE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IDE — плагин для браузера для записи действий пользователя (тестировщика) и их воспроизведения для тестирования.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Является библиотекой Selenium с графическим интерфейсом и возможностями для работы со сценариями тестирования веб-страниц.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IDE генерирует код для Selenium RC или Selenium WebDriver, который повторяет записанные действия пользователей.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9736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WebDriver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WebDriver — библиотека для управления браузерами, основной продукт комплекта Selenium. Представляет из себя семейство драйверов для разных браузеров (Firefox, Edge, Google Chrome/Chromium, Internet Explorer, Safari, Opera) и набор клиентских библиотек на разных языках программирования для работы с драйверами. 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WebDriver поддерживает работу с языками Java, .Net (C#), Python, Ruby, JavaScript.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WebDriver напрямую отправляет команды браузеру, используя его API и получает результаты тестирования. WebDriver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использует способ взаимодействия с браузером, максимально близкий к действиям обычного пользователя.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899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 components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WebDriver API: Интерфейс для взаимодействия с браузером. Это библиотека, которую программисты используют в своих тестах для управления браузером.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WebDriver сервер: Серверный компонент, который принимает команды от WebDriver API и передаёт их браузеру. Примеры таких серверов включают ChromeDriver для Google Chrome и GeckoDriver для Mozilla Firefox.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Браузер: Веб-браузер, которым управляет WebDriver. Поддерживаются различные браузеры, такие как Chrome, Firefox, Safari, Internet Explorer и другие.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	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549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 functions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Навигация по страницам: Возможность открывать URL-адреса, переходить назад и вперёд, обновлять страницу.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Поиск элементов: Методы для поиска элементов на веб-странице с помощью различных локаторов, таких как ID, имя, класс, CSS-селектор и XPath.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Взаимодействие с элементами: Возможность щёлкать по элементам, вводить текст, отправлять формы и выполнять другие действия.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Управление окнами и вкладками: Методы для переключения между окнами и вкладками браузера, управления размером и положением окон.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Управление состоянием браузера: Возможность управлять куками, локальным хранилищем и сессиями.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Скриншоты: Возможность делать скриншоты веб-страниц или отдельных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86161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Grid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Selenium Grid позволяет выполнять сценарии WebDriver на удаленных компьютерах путем маршрутизации команд, отправленных клиентом, в удаленные экземпляры браузера.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Цель: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Обеспечить простой способ параллельного запуска тестов на нескольких машинах.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Разрешить тестирование в разных версиях браузера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Включить кроссплатформенное тестирование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210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architecture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2D037-D33A-7B7B-8C39-D9D1A43F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253839"/>
            <a:ext cx="11070400" cy="495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architecture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Драйвер специфичен для браузера, например ChromeDriver для Google Chrome/Chromium, GeckoDriver для Mozilla Firefox и т. д. Драйвер работает в той же системе, что и браузер. Это может быть, а может и не быть той же самой системой, в которой выполняются сами тесты.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Этот простой пример выше — прямое общение. Связь с браузером также может быть удаленной через Selenium Server или RemoteWebDriver. RemoteWebDriver работает в той же системе, что и драйвер и браузер.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2207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1739</Words>
  <Application>Microsoft Office PowerPoint</Application>
  <PresentationFormat>Widescreen</PresentationFormat>
  <Paragraphs>196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Selenium WebDriver overview</vt:lpstr>
      <vt:lpstr>Selenium IDE</vt:lpstr>
      <vt:lpstr>Selenium WebDriver</vt:lpstr>
      <vt:lpstr>WebDriver components</vt:lpstr>
      <vt:lpstr>WebDriver functions</vt:lpstr>
      <vt:lpstr>Selenium Grid</vt:lpstr>
      <vt:lpstr>Selenium architecture</vt:lpstr>
      <vt:lpstr>Selenium architecture</vt:lpstr>
      <vt:lpstr>Selenium bindings</vt:lpstr>
      <vt:lpstr>Selenium bindings</vt:lpstr>
      <vt:lpstr>WebDriver flow</vt:lpstr>
      <vt:lpstr>Session</vt:lpstr>
      <vt:lpstr>Capabilities</vt:lpstr>
      <vt:lpstr>TAF in Selenium</vt:lpstr>
      <vt:lpstr>TAF in Selenium</vt:lpstr>
      <vt:lpstr>DOM</vt:lpstr>
      <vt:lpstr>HTML</vt:lpstr>
      <vt:lpstr>CSS</vt:lpstr>
      <vt:lpstr>CSS selectors</vt:lpstr>
      <vt:lpstr>XPath selectors</vt:lpstr>
      <vt:lpstr>XPath selectors</vt:lpstr>
      <vt:lpstr>XPath selectors</vt:lpstr>
      <vt:lpstr>XPath selectors</vt:lpstr>
      <vt:lpstr>XPath selectors</vt:lpstr>
      <vt:lpstr>querySelector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62</cp:revision>
  <dcterms:created xsi:type="dcterms:W3CDTF">2024-07-03T23:28:39Z</dcterms:created>
  <dcterms:modified xsi:type="dcterms:W3CDTF">2024-07-18T20:44:48Z</dcterms:modified>
</cp:coreProperties>
</file>