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6"/>
  </p:notesMasterIdLst>
  <p:sldIdLst>
    <p:sldId id="256" r:id="rId2"/>
    <p:sldId id="257" r:id="rId3"/>
    <p:sldId id="268" r:id="rId4"/>
    <p:sldId id="269" r:id="rId5"/>
    <p:sldId id="258" r:id="rId6"/>
    <p:sldId id="263" r:id="rId7"/>
    <p:sldId id="264" r:id="rId8"/>
    <p:sldId id="261" r:id="rId9"/>
    <p:sldId id="262" r:id="rId10"/>
    <p:sldId id="260" r:id="rId11"/>
    <p:sldId id="265" r:id="rId12"/>
    <p:sldId id="266" r:id="rId13"/>
    <p:sldId id="267"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BF427-AFCE-47DF-B41D-1E40484DA9D4}" type="datetimeFigureOut">
              <a:rPr lang="en-US" smtClean="0"/>
              <a:t>10/11/2018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B8ED7-7738-4086-B987-51E6A914184A}" type="slidenum">
              <a:rPr lang="en-US" smtClean="0"/>
              <a:t>‹#›</a:t>
            </a:fld>
            <a:endParaRPr lang="en-US"/>
          </a:p>
        </p:txBody>
      </p:sp>
    </p:spTree>
    <p:extLst>
      <p:ext uri="{BB962C8B-B14F-4D97-AF65-F5344CB8AC3E}">
        <p14:creationId xmlns:p14="http://schemas.microsoft.com/office/powerpoint/2010/main" val="3413278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picture – Nokia – Aim is to conduct a recon mission – mark areas of interest – this is transferred to relevant authorities</a:t>
            </a:r>
          </a:p>
        </p:txBody>
      </p:sp>
      <p:sp>
        <p:nvSpPr>
          <p:cNvPr id="4" name="Slide Number Placeholder 3"/>
          <p:cNvSpPr>
            <a:spLocks noGrp="1"/>
          </p:cNvSpPr>
          <p:nvPr>
            <p:ph type="sldNum" sz="quarter" idx="5"/>
          </p:nvPr>
        </p:nvSpPr>
        <p:spPr/>
        <p:txBody>
          <a:bodyPr/>
          <a:lstStyle/>
          <a:p>
            <a:fld id="{C8AB8ED7-7738-4086-B987-51E6A914184A}" type="slidenum">
              <a:rPr lang="en-US" smtClean="0"/>
              <a:t>2</a:t>
            </a:fld>
            <a:endParaRPr lang="en-US"/>
          </a:p>
        </p:txBody>
      </p:sp>
    </p:spTree>
    <p:extLst>
      <p:ext uri="{BB962C8B-B14F-4D97-AF65-F5344CB8AC3E}">
        <p14:creationId xmlns:p14="http://schemas.microsoft.com/office/powerpoint/2010/main" val="272812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plan – Mission ctrl – we come there – transfer of data</a:t>
            </a:r>
          </a:p>
        </p:txBody>
      </p:sp>
      <p:sp>
        <p:nvSpPr>
          <p:cNvPr id="4" name="Slide Number Placeholder 3"/>
          <p:cNvSpPr>
            <a:spLocks noGrp="1"/>
          </p:cNvSpPr>
          <p:nvPr>
            <p:ph type="sldNum" sz="quarter" idx="5"/>
          </p:nvPr>
        </p:nvSpPr>
        <p:spPr/>
        <p:txBody>
          <a:bodyPr/>
          <a:lstStyle/>
          <a:p>
            <a:fld id="{C8AB8ED7-7738-4086-B987-51E6A914184A}" type="slidenum">
              <a:rPr lang="en-US" smtClean="0"/>
              <a:t>3</a:t>
            </a:fld>
            <a:endParaRPr lang="en-US"/>
          </a:p>
        </p:txBody>
      </p:sp>
    </p:spTree>
    <p:extLst>
      <p:ext uri="{BB962C8B-B14F-4D97-AF65-F5344CB8AC3E}">
        <p14:creationId xmlns:p14="http://schemas.microsoft.com/office/powerpoint/2010/main" val="172890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Geographical info sys – capture, store manipulate spatial data – terrain and stuff – application for </a:t>
            </a:r>
            <a:r>
              <a:rPr lang="en-US" dirty="0" err="1"/>
              <a:t>standalone,web</a:t>
            </a:r>
            <a:r>
              <a:rPr lang="en-US"/>
              <a:t> apps - </a:t>
            </a:r>
          </a:p>
        </p:txBody>
      </p:sp>
      <p:sp>
        <p:nvSpPr>
          <p:cNvPr id="4" name="Slide Number Placeholder 3"/>
          <p:cNvSpPr>
            <a:spLocks noGrp="1"/>
          </p:cNvSpPr>
          <p:nvPr>
            <p:ph type="sldNum" sz="quarter" idx="5"/>
          </p:nvPr>
        </p:nvSpPr>
        <p:spPr/>
        <p:txBody>
          <a:bodyPr/>
          <a:lstStyle/>
          <a:p>
            <a:fld id="{C8AB8ED7-7738-4086-B987-51E6A914184A}" type="slidenum">
              <a:rPr lang="en-US" smtClean="0"/>
              <a:t>7</a:t>
            </a:fld>
            <a:endParaRPr lang="en-US"/>
          </a:p>
        </p:txBody>
      </p:sp>
    </p:spTree>
    <p:extLst>
      <p:ext uri="{BB962C8B-B14F-4D97-AF65-F5344CB8AC3E}">
        <p14:creationId xmlns:p14="http://schemas.microsoft.com/office/powerpoint/2010/main" val="1748596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1.marking grids in unknown environment and classifying objects in it in order to avoid collision2.dividing entire area into smaller grids taking various parameter into consideration.3. Assigning one chopper to each grid to complete the rescue mission faster4.creating grids based on particular services required to be performed in that grid.5.placing sensors in appropriate grids so as to monitor different parameters appropriately</a:t>
            </a:r>
            <a:endParaRPr lang="en-US" dirty="0"/>
          </a:p>
        </p:txBody>
      </p:sp>
      <p:sp>
        <p:nvSpPr>
          <p:cNvPr id="4" name="Slide Number Placeholder 3"/>
          <p:cNvSpPr>
            <a:spLocks noGrp="1"/>
          </p:cNvSpPr>
          <p:nvPr>
            <p:ph type="sldNum" sz="quarter" idx="5"/>
          </p:nvPr>
        </p:nvSpPr>
        <p:spPr/>
        <p:txBody>
          <a:bodyPr/>
          <a:lstStyle/>
          <a:p>
            <a:fld id="{C8AB8ED7-7738-4086-B987-51E6A914184A}" type="slidenum">
              <a:rPr lang="en-US" smtClean="0"/>
              <a:t>11</a:t>
            </a:fld>
            <a:endParaRPr lang="en-US"/>
          </a:p>
        </p:txBody>
      </p:sp>
    </p:spTree>
    <p:extLst>
      <p:ext uri="{BB962C8B-B14F-4D97-AF65-F5344CB8AC3E}">
        <p14:creationId xmlns:p14="http://schemas.microsoft.com/office/powerpoint/2010/main" val="264540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CEBC71-9C4E-44AD-AD53-8C5C9F626EF3}" type="datetimeFigureOut">
              <a:rPr lang="en-US" smtClean="0"/>
              <a:t>10/11/2018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23E61-D9B8-41D9-B9F9-A17BB3F69D7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09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EBC71-9C4E-44AD-AD53-8C5C9F626EF3}" type="datetimeFigureOut">
              <a:rPr lang="en-US" smtClean="0"/>
              <a:t>10/11/2018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23E61-D9B8-41D9-B9F9-A17BB3F69D79}" type="slidenum">
              <a:rPr lang="en-IN" smtClean="0"/>
              <a:t>‹#›</a:t>
            </a:fld>
            <a:endParaRPr lang="en-IN"/>
          </a:p>
        </p:txBody>
      </p:sp>
    </p:spTree>
    <p:extLst>
      <p:ext uri="{BB962C8B-B14F-4D97-AF65-F5344CB8AC3E}">
        <p14:creationId xmlns:p14="http://schemas.microsoft.com/office/powerpoint/2010/main" val="208386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EBC71-9C4E-44AD-AD53-8C5C9F626EF3}" type="datetimeFigureOut">
              <a:rPr lang="en-US" smtClean="0"/>
              <a:t>10/11/2018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23E61-D9B8-41D9-B9F9-A17BB3F69D79}" type="slidenum">
              <a:rPr lang="en-IN" smtClean="0"/>
              <a:t>‹#›</a:t>
            </a:fld>
            <a:endParaRPr lang="en-IN"/>
          </a:p>
        </p:txBody>
      </p:sp>
    </p:spTree>
    <p:extLst>
      <p:ext uri="{BB962C8B-B14F-4D97-AF65-F5344CB8AC3E}">
        <p14:creationId xmlns:p14="http://schemas.microsoft.com/office/powerpoint/2010/main" val="69960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EBC71-9C4E-44AD-AD53-8C5C9F626EF3}" type="datetimeFigureOut">
              <a:rPr lang="en-US" smtClean="0"/>
              <a:t>10/11/2018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23E61-D9B8-41D9-B9F9-A17BB3F69D79}" type="slidenum">
              <a:rPr lang="en-IN" smtClean="0"/>
              <a:t>‹#›</a:t>
            </a:fld>
            <a:endParaRPr lang="en-IN"/>
          </a:p>
        </p:txBody>
      </p:sp>
    </p:spTree>
    <p:extLst>
      <p:ext uri="{BB962C8B-B14F-4D97-AF65-F5344CB8AC3E}">
        <p14:creationId xmlns:p14="http://schemas.microsoft.com/office/powerpoint/2010/main" val="308908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CEBC71-9C4E-44AD-AD53-8C5C9F626EF3}" type="datetimeFigureOut">
              <a:rPr lang="en-US" smtClean="0"/>
              <a:t>10/11/2018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23E61-D9B8-41D9-B9F9-A17BB3F69D7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68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CEBC71-9C4E-44AD-AD53-8C5C9F626EF3}" type="datetimeFigureOut">
              <a:rPr lang="en-US" smtClean="0"/>
              <a:t>10/11/2018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23E61-D9B8-41D9-B9F9-A17BB3F69D79}" type="slidenum">
              <a:rPr lang="en-IN" smtClean="0"/>
              <a:t>‹#›</a:t>
            </a:fld>
            <a:endParaRPr lang="en-IN"/>
          </a:p>
        </p:txBody>
      </p:sp>
    </p:spTree>
    <p:extLst>
      <p:ext uri="{BB962C8B-B14F-4D97-AF65-F5344CB8AC3E}">
        <p14:creationId xmlns:p14="http://schemas.microsoft.com/office/powerpoint/2010/main" val="64019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CEBC71-9C4E-44AD-AD53-8C5C9F626EF3}" type="datetimeFigureOut">
              <a:rPr lang="en-US" smtClean="0"/>
              <a:t>10/11/2018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E23E61-D9B8-41D9-B9F9-A17BB3F69D79}" type="slidenum">
              <a:rPr lang="en-IN" smtClean="0"/>
              <a:t>‹#›</a:t>
            </a:fld>
            <a:endParaRPr lang="en-IN"/>
          </a:p>
        </p:txBody>
      </p:sp>
    </p:spTree>
    <p:extLst>
      <p:ext uri="{BB962C8B-B14F-4D97-AF65-F5344CB8AC3E}">
        <p14:creationId xmlns:p14="http://schemas.microsoft.com/office/powerpoint/2010/main" val="35692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CEBC71-9C4E-44AD-AD53-8C5C9F626EF3}" type="datetimeFigureOut">
              <a:rPr lang="en-US" smtClean="0"/>
              <a:t>10/11/2018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E23E61-D9B8-41D9-B9F9-A17BB3F69D79}" type="slidenum">
              <a:rPr lang="en-IN" smtClean="0"/>
              <a:t>‹#›</a:t>
            </a:fld>
            <a:endParaRPr lang="en-IN"/>
          </a:p>
        </p:txBody>
      </p:sp>
    </p:spTree>
    <p:extLst>
      <p:ext uri="{BB962C8B-B14F-4D97-AF65-F5344CB8AC3E}">
        <p14:creationId xmlns:p14="http://schemas.microsoft.com/office/powerpoint/2010/main" val="202230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BCEBC71-9C4E-44AD-AD53-8C5C9F626EF3}" type="datetimeFigureOut">
              <a:rPr lang="en-US" smtClean="0"/>
              <a:t>10/11/2018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AE23E61-D9B8-41D9-B9F9-A17BB3F69D79}" type="slidenum">
              <a:rPr lang="en-IN" smtClean="0"/>
              <a:t>‹#›</a:t>
            </a:fld>
            <a:endParaRPr lang="en-IN"/>
          </a:p>
        </p:txBody>
      </p:sp>
    </p:spTree>
    <p:extLst>
      <p:ext uri="{BB962C8B-B14F-4D97-AF65-F5344CB8AC3E}">
        <p14:creationId xmlns:p14="http://schemas.microsoft.com/office/powerpoint/2010/main" val="183370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BCEBC71-9C4E-44AD-AD53-8C5C9F626EF3}" type="datetimeFigureOut">
              <a:rPr lang="en-US" smtClean="0"/>
              <a:t>10/11/2018</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E23E61-D9B8-41D9-B9F9-A17BB3F69D79}" type="slidenum">
              <a:rPr lang="en-IN" smtClean="0"/>
              <a:t>‹#›</a:t>
            </a:fld>
            <a:endParaRPr lang="en-IN"/>
          </a:p>
        </p:txBody>
      </p:sp>
    </p:spTree>
    <p:extLst>
      <p:ext uri="{BB962C8B-B14F-4D97-AF65-F5344CB8AC3E}">
        <p14:creationId xmlns:p14="http://schemas.microsoft.com/office/powerpoint/2010/main" val="171844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CEBC71-9C4E-44AD-AD53-8C5C9F626EF3}" type="datetimeFigureOut">
              <a:rPr lang="en-US" smtClean="0"/>
              <a:t>10/11/2018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23E61-D9B8-41D9-B9F9-A17BB3F69D79}" type="slidenum">
              <a:rPr lang="en-IN" smtClean="0"/>
              <a:t>‹#›</a:t>
            </a:fld>
            <a:endParaRPr lang="en-IN"/>
          </a:p>
        </p:txBody>
      </p:sp>
    </p:spTree>
    <p:extLst>
      <p:ext uri="{BB962C8B-B14F-4D97-AF65-F5344CB8AC3E}">
        <p14:creationId xmlns:p14="http://schemas.microsoft.com/office/powerpoint/2010/main" val="28043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BCEBC71-9C4E-44AD-AD53-8C5C9F626EF3}" type="datetimeFigureOut">
              <a:rPr lang="en-US" smtClean="0"/>
              <a:t>10/11/2018</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AE23E61-D9B8-41D9-B9F9-A17BB3F69D79}"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47912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ronecode.org/documentation/" TargetMode="External"/><Relationship Id="rId2" Type="http://schemas.openxmlformats.org/officeDocument/2006/relationships/hyperlink" Target="https://developers.google.com/kml/documentation/kmlreference" TargetMode="External"/><Relationship Id="rId1" Type="http://schemas.openxmlformats.org/officeDocument/2006/relationships/slideLayout" Target="../slideLayouts/slideLayout2.xml"/><Relationship Id="rId6" Type="http://schemas.openxmlformats.org/officeDocument/2006/relationships/hyperlink" Target="http://geojson.org/" TargetMode="External"/><Relationship Id="rId5" Type="http://schemas.openxmlformats.org/officeDocument/2006/relationships/hyperlink" Target="https://wiki.openstreetmap.org/wiki/QGIS" TargetMode="External"/><Relationship Id="rId4" Type="http://schemas.openxmlformats.org/officeDocument/2006/relationships/hyperlink" Target="https://qgis.org/en/docs/index.html"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6423"/>
            <a:ext cx="7672414" cy="1798641"/>
          </a:xfrm>
        </p:spPr>
        <p:txBody>
          <a:bodyPr>
            <a:normAutofit fontScale="90000"/>
          </a:bodyPr>
          <a:lstStyle/>
          <a:p>
            <a:r>
              <a:rPr lang="en-IN" dirty="0">
                <a:solidFill>
                  <a:schemeClr val="tx1"/>
                </a:solidFill>
              </a:rPr>
              <a:t>Gridding and Optimization for a Drone Swarm</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 </a:t>
            </a:r>
          </a:p>
        </p:txBody>
      </p:sp>
      <p:pic>
        <p:nvPicPr>
          <p:cNvPr id="4" name="Content Placeholder 3" descr="image3.png"/>
          <p:cNvPicPr>
            <a:picLocks noGrp="1" noChangeAspect="1"/>
          </p:cNvPicPr>
          <p:nvPr>
            <p:ph idx="1"/>
          </p:nvPr>
        </p:nvPicPr>
        <p:blipFill>
          <a:blip r:embed="rId2"/>
          <a:stretch>
            <a:fillRect/>
          </a:stretch>
        </p:blipFill>
        <p:spPr>
          <a:xfrm>
            <a:off x="1509572" y="1846263"/>
            <a:ext cx="6169305" cy="402272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IN" sz="2000" dirty="0">
                <a:latin typeface="Calibri" pitchFamily="34" charset="0"/>
                <a:cs typeface="Calibri" pitchFamily="34" charset="0"/>
              </a:rPr>
              <a:t>Robotic vacuum cleaners – Roombas</a:t>
            </a:r>
            <a:endParaRPr lang="en-IN" dirty="0">
              <a:latin typeface="Calibri" pitchFamily="34" charset="0"/>
              <a:cs typeface="Calibri" pitchFamily="34" charset="0"/>
            </a:endParaRPr>
          </a:p>
          <a:p>
            <a:pPr algn="just">
              <a:buFont typeface="Arial" panose="020B0604020202020204" pitchFamily="34" charset="0"/>
              <a:buChar char="•"/>
            </a:pPr>
            <a:r>
              <a:rPr lang="en-IN" sz="2000" dirty="0">
                <a:latin typeface="Calibri" pitchFamily="34" charset="0"/>
                <a:cs typeface="Calibri" pitchFamily="34" charset="0"/>
              </a:rPr>
              <a:t>Archaeological surveys</a:t>
            </a:r>
          </a:p>
          <a:p>
            <a:pPr algn="just">
              <a:buFont typeface="Arial" panose="020B0604020202020204" pitchFamily="34" charset="0"/>
              <a:buChar char="•"/>
            </a:pPr>
            <a:r>
              <a:rPr lang="en-IN" sz="2000" dirty="0">
                <a:latin typeface="Calibri" pitchFamily="34" charset="0"/>
                <a:cs typeface="Calibri" pitchFamily="34" charset="0"/>
              </a:rPr>
              <a:t>Choppers used in rescue missions</a:t>
            </a:r>
          </a:p>
          <a:p>
            <a:pPr algn="just">
              <a:buFont typeface="Arial" panose="020B0604020202020204" pitchFamily="34" charset="0"/>
              <a:buChar char="•"/>
            </a:pPr>
            <a:r>
              <a:rPr lang="en-IN" sz="2000" dirty="0">
                <a:latin typeface="Calibri" pitchFamily="34" charset="0"/>
                <a:cs typeface="Calibri" pitchFamily="34" charset="0"/>
              </a:rPr>
              <a:t>Service robots for indoor applications</a:t>
            </a:r>
          </a:p>
          <a:p>
            <a:pPr algn="just">
              <a:buFont typeface="Arial" panose="020B0604020202020204" pitchFamily="34" charset="0"/>
              <a:buChar char="•"/>
            </a:pPr>
            <a:r>
              <a:rPr lang="en-IN" sz="2000" dirty="0">
                <a:latin typeface="Calibri" pitchFamily="34" charset="0"/>
                <a:cs typeface="Calibri" pitchFamily="34" charset="0"/>
              </a:rPr>
              <a:t>To place multiple sensors appropriately at a particular place in order to monitor different 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IN" sz="2000" dirty="0">
                <a:latin typeface="Calibri" pitchFamily="34" charset="0"/>
                <a:cs typeface="Calibri" pitchFamily="34" charset="0"/>
              </a:rPr>
              <a:t>Marking of grids is at the simulation level considering ideal situations.</a:t>
            </a:r>
          </a:p>
          <a:p>
            <a:pPr algn="just">
              <a:buFont typeface="Arial" panose="020B0604020202020204" pitchFamily="34" charset="0"/>
              <a:buChar char="•"/>
            </a:pPr>
            <a:r>
              <a:rPr lang="en-IN" sz="2000" dirty="0">
                <a:latin typeface="Calibri" pitchFamily="34" charset="0"/>
                <a:cs typeface="Calibri" pitchFamily="34" charset="0"/>
              </a:rPr>
              <a:t>Sufficient drones may not be available all the time at all places.</a:t>
            </a:r>
          </a:p>
          <a:p>
            <a:pPr algn="just">
              <a:buFont typeface="Arial" panose="020B0604020202020204" pitchFamily="34" charset="0"/>
              <a:buChar char="•"/>
            </a:pPr>
            <a:r>
              <a:rPr lang="en-IN" sz="2000" dirty="0">
                <a:latin typeface="Calibri" pitchFamily="34" charset="0"/>
                <a:cs typeface="Calibri" pitchFamily="34" charset="0"/>
              </a:rPr>
              <a:t> Accuracy may not be up to the point since measurements are machine based.</a:t>
            </a:r>
          </a:p>
          <a:p>
            <a:pPr algn="just">
              <a:buFont typeface="Arial" panose="020B0604020202020204" pitchFamily="34" charset="0"/>
              <a:buChar char="•"/>
            </a:pPr>
            <a:r>
              <a:rPr lang="en-IN" sz="2000" dirty="0">
                <a:latin typeface="Calibri" pitchFamily="34" charset="0"/>
                <a:cs typeface="Calibri" pitchFamily="34" charset="0"/>
              </a:rPr>
              <a:t> Drones have limited coverage area</a:t>
            </a:r>
          </a:p>
          <a:p>
            <a:pPr algn="just">
              <a:buFont typeface="Arial" panose="020B0604020202020204" pitchFamily="34" charset="0"/>
              <a:buChar char="•"/>
            </a:pPr>
            <a:r>
              <a:rPr lang="en-IN" sz="2000" dirty="0">
                <a:latin typeface="Calibri" pitchFamily="34" charset="0"/>
                <a:cs typeface="Calibri" pitchFamily="34" charset="0"/>
              </a:rPr>
              <a:t>Drones have a low battery life, usually for 20 minutes</a:t>
            </a:r>
          </a:p>
          <a:p>
            <a:pPr algn="just">
              <a:buFont typeface="Arial" panose="020B0604020202020204" pitchFamily="34" charset="0"/>
              <a:buChar char="•"/>
            </a:pPr>
            <a:r>
              <a:rPr lang="en-IN" sz="2000" dirty="0">
                <a:latin typeface="Calibri" pitchFamily="34" charset="0"/>
                <a:cs typeface="Calibri" pitchFamily="34" charset="0"/>
              </a:rPr>
              <a:t>Battery may get further reduced due to weather conditions, flying in hilly areas etc.</a:t>
            </a:r>
          </a:p>
          <a:p>
            <a:pPr algn="just">
              <a:buFont typeface="Arial" panose="020B0604020202020204" pitchFamily="34" charset="0"/>
              <a:buChar char="•"/>
            </a:pPr>
            <a:r>
              <a:rPr lang="en-IN" sz="2000" dirty="0">
                <a:latin typeface="Calibri" pitchFamily="34" charset="0"/>
                <a:cs typeface="Calibri" pitchFamily="34" charset="0"/>
              </a:rPr>
              <a:t> Drones cannot cover the no-fly zones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Enhancement</a:t>
            </a:r>
          </a:p>
        </p:txBody>
      </p:sp>
      <p:sp>
        <p:nvSpPr>
          <p:cNvPr id="3" name="Content Placeholder 2"/>
          <p:cNvSpPr>
            <a:spLocks noGrp="1"/>
          </p:cNvSpPr>
          <p:nvPr>
            <p:ph idx="1"/>
          </p:nvPr>
        </p:nvSpPr>
        <p:spPr/>
        <p:txBody>
          <a:bodyPr>
            <a:normAutofit/>
          </a:bodyPr>
          <a:lstStyle/>
          <a:p>
            <a:pPr algn="just"/>
            <a:r>
              <a:rPr lang="en-IN" sz="2000" dirty="0">
                <a:latin typeface="Calibri" pitchFamily="34" charset="0"/>
                <a:cs typeface="Calibri" pitchFamily="34" charset="0"/>
              </a:rPr>
              <a:t>This project can be improvised in the future by using better and efficient mathematical models by taking some more parameters and constraints into consideration.</a:t>
            </a:r>
          </a:p>
          <a:p>
            <a:pPr algn="just"/>
            <a:r>
              <a:rPr lang="en-IN" sz="2000" dirty="0">
                <a:latin typeface="Calibri" pitchFamily="34" charset="0"/>
                <a:cs typeface="Calibri" pitchFamily="34" charset="0"/>
              </a:rPr>
              <a:t>It can also be enhanced to perform real-time gridding task directly by the drones, by recognizing the new constructions and obstacles and learning about it in a built-in neural net of the system so that it can mark that spot as an obstacle to avoid.</a:t>
            </a:r>
          </a:p>
          <a:p>
            <a:pPr algn="just"/>
            <a:r>
              <a:rPr lang="en-IN" sz="2000" dirty="0">
                <a:latin typeface="Calibri" pitchFamily="34" charset="0"/>
                <a:cs typeface="Calibri" pitchFamily="34" charset="0"/>
              </a:rPr>
              <a:t>It can also learn about disaster-prone areas and can prioritize that region to check </a:t>
            </a:r>
            <a:r>
              <a:rPr lang="en-IN" dirty="0">
                <a:latin typeface="Calibri" pitchFamily="34" charset="0"/>
                <a:cs typeface="Calibri" pitchFamily="34" charset="0"/>
              </a:rPr>
              <a:t>for any calamities</a:t>
            </a:r>
            <a:r>
              <a:rPr lang="en-IN" sz="2000" dirty="0">
                <a:latin typeface="Calibri" pitchFamily="34" charset="0"/>
                <a:cs typeface="Calibri" pitchFamily="34"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764704"/>
            <a:ext cx="7848872" cy="4154984"/>
          </a:xfrm>
          <a:prstGeom prst="rect">
            <a:avLst/>
          </a:prstGeom>
          <a:solidFill>
            <a:schemeClr val="bg1"/>
          </a:solidFill>
        </p:spPr>
        <p:txBody>
          <a:bodyPr wrap="square" rtlCol="0">
            <a:spAutoFit/>
          </a:bodyPr>
          <a:lstStyle/>
          <a:p>
            <a:r>
              <a:rPr lang="en-IN" sz="8800" dirty="0">
                <a:solidFill>
                  <a:schemeClr val="accent1"/>
                </a:solidFill>
              </a:rPr>
              <a:t>   </a:t>
            </a:r>
          </a:p>
          <a:p>
            <a:r>
              <a:rPr lang="en-IN" sz="8800" dirty="0">
                <a:solidFill>
                  <a:schemeClr val="accent1"/>
                </a:solidFill>
              </a:rPr>
              <a:t>    Thank </a:t>
            </a:r>
          </a:p>
          <a:p>
            <a:r>
              <a:rPr lang="en-IN" sz="8800" dirty="0">
                <a:solidFill>
                  <a:schemeClr val="accent1"/>
                </a:solidFill>
              </a:rPr>
              <a:t>              You</a:t>
            </a:r>
          </a:p>
        </p:txBody>
      </p:sp>
    </p:spTree>
    <p:extLst>
      <p:ext uri="{BB962C8B-B14F-4D97-AF65-F5344CB8AC3E}">
        <p14:creationId xmlns:p14="http://schemas.microsoft.com/office/powerpoint/2010/main" val="418724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78043"/>
            <a:ext cx="7543800" cy="1450757"/>
          </a:xfrm>
        </p:spPr>
        <p:txBody>
          <a:bodyPr/>
          <a:lstStyle/>
          <a:p>
            <a:r>
              <a:rPr lang="en-IN" dirty="0"/>
              <a:t>Introduction</a:t>
            </a:r>
          </a:p>
        </p:txBody>
      </p:sp>
      <p:sp>
        <p:nvSpPr>
          <p:cNvPr id="6" name="TextBox 5">
            <a:extLst>
              <a:ext uri="{FF2B5EF4-FFF2-40B4-BE49-F238E27FC236}">
                <a16:creationId xmlns:a16="http://schemas.microsoft.com/office/drawing/2014/main" id="{81C5DC41-799A-4351-BDF1-B2847B017BCD}"/>
              </a:ext>
            </a:extLst>
          </p:cNvPr>
          <p:cNvSpPr txBox="1"/>
          <p:nvPr/>
        </p:nvSpPr>
        <p:spPr>
          <a:xfrm>
            <a:off x="5220072" y="2204864"/>
            <a:ext cx="3600400" cy="2862322"/>
          </a:xfrm>
          <a:prstGeom prst="rect">
            <a:avLst/>
          </a:prstGeom>
          <a:noFill/>
        </p:spPr>
        <p:txBody>
          <a:bodyPr wrap="square" rtlCol="0">
            <a:spAutoFit/>
          </a:bodyPr>
          <a:lstStyle/>
          <a:p>
            <a:pPr algn="just"/>
            <a:r>
              <a:rPr lang="en-US" b="1" dirty="0"/>
              <a:t>Goal</a:t>
            </a:r>
            <a:r>
              <a:rPr lang="en-US" dirty="0"/>
              <a:t> is to complete a mission by navigating autonomously and share vital information.</a:t>
            </a:r>
          </a:p>
          <a:p>
            <a:pPr algn="just"/>
            <a:endParaRPr lang="en-US" dirty="0"/>
          </a:p>
          <a:p>
            <a:pPr algn="just"/>
            <a:r>
              <a:rPr lang="en-US" dirty="0"/>
              <a:t>The main purpose of the these drone is to scout the disaster areas or inaccessible terrain areas and report with the relevant data to the Cloud Data Centre for any analytics and processing.</a:t>
            </a:r>
          </a:p>
        </p:txBody>
      </p:sp>
      <p:grpSp>
        <p:nvGrpSpPr>
          <p:cNvPr id="7" name="Group 6">
            <a:extLst>
              <a:ext uri="{FF2B5EF4-FFF2-40B4-BE49-F238E27FC236}">
                <a16:creationId xmlns:a16="http://schemas.microsoft.com/office/drawing/2014/main" id="{ACFAE032-FBFA-452A-9919-31DA312032A5}"/>
              </a:ext>
            </a:extLst>
          </p:cNvPr>
          <p:cNvGrpSpPr/>
          <p:nvPr/>
        </p:nvGrpSpPr>
        <p:grpSpPr>
          <a:xfrm>
            <a:off x="539553" y="1988840"/>
            <a:ext cx="4309192" cy="4032448"/>
            <a:chOff x="7807160" y="2483069"/>
            <a:chExt cx="5411890" cy="4601399"/>
          </a:xfrm>
        </p:grpSpPr>
        <p:pic>
          <p:nvPicPr>
            <p:cNvPr id="8" name="Picture 7" descr="A close up of a map&#10;&#10;Description generated with high confidence">
              <a:extLst>
                <a:ext uri="{FF2B5EF4-FFF2-40B4-BE49-F238E27FC236}">
                  <a16:creationId xmlns:a16="http://schemas.microsoft.com/office/drawing/2014/main" id="{7B863D49-15E9-409B-8755-DB2E05D9E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160" y="2483069"/>
              <a:ext cx="5411890" cy="4601399"/>
            </a:xfrm>
            <a:prstGeom prst="rect">
              <a:avLst/>
            </a:prstGeom>
          </p:spPr>
        </p:pic>
        <p:pic>
          <p:nvPicPr>
            <p:cNvPr id="9" name="Picture 8">
              <a:extLst>
                <a:ext uri="{FF2B5EF4-FFF2-40B4-BE49-F238E27FC236}">
                  <a16:creationId xmlns:a16="http://schemas.microsoft.com/office/drawing/2014/main" id="{148BEBF7-1693-46CA-8CD1-B8EE8F1EB030}"/>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77284" y="5416645"/>
              <a:ext cx="696177" cy="370692"/>
            </a:xfrm>
            <a:prstGeom prst="rect">
              <a:avLst/>
            </a:prstGeom>
          </p:spPr>
        </p:pic>
        <p:pic>
          <p:nvPicPr>
            <p:cNvPr id="10" name="Picture 9">
              <a:extLst>
                <a:ext uri="{FF2B5EF4-FFF2-40B4-BE49-F238E27FC236}">
                  <a16:creationId xmlns:a16="http://schemas.microsoft.com/office/drawing/2014/main" id="{9DC9C7B8-F09B-47FB-9E1A-AC527E5D26C4}"/>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999093" y="5231300"/>
              <a:ext cx="696177" cy="370692"/>
            </a:xfrm>
            <a:prstGeom prst="rect">
              <a:avLst/>
            </a:prstGeom>
          </p:spPr>
        </p:pic>
        <p:pic>
          <p:nvPicPr>
            <p:cNvPr id="11" name="Picture 10">
              <a:extLst>
                <a:ext uri="{FF2B5EF4-FFF2-40B4-BE49-F238E27FC236}">
                  <a16:creationId xmlns:a16="http://schemas.microsoft.com/office/drawing/2014/main" id="{BE94BB0A-9A5B-4CA8-96B8-06C2BF751A1B}"/>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701063" y="5276776"/>
              <a:ext cx="696177" cy="370692"/>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78043"/>
            <a:ext cx="7543800" cy="1450757"/>
          </a:xfrm>
        </p:spPr>
        <p:txBody>
          <a:bodyPr/>
          <a:lstStyle/>
          <a:p>
            <a:r>
              <a:rPr lang="en-IN" dirty="0"/>
              <a:t>Architecture</a:t>
            </a:r>
          </a:p>
        </p:txBody>
      </p:sp>
      <p:pic>
        <p:nvPicPr>
          <p:cNvPr id="5" name="Content Placeholder 4">
            <a:extLst>
              <a:ext uri="{FF2B5EF4-FFF2-40B4-BE49-F238E27FC236}">
                <a16:creationId xmlns:a16="http://schemas.microsoft.com/office/drawing/2014/main" id="{C25CFD33-C350-4449-860B-FE795584809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9266" t="29743" r="18449" b="9306"/>
          <a:stretch/>
        </p:blipFill>
        <p:spPr>
          <a:xfrm>
            <a:off x="1236772" y="1772816"/>
            <a:ext cx="6670456" cy="4374074"/>
          </a:xfrm>
        </p:spPr>
      </p:pic>
    </p:spTree>
    <p:extLst>
      <p:ext uri="{BB962C8B-B14F-4D97-AF65-F5344CB8AC3E}">
        <p14:creationId xmlns:p14="http://schemas.microsoft.com/office/powerpoint/2010/main" val="423501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9971-267F-44B8-AD6D-67B6FC8B540B}"/>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93892BCF-62EC-4367-9C32-400E5DD12979}"/>
              </a:ext>
            </a:extLst>
          </p:cNvPr>
          <p:cNvSpPr>
            <a:spLocks noGrp="1"/>
          </p:cNvSpPr>
          <p:nvPr>
            <p:ph idx="1"/>
          </p:nvPr>
        </p:nvSpPr>
        <p:spPr>
          <a:xfrm>
            <a:off x="611561" y="1845734"/>
            <a:ext cx="7966598" cy="4023360"/>
          </a:xfrm>
        </p:spPr>
        <p:txBody>
          <a:bodyPr/>
          <a:lstStyle/>
          <a:p>
            <a:pPr marL="457200" indent="-457200" algn="just">
              <a:buFont typeface="+mj-lt"/>
              <a:buAutoNum type="arabicPeriod"/>
            </a:pPr>
            <a:r>
              <a:rPr lang="en-US" dirty="0"/>
              <a:t> KML: </a:t>
            </a:r>
            <a:r>
              <a:rPr lang="en-US" dirty="0">
                <a:hlinkClick r:id="rId2"/>
              </a:rPr>
              <a:t>https://developers.google.com/kml/documentation/kmlreference</a:t>
            </a:r>
            <a:endParaRPr lang="en-US" dirty="0"/>
          </a:p>
          <a:p>
            <a:pPr marL="457200" indent="-457200" algn="just">
              <a:buFont typeface="+mj-lt"/>
              <a:buAutoNum type="arabicPeriod"/>
            </a:pPr>
            <a:r>
              <a:rPr lang="en-US" dirty="0"/>
              <a:t>DroneCode: </a:t>
            </a:r>
            <a:r>
              <a:rPr lang="en-US" dirty="0">
                <a:hlinkClick r:id="rId3"/>
              </a:rPr>
              <a:t>https://www.dronecode.org/documentation/</a:t>
            </a:r>
            <a:endParaRPr lang="en-US" dirty="0"/>
          </a:p>
          <a:p>
            <a:pPr marL="457200" indent="-457200" algn="just">
              <a:buFont typeface="+mj-lt"/>
              <a:buAutoNum type="arabicPeriod"/>
            </a:pPr>
            <a:r>
              <a:rPr lang="en-US" dirty="0"/>
              <a:t>QGIS: </a:t>
            </a:r>
            <a:r>
              <a:rPr lang="en-US" dirty="0">
                <a:hlinkClick r:id="rId4"/>
              </a:rPr>
              <a:t>https://qgis.org/en/docs/index.html</a:t>
            </a:r>
            <a:endParaRPr lang="en-US" dirty="0"/>
          </a:p>
          <a:p>
            <a:pPr marL="457200" indent="-457200" algn="just">
              <a:buFont typeface="+mj-lt"/>
              <a:buAutoNum type="arabicPeriod"/>
            </a:pPr>
            <a:r>
              <a:rPr lang="en-US" dirty="0"/>
              <a:t>QGIS in </a:t>
            </a:r>
            <a:r>
              <a:rPr lang="en-US" dirty="0" err="1"/>
              <a:t>Openstreetmaps</a:t>
            </a:r>
            <a:r>
              <a:rPr lang="en-US" dirty="0"/>
              <a:t>: </a:t>
            </a:r>
            <a:r>
              <a:rPr lang="en-US" dirty="0">
                <a:hlinkClick r:id="rId5"/>
              </a:rPr>
              <a:t>https://wiki.openstreetmap.org/wiki/QGIS</a:t>
            </a:r>
            <a:endParaRPr lang="en-US" dirty="0"/>
          </a:p>
          <a:p>
            <a:pPr marL="457200" indent="-457200" algn="just">
              <a:buFont typeface="+mj-lt"/>
              <a:buAutoNum type="arabicPeriod"/>
            </a:pPr>
            <a:r>
              <a:rPr lang="en-US" dirty="0" err="1"/>
              <a:t>GeoJSON</a:t>
            </a:r>
            <a:r>
              <a:rPr lang="en-US" dirty="0"/>
              <a:t>: </a:t>
            </a:r>
            <a:r>
              <a:rPr lang="en-US" dirty="0">
                <a:hlinkClick r:id="rId6"/>
              </a:rPr>
              <a:t>http://geojson.org/</a:t>
            </a:r>
            <a:endParaRPr lang="en-US" dirty="0"/>
          </a:p>
          <a:p>
            <a:pPr marL="0" indent="0" algn="just">
              <a:buNone/>
            </a:pPr>
            <a:endParaRPr lang="en-US" dirty="0"/>
          </a:p>
          <a:p>
            <a:pPr marL="457200" indent="-457200" algn="just">
              <a:buFont typeface="+mj-lt"/>
              <a:buAutoNum type="arabicPeriod"/>
            </a:pPr>
            <a:endParaRPr lang="en-US" dirty="0"/>
          </a:p>
        </p:txBody>
      </p:sp>
    </p:spTree>
    <p:extLst>
      <p:ext uri="{BB962C8B-B14F-4D97-AF65-F5344CB8AC3E}">
        <p14:creationId xmlns:p14="http://schemas.microsoft.com/office/powerpoint/2010/main" val="203840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03B731-083B-4DAF-B1C3-4F24B813C5F0}"/>
              </a:ext>
            </a:extLst>
          </p:cNvPr>
          <p:cNvSpPr>
            <a:spLocks noGrp="1"/>
          </p:cNvSpPr>
          <p:nvPr>
            <p:ph type="title"/>
          </p:nvPr>
        </p:nvSpPr>
        <p:spPr/>
        <p:txBody>
          <a:bodyPr/>
          <a:lstStyle/>
          <a:p>
            <a:r>
              <a:rPr lang="en-US" dirty="0"/>
              <a:t>Gridding</a:t>
            </a:r>
          </a:p>
        </p:txBody>
      </p:sp>
      <p:grpSp>
        <p:nvGrpSpPr>
          <p:cNvPr id="9" name="Group 8">
            <a:extLst>
              <a:ext uri="{FF2B5EF4-FFF2-40B4-BE49-F238E27FC236}">
                <a16:creationId xmlns:a16="http://schemas.microsoft.com/office/drawing/2014/main" id="{615DC1A0-D06F-4E99-8A54-5ACEFAE110CB}"/>
              </a:ext>
            </a:extLst>
          </p:cNvPr>
          <p:cNvGrpSpPr/>
          <p:nvPr/>
        </p:nvGrpSpPr>
        <p:grpSpPr>
          <a:xfrm>
            <a:off x="1475656" y="1986414"/>
            <a:ext cx="6048670" cy="4178890"/>
            <a:chOff x="727236" y="1539187"/>
            <a:chExt cx="6881063" cy="4898970"/>
          </a:xfrm>
        </p:grpSpPr>
        <p:pic>
          <p:nvPicPr>
            <p:cNvPr id="10" name="Picture 9" descr="A close up of a map&#10;&#10;Description generated with high confidence">
              <a:extLst>
                <a:ext uri="{FF2B5EF4-FFF2-40B4-BE49-F238E27FC236}">
                  <a16:creationId xmlns:a16="http://schemas.microsoft.com/office/drawing/2014/main" id="{52444531-C9EC-478D-82E6-1E885F511AF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27236" y="1539187"/>
              <a:ext cx="6881063" cy="4898970"/>
            </a:xfrm>
            <a:prstGeom prst="rect">
              <a:avLst/>
            </a:prstGeom>
          </p:spPr>
        </p:pic>
        <p:grpSp>
          <p:nvGrpSpPr>
            <p:cNvPr id="11" name="Group 10">
              <a:extLst>
                <a:ext uri="{FF2B5EF4-FFF2-40B4-BE49-F238E27FC236}">
                  <a16:creationId xmlns:a16="http://schemas.microsoft.com/office/drawing/2014/main" id="{83591C2B-2736-4815-B8CB-6C1975942959}"/>
                </a:ext>
              </a:extLst>
            </p:cNvPr>
            <p:cNvGrpSpPr/>
            <p:nvPr/>
          </p:nvGrpSpPr>
          <p:grpSpPr>
            <a:xfrm>
              <a:off x="1145619" y="2095016"/>
              <a:ext cx="5465238" cy="4074289"/>
              <a:chOff x="1087243" y="2315777"/>
              <a:chExt cx="4928840" cy="3696630"/>
            </a:xfrm>
          </p:grpSpPr>
          <p:sp>
            <p:nvSpPr>
              <p:cNvPr id="12" name="Rectangle 11">
                <a:extLst>
                  <a:ext uri="{FF2B5EF4-FFF2-40B4-BE49-F238E27FC236}">
                    <a16:creationId xmlns:a16="http://schemas.microsoft.com/office/drawing/2014/main" id="{898957C2-BC7E-4D70-8D4C-436411020596}"/>
                  </a:ext>
                </a:extLst>
              </p:cNvPr>
              <p:cNvSpPr/>
              <p:nvPr/>
            </p:nvSpPr>
            <p:spPr>
              <a:xfrm>
                <a:off x="1087243" y="231577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1</a:t>
                </a:r>
                <a:endParaRPr lang="en-US" sz="5400" dirty="0">
                  <a:solidFill>
                    <a:srgbClr val="163937"/>
                  </a:solidFill>
                  <a:latin typeface="Nokia Pure Headline" panose="020B0504040602060303" pitchFamily="34" charset="0"/>
                </a:endParaRPr>
              </a:p>
            </p:txBody>
          </p:sp>
          <p:sp>
            <p:nvSpPr>
              <p:cNvPr id="13" name="Rectangle 12">
                <a:extLst>
                  <a:ext uri="{FF2B5EF4-FFF2-40B4-BE49-F238E27FC236}">
                    <a16:creationId xmlns:a16="http://schemas.microsoft.com/office/drawing/2014/main" id="{59A1EDA6-1F49-4046-9449-F211365BB06E}"/>
                  </a:ext>
                </a:extLst>
              </p:cNvPr>
              <p:cNvSpPr/>
              <p:nvPr/>
            </p:nvSpPr>
            <p:spPr>
              <a:xfrm>
                <a:off x="2319453" y="231577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lvl="0" algn="ctr">
                  <a:spcAft>
                    <a:spcPts val="300"/>
                  </a:spcAft>
                  <a:buSzPct val="100000"/>
                </a:pPr>
                <a:r>
                  <a:rPr lang="en-US" sz="6000" dirty="0">
                    <a:solidFill>
                      <a:srgbClr val="163937"/>
                    </a:solidFill>
                    <a:latin typeface="Nokia Pure Headline" panose="020B0504040602060303" pitchFamily="34" charset="0"/>
                  </a:rPr>
                  <a:t>2</a:t>
                </a:r>
                <a:endParaRPr lang="en-US" sz="5400" dirty="0">
                  <a:solidFill>
                    <a:srgbClr val="163937"/>
                  </a:solidFill>
                  <a:latin typeface="Nokia Pure Headline" panose="020B0504040602060303" pitchFamily="34" charset="0"/>
                </a:endParaRPr>
              </a:p>
            </p:txBody>
          </p:sp>
          <p:sp>
            <p:nvSpPr>
              <p:cNvPr id="14" name="Rectangle 13">
                <a:extLst>
                  <a:ext uri="{FF2B5EF4-FFF2-40B4-BE49-F238E27FC236}">
                    <a16:creationId xmlns:a16="http://schemas.microsoft.com/office/drawing/2014/main" id="{E103672B-5924-41E9-8CAD-5BA3CB3CC303}"/>
                  </a:ext>
                </a:extLst>
              </p:cNvPr>
              <p:cNvSpPr/>
              <p:nvPr/>
            </p:nvSpPr>
            <p:spPr>
              <a:xfrm>
                <a:off x="3551663" y="231577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3</a:t>
                </a:r>
                <a:endParaRPr lang="en-US" sz="1200" dirty="0"/>
              </a:p>
            </p:txBody>
          </p:sp>
          <p:sp>
            <p:nvSpPr>
              <p:cNvPr id="15" name="Rectangle 14">
                <a:extLst>
                  <a:ext uri="{FF2B5EF4-FFF2-40B4-BE49-F238E27FC236}">
                    <a16:creationId xmlns:a16="http://schemas.microsoft.com/office/drawing/2014/main" id="{FE51167D-A3E7-4C17-8495-6CC9C4055F74}"/>
                  </a:ext>
                </a:extLst>
              </p:cNvPr>
              <p:cNvSpPr/>
              <p:nvPr/>
            </p:nvSpPr>
            <p:spPr>
              <a:xfrm>
                <a:off x="4783873" y="231577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4</a:t>
                </a:r>
                <a:endParaRPr lang="en-US" sz="1200" dirty="0"/>
              </a:p>
            </p:txBody>
          </p:sp>
          <p:sp>
            <p:nvSpPr>
              <p:cNvPr id="16" name="Rectangle 15">
                <a:extLst>
                  <a:ext uri="{FF2B5EF4-FFF2-40B4-BE49-F238E27FC236}">
                    <a16:creationId xmlns:a16="http://schemas.microsoft.com/office/drawing/2014/main" id="{1E3DCDC8-7BAA-4957-AAB7-5ED435F23BD9}"/>
                  </a:ext>
                </a:extLst>
              </p:cNvPr>
              <p:cNvSpPr/>
              <p:nvPr/>
            </p:nvSpPr>
            <p:spPr>
              <a:xfrm>
                <a:off x="1087243" y="354798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5</a:t>
                </a:r>
                <a:endParaRPr lang="en-US" sz="1200" dirty="0"/>
              </a:p>
            </p:txBody>
          </p:sp>
          <p:sp>
            <p:nvSpPr>
              <p:cNvPr id="17" name="Rectangle 16">
                <a:extLst>
                  <a:ext uri="{FF2B5EF4-FFF2-40B4-BE49-F238E27FC236}">
                    <a16:creationId xmlns:a16="http://schemas.microsoft.com/office/drawing/2014/main" id="{E47D4E4D-6BA8-4315-9476-40F15B3F8B23}"/>
                  </a:ext>
                </a:extLst>
              </p:cNvPr>
              <p:cNvSpPr/>
              <p:nvPr/>
            </p:nvSpPr>
            <p:spPr>
              <a:xfrm>
                <a:off x="2319453" y="354798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6</a:t>
                </a:r>
                <a:endParaRPr lang="en-US" sz="1200" dirty="0"/>
              </a:p>
            </p:txBody>
          </p:sp>
          <p:sp>
            <p:nvSpPr>
              <p:cNvPr id="18" name="Rectangle 17">
                <a:extLst>
                  <a:ext uri="{FF2B5EF4-FFF2-40B4-BE49-F238E27FC236}">
                    <a16:creationId xmlns:a16="http://schemas.microsoft.com/office/drawing/2014/main" id="{BBC2C5EF-4EF1-4457-962A-CF4FB85D268D}"/>
                  </a:ext>
                </a:extLst>
              </p:cNvPr>
              <p:cNvSpPr/>
              <p:nvPr/>
            </p:nvSpPr>
            <p:spPr>
              <a:xfrm>
                <a:off x="3551663" y="354798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7</a:t>
                </a:r>
                <a:endParaRPr lang="en-US" sz="1200" dirty="0"/>
              </a:p>
            </p:txBody>
          </p:sp>
          <p:sp>
            <p:nvSpPr>
              <p:cNvPr id="19" name="Rectangle 18">
                <a:extLst>
                  <a:ext uri="{FF2B5EF4-FFF2-40B4-BE49-F238E27FC236}">
                    <a16:creationId xmlns:a16="http://schemas.microsoft.com/office/drawing/2014/main" id="{04AAAAFF-E835-4CB2-9049-0B94A3ADB2D6}"/>
                  </a:ext>
                </a:extLst>
              </p:cNvPr>
              <p:cNvSpPr/>
              <p:nvPr/>
            </p:nvSpPr>
            <p:spPr>
              <a:xfrm>
                <a:off x="4783873" y="354798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8</a:t>
                </a:r>
                <a:endParaRPr lang="en-US" sz="1200" dirty="0"/>
              </a:p>
            </p:txBody>
          </p:sp>
          <p:sp>
            <p:nvSpPr>
              <p:cNvPr id="20" name="Rectangle 19">
                <a:extLst>
                  <a:ext uri="{FF2B5EF4-FFF2-40B4-BE49-F238E27FC236}">
                    <a16:creationId xmlns:a16="http://schemas.microsoft.com/office/drawing/2014/main" id="{E30B1ECC-E1AB-4BF2-8563-55A3B7D3DC57}"/>
                  </a:ext>
                </a:extLst>
              </p:cNvPr>
              <p:cNvSpPr/>
              <p:nvPr/>
            </p:nvSpPr>
            <p:spPr>
              <a:xfrm>
                <a:off x="1087243" y="478019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9</a:t>
                </a:r>
                <a:endParaRPr lang="en-US" sz="1200" dirty="0"/>
              </a:p>
            </p:txBody>
          </p:sp>
          <p:sp>
            <p:nvSpPr>
              <p:cNvPr id="21" name="Rectangle 20">
                <a:extLst>
                  <a:ext uri="{FF2B5EF4-FFF2-40B4-BE49-F238E27FC236}">
                    <a16:creationId xmlns:a16="http://schemas.microsoft.com/office/drawing/2014/main" id="{20AF385D-7411-423D-87BD-0508EB241F9B}"/>
                  </a:ext>
                </a:extLst>
              </p:cNvPr>
              <p:cNvSpPr/>
              <p:nvPr/>
            </p:nvSpPr>
            <p:spPr>
              <a:xfrm>
                <a:off x="2319453" y="478019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10</a:t>
                </a:r>
                <a:endParaRPr lang="en-US" sz="1200" dirty="0"/>
              </a:p>
            </p:txBody>
          </p:sp>
          <p:sp>
            <p:nvSpPr>
              <p:cNvPr id="22" name="Rectangle 21">
                <a:extLst>
                  <a:ext uri="{FF2B5EF4-FFF2-40B4-BE49-F238E27FC236}">
                    <a16:creationId xmlns:a16="http://schemas.microsoft.com/office/drawing/2014/main" id="{38002558-8AD3-4D89-A5A9-6BBCA4997F7E}"/>
                  </a:ext>
                </a:extLst>
              </p:cNvPr>
              <p:cNvSpPr/>
              <p:nvPr/>
            </p:nvSpPr>
            <p:spPr>
              <a:xfrm>
                <a:off x="3551663" y="478019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11</a:t>
                </a:r>
                <a:endParaRPr lang="en-US" sz="1200" dirty="0"/>
              </a:p>
            </p:txBody>
          </p:sp>
          <p:sp>
            <p:nvSpPr>
              <p:cNvPr id="23" name="Rectangle 22">
                <a:extLst>
                  <a:ext uri="{FF2B5EF4-FFF2-40B4-BE49-F238E27FC236}">
                    <a16:creationId xmlns:a16="http://schemas.microsoft.com/office/drawing/2014/main" id="{9CFF8B9E-FE35-462B-B626-2FCC6BFBAB12}"/>
                  </a:ext>
                </a:extLst>
              </p:cNvPr>
              <p:cNvSpPr/>
              <p:nvPr/>
            </p:nvSpPr>
            <p:spPr>
              <a:xfrm>
                <a:off x="4783873" y="4780197"/>
                <a:ext cx="1232210" cy="1232210"/>
              </a:xfrm>
              <a:prstGeom prst="rect">
                <a:avLst/>
              </a:prstGeom>
              <a:solidFill>
                <a:srgbClr val="98A2AE">
                  <a:alpha val="3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Aft>
                    <a:spcPts val="300"/>
                  </a:spcAft>
                  <a:buSzPct val="100000"/>
                </a:pPr>
                <a:r>
                  <a:rPr lang="en-US" sz="6000" dirty="0">
                    <a:solidFill>
                      <a:srgbClr val="163937"/>
                    </a:solidFill>
                    <a:latin typeface="Nokia Pure Headline" panose="020B0504040602060303" pitchFamily="34" charset="0"/>
                  </a:rPr>
                  <a:t>12</a:t>
                </a:r>
                <a:endParaRPr lang="en-US" sz="1200" dirty="0"/>
              </a:p>
            </p:txBody>
          </p:sp>
        </p:grpSp>
      </p:grpSp>
      <p:sp>
        <p:nvSpPr>
          <p:cNvPr id="25" name="Content Placeholder 24">
            <a:extLst>
              <a:ext uri="{FF2B5EF4-FFF2-40B4-BE49-F238E27FC236}">
                <a16:creationId xmlns:a16="http://schemas.microsoft.com/office/drawing/2014/main" id="{AA9E53B2-359B-4999-BE29-8013CE8DBA93}"/>
              </a:ext>
            </a:extLst>
          </p:cNvPr>
          <p:cNvSpPr>
            <a:spLocks noGrp="1"/>
          </p:cNvSpPr>
          <p:nvPr>
            <p:ph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used</a:t>
            </a:r>
          </a:p>
        </p:txBody>
      </p:sp>
      <p:sp>
        <p:nvSpPr>
          <p:cNvPr id="3" name="Content Placeholder 2"/>
          <p:cNvSpPr>
            <a:spLocks noGrp="1"/>
          </p:cNvSpPr>
          <p:nvPr>
            <p:ph idx="1"/>
          </p:nvPr>
        </p:nvSpPr>
        <p:spPr>
          <a:xfrm>
            <a:off x="428596" y="1844824"/>
            <a:ext cx="8286808" cy="4392488"/>
          </a:xfrm>
        </p:spPr>
        <p:txBody>
          <a:bodyPr>
            <a:noAutofit/>
          </a:bodyPr>
          <a:lstStyle/>
          <a:p>
            <a:pPr marL="0" indent="0" algn="just">
              <a:buNone/>
            </a:pPr>
            <a:r>
              <a:rPr lang="en-IN" sz="2000" b="1" dirty="0">
                <a:latin typeface="Calibri" pitchFamily="34" charset="0"/>
                <a:cs typeface="Calibri" pitchFamily="34" charset="0"/>
              </a:rPr>
              <a:t>Dronecode: </a:t>
            </a:r>
            <a:r>
              <a:rPr lang="en-IN" sz="2000" dirty="0">
                <a:latin typeface="Calibri" pitchFamily="34" charset="0"/>
                <a:cs typeface="Calibri" pitchFamily="34" charset="0"/>
              </a:rPr>
              <a:t>It is an open source drone simulation software.</a:t>
            </a:r>
          </a:p>
          <a:p>
            <a:pPr marL="0" indent="0" algn="just">
              <a:buNone/>
            </a:pPr>
            <a:r>
              <a:rPr lang="en-IN" dirty="0">
                <a:latin typeface="Calibri" pitchFamily="34" charset="0"/>
                <a:cs typeface="Calibri" pitchFamily="34" charset="0"/>
              </a:rPr>
              <a:t>It is used to simulate the path of the drone at the end to get the visual understanding of the mathematical model of the flight path</a:t>
            </a:r>
          </a:p>
          <a:p>
            <a:pPr marL="0" indent="0" algn="just">
              <a:buNone/>
            </a:pPr>
            <a:r>
              <a:rPr lang="en-IN" sz="2000" dirty="0">
                <a:latin typeface="Calibri" pitchFamily="34" charset="0"/>
                <a:cs typeface="Calibri" pitchFamily="34" charset="0"/>
              </a:rPr>
              <a:t>The grids created will be overlaid on the map of the drone code software to see the grids visually</a:t>
            </a:r>
          </a:p>
          <a:p>
            <a:pPr marL="0" indent="0" algn="just">
              <a:buNone/>
            </a:pPr>
            <a:r>
              <a:rPr lang="en-IN" dirty="0">
                <a:latin typeface="Calibri" pitchFamily="34" charset="0"/>
                <a:cs typeface="Calibri" pitchFamily="34" charset="0"/>
              </a:rPr>
              <a:t>Data sharing between the two nodes is the location i.e. latitude, longitude etc.</a:t>
            </a:r>
          </a:p>
          <a:p>
            <a:pPr marL="0" indent="0" algn="just">
              <a:buNone/>
            </a:pPr>
            <a:r>
              <a:rPr lang="en-IN" dirty="0">
                <a:latin typeface="Calibri" pitchFamily="34" charset="0"/>
                <a:cs typeface="Calibri" pitchFamily="34" charset="0"/>
              </a:rPr>
              <a:t>As this data is given to google maps or openstreetview maps, hast to be in a standard format. Some of them are KML, GeoJSON, QGIS etc.</a:t>
            </a:r>
          </a:p>
          <a:p>
            <a:pPr marL="0" indent="0" algn="just">
              <a:buNone/>
            </a:pPr>
            <a:r>
              <a:rPr lang="en-IN" b="1" dirty="0">
                <a:latin typeface="Calibri" pitchFamily="34" charset="0"/>
                <a:cs typeface="Calibri" pitchFamily="34" charset="0"/>
              </a:rPr>
              <a:t>KML (Keyhole Mark-up Language): </a:t>
            </a:r>
            <a:r>
              <a:rPr lang="en-IN" dirty="0">
                <a:latin typeface="Calibri" pitchFamily="34" charset="0"/>
                <a:cs typeface="Calibri" pitchFamily="34" charset="0"/>
              </a:rPr>
              <a:t>KML is used to pinpoint the location, add image overlay etc. Similar to XML</a:t>
            </a:r>
          </a:p>
          <a:p>
            <a:pPr marL="0" indent="0" algn="just">
              <a:buNone/>
            </a:pPr>
            <a:r>
              <a:rPr lang="en-IN" dirty="0">
                <a:latin typeface="Calibri" pitchFamily="34" charset="0"/>
                <a:cs typeface="Calibri" pitchFamily="34" charset="0"/>
              </a:rPr>
              <a:t>Have basic non predefined tags like points, co-ordinates etc.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a:solidFill>
            <a:schemeClr val="bg1"/>
          </a:solidFill>
        </p:spPr>
        <p:txBody>
          <a:bodyPr>
            <a:normAutofit/>
          </a:bodyPr>
          <a:lstStyle/>
          <a:p>
            <a:pPr algn="just">
              <a:buNone/>
            </a:pPr>
            <a:r>
              <a:rPr lang="en-IN" sz="2000" b="1" dirty="0"/>
              <a:t>GeoJSON: </a:t>
            </a:r>
            <a:r>
              <a:rPr lang="en-IN" sz="2000" dirty="0"/>
              <a:t>Similar to KML, </a:t>
            </a:r>
            <a:r>
              <a:rPr lang="en-IN" dirty="0"/>
              <a:t>b</a:t>
            </a:r>
            <a:r>
              <a:rPr lang="en-IN" sz="2000" dirty="0"/>
              <a:t>ut uses JSON format to carry data</a:t>
            </a:r>
          </a:p>
          <a:p>
            <a:pPr algn="just">
              <a:buNone/>
            </a:pPr>
            <a:r>
              <a:rPr lang="en-IN" dirty="0"/>
              <a:t>Disadvantage: Cannot operate directly on data</a:t>
            </a:r>
          </a:p>
          <a:p>
            <a:pPr algn="just">
              <a:buNone/>
            </a:pPr>
            <a:r>
              <a:rPr lang="en-IN" sz="2000" dirty="0"/>
              <a:t>No circular geometry or any curve </a:t>
            </a:r>
          </a:p>
          <a:p>
            <a:pPr algn="just">
              <a:buNone/>
            </a:pPr>
            <a:r>
              <a:rPr lang="en-IN" dirty="0"/>
              <a:t>Some datatypes are not supported</a:t>
            </a:r>
          </a:p>
          <a:p>
            <a:pPr algn="just">
              <a:buNone/>
            </a:pPr>
            <a:r>
              <a:rPr lang="en-IN" sz="2000" b="1" dirty="0"/>
              <a:t>QGIS:</a:t>
            </a:r>
            <a:r>
              <a:rPr lang="en-IN" b="1" dirty="0"/>
              <a:t> </a:t>
            </a:r>
            <a:r>
              <a:rPr lang="en-IN" dirty="0"/>
              <a:t>Geographic Information System is designed to capture, store geographical data </a:t>
            </a:r>
          </a:p>
          <a:p>
            <a:pPr algn="just">
              <a:buNone/>
            </a:pPr>
            <a:r>
              <a:rPr lang="en-IN" dirty="0"/>
              <a:t>QGIS is a framework used on top of GIS</a:t>
            </a:r>
          </a:p>
          <a:p>
            <a:pPr algn="just">
              <a:buNone/>
            </a:pPr>
            <a:r>
              <a:rPr lang="en-IN" sz="2000" dirty="0"/>
              <a:t>This includes an inbuilt map which gives the values like the type of terrain, altitude etc. data at a given location</a:t>
            </a:r>
          </a:p>
          <a:p>
            <a:pPr algn="just">
              <a:buNone/>
            </a:pPr>
            <a:r>
              <a:rPr lang="en-IN" dirty="0"/>
              <a:t>This can be included in python script and can depict the mathematical modelled values easily on to the map. </a:t>
            </a:r>
          </a:p>
          <a:p>
            <a:pPr algn="just">
              <a:buNone/>
            </a:pPr>
            <a:r>
              <a:rPr lang="en-IN" sz="2000" dirty="0"/>
              <a:t>This also consists of static map and gridding capabilities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Principle</a:t>
            </a:r>
          </a:p>
        </p:txBody>
      </p:sp>
      <p:sp>
        <p:nvSpPr>
          <p:cNvPr id="3" name="Content Placeholder 2"/>
          <p:cNvSpPr>
            <a:spLocks noGrp="1"/>
          </p:cNvSpPr>
          <p:nvPr>
            <p:ph idx="1"/>
          </p:nvPr>
        </p:nvSpPr>
        <p:spPr>
          <a:xfrm>
            <a:off x="668111" y="1844824"/>
            <a:ext cx="7853497" cy="4023360"/>
          </a:xfrm>
        </p:spPr>
        <p:txBody>
          <a:bodyPr>
            <a:normAutofit/>
          </a:bodyPr>
          <a:lstStyle/>
          <a:p>
            <a:pPr algn="just">
              <a:buFont typeface="Arial" panose="020B0604020202020204" pitchFamily="34" charset="0"/>
              <a:buChar char="•"/>
            </a:pPr>
            <a:endParaRPr lang="en-IN" sz="2000" dirty="0">
              <a:latin typeface="Calibri" pitchFamily="34" charset="0"/>
              <a:cs typeface="Calibri" pitchFamily="34" charset="0"/>
            </a:endParaRPr>
          </a:p>
          <a:p>
            <a:pPr algn="just">
              <a:buFont typeface="Arial" panose="020B0604020202020204" pitchFamily="34" charset="0"/>
              <a:buChar char="•"/>
            </a:pPr>
            <a:r>
              <a:rPr lang="en-IN" sz="2000" dirty="0">
                <a:latin typeface="Calibri" pitchFamily="34" charset="0"/>
                <a:cs typeface="Calibri" pitchFamily="34" charset="0"/>
              </a:rPr>
              <a:t> Alert to mission control and status check of all drones. </a:t>
            </a:r>
          </a:p>
          <a:p>
            <a:pPr algn="just">
              <a:buFont typeface="Arial" panose="020B0604020202020204" pitchFamily="34" charset="0"/>
              <a:buChar char="•"/>
            </a:pPr>
            <a:r>
              <a:rPr lang="en-IN" sz="2000" dirty="0">
                <a:latin typeface="Calibri" pitchFamily="34" charset="0"/>
                <a:cs typeface="Calibri" pitchFamily="34" charset="0"/>
              </a:rPr>
              <a:t> Check size of master grids. If not able to cover, divide to two or more   command centres.</a:t>
            </a:r>
          </a:p>
          <a:p>
            <a:pPr marL="285750" indent="-285750" algn="just">
              <a:buClr>
                <a:schemeClr val="accent1"/>
              </a:buClr>
              <a:buFont typeface="Arial" panose="020B0604020202020204" pitchFamily="34" charset="0"/>
              <a:buChar char="•"/>
            </a:pPr>
            <a:r>
              <a:rPr lang="en-IN" dirty="0"/>
              <a:t>Once the total area is decided, it is divided into smaller grids using a predefined mathematical model. </a:t>
            </a:r>
          </a:p>
          <a:p>
            <a:pPr marL="285750" indent="-285750" algn="just">
              <a:buClr>
                <a:schemeClr val="accent1"/>
              </a:buClr>
              <a:buFont typeface="Arial" panose="020B0604020202020204" pitchFamily="34" charset="0"/>
              <a:buChar char="•"/>
            </a:pPr>
            <a:r>
              <a:rPr lang="en-IN" dirty="0"/>
              <a:t>This must take several parameters and constraints into consideration (number of drones, battery status, the maximum area, no-fly zones, and terrain).</a:t>
            </a:r>
          </a:p>
          <a:p>
            <a:pPr algn="just">
              <a:buFont typeface="Arial" panose="020B0604020202020204" pitchFamily="34" charset="0"/>
              <a:buChar char="•"/>
            </a:pPr>
            <a:endParaRPr lang="en-IN" sz="2000" dirty="0">
              <a:latin typeface="Calibri" pitchFamily="34" charset="0"/>
              <a:cs typeface="Calibri" pitchFamily="34" charset="0"/>
            </a:endParaRPr>
          </a:p>
          <a:p>
            <a:pPr marL="0" indent="0" algn="just">
              <a:buNone/>
            </a:pPr>
            <a:endParaRPr lang="en-IN" sz="2000" dirty="0">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836712"/>
            <a:ext cx="8748464" cy="2585323"/>
          </a:xfrm>
          <a:prstGeom prst="rect">
            <a:avLst/>
          </a:prstGeom>
          <a:solidFill>
            <a:schemeClr val="bg1"/>
          </a:solidFill>
        </p:spPr>
        <p:txBody>
          <a:bodyPr wrap="square" rtlCol="0">
            <a:spAutoFit/>
          </a:bodyPr>
          <a:lstStyle/>
          <a:p>
            <a:pPr marL="285750" indent="-285750" algn="just">
              <a:buClr>
                <a:schemeClr val="accent1"/>
              </a:buClr>
              <a:buFont typeface="Arial" panose="020B0604020202020204" pitchFamily="34" charset="0"/>
              <a:buChar char="•"/>
            </a:pPr>
            <a:endParaRPr lang="en-IN" dirty="0"/>
          </a:p>
          <a:p>
            <a:pPr marL="285750" indent="-285750" algn="just">
              <a:buClr>
                <a:schemeClr val="accent1"/>
              </a:buClr>
              <a:buFont typeface="Arial" panose="020B0604020202020204" pitchFamily="34" charset="0"/>
              <a:buChar char="•"/>
            </a:pPr>
            <a:r>
              <a:rPr lang="en-IN" dirty="0"/>
              <a:t>The shape and area of the grids are decided, which can be different for different cases</a:t>
            </a:r>
          </a:p>
          <a:p>
            <a:pPr marL="285750" indent="-285750" algn="just">
              <a:buClr>
                <a:schemeClr val="accent1"/>
              </a:buClr>
              <a:buFont typeface="Arial" panose="020B0604020202020204" pitchFamily="34" charset="0"/>
              <a:buChar char="•"/>
            </a:pPr>
            <a:endParaRPr lang="en-IN" dirty="0"/>
          </a:p>
          <a:p>
            <a:pPr marL="285750" indent="-285750" algn="just">
              <a:buClr>
                <a:schemeClr val="accent1"/>
              </a:buClr>
              <a:buFont typeface="Arial" panose="020B0604020202020204" pitchFamily="34" charset="0"/>
              <a:buChar char="•"/>
            </a:pPr>
            <a:r>
              <a:rPr lang="en-IN" dirty="0"/>
              <a:t> The edge points of each grid are calculated and exported as a KML or other data sharing  format. </a:t>
            </a:r>
          </a:p>
          <a:p>
            <a:pPr marL="285750" indent="-285750" algn="just">
              <a:buClr>
                <a:schemeClr val="accent1"/>
              </a:buClr>
              <a:buFont typeface="Arial" panose="020B0604020202020204" pitchFamily="34" charset="0"/>
              <a:buChar char="•"/>
            </a:pPr>
            <a:endParaRPr lang="en-IN" dirty="0"/>
          </a:p>
          <a:p>
            <a:pPr marL="285750" indent="-285750" algn="just">
              <a:buClr>
                <a:schemeClr val="accent1"/>
              </a:buClr>
              <a:buFont typeface="Arial" panose="020B0604020202020204" pitchFamily="34" charset="0"/>
              <a:buChar char="•"/>
            </a:pPr>
            <a:r>
              <a:rPr lang="en-IN" dirty="0"/>
              <a:t>The gridding must be optimized depending on the type of terrain and the no-go zones. These areas will be present in the mission control database.</a:t>
            </a:r>
          </a:p>
          <a:p>
            <a:pPr marL="285750" indent="-285750" algn="just">
              <a:buClr>
                <a:schemeClr val="accent1"/>
              </a:buClr>
              <a:buFont typeface="Arial" panose="020B0604020202020204" pitchFamily="34" charset="0"/>
              <a:buChar char="•"/>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381</TotalTime>
  <Words>877</Words>
  <Application>Microsoft Office PowerPoint</Application>
  <PresentationFormat>On-screen Show (4:3)</PresentationFormat>
  <Paragraphs>84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Nokia Pure Headline</vt:lpstr>
      <vt:lpstr>Retrospect</vt:lpstr>
      <vt:lpstr>Gridding and Optimization for a Drone Swarm</vt:lpstr>
      <vt:lpstr>Introduction</vt:lpstr>
      <vt:lpstr>Architecture</vt:lpstr>
      <vt:lpstr>Literature Review</vt:lpstr>
      <vt:lpstr>Gridding</vt:lpstr>
      <vt:lpstr>Tools used</vt:lpstr>
      <vt:lpstr>PowerPoint Presentation</vt:lpstr>
      <vt:lpstr>Working Principle</vt:lpstr>
      <vt:lpstr>PowerPoint Presentation</vt:lpstr>
      <vt:lpstr>Block Diagram </vt:lpstr>
      <vt:lpstr>Applications</vt:lpstr>
      <vt:lpstr>Limitations</vt:lpstr>
      <vt:lpstr>Future Enhancement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Gridding and it’s Optimization for a Drone Swarm</dc:title>
  <dc:creator>sanjana raj</dc:creator>
  <cp:lastModifiedBy>Adithya Sanjeev B</cp:lastModifiedBy>
  <cp:revision>29</cp:revision>
  <dcterms:created xsi:type="dcterms:W3CDTF">2018-10-09T13:42:24Z</dcterms:created>
  <dcterms:modified xsi:type="dcterms:W3CDTF">2018-10-11T11:15:40Z</dcterms:modified>
</cp:coreProperties>
</file>