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89" r:id="rId3"/>
    <p:sldId id="414" r:id="rId4"/>
    <p:sldId id="291" r:id="rId5"/>
    <p:sldId id="259" r:id="rId6"/>
    <p:sldId id="292" r:id="rId7"/>
    <p:sldId id="344" r:id="rId8"/>
    <p:sldId id="368" r:id="rId10"/>
    <p:sldId id="369" r:id="rId11"/>
    <p:sldId id="370" r:id="rId12"/>
    <p:sldId id="371" r:id="rId13"/>
    <p:sldId id="372" r:id="rId14"/>
    <p:sldId id="321" r:id="rId15"/>
    <p:sldId id="393" r:id="rId16"/>
    <p:sldId id="394" r:id="rId17"/>
    <p:sldId id="373" r:id="rId18"/>
    <p:sldId id="316" r:id="rId19"/>
    <p:sldId id="317" r:id="rId20"/>
    <p:sldId id="318" r:id="rId21"/>
    <p:sldId id="322" r:id="rId22"/>
    <p:sldId id="415" r:id="rId23"/>
    <p:sldId id="416" r:id="rId24"/>
    <p:sldId id="423" r:id="rId25"/>
    <p:sldId id="331" r:id="rId26"/>
    <p:sldId id="418" r:id="rId27"/>
    <p:sldId id="419" r:id="rId28"/>
    <p:sldId id="420" r:id="rId29"/>
    <p:sldId id="421" r:id="rId30"/>
    <p:sldId id="332" r:id="rId31"/>
    <p:sldId id="327" r:id="rId32"/>
    <p:sldId id="334" r:id="rId33"/>
    <p:sldId id="422" r:id="rId34"/>
    <p:sldId id="33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18C"/>
    <a:srgbClr val="314F86"/>
    <a:srgbClr val="2E4978"/>
    <a:srgbClr val="3F63A1"/>
    <a:srgbClr val="D0D3DB"/>
    <a:srgbClr val="283F67"/>
    <a:srgbClr val="4B4E99"/>
    <a:srgbClr val="3C3F8E"/>
    <a:srgbClr val="173AA1"/>
    <a:srgbClr val="571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istrator\Desktop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 sz="20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学硕</a:t>
            </a:r>
            <a:endParaRPr lang="en-US" altLang="en-US" sz="2000" b="1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6875"/>
          <c:y val="0.02754629629629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63258183032729"/>
          <c:y val="0.153453078122338"/>
          <c:w val="0.919916666666667"/>
          <c:h val="0.601481481481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[工作簿1.xlsx]Sheet1!$O$6</c:f>
              <c:strCache>
                <c:ptCount val="1"/>
                <c:pt idx="0">
                  <c:v>复试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[工作簿1.xlsx]Sheet1!$N$7:$N$15</c:f>
              <c:strCache>
                <c:ptCount val="9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  <c:pt idx="8">
                  <c:v>420-430</c:v>
                </c:pt>
              </c:strCache>
            </c:strRef>
          </c:cat>
          <c:val>
            <c:numRef>
              <c:f>[工作簿1.xlsx]Sheet1!$O$7:$O$15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[工作簿1.xlsx]Sheet1!$P$6</c:f>
              <c:strCache>
                <c:ptCount val="1"/>
                <c:pt idx="0">
                  <c:v>录取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[工作簿1.xlsx]Sheet1!$N$7:$N$15</c:f>
              <c:strCache>
                <c:ptCount val="9"/>
                <c:pt idx="0">
                  <c:v>340-349</c:v>
                </c:pt>
                <c:pt idx="1">
                  <c:v>350-359</c:v>
                </c:pt>
                <c:pt idx="2">
                  <c:v>360-369</c:v>
                </c:pt>
                <c:pt idx="3">
                  <c:v>370-379</c:v>
                </c:pt>
                <c:pt idx="4">
                  <c:v>380-389</c:v>
                </c:pt>
                <c:pt idx="5">
                  <c:v>390-399</c:v>
                </c:pt>
                <c:pt idx="6">
                  <c:v>400-409</c:v>
                </c:pt>
                <c:pt idx="7">
                  <c:v>410-419</c:v>
                </c:pt>
                <c:pt idx="8">
                  <c:v>420-430</c:v>
                </c:pt>
              </c:strCache>
            </c:strRef>
          </c:cat>
          <c:val>
            <c:numRef>
              <c:f>[工作簿1.xlsx]Sheet1!$P$7:$P$15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5176059"/>
        <c:axId val="170606927"/>
      </c:barChart>
      <c:catAx>
        <c:axId val="9551760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606927"/>
        <c:crosses val="autoZero"/>
        <c:auto val="1"/>
        <c:lblAlgn val="ctr"/>
        <c:lblOffset val="100"/>
        <c:noMultiLvlLbl val="0"/>
      </c:catAx>
      <c:valAx>
        <c:axId val="170606927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51760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47620240480962"/>
          <c:y val="0.17191368942341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专硕</a:t>
            </a:r>
            <a:endParaRPr lang="en-US" altLang="en-US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713144851263"/>
          <c:y val="0.180007114905727"/>
          <c:w val="0.854866754386561"/>
          <c:h val="0.581892564923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[工作簿1.xlsx]Sheet1!$O$6</c:f>
              <c:strCache>
                <c:ptCount val="1"/>
                <c:pt idx="0">
                  <c:v>复试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[工作簿1.xlsx]Sheet1!$N$7:$N$16</c:f>
              <c:strCache>
                <c:ptCount val="10"/>
                <c:pt idx="0">
                  <c:v>350-359</c:v>
                </c:pt>
                <c:pt idx="1">
                  <c:v>360-369</c:v>
                </c:pt>
                <c:pt idx="2">
                  <c:v>370-379</c:v>
                </c:pt>
                <c:pt idx="3">
                  <c:v>380-389</c:v>
                </c:pt>
                <c:pt idx="4">
                  <c:v>390-399</c:v>
                </c:pt>
                <c:pt idx="5">
                  <c:v>400-409</c:v>
                </c:pt>
                <c:pt idx="6">
                  <c:v>410-419</c:v>
                </c:pt>
                <c:pt idx="7">
                  <c:v>420-429</c:v>
                </c:pt>
                <c:pt idx="8">
                  <c:v>430-439</c:v>
                </c:pt>
                <c:pt idx="9">
                  <c:v>440-449</c:v>
                </c:pt>
              </c:strCache>
            </c:strRef>
          </c:cat>
          <c:val>
            <c:numRef>
              <c:f>[工作簿1.xlsx]Sheet1!$O$7:$O$16</c:f>
              <c:numCache>
                <c:formatCode>General</c:formatCode>
                <c:ptCount val="10"/>
                <c:pt idx="0">
                  <c:v>22</c:v>
                </c:pt>
                <c:pt idx="1">
                  <c:v>24</c:v>
                </c:pt>
                <c:pt idx="2">
                  <c:v>16</c:v>
                </c:pt>
                <c:pt idx="3">
                  <c:v>20</c:v>
                </c:pt>
                <c:pt idx="4">
                  <c:v>13</c:v>
                </c:pt>
                <c:pt idx="5">
                  <c:v>19</c:v>
                </c:pt>
                <c:pt idx="6">
                  <c:v>9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[工作簿1.xlsx]Sheet1!$P$6</c:f>
              <c:strCache>
                <c:ptCount val="1"/>
                <c:pt idx="0">
                  <c:v>录取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[工作簿1.xlsx]Sheet1!$N$7:$N$16</c:f>
              <c:strCache>
                <c:ptCount val="10"/>
                <c:pt idx="0">
                  <c:v>350-359</c:v>
                </c:pt>
                <c:pt idx="1">
                  <c:v>360-369</c:v>
                </c:pt>
                <c:pt idx="2">
                  <c:v>370-379</c:v>
                </c:pt>
                <c:pt idx="3">
                  <c:v>380-389</c:v>
                </c:pt>
                <c:pt idx="4">
                  <c:v>390-399</c:v>
                </c:pt>
                <c:pt idx="5">
                  <c:v>400-409</c:v>
                </c:pt>
                <c:pt idx="6">
                  <c:v>410-419</c:v>
                </c:pt>
                <c:pt idx="7">
                  <c:v>420-429</c:v>
                </c:pt>
                <c:pt idx="8">
                  <c:v>430-439</c:v>
                </c:pt>
                <c:pt idx="9">
                  <c:v>440-449</c:v>
                </c:pt>
              </c:strCache>
            </c:strRef>
          </c:cat>
          <c:val>
            <c:numRef>
              <c:f>[工作簿1.xlsx]Sheet1!$P$7:$P$16</c:f>
              <c:numCache>
                <c:formatCode>General</c:formatCode>
                <c:ptCount val="10"/>
                <c:pt idx="0">
                  <c:v>4</c:v>
                </c:pt>
                <c:pt idx="1">
                  <c:v>13</c:v>
                </c:pt>
                <c:pt idx="2">
                  <c:v>9</c:v>
                </c:pt>
                <c:pt idx="3">
                  <c:v>19</c:v>
                </c:pt>
                <c:pt idx="4">
                  <c:v>10</c:v>
                </c:pt>
                <c:pt idx="5">
                  <c:v>18</c:v>
                </c:pt>
                <c:pt idx="6">
                  <c:v>9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079266"/>
        <c:axId val="908658582"/>
      </c:barChart>
      <c:catAx>
        <c:axId val="34407926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8658582"/>
        <c:crosses val="autoZero"/>
        <c:auto val="1"/>
        <c:lblAlgn val="ctr"/>
        <c:lblOffset val="100"/>
        <c:noMultiLvlLbl val="0"/>
      </c:catAx>
      <c:valAx>
        <c:axId val="90865858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407926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37318974364495"/>
          <c:y val="0.1707043756670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/>
              <a:t>A</a:t>
            </a:r>
            <a:r>
              <a:rPr lang="zh-CN"/>
              <a:t>：网页上使用的图片主要格式是</a:t>
            </a:r>
            <a:r>
              <a:rPr lang="en-US"/>
              <a:t>gif</a:t>
            </a:r>
            <a:r>
              <a:rPr lang="zh-CN"/>
              <a:t>和</a:t>
            </a:r>
            <a:r>
              <a:rPr lang="en-US"/>
              <a:t>jpg</a:t>
            </a:r>
            <a:r>
              <a:rPr lang="zh-CN"/>
              <a:t>两种。</a:t>
            </a:r>
            <a:endParaRPr lang="en-US"/>
          </a:p>
          <a:p>
            <a:pPr lvl="0"/>
            <a:r>
              <a:rPr lang="zh-CN"/>
              <a:t>在网页中使用图片，从视觉效果而言，能使网页充满生机，并且直观表达了网页的主题，这不是靠文字可以做到的。</a:t>
            </a:r>
            <a:endParaRPr lang="en-US"/>
          </a:p>
          <a:p>
            <a:pPr lvl="0"/>
            <a:r>
              <a:rPr lang="zh-CN"/>
              <a:t>那么，要注意哪些要求呢？</a:t>
            </a:r>
            <a:endParaRPr lang="en-US"/>
          </a:p>
          <a:p>
            <a:pPr lvl="0"/>
            <a:r>
              <a:rPr lang="zh-CN"/>
              <a:t>首先是图片的选择，图片要与网页风格贴近，最好自己制作以体现网页的设计意图。</a:t>
            </a:r>
            <a:endParaRPr lang="en-US"/>
          </a:p>
          <a:p>
            <a:pPr lvl="0"/>
            <a:r>
              <a:rPr lang="zh-CN"/>
              <a:t>其次，图片的色调要保持一致，不要过于花哨。</a:t>
            </a:r>
            <a:endParaRPr lang="en-US"/>
          </a:p>
          <a:p>
            <a:pPr lvl="0"/>
            <a:r>
              <a:rPr lang="zh-CN"/>
              <a:t>最后就是要注意图片不能过大，不利于网页上传和浏览者浏览。</a:t>
            </a:r>
            <a:endParaRPr lang="en-US"/>
          </a:p>
          <a:p>
            <a:pPr lvl="0"/>
            <a:endParaRPr lang="zh-CN"/>
          </a:p>
          <a:p>
            <a:pPr lvl="0"/>
            <a:r>
              <a:rPr lang="en-US"/>
              <a:t>B</a:t>
            </a:r>
            <a:r>
              <a:rPr lang="zh-CN"/>
              <a:t>：</a:t>
            </a:r>
            <a:r>
              <a:rPr lang="en-US"/>
              <a:t>img</a:t>
            </a:r>
            <a:r>
              <a:rPr lang="zh-CN"/>
              <a:t>标签及其属性</a:t>
            </a:r>
            <a:endParaRPr lang="en-US"/>
          </a:p>
          <a:p>
            <a:pPr lvl="0"/>
            <a:r>
              <a:rPr lang="en-US"/>
              <a:t>src:</a:t>
            </a:r>
            <a:r>
              <a:rPr lang="zh-CN"/>
              <a:t>代表图片的链接地址，可以是一个绝对地址，也可以是相对地址</a:t>
            </a:r>
            <a:endParaRPr lang="en-US"/>
          </a:p>
          <a:p>
            <a:pPr lvl="0"/>
            <a:r>
              <a:rPr lang="en-US"/>
              <a:t>height</a:t>
            </a:r>
            <a:r>
              <a:rPr lang="zh-CN"/>
              <a:t>：控制图片的高度</a:t>
            </a:r>
            <a:endParaRPr lang="en-US"/>
          </a:p>
          <a:p>
            <a:pPr lvl="0"/>
            <a:r>
              <a:rPr lang="en-US"/>
              <a:t>width</a:t>
            </a:r>
            <a:r>
              <a:rPr lang="zh-CN"/>
              <a:t>：控制图片的宽度</a:t>
            </a:r>
            <a:endParaRPr lang="en-US"/>
          </a:p>
          <a:p>
            <a:pPr lvl="0"/>
            <a:r>
              <a:rPr lang="zh-CN"/>
              <a:t>图片的单位是像素，也可以是相对当前窗口的百分比。</a:t>
            </a:r>
            <a:endParaRPr lang="en-US"/>
          </a:p>
          <a:p>
            <a:pPr lvl="0"/>
            <a:endParaRPr lang="zh-CN"/>
          </a:p>
          <a:p>
            <a:pPr lvl="0"/>
            <a:r>
              <a:rPr lang="en-US"/>
              <a:t>border</a:t>
            </a:r>
            <a:r>
              <a:rPr lang="zh-CN"/>
              <a:t>：图片的边框</a:t>
            </a:r>
            <a:endParaRPr lang="en-US"/>
          </a:p>
          <a:p>
            <a:pPr lvl="0"/>
            <a:endParaRPr lang="zh-CN"/>
          </a:p>
          <a:p>
            <a:pPr lvl="0"/>
            <a:r>
              <a:rPr lang="en-US"/>
              <a:t>alt:</a:t>
            </a:r>
            <a:r>
              <a:rPr lang="zh-CN"/>
              <a:t>当图片不存在的时候显示的文字</a:t>
            </a:r>
            <a:endParaRPr lang="en-US"/>
          </a:p>
          <a:p>
            <a:pPr lvl="0"/>
            <a:endParaRPr lang="zh-CN"/>
          </a:p>
          <a:p>
            <a:pPr lvl="0"/>
            <a:r>
              <a:rPr lang="en-US"/>
              <a:t>C:</a:t>
            </a:r>
            <a:r>
              <a:rPr lang="zh-CN"/>
              <a:t>控制图片相对于图片基线居于上，中，下</a:t>
            </a:r>
            <a:endParaRPr lang="en-US"/>
          </a:p>
          <a:p>
            <a:pPr lvl="0"/>
            <a:r>
              <a:rPr lang="en-US"/>
              <a:t>align: top,center,bottom</a:t>
            </a:r>
            <a:endParaRPr lang="en-US"/>
          </a:p>
          <a:p>
            <a:pPr lvl="0"/>
            <a:endParaRPr lang="zh-CN"/>
          </a:p>
          <a:p>
            <a:pPr lvl="0"/>
            <a:r>
              <a:rPr lang="en-US"/>
              <a:t> </a:t>
            </a:r>
            <a:endParaRPr lang="zh-CN"/>
          </a:p>
          <a:p>
            <a:pPr lvl="0"/>
            <a:r>
              <a:rPr lang="en-US"/>
              <a:t> </a:t>
            </a:r>
            <a:endParaRPr lang="zh-CN"/>
          </a:p>
          <a:p>
            <a:pPr lvl="0"/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副本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8900" y="90805"/>
            <a:ext cx="1682115" cy="441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hyperlink" Target="http://cskaoyan.com/forum-108-1.html" TargetMode="External"/><Relationship Id="rId6" Type="http://schemas.openxmlformats.org/officeDocument/2006/relationships/hyperlink" Target="http://yz.xjtu.edu.cn/" TargetMode="External"/><Relationship Id="rId5" Type="http://schemas.openxmlformats.org/officeDocument/2006/relationships/hyperlink" Target="http://yz.xjtu.edu.cn/A2019xly.htm" TargetMode="External"/><Relationship Id="rId4" Type="http://schemas.openxmlformats.org/officeDocument/2006/relationships/hyperlink" Target="http://gmis.xjtu.edu.cn/zsbm/ssks/sskskm/kskm" TargetMode="External"/><Relationship Id="rId3" Type="http://schemas.openxmlformats.org/officeDocument/2006/relationships/hyperlink" Target="http://se.xjtu.edu.cn/" TargetMode="External"/><Relationship Id="rId2" Type="http://schemas.openxmlformats.org/officeDocument/2006/relationships/hyperlink" Target="http://www.cs.xjtu.edu.cn/" TargetMode="External"/><Relationship Id="rId1" Type="http://schemas.openxmlformats.org/officeDocument/2006/relationships/hyperlink" Target="http://eiegrad.xjtu.edu.cn/tzgg/qbgg1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ei.xjtu.edu.cn/" TargetMode="External"/><Relationship Id="rId2" Type="http://schemas.openxmlformats.org/officeDocument/2006/relationships/hyperlink" Target="https://labs.xjtudlc.com/labs/" TargetMode="External"/><Relationship Id="rId1" Type="http://schemas.openxmlformats.org/officeDocument/2006/relationships/hyperlink" Target="https://nskeylab.xjtu.edu.cn/site/l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31945" y="5213350"/>
            <a:ext cx="3935730" cy="3987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000" dirty="0">
                <a:ln>
                  <a:noFill/>
                </a:ln>
                <a:solidFill>
                  <a:srgbClr val="3C3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王道论坛</a:t>
            </a:r>
            <a:r>
              <a:rPr kumimoji="1" lang="en-US" altLang="zh-CN" sz="2000" dirty="0">
                <a:ln>
                  <a:noFill/>
                </a:ln>
                <a:solidFill>
                  <a:srgbClr val="3C3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2000" dirty="0">
                <a:ln>
                  <a:noFill/>
                </a:ln>
                <a:solidFill>
                  <a:srgbClr val="3C3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慕课考研 联合推出</a:t>
            </a:r>
            <a:endParaRPr kumimoji="1" lang="zh-CN" altLang="en-US" sz="2000" dirty="0">
              <a:ln>
                <a:noFill/>
              </a:ln>
              <a:solidFill>
                <a:srgbClr val="3C3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3340" y="2227580"/>
            <a:ext cx="9585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dirty="0">
                <a:solidFill>
                  <a:srgbClr val="31518C"/>
                </a:solidFill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2022</a:t>
            </a:r>
            <a:r>
              <a:rPr kumimoji="1" lang="zh-CN" altLang="en-US" sz="4800" b="1" dirty="0">
                <a:solidFill>
                  <a:srgbClr val="31518C"/>
                </a:solidFill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年计算机考研定向班</a:t>
            </a:r>
            <a:endParaRPr kumimoji="1" lang="zh-CN" altLang="en-US" sz="4800" b="1" dirty="0">
              <a:solidFill>
                <a:srgbClr val="31518C"/>
              </a:solidFill>
              <a:latin typeface="Songti SC Black" panose="02010800040101010101" charset="-122"/>
              <a:ea typeface="Songti SC Black" panose="02010800040101010101" charset="-122"/>
              <a:cs typeface="Songti SC Black" panose="02010800040101010101" charset="-122"/>
            </a:endParaRPr>
          </a:p>
          <a:p>
            <a:pPr algn="ctr"/>
            <a:r>
              <a:rPr kumimoji="1" lang="zh-CN" altLang="en-US" sz="4800" b="1" dirty="0">
                <a:solidFill>
                  <a:srgbClr val="31518C"/>
                </a:solidFill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首次直播</a:t>
            </a:r>
            <a:endParaRPr kumimoji="1" lang="zh-CN" altLang="en-US" sz="4800" b="1" dirty="0">
              <a:solidFill>
                <a:srgbClr val="31518C"/>
              </a:solidFill>
              <a:latin typeface="Songti SC Black" panose="02010800040101010101" charset="-122"/>
              <a:ea typeface="Songti SC Black" panose="02010800040101010101" charset="-122"/>
              <a:cs typeface="Songti SC Black" panose="02010800040101010101" charset="-122"/>
            </a:endParaRPr>
          </a:p>
        </p:txBody>
      </p:sp>
      <p:pic>
        <p:nvPicPr>
          <p:cNvPr id="6152" name="图片 9" descr="未命名-1.gif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06"/>
          <a:stretch>
            <a:fillRect/>
          </a:stretch>
        </p:blipFill>
        <p:spPr bwMode="auto">
          <a:xfrm>
            <a:off x="4432935" y="5612130"/>
            <a:ext cx="1097280" cy="8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图片 14" descr="未命名-1.gif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4" r="26836" b="10663"/>
          <a:stretch>
            <a:fillRect/>
          </a:stretch>
        </p:blipFill>
        <p:spPr bwMode="auto">
          <a:xfrm>
            <a:off x="5530215" y="5527040"/>
            <a:ext cx="127254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直接连接符 1"/>
          <p:cNvCxnSpPr/>
          <p:nvPr/>
        </p:nvCxnSpPr>
        <p:spPr>
          <a:xfrm>
            <a:off x="3387725" y="3720465"/>
            <a:ext cx="5416550" cy="0"/>
          </a:xfrm>
          <a:prstGeom prst="line">
            <a:avLst/>
          </a:prstGeom>
          <a:ln w="38100">
            <a:solidFill>
              <a:srgbClr val="3F6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536315" y="3996690"/>
            <a:ext cx="502920" cy="502920"/>
          </a:xfrm>
          <a:prstGeom prst="ellipse">
            <a:avLst/>
          </a:prstGeom>
          <a:noFill/>
          <a:ln>
            <a:solidFill>
              <a:srgbClr val="3F63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235450" y="4022090"/>
            <a:ext cx="1016635" cy="464185"/>
          </a:xfrm>
          <a:prstGeom prst="rtTriangle">
            <a:avLst/>
          </a:prstGeom>
          <a:solidFill>
            <a:srgbClr val="3F6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712460" y="4022090"/>
            <a:ext cx="2068195" cy="4641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F63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95310" y="4022090"/>
            <a:ext cx="464185" cy="464185"/>
          </a:xfrm>
          <a:prstGeom prst="rect">
            <a:avLst/>
          </a:prstGeom>
          <a:solidFill>
            <a:srgbClr val="3F6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75" y="725805"/>
            <a:ext cx="4275455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0223" y="918308"/>
            <a:ext cx="221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西交-软件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9035" y="1588770"/>
            <a:ext cx="6064250" cy="359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D7D31"/>
              </a:buClr>
              <a:buFont typeface="Wingdings" panose="05000000000000000000" charset="0"/>
            </a:pP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西交软件工程在第四轮教育部学科评估中评为B级别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学硕：无（只接收推免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专硕：数二英二，915(数据结构+程序设计)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大学排名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1535" y="2601595"/>
            <a:ext cx="4116705" cy="2160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9918" y="75003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信息汇总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50" y="1698625"/>
            <a:ext cx="6220460" cy="346075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1.电信学部官网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http://eiegrad.xjtu.edu.cn/tzgg/qbgg1.htm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2.计算机学院官网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http://www.cs.xjtu.edu.cn/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3.软件学院官网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http://se.xjtu.edu.cn/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4.自命题参考书及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考试范围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http://gmis.xjtu.edu.cn/zsbm/ssks/sskskm/kskm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hlinkClick r:id="rId5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1670" y="1698625"/>
            <a:ext cx="4909185" cy="253746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5.西交研究生招生信息网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/>
              </a:rPr>
              <a:t>http://yz.xjtu.edu.cn/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hlinkClick r:id="rId5"/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.西交王道论坛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http://cskaoyan.com/forum-108-1.html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.微信公众号：西交研招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8997692" y="3906964"/>
            <a:ext cx="16383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0290" y="1948815"/>
            <a:ext cx="2472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THREE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7110" y="3063875"/>
            <a:ext cx="7639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20</a:t>
            </a:r>
            <a:r>
              <a:rPr kumimoji="1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21考研考情分析</a:t>
            </a:r>
            <a:endParaRPr kumimoji="1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  <a:p>
            <a:pPr algn="ctr"/>
            <a:r>
              <a:rPr kumimoji="1" sz="36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（报考情况、</a:t>
            </a:r>
            <a:r>
              <a:rPr kumimoji="1" lang="zh-CN" sz="36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录取情况</a:t>
            </a:r>
            <a:r>
              <a:rPr kumimoji="1" sz="36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等）</a:t>
            </a:r>
            <a:endParaRPr kumimoji="1" sz="36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760"/>
            <a:ext cx="2738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000" y="623887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660" y="6223635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6190" y="6238875"/>
            <a:ext cx="382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王道论坛网址：www.cskaoyan.com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9340" y="822960"/>
            <a:ext cx="497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计算机2021年考情分析</a:t>
            </a: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4550" y="160274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王道论坛网址：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www.cskaoyan.com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788160" y="1726565"/>
          <a:ext cx="85744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复试</a:t>
                      </a:r>
                      <a:r>
                        <a:rPr lang="en-US" sz="1800">
                          <a:sym typeface="+mn-ea"/>
                        </a:rPr>
                        <a:t>/</a:t>
                      </a:r>
                      <a:r>
                        <a:rPr lang="zh-CN" sz="1800">
                          <a:sym typeface="+mn-ea"/>
                        </a:rPr>
                        <a:t>录取人数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12/11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强军）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132/91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</a:t>
                      </a:r>
                      <a:r>
                        <a:rPr lang="zh-CN" altLang="en-US"/>
                        <a:t>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441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2"/>
            </p:custDataLst>
          </p:nvPr>
        </p:nvGraphicFramePr>
        <p:xfrm>
          <a:off x="2649220" y="3509010"/>
          <a:ext cx="231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/>
                <a:gridCol w="11588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r>
                        <a:rPr lang="zh-CN" altLang="en-US"/>
                        <a:t>线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政治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</a:t>
                      </a:r>
                      <a:r>
                        <a:rPr lang="zh-CN" altLang="en-US"/>
                        <a:t>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3"/>
            </p:custDataLst>
          </p:nvPr>
        </p:nvGraphicFramePr>
        <p:xfrm>
          <a:off x="7227570" y="3509010"/>
          <a:ext cx="231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/>
                <a:gridCol w="11588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r>
                        <a:rPr lang="zh-CN" altLang="en-US"/>
                        <a:t>线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政治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</a:t>
                      </a:r>
                      <a:r>
                        <a:rPr lang="zh-CN" altLang="en-US"/>
                        <a:t>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r>
                        <a:rPr lang="zh-CN" altLang="en-US"/>
                        <a:t>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29965" y="665480"/>
            <a:ext cx="5132705" cy="7448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计算机2021年考情分析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639762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38429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37984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160" y="1598930"/>
            <a:ext cx="4782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计算机学硕分数线340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进复试12人，录取11人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进复试平均分368.2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115" y="1587500"/>
            <a:ext cx="433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计算机专硕分数线350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进复试132人，录取91人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进复试平均分383.4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026160" y="2786380"/>
          <a:ext cx="5069840" cy="359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7016115" y="2797810"/>
          <a:ext cx="4915535" cy="3569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731" y="894504"/>
            <a:ext cx="10879668" cy="56176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1000" y="6236970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3635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7848" y="908783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近年计算机录取情况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55445" y="1959610"/>
          <a:ext cx="9302115" cy="3734435"/>
        </p:xfrm>
        <a:graphic>
          <a:graphicData uri="http://schemas.openxmlformats.org/drawingml/2006/table">
            <a:tbl>
              <a:tblPr/>
              <a:tblGrid>
                <a:gridCol w="2222500"/>
                <a:gridCol w="2206625"/>
                <a:gridCol w="2237740"/>
                <a:gridCol w="2635250"/>
              </a:tblGrid>
              <a:tr h="613410">
                <a:tc>
                  <a:txBody>
                    <a:bodyPr/>
                    <a:lstStyle/>
                    <a:p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分数线（学/专）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平均分（学/专）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复试/录取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0395"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320/310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350.8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44/41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8010"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320/320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357.3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55/45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320/320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375.2/359.7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25/9（69/33）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345/347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363.9/374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12/9（84/75）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340/350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368.2/383.4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12/11（132/91）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14090" y="985520"/>
            <a:ext cx="5164455" cy="594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软件2021年考情分析</a:t>
            </a: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639762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38429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37984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231515" y="1782445"/>
          <a:ext cx="85744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复试</a:t>
                      </a:r>
                      <a:r>
                        <a:rPr lang="en-US" sz="1800">
                          <a:sym typeface="+mn-ea"/>
                        </a:rPr>
                        <a:t>/</a:t>
                      </a:r>
                      <a:r>
                        <a:rPr lang="zh-CN" sz="1800">
                          <a:sym typeface="+mn-ea"/>
                        </a:rPr>
                        <a:t>录取人数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456/235(</a:t>
                      </a:r>
                      <a:r>
                        <a:rPr lang="zh-CN" altLang="en-US"/>
                        <a:t>专项</a:t>
                      </a:r>
                      <a:r>
                        <a:rPr lang="en-US" altLang="zh-CN"/>
                        <a:t>4+</a:t>
                      </a:r>
                      <a:r>
                        <a:rPr lang="zh-CN" altLang="en-US"/>
                        <a:t>非全</a:t>
                      </a:r>
                      <a:r>
                        <a:rPr lang="en-US" altLang="zh-CN"/>
                        <a:t>3)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</a:t>
                      </a:r>
                      <a:r>
                        <a:rPr lang="zh-CN" altLang="en-US"/>
                        <a:t>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449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4937760" y="3621405"/>
          <a:ext cx="231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/>
                <a:gridCol w="11588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r>
                        <a:rPr lang="zh-CN" altLang="en-US"/>
                        <a:t>线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政治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</a:t>
                      </a:r>
                      <a:r>
                        <a:rPr lang="zh-CN" altLang="en-US"/>
                        <a:t>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r>
                        <a:rPr lang="zh-CN" altLang="en-US"/>
                        <a:t>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28470" y="3039745"/>
            <a:ext cx="4411345" cy="10604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软件专硕分数线3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456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人，录取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235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进复试平均分3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87.4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090" y="985520"/>
            <a:ext cx="5164455" cy="594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软件2021年考情分析</a:t>
            </a: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287770" y="1866265"/>
          <a:ext cx="400431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595"/>
                <a:gridCol w="1783715"/>
              </a:tblGrid>
              <a:tr h="353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分数区间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录取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3390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340-349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1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6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350-359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5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360-369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23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24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370-379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45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6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380-389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52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390-399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42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400-409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35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410-419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15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420-429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7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430-439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1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  <a:tr h="3530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440-450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2</a:t>
                      </a:r>
                      <a:endParaRPr lang="zh-CN" altLang="en-US" sz="1800" b="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645920" y="2104390"/>
          <a:ext cx="9118600" cy="3015615"/>
        </p:xfrm>
        <a:graphic>
          <a:graphicData uri="http://schemas.openxmlformats.org/drawingml/2006/table">
            <a:tbl>
              <a:tblPr/>
              <a:tblGrid>
                <a:gridCol w="2279650"/>
                <a:gridCol w="2279650"/>
                <a:gridCol w="2279650"/>
                <a:gridCol w="2279650"/>
              </a:tblGrid>
              <a:tr h="729615">
                <a:tc>
                  <a:txBody>
                    <a:bodyPr/>
                    <a:p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分数线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平均分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复试/录取（全）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374/254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270/213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369.8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449/190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325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356.6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413/279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330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387.4</a:t>
                      </a:r>
                      <a:endParaRPr 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456/23</a:t>
                      </a:r>
                      <a:r>
                        <a:rPr lang="en-US" altLang="zh-CN" sz="24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4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36783" y="86623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近年</a:t>
            </a:r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软件录取情况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5840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8250" y="1948815"/>
            <a:ext cx="2098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FOUR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93745" y="3311525"/>
            <a:ext cx="5607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0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考研经验分享</a:t>
            </a:r>
            <a:r>
              <a:rPr kumimoji="1" lang="en-US" altLang="zh-CN" sz="40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1</a:t>
            </a:r>
            <a:endParaRPr kumimoji="1" lang="en-US" altLang="zh-CN" sz="40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760"/>
            <a:ext cx="2738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7390" y="612775"/>
            <a:ext cx="3484880" cy="581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6850" y="2682875"/>
            <a:ext cx="1965960" cy="101473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b="1" dirty="0">
                <a:solidFill>
                  <a:schemeClr val="bg1"/>
                </a:solidFill>
                <a:latin typeface="Lantinghei SC Heavy" panose="02000000000000000000" charset="-122"/>
                <a:ea typeface="Lantinghei SC Heavy" panose="02000000000000000000" charset="-122"/>
              </a:rPr>
              <a:t>目录</a:t>
            </a:r>
            <a:endParaRPr kumimoji="1" lang="zh-CN" altLang="en-US" sz="6000" b="1" dirty="0">
              <a:solidFill>
                <a:schemeClr val="bg1"/>
              </a:solidFill>
              <a:latin typeface="Lantinghei SC Heavy" panose="02000000000000000000" charset="-122"/>
              <a:ea typeface="Lantinghei SC Heavy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0150" y="767749"/>
            <a:ext cx="55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8880" y="2320300"/>
            <a:ext cx="55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07567" y="74015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主讲人基本情况介绍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50965" y="2199005"/>
            <a:ext cx="5135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考研考情分析（报考情况、录取情况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3194" y="1485093"/>
            <a:ext cx="5120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院校基本信息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020" y="3697605"/>
            <a:ext cx="2547620" cy="5835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3200" dirty="0">
                <a:solidFill>
                  <a:schemeClr val="bg1"/>
                </a:solidFill>
                <a:latin typeface="Hiragino Sans GB W3" panose="020B0300000000000000" charset="-122"/>
                <a:ea typeface="Hiragino Sans GB W3" panose="020B0300000000000000" charset="-122"/>
              </a:rPr>
              <a:t>CONTENTS</a:t>
            </a:r>
            <a:endParaRPr kumimoji="1" lang="en-US" altLang="zh-CN" sz="3200" dirty="0">
              <a:solidFill>
                <a:schemeClr val="bg1"/>
              </a:solidFill>
              <a:latin typeface="Hiragino Sans GB W3" panose="020B0300000000000000" charset="-122"/>
              <a:ea typeface="Hiragino Sans GB W3" panose="020B03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rot="1500000">
            <a:off x="3020695" y="419100"/>
            <a:ext cx="191135" cy="137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021965" y="443230"/>
            <a:ext cx="701675" cy="1591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88695" y="5240020"/>
            <a:ext cx="701675" cy="1591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528310" y="757555"/>
            <a:ext cx="502920" cy="5029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5010785" y="1492885"/>
            <a:ext cx="1016635" cy="464185"/>
          </a:xfrm>
          <a:prstGeom prst="rtTriangle">
            <a:avLst/>
          </a:prstGeom>
          <a:solidFill>
            <a:srgbClr val="3F6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63185" y="2319655"/>
            <a:ext cx="962660" cy="4641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C3F8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7360" y="3215640"/>
            <a:ext cx="464185" cy="464185"/>
          </a:xfrm>
          <a:prstGeom prst="rect">
            <a:avLst/>
          </a:prstGeom>
          <a:solidFill>
            <a:srgbClr val="315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68400" y="1543390"/>
            <a:ext cx="55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98880" y="3257231"/>
            <a:ext cx="55880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3F63A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3330" y="4040539"/>
            <a:ext cx="558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2525" y="5675005"/>
            <a:ext cx="558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1" lang="en-US" altLang="zh-CN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71490" y="4030345"/>
            <a:ext cx="502920" cy="5029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flipH="1">
            <a:off x="5010785" y="4822825"/>
            <a:ext cx="1016635" cy="464185"/>
          </a:xfrm>
          <a:prstGeom prst="rtTriangle">
            <a:avLst/>
          </a:prstGeom>
          <a:solidFill>
            <a:srgbClr val="3F6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116830" y="5674360"/>
            <a:ext cx="962660" cy="4641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C3F8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468400" y="4873330"/>
            <a:ext cx="5588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7954" y="3227050"/>
            <a:ext cx="4714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考研经验分享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51134" y="4054475"/>
            <a:ext cx="4714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考研经验分享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50965" y="4840904"/>
            <a:ext cx="4714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复试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50965" y="5654897"/>
            <a:ext cx="42046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6166" y="620184"/>
            <a:ext cx="10879668" cy="56176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" name="矩形 1"/>
          <p:cNvSpPr/>
          <p:nvPr/>
        </p:nvSpPr>
        <p:spPr>
          <a:xfrm>
            <a:off x="2043430" y="1169035"/>
            <a:ext cx="8545195" cy="489077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lvl="5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lvl="6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lvl="7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lvl="8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marL="0" indent="0" algn="l">
              <a:buNone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初试概况：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四月份敲定考研，六月中旬正式开始考研复习；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考虑到西交计算机专硕性价比较高，最终选择了数二英二的西交计专；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一周休息一天，每天10-11小时复习。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Wingdings" panose="05000000000000000000" charset="0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英语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：每天早上背单词，晚上复习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单词，每一天都背。单词书反复 的背即可。真题推荐考研真相，第一遍长难句，第二遍笔译全文。阅读推荐唐迟，语法推荐田静。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4472C4"/>
              </a:buClr>
              <a:buFont typeface="Wingdings" panose="05000000000000000000" charset="0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政治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：每天1-2小时，考前背肖四。9月开始复习，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使用肖秀荣全家桶，马原部分看徐涛视频。一天一节，后一天做前一天的题。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buNone/>
            </a:pP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6801" y="606214"/>
            <a:ext cx="10879668" cy="56176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" name="矩形 1"/>
          <p:cNvSpPr/>
          <p:nvPr/>
        </p:nvSpPr>
        <p:spPr>
          <a:xfrm>
            <a:off x="1824355" y="1699260"/>
            <a:ext cx="8545195" cy="531622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lvl="2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lvl="3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lvl="4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lvl="5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lvl="6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lvl="7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lvl="8" indent="-2286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marL="342900" indent="-342900" algn="l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数学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：4-6月看同济课本以及张宇18讲，并观看配套视频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>
                <a:srgbClr val="ED7D31"/>
              </a:buClr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6-7月看线代课本和线性辅导讲义以及李永乐基础班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视频。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D7D31"/>
              </a:buClr>
              <a:buFont typeface="Wingdings" panose="05000000000000000000" charset="0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7-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月用闭关修炼强化复习，刷习题集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D7D31"/>
              </a:buClr>
              <a:buFont typeface="Wingdings" panose="05000000000000000000" charset="0"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（18讲+1800+线性辅导讲义+闭关修炼）。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D7D31"/>
              </a:buClr>
              <a:buFont typeface="Wingdings" panose="05000000000000000000" charset="0"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9-10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月二刷、三刷闭关修炼等习题集，回顾错题。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D7D31"/>
              </a:buClr>
              <a:buFont typeface="Wingdings" panose="05000000000000000000" charset="0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10-11月1987-20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真题。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D7D31"/>
              </a:buClr>
              <a:buFont typeface="Wingdings" panose="05000000000000000000" charset="0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11-12月模拟题（张宇，李林，合工大）。</a:t>
            </a:r>
            <a:endParaRPr lang="zh-CN" sz="2400" b="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6166" y="620184"/>
            <a:ext cx="10879668" cy="56176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639762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38429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37984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6400" y="850265"/>
            <a:ext cx="92767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090" indent="-466090" algn="l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专业课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：第一轮：6-7月数据结构，7-8月计组，8月初-8月中OS。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4472C4"/>
              </a:buClr>
              <a:buFont typeface="Wingdings" panose="05000000000000000000" charset="0"/>
              <a:buNone/>
            </a:pPr>
            <a:r>
              <a:rPr lang="en-US" altLang="zh-CN" sz="2400" b="0" i="0" strike="noStrike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(</a:t>
            </a:r>
            <a:r>
              <a:rPr lang="zh-CN" altLang="en-US" sz="2400" b="0" i="0" strike="noStrike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后学校调整考试科目，将</a:t>
            </a:r>
            <a:r>
              <a:rPr lang="en-US" altLang="zh-CN" sz="2400" b="0" i="0" strike="noStrike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b="0" i="0" strike="noStrike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移到复试阶段</a:t>
            </a:r>
            <a:r>
              <a:rPr lang="en-US" altLang="zh-CN" sz="2400" b="0" i="0" strike="noStrike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第二轮：8月中-9月初，数据结构。9月初-10月初，计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组。第二轮结束，总结自己的科目上薄弱的地方，针对性的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复习，开始做一遍真题和期末题，把题目中不懂的知识点反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复的看。 </a:t>
            </a:r>
            <a:endParaRPr lang="zh-CN" sz="2400" b="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第三轮：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月中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-11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月中，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根据自己的薄弱环节，针对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性的复习，把真题里的所有题看懂。如果回忆版里的题目不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清楚，在书上找相同类型的题目联系。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第四轮：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月下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考前，反复回顾真题及相关知识点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66090" lvl="0" indent="-466090" algn="l">
              <a:buClr>
                <a:srgbClr val="4B4E99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复试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240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45820" lvl="1" indent="-388620" algn="l">
              <a:buClr>
                <a:srgbClr val="4472C4"/>
              </a:buClr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机试：机试题库+PAT+牛客网</a:t>
            </a:r>
            <a:endParaRPr lang="zh-CN" sz="2400" b="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45820" lvl="1" indent="-388620" algn="l">
              <a:buClr>
                <a:srgbClr val="4472C4"/>
              </a:buClr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笔试：参考书+PPT+练习题</a:t>
            </a:r>
            <a:endParaRPr lang="zh-CN" sz="2400" b="0" i="0" strike="noStrike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45820" lvl="1" indent="-388620" algn="l">
              <a:buClr>
                <a:srgbClr val="4472C4"/>
              </a:buClr>
              <a:buFont typeface="Wingdings" panose="05000000000000000000" charset="0"/>
              <a:buChar char="n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面试：项目（毕设）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32705" y="1948815"/>
            <a:ext cx="1929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FIVE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760"/>
            <a:ext cx="2738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93745" y="3311525"/>
            <a:ext cx="5607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kumimoji="1" lang="zh-CN" altLang="en-US" sz="40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考研经验分享</a:t>
            </a:r>
            <a:r>
              <a:rPr kumimoji="1" lang="en-US" altLang="zh-CN" sz="40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2</a:t>
            </a:r>
            <a:endParaRPr kumimoji="1" lang="en-US" altLang="zh-CN" sz="40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582" y="801279"/>
            <a:ext cx="10256363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政治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200" b="1" dirty="0">
                <a:solidFill>
                  <a:srgbClr val="0070C0"/>
                </a:solidFill>
              </a:rPr>
              <a:t>开始时间：</a:t>
            </a:r>
            <a:r>
              <a:rPr lang="en-US" altLang="zh-CN" sz="2200" b="1" dirty="0">
                <a:solidFill>
                  <a:schemeClr val="accent1"/>
                </a:solidFill>
              </a:rPr>
              <a:t>8</a:t>
            </a:r>
            <a:r>
              <a:rPr lang="zh-CN" altLang="en-US" sz="2200" b="1" dirty="0">
                <a:solidFill>
                  <a:schemeClr val="accent1"/>
                </a:solidFill>
              </a:rPr>
              <a:t>月份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内容：</a:t>
            </a:r>
            <a:r>
              <a:rPr lang="en-US" altLang="zh-CN" sz="2200" b="1" dirty="0">
                <a:solidFill>
                  <a:schemeClr val="accent1"/>
                </a:solidFill>
              </a:rPr>
              <a:t>	8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~11</a:t>
            </a:r>
            <a:r>
              <a:rPr lang="zh-CN" altLang="en-US" sz="2200" b="1" dirty="0">
                <a:solidFill>
                  <a:schemeClr val="accent1"/>
                </a:solidFill>
              </a:rPr>
              <a:t>月模拟卷出：</a:t>
            </a:r>
            <a:r>
              <a:rPr lang="zh-CN" altLang="en-US" sz="2200" dirty="0">
                <a:solidFill>
                  <a:schemeClr val="accent1"/>
                </a:solidFill>
              </a:rPr>
              <a:t>徐涛网课，肖秀荣</a:t>
            </a:r>
            <a:r>
              <a:rPr lang="en-US" altLang="zh-CN" sz="2200" dirty="0">
                <a:solidFill>
                  <a:schemeClr val="accent1"/>
                </a:solidFill>
              </a:rPr>
              <a:t>1000</a:t>
            </a:r>
            <a:r>
              <a:rPr lang="zh-CN" altLang="en-US" sz="2200" dirty="0">
                <a:solidFill>
                  <a:schemeClr val="accent1"/>
                </a:solidFill>
              </a:rPr>
              <a:t>题（只做选择题），完成</a:t>
            </a:r>
            <a:r>
              <a:rPr lang="en-US" altLang="zh-CN" sz="2200" dirty="0">
                <a:solidFill>
                  <a:schemeClr val="accent1"/>
                </a:solidFill>
              </a:rPr>
              <a:t>2</a:t>
            </a:r>
            <a:r>
              <a:rPr lang="zh-CN" altLang="en-US" sz="2200" dirty="0">
                <a:solidFill>
                  <a:schemeClr val="accent1"/>
                </a:solidFill>
              </a:rPr>
              <a:t>刷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11</a:t>
            </a:r>
            <a:r>
              <a:rPr lang="zh-CN" altLang="en-US" sz="2200" b="1" dirty="0">
                <a:solidFill>
                  <a:schemeClr val="accent1"/>
                </a:solidFill>
              </a:rPr>
              <a:t>月份到肖四出版：</a:t>
            </a:r>
            <a:r>
              <a:rPr lang="zh-CN" altLang="en-US" sz="2200" dirty="0">
                <a:solidFill>
                  <a:schemeClr val="accent1"/>
                </a:solidFill>
              </a:rPr>
              <a:t>各大模拟卷选择题，包括徐八，腿四，肖八（只做</a:t>
            </a:r>
            <a:r>
              <a:rPr lang="en-US" altLang="zh-CN" sz="2200" dirty="0">
                <a:solidFill>
                  <a:schemeClr val="accent1"/>
                </a:solidFill>
              </a:rPr>
              <a:t>		</a:t>
            </a:r>
            <a:r>
              <a:rPr lang="zh-CN" altLang="en-US" sz="2200" dirty="0">
                <a:solidFill>
                  <a:schemeClr val="accent1"/>
                </a:solidFill>
              </a:rPr>
              <a:t>选择题），有选择的读一读关于今年热点的大题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肖四出版到考前：</a:t>
            </a:r>
            <a:r>
              <a:rPr lang="zh-CN" altLang="en-US" sz="2200" dirty="0">
                <a:solidFill>
                  <a:schemeClr val="accent1"/>
                </a:solidFill>
              </a:rPr>
              <a:t>完成肖四选择题，每天花时间进行肖四大题内容背</a:t>
            </a:r>
            <a:r>
              <a:rPr lang="en-US" altLang="zh-CN" sz="2200" dirty="0">
                <a:solidFill>
                  <a:schemeClr val="accent1"/>
                </a:solidFill>
              </a:rPr>
              <a:t>		</a:t>
            </a:r>
            <a:r>
              <a:rPr lang="zh-CN" altLang="en-US" sz="2200" dirty="0">
                <a:solidFill>
                  <a:schemeClr val="accent1"/>
                </a:solidFill>
              </a:rPr>
              <a:t>诵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书籍：</a:t>
            </a:r>
            <a:r>
              <a:rPr lang="en-US" altLang="zh-CN" sz="2200" b="1" dirty="0">
                <a:solidFill>
                  <a:schemeClr val="accent1"/>
                </a:solidFill>
              </a:rPr>
              <a:t>《</a:t>
            </a:r>
            <a:r>
              <a:rPr lang="zh-CN" altLang="en-US" sz="2200" b="1" dirty="0">
                <a:solidFill>
                  <a:schemeClr val="accent1"/>
                </a:solidFill>
              </a:rPr>
              <a:t>徐涛核心考案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肖秀荣知识精讲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肖秀荣</a:t>
            </a:r>
            <a:r>
              <a:rPr lang="en-US" altLang="zh-CN" sz="2200" b="1" dirty="0">
                <a:solidFill>
                  <a:schemeClr val="accent1"/>
                </a:solidFill>
              </a:rPr>
              <a:t>1000</a:t>
            </a:r>
            <a:r>
              <a:rPr lang="zh-CN" altLang="en-US" sz="2200" b="1" dirty="0">
                <a:solidFill>
                  <a:schemeClr val="accent1"/>
                </a:solidFill>
              </a:rPr>
              <a:t>题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肖八</a:t>
            </a:r>
            <a:r>
              <a:rPr lang="en-US" altLang="zh-CN" sz="2200" b="1" dirty="0">
                <a:solidFill>
                  <a:schemeClr val="accent1"/>
                </a:solidFill>
              </a:rPr>
              <a:t>》	《</a:t>
            </a:r>
            <a:r>
              <a:rPr lang="zh-CN" altLang="en-US" sz="2200" b="1" dirty="0">
                <a:solidFill>
                  <a:schemeClr val="accent1"/>
                </a:solidFill>
              </a:rPr>
              <a:t>肖四</a:t>
            </a:r>
            <a:r>
              <a:rPr lang="en-US" altLang="zh-CN" sz="2200" b="1" dirty="0">
                <a:solidFill>
                  <a:schemeClr val="accent1"/>
                </a:solidFill>
              </a:rPr>
              <a:t>》	</a:t>
            </a:r>
            <a:r>
              <a:rPr lang="zh-CN" altLang="en-US" sz="2200" b="1" dirty="0">
                <a:solidFill>
                  <a:schemeClr val="accent1"/>
                </a:solidFill>
              </a:rPr>
              <a:t>（必备）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Tips</a:t>
            </a:r>
            <a:r>
              <a:rPr lang="zh-CN" altLang="en-US" sz="2200" b="1" dirty="0">
                <a:solidFill>
                  <a:schemeClr val="accent1"/>
                </a:solidFill>
              </a:rPr>
              <a:t>：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前期不需要占用太多时间，学习学累了看一下徐涛网课放松一下。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模拟卷使用微信小程序，方便快捷，前提是用的时候上心。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去年肖四命中率很高，但是前年就较少，可以有选择的参考下别的老师的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大题背诵技巧和书籍，但是以肖四为主，就算命中率不高，肖四的内容足够让你在考试期间有话写。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582" y="801279"/>
            <a:ext cx="1025636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英语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开始时间：</a:t>
            </a:r>
            <a:r>
              <a:rPr lang="en-US" altLang="zh-CN" sz="2200" b="1" dirty="0">
                <a:solidFill>
                  <a:schemeClr val="accent1"/>
                </a:solidFill>
              </a:rPr>
              <a:t>6</a:t>
            </a:r>
            <a:r>
              <a:rPr lang="zh-CN" altLang="en-US" sz="2200" b="1" dirty="0">
                <a:solidFill>
                  <a:schemeClr val="accent1"/>
                </a:solidFill>
              </a:rPr>
              <a:t>月份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内容：</a:t>
            </a:r>
            <a:r>
              <a:rPr lang="en-US" altLang="zh-CN" sz="2200" b="1" dirty="0">
                <a:solidFill>
                  <a:schemeClr val="accent1"/>
                </a:solidFill>
              </a:rPr>
              <a:t>	6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~12</a:t>
            </a:r>
            <a:r>
              <a:rPr lang="zh-CN" altLang="en-US" sz="2200" b="1" dirty="0">
                <a:solidFill>
                  <a:schemeClr val="accent1"/>
                </a:solidFill>
              </a:rPr>
              <a:t>月考前：</a:t>
            </a:r>
            <a:r>
              <a:rPr lang="zh-CN" altLang="en-US" sz="2200" dirty="0">
                <a:solidFill>
                  <a:schemeClr val="accent1"/>
                </a:solidFill>
              </a:rPr>
              <a:t>单词背诵不停歇，词汇量很重要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7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~10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唐迟阅读网课，英语真题阅读第一遍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10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~11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三小门（完型，翻译，新题型），作文。刘晓艳作文完型网</a:t>
            </a:r>
            <a:r>
              <a:rPr lang="en-US" altLang="zh-CN" sz="2200" dirty="0">
                <a:solidFill>
                  <a:schemeClr val="accent1"/>
                </a:solidFill>
              </a:rPr>
              <a:t>		</a:t>
            </a:r>
            <a:r>
              <a:rPr lang="zh-CN" altLang="en-US" sz="2200" dirty="0">
                <a:solidFill>
                  <a:schemeClr val="accent1"/>
                </a:solidFill>
              </a:rPr>
              <a:t>课，作文模板自己整理。阅读量继续保持。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dirty="0">
                <a:solidFill>
                  <a:schemeClr val="accent1"/>
                </a:solidFill>
              </a:rPr>
              <a:t>	</a:t>
            </a:r>
            <a:r>
              <a:rPr lang="en-US" altLang="zh-CN" sz="2200" b="1" dirty="0">
                <a:solidFill>
                  <a:schemeClr val="accent1"/>
                </a:solidFill>
              </a:rPr>
              <a:t>11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~12</a:t>
            </a:r>
            <a:r>
              <a:rPr lang="zh-CN" altLang="en-US" sz="2200" b="1" dirty="0">
                <a:solidFill>
                  <a:schemeClr val="accent1"/>
                </a:solidFill>
              </a:rPr>
              <a:t>月考前：</a:t>
            </a:r>
            <a:r>
              <a:rPr lang="zh-CN" altLang="en-US" sz="2200" dirty="0">
                <a:solidFill>
                  <a:schemeClr val="accent1"/>
                </a:solidFill>
              </a:rPr>
              <a:t>自己的模板灵活运用，熟记于心。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书籍：</a:t>
            </a:r>
            <a:r>
              <a:rPr lang="en-US" altLang="zh-CN" sz="2200" b="1" dirty="0">
                <a:solidFill>
                  <a:schemeClr val="accent1"/>
                </a:solidFill>
              </a:rPr>
              <a:t>《</a:t>
            </a:r>
            <a:r>
              <a:rPr lang="zh-CN" altLang="en-US" sz="2200" b="1" dirty="0">
                <a:solidFill>
                  <a:schemeClr val="accent1"/>
                </a:solidFill>
              </a:rPr>
              <a:t>张剑黄皮书</a:t>
            </a:r>
            <a:r>
              <a:rPr lang="en-US" altLang="zh-CN" sz="2200" b="1" dirty="0">
                <a:solidFill>
                  <a:schemeClr val="accent1"/>
                </a:solidFill>
              </a:rPr>
              <a:t>》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Tips</a:t>
            </a:r>
            <a:r>
              <a:rPr lang="zh-CN" altLang="en-US" sz="2200" b="1" dirty="0">
                <a:solidFill>
                  <a:schemeClr val="accent1"/>
                </a:solidFill>
              </a:rPr>
              <a:t>：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足够的词汇量最重要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前期在做阅读之前可以用下手译本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背单词的方式很多，选择一个可以真正记住的方式保持下来，无论是单词</a:t>
            </a:r>
            <a:r>
              <a:rPr lang="en-US" altLang="zh-CN" sz="2200" b="1" dirty="0">
                <a:solidFill>
                  <a:schemeClr val="accent1"/>
                </a:solidFill>
              </a:rPr>
              <a:t>	APP</a:t>
            </a:r>
            <a:r>
              <a:rPr lang="zh-CN" altLang="en-US" sz="2200" b="1" dirty="0">
                <a:solidFill>
                  <a:schemeClr val="accent1"/>
                </a:solidFill>
              </a:rPr>
              <a:t>，还是实体书。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582" y="801279"/>
            <a:ext cx="1025636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数学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开始时间：</a:t>
            </a:r>
            <a:r>
              <a:rPr lang="en-US" altLang="zh-CN" sz="2200" b="1" dirty="0">
                <a:solidFill>
                  <a:schemeClr val="accent1"/>
                </a:solidFill>
              </a:rPr>
              <a:t>3</a:t>
            </a:r>
            <a:r>
              <a:rPr lang="zh-CN" altLang="en-US" sz="2200" b="1" dirty="0">
                <a:solidFill>
                  <a:schemeClr val="accent1"/>
                </a:solidFill>
              </a:rPr>
              <a:t>月份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内容：</a:t>
            </a:r>
            <a:r>
              <a:rPr lang="en-US" altLang="zh-CN" sz="2200" b="1" dirty="0">
                <a:solidFill>
                  <a:schemeClr val="accent1"/>
                </a:solidFill>
              </a:rPr>
              <a:t>	3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~6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张宇网课，课后习题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6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~9</a:t>
            </a:r>
            <a:r>
              <a:rPr lang="zh-CN" altLang="en-US" sz="2200" b="1" dirty="0">
                <a:solidFill>
                  <a:schemeClr val="accent1"/>
                </a:solidFill>
              </a:rPr>
              <a:t>月中旬：</a:t>
            </a:r>
            <a:r>
              <a:rPr lang="zh-CN" altLang="en-US" sz="2200" dirty="0">
                <a:solidFill>
                  <a:schemeClr val="accent1"/>
                </a:solidFill>
              </a:rPr>
              <a:t>张宇</a:t>
            </a:r>
            <a:r>
              <a:rPr lang="en-US" altLang="zh-CN" sz="2200" dirty="0">
                <a:solidFill>
                  <a:schemeClr val="accent1"/>
                </a:solidFill>
              </a:rPr>
              <a:t>36</a:t>
            </a:r>
            <a:r>
              <a:rPr lang="zh-CN" altLang="en-US" sz="2200" dirty="0">
                <a:solidFill>
                  <a:schemeClr val="accent1"/>
                </a:solidFill>
              </a:rPr>
              <a:t>讲网课，张宇</a:t>
            </a:r>
            <a:r>
              <a:rPr lang="en-US" altLang="zh-CN" sz="2200" dirty="0">
                <a:solidFill>
                  <a:schemeClr val="accent1"/>
                </a:solidFill>
              </a:rPr>
              <a:t>1000</a:t>
            </a:r>
            <a:r>
              <a:rPr lang="zh-CN" altLang="en-US" sz="2200" dirty="0">
                <a:solidFill>
                  <a:schemeClr val="accent1"/>
                </a:solidFill>
              </a:rPr>
              <a:t>题，</a:t>
            </a:r>
            <a:r>
              <a:rPr lang="en-US" altLang="zh-CN" sz="2200" dirty="0">
                <a:solidFill>
                  <a:schemeClr val="accent1"/>
                </a:solidFill>
              </a:rPr>
              <a:t>C</a:t>
            </a:r>
            <a:r>
              <a:rPr lang="zh-CN" altLang="en-US" sz="2200" dirty="0">
                <a:solidFill>
                  <a:schemeClr val="accent1"/>
                </a:solidFill>
              </a:rPr>
              <a:t>组只做了高数部分。之后进</a:t>
            </a:r>
            <a:r>
              <a:rPr lang="en-US" altLang="zh-CN" sz="2200" dirty="0">
                <a:solidFill>
                  <a:schemeClr val="accent1"/>
                </a:solidFill>
              </a:rPr>
              <a:t>		</a:t>
            </a:r>
            <a:r>
              <a:rPr lang="zh-CN" altLang="en-US" sz="2200" dirty="0">
                <a:solidFill>
                  <a:schemeClr val="accent1"/>
                </a:solidFill>
              </a:rPr>
              <a:t>行了一次总结与公式熟记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9</a:t>
            </a:r>
            <a:r>
              <a:rPr lang="zh-CN" altLang="en-US" sz="2200" b="1" dirty="0">
                <a:solidFill>
                  <a:schemeClr val="accent1"/>
                </a:solidFill>
              </a:rPr>
              <a:t>月中旬</a:t>
            </a:r>
            <a:r>
              <a:rPr lang="en-US" altLang="zh-CN" sz="2200" b="1" dirty="0">
                <a:solidFill>
                  <a:schemeClr val="accent1"/>
                </a:solidFill>
              </a:rPr>
              <a:t>~11</a:t>
            </a:r>
            <a:r>
              <a:rPr lang="zh-CN" altLang="en-US" sz="2200" b="1" dirty="0">
                <a:solidFill>
                  <a:schemeClr val="accent1"/>
                </a:solidFill>
              </a:rPr>
              <a:t>月中旬：</a:t>
            </a:r>
            <a:r>
              <a:rPr lang="en-US" altLang="zh-CN" sz="2200" dirty="0">
                <a:solidFill>
                  <a:schemeClr val="accent1"/>
                </a:solidFill>
              </a:rPr>
              <a:t>87~20</a:t>
            </a:r>
            <a:r>
              <a:rPr lang="zh-CN" altLang="en-US" sz="2200" dirty="0">
                <a:solidFill>
                  <a:schemeClr val="accent1"/>
                </a:solidFill>
              </a:rPr>
              <a:t>真题一遍，</a:t>
            </a:r>
            <a:r>
              <a:rPr lang="en-US" altLang="zh-CN" sz="2200" dirty="0">
                <a:solidFill>
                  <a:schemeClr val="accent1"/>
                </a:solidFill>
              </a:rPr>
              <a:t>87~04</a:t>
            </a:r>
            <a:r>
              <a:rPr lang="zh-CN" altLang="en-US" sz="2200" dirty="0">
                <a:solidFill>
                  <a:schemeClr val="accent1"/>
                </a:solidFill>
              </a:rPr>
              <a:t>错题第二遍，</a:t>
            </a:r>
            <a:r>
              <a:rPr lang="en-US" altLang="zh-CN" sz="2200" dirty="0">
                <a:solidFill>
                  <a:schemeClr val="accent1"/>
                </a:solidFill>
              </a:rPr>
              <a:t>05~15</a:t>
            </a:r>
            <a:r>
              <a:rPr lang="zh-CN" altLang="en-US" sz="2200" dirty="0">
                <a:solidFill>
                  <a:schemeClr val="accent1"/>
                </a:solidFill>
              </a:rPr>
              <a:t>二刷，</a:t>
            </a:r>
            <a:r>
              <a:rPr lang="en-US" altLang="zh-CN" sz="2200" dirty="0">
                <a:solidFill>
                  <a:schemeClr val="accent1"/>
                </a:solidFill>
              </a:rPr>
              <a:t>	16~20</a:t>
            </a:r>
            <a:r>
              <a:rPr lang="zh-CN" altLang="en-US" sz="2200" dirty="0">
                <a:solidFill>
                  <a:schemeClr val="accent1"/>
                </a:solidFill>
              </a:rPr>
              <a:t>二刷加三刷错题。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dirty="0">
                <a:solidFill>
                  <a:schemeClr val="accent1"/>
                </a:solidFill>
              </a:rPr>
              <a:t>	</a:t>
            </a:r>
            <a:r>
              <a:rPr lang="en-US" altLang="zh-CN" sz="2200" b="1" dirty="0">
                <a:solidFill>
                  <a:schemeClr val="accent1"/>
                </a:solidFill>
              </a:rPr>
              <a:t>11</a:t>
            </a:r>
            <a:r>
              <a:rPr lang="zh-CN" altLang="en-US" sz="2200" b="1" dirty="0">
                <a:solidFill>
                  <a:schemeClr val="accent1"/>
                </a:solidFill>
              </a:rPr>
              <a:t>月中旬</a:t>
            </a:r>
            <a:r>
              <a:rPr lang="en-US" altLang="zh-CN" sz="2200" b="1" dirty="0">
                <a:solidFill>
                  <a:schemeClr val="accent1"/>
                </a:solidFill>
              </a:rPr>
              <a:t>~12</a:t>
            </a:r>
            <a:r>
              <a:rPr lang="zh-CN" altLang="en-US" sz="2200" b="1" dirty="0">
                <a:solidFill>
                  <a:schemeClr val="accent1"/>
                </a:solidFill>
              </a:rPr>
              <a:t>月考前：</a:t>
            </a:r>
            <a:r>
              <a:rPr lang="zh-CN" altLang="en-US" sz="2200" dirty="0">
                <a:solidFill>
                  <a:schemeClr val="accent1"/>
                </a:solidFill>
              </a:rPr>
              <a:t>模拟卷，包括李六，李四，合工大超越卷。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书籍：</a:t>
            </a:r>
            <a:r>
              <a:rPr lang="en-US" altLang="zh-CN" sz="2200" b="1" dirty="0">
                <a:solidFill>
                  <a:schemeClr val="accent1"/>
                </a:solidFill>
              </a:rPr>
              <a:t>《</a:t>
            </a:r>
            <a:r>
              <a:rPr lang="zh-CN" altLang="en-US" sz="2200" b="1" dirty="0">
                <a:solidFill>
                  <a:schemeClr val="accent1"/>
                </a:solidFill>
              </a:rPr>
              <a:t>张宇</a:t>
            </a:r>
            <a:r>
              <a:rPr lang="en-US" altLang="zh-CN" sz="2200" b="1" dirty="0">
                <a:solidFill>
                  <a:schemeClr val="accent1"/>
                </a:solidFill>
              </a:rPr>
              <a:t>30</a:t>
            </a:r>
            <a:r>
              <a:rPr lang="zh-CN" altLang="en-US" sz="2200" b="1" dirty="0">
                <a:solidFill>
                  <a:schemeClr val="accent1"/>
                </a:solidFill>
              </a:rPr>
              <a:t>讲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张宇</a:t>
            </a:r>
            <a:r>
              <a:rPr lang="en-US" altLang="zh-CN" sz="2200" b="1" dirty="0">
                <a:solidFill>
                  <a:schemeClr val="accent1"/>
                </a:solidFill>
              </a:rPr>
              <a:t>36</a:t>
            </a:r>
            <a:r>
              <a:rPr lang="zh-CN" altLang="en-US" sz="2200" b="1" dirty="0">
                <a:solidFill>
                  <a:schemeClr val="accent1"/>
                </a:solidFill>
              </a:rPr>
              <a:t>讲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张宇</a:t>
            </a:r>
            <a:r>
              <a:rPr lang="en-US" altLang="zh-CN" sz="2200" b="1" dirty="0">
                <a:solidFill>
                  <a:schemeClr val="accent1"/>
                </a:solidFill>
              </a:rPr>
              <a:t>1000</a:t>
            </a:r>
            <a:r>
              <a:rPr lang="zh-CN" altLang="en-US" sz="2200" b="1" dirty="0">
                <a:solidFill>
                  <a:schemeClr val="accent1"/>
                </a:solidFill>
              </a:rPr>
              <a:t>题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李林六套卷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李林四套卷</a:t>
            </a:r>
            <a:r>
              <a:rPr lang="en-US" altLang="zh-CN" sz="2200" b="1" dirty="0">
                <a:solidFill>
                  <a:schemeClr val="accent1"/>
                </a:solidFill>
              </a:rPr>
              <a:t>》	《</a:t>
            </a:r>
            <a:r>
              <a:rPr lang="zh-CN" altLang="en-US" sz="2200" b="1" dirty="0">
                <a:solidFill>
                  <a:schemeClr val="accent1"/>
                </a:solidFill>
              </a:rPr>
              <a:t>合工大超越</a:t>
            </a:r>
            <a:r>
              <a:rPr lang="en-US" altLang="zh-CN" sz="2200" b="1" dirty="0">
                <a:solidFill>
                  <a:schemeClr val="accent1"/>
                </a:solidFill>
              </a:rPr>
              <a:t>6</a:t>
            </a:r>
            <a:r>
              <a:rPr lang="zh-CN" altLang="en-US" sz="2200" b="1" dirty="0">
                <a:solidFill>
                  <a:schemeClr val="accent1"/>
                </a:solidFill>
              </a:rPr>
              <a:t>套卷</a:t>
            </a:r>
            <a:r>
              <a:rPr lang="en-US" altLang="zh-CN" sz="2200" b="1" dirty="0">
                <a:solidFill>
                  <a:schemeClr val="accent1"/>
                </a:solidFill>
              </a:rPr>
              <a:t>》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Tips</a:t>
            </a:r>
            <a:r>
              <a:rPr lang="zh-CN" altLang="en-US" sz="2200" b="1" dirty="0">
                <a:solidFill>
                  <a:schemeClr val="accent1"/>
                </a:solidFill>
              </a:rPr>
              <a:t>：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前期题量要跟得上，选择一本主习题集，主要是对自己的能力有提高。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9</a:t>
            </a:r>
            <a:r>
              <a:rPr lang="zh-CN" altLang="en-US" sz="2200" b="1" dirty="0">
                <a:solidFill>
                  <a:schemeClr val="accent1"/>
                </a:solidFill>
              </a:rPr>
              <a:t>月份结束习题集之后，看了武忠祥老师的选填技巧课。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endParaRPr lang="en-US" altLang="zh-CN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053" y="999887"/>
            <a:ext cx="10256363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专业课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开始时间：</a:t>
            </a:r>
            <a:r>
              <a:rPr lang="en-US" altLang="zh-CN" sz="2200" b="1" dirty="0">
                <a:solidFill>
                  <a:schemeClr val="accent1"/>
                </a:solidFill>
              </a:rPr>
              <a:t>7</a:t>
            </a:r>
            <a:r>
              <a:rPr lang="zh-CN" altLang="en-US" sz="2200" b="1" dirty="0">
                <a:solidFill>
                  <a:schemeClr val="accent1"/>
                </a:solidFill>
              </a:rPr>
              <a:t>月份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内容：</a:t>
            </a:r>
            <a:r>
              <a:rPr lang="en-US" altLang="zh-CN" sz="2200" b="1" dirty="0">
                <a:solidFill>
                  <a:schemeClr val="accent1"/>
                </a:solidFill>
              </a:rPr>
              <a:t>	7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王道数据结构基础知识，课后选择题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8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西交计组本科课程，</a:t>
            </a:r>
            <a:r>
              <a:rPr lang="en-US" altLang="zh-CN" sz="2200" dirty="0">
                <a:solidFill>
                  <a:schemeClr val="accent1"/>
                </a:solidFill>
              </a:rPr>
              <a:t>ppt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dirty="0">
                <a:solidFill>
                  <a:schemeClr val="accent1"/>
                </a:solidFill>
              </a:rPr>
              <a:t>	</a:t>
            </a:r>
            <a:r>
              <a:rPr lang="en-US" altLang="zh-CN" sz="2200" b="1" dirty="0">
                <a:solidFill>
                  <a:schemeClr val="accent1"/>
                </a:solidFill>
              </a:rPr>
              <a:t>9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~10</a:t>
            </a:r>
            <a:r>
              <a:rPr lang="zh-CN" altLang="en-US" sz="2200" b="1" dirty="0">
                <a:solidFill>
                  <a:schemeClr val="accent1"/>
                </a:solidFill>
              </a:rPr>
              <a:t>月：</a:t>
            </a:r>
            <a:r>
              <a:rPr lang="zh-CN" altLang="en-US" sz="2200" dirty="0">
                <a:solidFill>
                  <a:schemeClr val="accent1"/>
                </a:solidFill>
              </a:rPr>
              <a:t>历年期末，真题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dirty="0">
                <a:solidFill>
                  <a:schemeClr val="accent1"/>
                </a:solidFill>
              </a:rPr>
              <a:t>	</a:t>
            </a:r>
            <a:r>
              <a:rPr lang="en-US" altLang="zh-CN" sz="2200" b="1" dirty="0">
                <a:solidFill>
                  <a:schemeClr val="accent1"/>
                </a:solidFill>
              </a:rPr>
              <a:t>10</a:t>
            </a:r>
            <a:r>
              <a:rPr lang="zh-CN" altLang="en-US" sz="2200" b="1" dirty="0">
                <a:solidFill>
                  <a:schemeClr val="accent1"/>
                </a:solidFill>
              </a:rPr>
              <a:t>月</a:t>
            </a:r>
            <a:r>
              <a:rPr lang="en-US" altLang="zh-CN" sz="2200" b="1" dirty="0">
                <a:solidFill>
                  <a:schemeClr val="accent1"/>
                </a:solidFill>
              </a:rPr>
              <a:t>~12</a:t>
            </a:r>
            <a:r>
              <a:rPr lang="zh-CN" altLang="en-US" sz="2200" b="1" dirty="0">
                <a:solidFill>
                  <a:schemeClr val="accent1"/>
                </a:solidFill>
              </a:rPr>
              <a:t>月考前：</a:t>
            </a:r>
            <a:r>
              <a:rPr lang="zh-CN" altLang="en-US" sz="2200" dirty="0">
                <a:solidFill>
                  <a:schemeClr val="accent1"/>
                </a:solidFill>
              </a:rPr>
              <a:t>王道课后题，历年期末，真题二三刷，查漏补缺。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zh-CN" altLang="en-US" sz="2200" b="1" dirty="0">
                <a:solidFill>
                  <a:schemeClr val="accent1"/>
                </a:solidFill>
              </a:rPr>
              <a:t>书籍：</a:t>
            </a:r>
            <a:r>
              <a:rPr lang="en-US" altLang="zh-CN" sz="2200" b="1" dirty="0">
                <a:solidFill>
                  <a:schemeClr val="accent1"/>
                </a:solidFill>
              </a:rPr>
              <a:t>《</a:t>
            </a:r>
            <a:r>
              <a:rPr lang="zh-CN" altLang="en-US" sz="2200" b="1" dirty="0">
                <a:solidFill>
                  <a:schemeClr val="accent1"/>
                </a:solidFill>
              </a:rPr>
              <a:t>王道数据结构</a:t>
            </a:r>
            <a:r>
              <a:rPr lang="en-US" altLang="zh-CN" sz="2200" b="1" dirty="0">
                <a:solidFill>
                  <a:schemeClr val="accent1"/>
                </a:solidFill>
              </a:rPr>
              <a:t>》《</a:t>
            </a:r>
            <a:r>
              <a:rPr lang="zh-CN" altLang="en-US" sz="2200" b="1" dirty="0">
                <a:solidFill>
                  <a:schemeClr val="accent1"/>
                </a:solidFill>
              </a:rPr>
              <a:t>王道计算机组成原理</a:t>
            </a:r>
            <a:r>
              <a:rPr lang="en-US" altLang="zh-CN" sz="2200" b="1" dirty="0">
                <a:solidFill>
                  <a:schemeClr val="accent1"/>
                </a:solidFill>
              </a:rPr>
              <a:t>》</a:t>
            </a:r>
            <a:r>
              <a:rPr lang="zh-CN" altLang="en-US" sz="2200" b="1" dirty="0">
                <a:solidFill>
                  <a:schemeClr val="accent1"/>
                </a:solidFill>
              </a:rPr>
              <a:t>《计算机组成与设计（王换</a:t>
            </a:r>
            <a:r>
              <a:rPr lang="zh-CN" altLang="en-US" sz="2200" b="1" dirty="0">
                <a:solidFill>
                  <a:schemeClr val="accent1"/>
                </a:solidFill>
              </a:rPr>
              <a:t>招）》</a:t>
            </a:r>
            <a:endParaRPr lang="zh-CN" altLang="en-US" sz="2200" b="1" dirty="0">
              <a:solidFill>
                <a:schemeClr val="accent1"/>
              </a:solidFill>
            </a:endParaRPr>
          </a:p>
          <a:p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Tips</a:t>
            </a:r>
            <a:r>
              <a:rPr lang="zh-CN" altLang="en-US" sz="2200" b="1" dirty="0">
                <a:solidFill>
                  <a:schemeClr val="accent1"/>
                </a:solidFill>
              </a:rPr>
              <a:t>：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真题很重</a:t>
            </a:r>
            <a:r>
              <a:rPr lang="zh-CN" altLang="en-US" sz="2200" b="1" dirty="0">
                <a:solidFill>
                  <a:schemeClr val="accent1"/>
                </a:solidFill>
              </a:rPr>
              <a:t>要！！！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r>
              <a:rPr lang="zh-CN" altLang="en-US" sz="2200" b="1" dirty="0">
                <a:solidFill>
                  <a:schemeClr val="accent1"/>
                </a:solidFill>
              </a:rPr>
              <a:t>（西交计组与</a:t>
            </a:r>
            <a:r>
              <a:rPr lang="en-US" altLang="zh-CN" sz="2200" b="1" dirty="0">
                <a:solidFill>
                  <a:schemeClr val="accent1"/>
                </a:solidFill>
              </a:rPr>
              <a:t>408</a:t>
            </a:r>
            <a:r>
              <a:rPr lang="zh-CN" altLang="en-US" sz="2200" b="1" dirty="0">
                <a:solidFill>
                  <a:schemeClr val="accent1"/>
                </a:solidFill>
              </a:rPr>
              <a:t>统考有差别，一切按照西</a:t>
            </a:r>
            <a:r>
              <a:rPr lang="zh-CN" altLang="en-US" sz="2200" b="1" dirty="0">
                <a:solidFill>
                  <a:schemeClr val="accent1"/>
                </a:solidFill>
              </a:rPr>
              <a:t>交的标准。）</a:t>
            </a:r>
            <a:r>
              <a:rPr lang="en-US" altLang="zh-CN" sz="2200" b="1" dirty="0">
                <a:solidFill>
                  <a:schemeClr val="accent1"/>
                </a:solidFill>
              </a:rPr>
              <a:t>	</a:t>
            </a:r>
            <a:endParaRPr lang="en-US" altLang="zh-CN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7820" y="1948815"/>
            <a:ext cx="1358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SIX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1980" y="3140075"/>
            <a:ext cx="3367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复试简介</a:t>
            </a:r>
            <a:endParaRPr kumimoji="1" lang="zh-CN" altLang="en-US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72380" y="2778760"/>
            <a:ext cx="2049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6590" y="796290"/>
            <a:ext cx="10879455" cy="55537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fontAlgn="auto">
              <a:spcAft>
                <a:spcPts val="6000"/>
              </a:spcAft>
            </a:pPr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计算机2021年复试</a:t>
            </a: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总成绩=初试成绩×60%+复试成绩×40%，以百分制计，初试成绩为初试总分换算的百分制成绩。</a:t>
            </a:r>
            <a:endParaRPr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复试流程：笔试（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）+机试（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20%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）+综合面试（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英语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听力、口语测试（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笔试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：操作系统、离散数学、计算机网络、编译原理、数据库原理、软件工程（六选二）。</a:t>
            </a:r>
            <a:endParaRPr 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机试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：必须参加机试并取得合格成绩，但是CCF CSP认证成绩在350分（含以上者）可免机试，直接认定机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试合格。</a:t>
            </a:r>
            <a:endParaRPr 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：自我介绍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英文对话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文献翻译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综合面试</a:t>
            </a:r>
            <a:endParaRPr 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kumimoji="1"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笔试与机试成绩均需达到合格线，否则不予录取。复试成绩不合格（低于60分）者不予录取！！！</a:t>
            </a:r>
            <a:endParaRPr kumimoji="1"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05405" y="315404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主讲人基本情况介绍</a:t>
            </a:r>
            <a:endParaRPr kumimoji="1" lang="zh-CN" altLang="en-US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94910" y="2778760"/>
            <a:ext cx="22021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59375" y="1948815"/>
            <a:ext cx="1873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ONE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0290" y="1948815"/>
            <a:ext cx="2472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SEVEN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3985" y="3126105"/>
            <a:ext cx="1765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答疑</a:t>
            </a:r>
            <a:endParaRPr kumimoji="1" lang="zh-CN" altLang="en-US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760"/>
            <a:ext cx="2738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6166" y="620184"/>
            <a:ext cx="10879668" cy="56176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166" y="1176321"/>
            <a:ext cx="9204271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22</a:t>
            </a:r>
            <a:r>
              <a:rPr lang="zh-CN" altLang="en-US" sz="2800" b="1" dirty="0">
                <a:solidFill>
                  <a:schemeClr val="accent1"/>
                </a:solidFill>
              </a:rPr>
              <a:t>考研西交定向班内容：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周一到周六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实时答疑</a:t>
            </a:r>
            <a:endParaRPr lang="en-US" altLang="zh-CN" b="1" kern="0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每月定期直播，为大家做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专业课规划和进度提醒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，总结大家的问题</a:t>
            </a:r>
            <a:endParaRPr lang="en-US" altLang="zh-CN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本科课程</a:t>
            </a:r>
            <a:r>
              <a:rPr lang="en-US" altLang="zh-CN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课件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，计算机组成原理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课后习题答案</a:t>
            </a:r>
            <a:endParaRPr lang="en-US" altLang="zh-CN" b="1" kern="0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期末题和真题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文字解析及视频讲解</a:t>
            </a:r>
            <a:endParaRPr lang="en-US" altLang="zh-CN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专业课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en-US" altLang="zh-CN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复试指导，包括</a:t>
            </a:r>
            <a:r>
              <a:rPr lang="zh-CN" altLang="en-US" b="1" kern="0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复试资料和答疑</a:t>
            </a:r>
            <a:endParaRPr lang="en-US" altLang="zh-CN" b="1" kern="0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61" y="1598106"/>
            <a:ext cx="2800668" cy="28006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5142" y="4215305"/>
            <a:ext cx="23442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扫码咨询客服定向班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387725" y="2479675"/>
            <a:ext cx="5416550" cy="0"/>
          </a:xfrm>
          <a:prstGeom prst="line">
            <a:avLst/>
          </a:prstGeom>
          <a:ln w="19050">
            <a:solidFill>
              <a:srgbClr val="3C3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508375" y="1751965"/>
            <a:ext cx="502920" cy="5029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207510" y="1777365"/>
            <a:ext cx="1016635" cy="464185"/>
          </a:xfrm>
          <a:prstGeom prst="rtTriangle">
            <a:avLst/>
          </a:prstGeom>
          <a:solidFill>
            <a:srgbClr val="315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684520" y="1777365"/>
            <a:ext cx="2068195" cy="4641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C3F8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7370" y="1777365"/>
            <a:ext cx="464185" cy="464185"/>
          </a:xfrm>
          <a:prstGeom prst="rect">
            <a:avLst/>
          </a:prstGeom>
          <a:solidFill>
            <a:srgbClr val="315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07895" y="2954020"/>
            <a:ext cx="7776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1">
                <a:solidFill>
                  <a:srgbClr val="31518C"/>
                </a:solidFill>
                <a:latin typeface="Lantinghei SC Heavy" panose="02000000000000000000" charset="-122"/>
                <a:ea typeface="Lantinghei SC Heavy" panose="02000000000000000000" charset="-122"/>
              </a:rPr>
              <a:t>THANK YOU</a:t>
            </a:r>
            <a:endParaRPr lang="en-US" altLang="zh-CN" sz="8000" b="1">
              <a:solidFill>
                <a:srgbClr val="31518C"/>
              </a:solidFill>
              <a:latin typeface="Lantinghei SC Heavy" panose="02000000000000000000" charset="-122"/>
              <a:ea typeface="Lantinghei SC Heavy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18260" y="3223895"/>
            <a:ext cx="465455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1200"/>
              </a:spcAft>
            </a:pPr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学长：</a:t>
            </a:r>
            <a:endParaRPr kumimoji="1" lang="zh-CN" altLang="en-US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本科情况：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某双非计算机科班；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charset="0"/>
            </a:pP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四六级飘过，GPA3.2；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charset="0"/>
            </a:pP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无项目经历、无paper、无专利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1200"/>
              </a:spcBef>
              <a:buFont typeface="Wingdings" panose="05000000000000000000" charset="0"/>
            </a:pP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初试成绩：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charset="0"/>
            </a:pP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400+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（专业课</a:t>
            </a: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134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78175" y="1646555"/>
            <a:ext cx="421005" cy="421005"/>
          </a:xfrm>
          <a:prstGeom prst="ellipse">
            <a:avLst/>
          </a:prstGeom>
          <a:solidFill>
            <a:srgbClr val="3F63A1"/>
          </a:solidFill>
          <a:ln w="38100">
            <a:solidFill>
              <a:srgbClr val="3F6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14930" y="1407795"/>
            <a:ext cx="1547495" cy="13781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441" h="2173">
                <a:moveTo>
                  <a:pt x="0" y="1219"/>
                </a:moveTo>
                <a:cubicBezTo>
                  <a:pt x="-21" y="535"/>
                  <a:pt x="605" y="-17"/>
                  <a:pt x="1219" y="0"/>
                </a:cubicBezTo>
                <a:cubicBezTo>
                  <a:pt x="1902" y="-21"/>
                  <a:pt x="2454" y="605"/>
                  <a:pt x="2437" y="1219"/>
                </a:cubicBezTo>
                <a:cubicBezTo>
                  <a:pt x="2466" y="1602"/>
                  <a:pt x="2179" y="2029"/>
                  <a:pt x="1979" y="2170"/>
                </a:cubicBezTo>
                <a:cubicBezTo>
                  <a:pt x="1982" y="2165"/>
                  <a:pt x="1992" y="2053"/>
                  <a:pt x="1989" y="2049"/>
                </a:cubicBezTo>
                <a:cubicBezTo>
                  <a:pt x="2002" y="1616"/>
                  <a:pt x="1606" y="1267"/>
                  <a:pt x="1219" y="1278"/>
                </a:cubicBezTo>
                <a:cubicBezTo>
                  <a:pt x="786" y="1265"/>
                  <a:pt x="437" y="1661"/>
                  <a:pt x="448" y="2049"/>
                </a:cubicBezTo>
                <a:cubicBezTo>
                  <a:pt x="446" y="2090"/>
                  <a:pt x="459" y="2186"/>
                  <a:pt x="458" y="2170"/>
                </a:cubicBezTo>
                <a:cubicBezTo>
                  <a:pt x="210" y="2002"/>
                  <a:pt x="-24" y="1542"/>
                  <a:pt x="0" y="1219"/>
                </a:cubicBezTo>
                <a:close/>
              </a:path>
            </a:pathLst>
          </a:custGeom>
          <a:noFill/>
          <a:ln w="38100">
            <a:solidFill>
              <a:srgbClr val="3F63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899410" y="2219325"/>
            <a:ext cx="978535" cy="7359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542" h="1160">
                <a:moveTo>
                  <a:pt x="1531" y="892"/>
                </a:moveTo>
                <a:cubicBezTo>
                  <a:pt x="1337" y="1064"/>
                  <a:pt x="998" y="1166"/>
                  <a:pt x="771" y="1159"/>
                </a:cubicBezTo>
                <a:cubicBezTo>
                  <a:pt x="486" y="1171"/>
                  <a:pt x="167" y="1026"/>
                  <a:pt x="10" y="892"/>
                </a:cubicBezTo>
                <a:cubicBezTo>
                  <a:pt x="7" y="887"/>
                  <a:pt x="-3" y="775"/>
                  <a:pt x="0" y="771"/>
                </a:cubicBezTo>
                <a:cubicBezTo>
                  <a:pt x="-13" y="338"/>
                  <a:pt x="383" y="-11"/>
                  <a:pt x="771" y="0"/>
                </a:cubicBezTo>
                <a:cubicBezTo>
                  <a:pt x="1203" y="-13"/>
                  <a:pt x="1552" y="383"/>
                  <a:pt x="1541" y="771"/>
                </a:cubicBezTo>
                <a:cubicBezTo>
                  <a:pt x="1543" y="812"/>
                  <a:pt x="1530" y="908"/>
                  <a:pt x="1531" y="892"/>
                </a:cubicBezTo>
                <a:close/>
              </a:path>
            </a:pathLst>
          </a:custGeom>
          <a:solidFill>
            <a:srgbClr val="3F63A1"/>
          </a:solidFill>
          <a:ln w="38100">
            <a:solidFill>
              <a:srgbClr val="3F6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22895" y="1646555"/>
            <a:ext cx="421005" cy="421005"/>
          </a:xfrm>
          <a:prstGeom prst="ellipse">
            <a:avLst/>
          </a:prstGeom>
          <a:solidFill>
            <a:srgbClr val="3F63A1"/>
          </a:solidFill>
          <a:ln w="38100">
            <a:solidFill>
              <a:srgbClr val="3F6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7359650" y="1407795"/>
            <a:ext cx="1547495" cy="13781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441" h="2173">
                <a:moveTo>
                  <a:pt x="0" y="1219"/>
                </a:moveTo>
                <a:cubicBezTo>
                  <a:pt x="-21" y="535"/>
                  <a:pt x="605" y="-17"/>
                  <a:pt x="1219" y="0"/>
                </a:cubicBezTo>
                <a:cubicBezTo>
                  <a:pt x="1902" y="-21"/>
                  <a:pt x="2454" y="605"/>
                  <a:pt x="2437" y="1219"/>
                </a:cubicBezTo>
                <a:cubicBezTo>
                  <a:pt x="2466" y="1602"/>
                  <a:pt x="2179" y="2029"/>
                  <a:pt x="1979" y="2170"/>
                </a:cubicBezTo>
                <a:cubicBezTo>
                  <a:pt x="1982" y="2165"/>
                  <a:pt x="1992" y="2053"/>
                  <a:pt x="1989" y="2049"/>
                </a:cubicBezTo>
                <a:cubicBezTo>
                  <a:pt x="2002" y="1616"/>
                  <a:pt x="1606" y="1267"/>
                  <a:pt x="1219" y="1278"/>
                </a:cubicBezTo>
                <a:cubicBezTo>
                  <a:pt x="786" y="1265"/>
                  <a:pt x="437" y="1661"/>
                  <a:pt x="448" y="2049"/>
                </a:cubicBezTo>
                <a:cubicBezTo>
                  <a:pt x="446" y="2090"/>
                  <a:pt x="459" y="2186"/>
                  <a:pt x="458" y="2170"/>
                </a:cubicBezTo>
                <a:cubicBezTo>
                  <a:pt x="210" y="2002"/>
                  <a:pt x="-24" y="1542"/>
                  <a:pt x="0" y="1219"/>
                </a:cubicBezTo>
                <a:close/>
              </a:path>
            </a:pathLst>
          </a:custGeom>
          <a:noFill/>
          <a:ln w="38100">
            <a:solidFill>
              <a:srgbClr val="3F63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7644130" y="2219325"/>
            <a:ext cx="978535" cy="7359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542" h="1160">
                <a:moveTo>
                  <a:pt x="1531" y="892"/>
                </a:moveTo>
                <a:cubicBezTo>
                  <a:pt x="1337" y="1064"/>
                  <a:pt x="998" y="1166"/>
                  <a:pt x="771" y="1159"/>
                </a:cubicBezTo>
                <a:cubicBezTo>
                  <a:pt x="486" y="1171"/>
                  <a:pt x="167" y="1026"/>
                  <a:pt x="10" y="892"/>
                </a:cubicBezTo>
                <a:cubicBezTo>
                  <a:pt x="7" y="887"/>
                  <a:pt x="-3" y="775"/>
                  <a:pt x="0" y="771"/>
                </a:cubicBezTo>
                <a:cubicBezTo>
                  <a:pt x="-13" y="338"/>
                  <a:pt x="383" y="-11"/>
                  <a:pt x="771" y="0"/>
                </a:cubicBezTo>
                <a:cubicBezTo>
                  <a:pt x="1203" y="-13"/>
                  <a:pt x="1552" y="383"/>
                  <a:pt x="1541" y="771"/>
                </a:cubicBezTo>
                <a:cubicBezTo>
                  <a:pt x="1543" y="812"/>
                  <a:pt x="1530" y="908"/>
                  <a:pt x="1531" y="892"/>
                </a:cubicBezTo>
                <a:close/>
              </a:path>
            </a:pathLst>
          </a:custGeom>
          <a:solidFill>
            <a:srgbClr val="3F63A1"/>
          </a:solidFill>
          <a:ln w="38100">
            <a:solidFill>
              <a:srgbClr val="3F6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72810" y="3223895"/>
            <a:ext cx="5442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Aft>
                <a:spcPts val="1200"/>
              </a:spcAft>
            </a:pPr>
            <a:r>
              <a:rPr kumimoji="1" lang="en-US" altLang="zh-CN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zh-CN" altLang="en-US" sz="28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学长：</a:t>
            </a:r>
            <a:endParaRPr kumimoji="1" lang="zh-CN" altLang="en-US" sz="28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本科情况</a:t>
            </a:r>
            <a:r>
              <a:rPr kumimoji="1" lang="zh-CN" altLang="en-US" sz="2400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2000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211非科班（双信专业）；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飘过，六级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翻车；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项目竞赛经验缺乏，无</a:t>
            </a: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初试成绩：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410+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（数学</a:t>
            </a: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、专业课</a:t>
            </a:r>
            <a:r>
              <a:rPr kumimoji="1" lang="en-US" altLang="zh-CN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</a:t>
            </a:r>
            <a:r>
              <a:rPr kumimoji="1" lang="zh-CN" altLang="en-US" sz="2000" b="1" dirty="0">
                <a:solidFill>
                  <a:srgbClr val="3F6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000" b="1" dirty="0">
              <a:solidFill>
                <a:srgbClr val="3F6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901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994910" y="2778760"/>
            <a:ext cx="22021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59375" y="1948815"/>
            <a:ext cx="1873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TWO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6475" y="3372485"/>
            <a:ext cx="7642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  <a:sym typeface="+mn-ea"/>
              </a:rPr>
              <a:t>院校基本信息介绍</a:t>
            </a:r>
            <a:endParaRPr kumimoji="1" lang="zh-CN" altLang="en-US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矩形 1"/>
          <p:cNvSpPr/>
          <p:nvPr/>
        </p:nvSpPr>
        <p:spPr>
          <a:xfrm>
            <a:off x="891281" y="1749425"/>
            <a:ext cx="8545483" cy="3046988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>
            <a:lvl1pPr lvl="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l"/>
            <a:endParaRPr 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2"/>
          <p:cNvSpPr/>
          <p:nvPr>
            <p:ph type="ctrTitle"/>
          </p:nvPr>
        </p:nvSpPr>
        <p:spPr>
          <a:xfrm>
            <a:off x="4250055" y="872490"/>
            <a:ext cx="3691890" cy="691515"/>
          </a:xfrm>
        </p:spPr>
        <p:txBody>
          <a:bodyPr vert="horz" wrap="square" lIns="91440" tIns="45720" rIns="91440" bIns="45720" numCol="1" anchor="t" anchorCtr="0">
            <a:scene3d>
              <a:camera prst="orthographicFront"/>
              <a:lightRig rig="threePt" dir="t"/>
            </a:scene3d>
          </a:bodyPr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3600" b="1" i="0" u="none" strike="noStrike" kern="0" spc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为什么选择西交？</a:t>
            </a:r>
            <a:endParaRPr lang="zh-CN" sz="3600" b="1" i="0" u="none" strike="noStrike" kern="0" spc="0" baseline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1655821" y="1749425"/>
            <a:ext cx="8545483" cy="3046988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>
            <a:lvl1pPr lvl="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marL="342900" indent="-342900" algn="l"/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548" y="1934210"/>
            <a:ext cx="66294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西交是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985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，双一流，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C9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软科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中国大学排名，西交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西交计算机和软件招生基数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较大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创新港学校环境、宿舍单人间，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你值得拥有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研究生考试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，学校公平，性价比高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1"/>
          <a:srcRect r="1369"/>
          <a:stretch>
            <a:fillRect/>
          </a:stretch>
        </p:blipFill>
        <p:spPr>
          <a:xfrm>
            <a:off x="8332658" y="2405868"/>
            <a:ext cx="2204557" cy="2046167"/>
          </a:xfrm>
          <a:prstGeom prst="rect">
            <a:avLst/>
          </a:prstGeom>
        </p:spPr>
      </p:pic>
      <p:pic>
        <p:nvPicPr>
          <p:cNvPr id="1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596120" y="2406015"/>
            <a:ext cx="1100455" cy="110045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关注微信公众号：王道在线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935720" y="6222365"/>
            <a:ext cx="7165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www.cskaoyan.com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623" y="777973"/>
            <a:ext cx="2668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西交-计算机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0450" y="1901825"/>
            <a:ext cx="5742305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D7D31"/>
              </a:buClr>
              <a:buFont typeface="Wingdings" panose="05000000000000000000" charset="0"/>
            </a:pP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西交计算机在第四轮教育部学科评估中评为A-级别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学硕：数一英一，814（数据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结构+计组）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Clr>
                <a:srgbClr val="4472C4"/>
              </a:buClr>
              <a:buFont typeface="Wingdings" panose="05000000000000000000" charset="0"/>
              <a:buNone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l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专硕：数二英二，912（数据结构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计组）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大学排名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77075" y="2258695"/>
            <a:ext cx="4733925" cy="3231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2723" y="680183"/>
            <a:ext cx="2668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西交-计算机</a:t>
            </a:r>
            <a:endParaRPr lang="zh-CN" sz="3600" b="1" ker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535" y="1798320"/>
            <a:ext cx="40290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学校指定的初试参考书：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0" y="1550048"/>
            <a:ext cx="2643346" cy="4462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56" y="1550048"/>
            <a:ext cx="3334558" cy="4462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5823" y="820518"/>
            <a:ext cx="4039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西交-计算机实验室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0550" y="1651000"/>
            <a:ext cx="7620635" cy="4401820"/>
          </a:xfrm>
          <a:prstGeom prst="rect">
            <a:avLst/>
          </a:prstGeom>
          <a:noFill/>
        </p:spPr>
        <p:txBody>
          <a:bodyPr wrap="squar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marL="2286000" lvl="5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marL="2743200" lvl="6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marL="3200400" lvl="7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marL="3657600" lvl="8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charset="0"/>
            </a:pP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智能网络与网络安全教育部重点实验室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https://nskeylab.xjtu.edu.cn/site/lab/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陕西省天地网技术重点实验室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https://labs.xjtudlc.com/labs/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陕西省计算机网络重点实验室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西安交通大学系统工程研究所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http://www.sei.xjtu.edu.cn/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charset="0"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20,&quot;width&quot;:7095}"/>
</p:tagLst>
</file>

<file path=ppt/tags/tag2.xml><?xml version="1.0" encoding="utf-8"?>
<p:tagLst xmlns:p="http://schemas.openxmlformats.org/presentationml/2006/main">
  <p:tag name="KSO_WM_UNIT_TABLE_BEAUTIFY" val="smartTable{e2ce584f-25a7-4c67-8309-c8d194154cc8}"/>
</p:tagLst>
</file>

<file path=ppt/tags/tag3.xml><?xml version="1.0" encoding="utf-8"?>
<p:tagLst xmlns:p="http://schemas.openxmlformats.org/presentationml/2006/main">
  <p:tag name="KSO_WM_UNIT_TABLE_BEAUTIFY" val="smartTable{38976fd9-0e2f-46b9-be9a-63634510c29d}"/>
  <p:tag name="TABLE_ENDDRAG_ORIGIN_RECT" val="182*149"/>
  <p:tag name="TABLE_ENDDRAG_RECT" val="144*210*182*149"/>
</p:tagLst>
</file>

<file path=ppt/tags/tag4.xml><?xml version="1.0" encoding="utf-8"?>
<p:tagLst xmlns:p="http://schemas.openxmlformats.org/presentationml/2006/main">
  <p:tag name="KSO_WM_UNIT_TABLE_BEAUTIFY" val="smartTable{38976fd9-0e2f-46b9-be9a-63634510c29d}"/>
  <p:tag name="TABLE_ENDDRAG_ORIGIN_RECT" val="182*149"/>
  <p:tag name="TABLE_ENDDRAG_RECT" val="144*210*182*149"/>
</p:tagLst>
</file>

<file path=ppt/tags/tag5.xml><?xml version="1.0" encoding="utf-8"?>
<p:tagLst xmlns:p="http://schemas.openxmlformats.org/presentationml/2006/main">
  <p:tag name="KSO_WM_UNIT_TABLE_BEAUTIFY" val="smartTable{182df434-9603-48f0-af23-270385a0845e}"/>
  <p:tag name="TABLE_ENDDRAG_ORIGIN_RECT" val="732*294"/>
  <p:tag name="TABLE_ENDDRAG_RECT" val="152*154*732*294"/>
</p:tagLst>
</file>

<file path=ppt/tags/tag6.xml><?xml version="1.0" encoding="utf-8"?>
<p:tagLst xmlns:p="http://schemas.openxmlformats.org/presentationml/2006/main">
  <p:tag name="KSO_WM_UNIT_TABLE_BEAUTIFY" val="smartTable{987c8e25-b8a8-45b0-b27b-4bf317918e43}"/>
</p:tagLst>
</file>

<file path=ppt/tags/tag7.xml><?xml version="1.0" encoding="utf-8"?>
<p:tagLst xmlns:p="http://schemas.openxmlformats.org/presentationml/2006/main">
  <p:tag name="KSO_WM_UNIT_TABLE_BEAUTIFY" val="smartTable{38976fd9-0e2f-46b9-be9a-63634510c29d}"/>
  <p:tag name="TABLE_ENDDRAG_ORIGIN_RECT" val="182*149"/>
  <p:tag name="TABLE_ENDDRAG_RECT" val="144*210*182*149"/>
</p:tagLst>
</file>

<file path=ppt/tags/tag8.xml><?xml version="1.0" encoding="utf-8"?>
<p:tagLst xmlns:p="http://schemas.openxmlformats.org/presentationml/2006/main">
  <p:tag name="KSO_WM_UNIT_TABLE_BEAUTIFY" val="smartTable{a7227ff6-29cf-4427-8a8d-42cfdd4701c8}"/>
  <p:tag name="TABLE_ENDDRAG_ORIGIN_RECT" val="314*332"/>
  <p:tag name="TABLE_ENDDRAG_RECT" val="496*146*314*332"/>
</p:tagLst>
</file>

<file path=ppt/tags/tag9.xml><?xml version="1.0" encoding="utf-8"?>
<p:tagLst xmlns:p="http://schemas.openxmlformats.org/presentationml/2006/main">
  <p:tag name="KSO_WM_UNIT_TABLE_BEAUTIFY" val="smartTable{f3bf3245-4b25-493c-9067-e8e6480fb2b0}"/>
  <p:tag name="TABLE_ENDDRAG_ORIGIN_RECT" val="718*217"/>
  <p:tag name="TABLE_ENDDRAG_RECT" val="124*222*718*21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4644</Words>
  <Application>WPS 演示</Application>
  <PresentationFormat>宽屏</PresentationFormat>
  <Paragraphs>602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Songti SC Black</vt:lpstr>
      <vt:lpstr>Lantinghei SC Heavy</vt:lpstr>
      <vt:lpstr>Hiragino Sans GB W3</vt:lpstr>
      <vt:lpstr>Lantinghei SC Demibold</vt:lpstr>
      <vt:lpstr>Wingdings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为什么选择西交？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シ年轻即出发ミ</cp:lastModifiedBy>
  <cp:revision>43</cp:revision>
  <dcterms:created xsi:type="dcterms:W3CDTF">2020-07-30T09:47:00Z</dcterms:created>
  <dcterms:modified xsi:type="dcterms:W3CDTF">2021-06-03T07:38:57Z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B3B143738B8B4460A00ECA098B9B3696</vt:lpwstr>
  </property>
</Properties>
</file>