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482" r:id="rId3"/>
    <p:sldId id="607" r:id="rId4"/>
    <p:sldId id="546" r:id="rId5"/>
    <p:sldId id="591" r:id="rId6"/>
    <p:sldId id="588" r:id="rId7"/>
    <p:sldId id="592" r:id="rId8"/>
    <p:sldId id="593" r:id="rId9"/>
    <p:sldId id="595" r:id="rId10"/>
    <p:sldId id="596" r:id="rId11"/>
    <p:sldId id="597" r:id="rId12"/>
    <p:sldId id="601" r:id="rId13"/>
    <p:sldId id="598" r:id="rId14"/>
    <p:sldId id="599" r:id="rId15"/>
    <p:sldId id="600" r:id="rId16"/>
    <p:sldId id="602" r:id="rId17"/>
    <p:sldId id="603" r:id="rId18"/>
    <p:sldId id="606" r:id="rId19"/>
    <p:sldId id="605" r:id="rId20"/>
    <p:sldId id="608" r:id="rId21"/>
    <p:sldId id="609" r:id="rId22"/>
    <p:sldId id="570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4B19"/>
    <a:srgbClr val="DF4C19"/>
    <a:srgbClr val="FF0000"/>
    <a:srgbClr val="FF6600"/>
    <a:srgbClr val="FF0066"/>
    <a:srgbClr val="FF3300"/>
    <a:srgbClr val="FF9900"/>
    <a:srgbClr val="CC3300"/>
    <a:srgbClr val="33CC33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2241" autoAdjust="0"/>
  </p:normalViewPr>
  <p:slideViewPr>
    <p:cSldViewPr>
      <p:cViewPr varScale="1">
        <p:scale>
          <a:sx n="63" d="100"/>
          <a:sy n="63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87BE11-4E81-418B-8844-F568BA2C620B}" type="datetimeFigureOut">
              <a:rPr lang="zh-CN" altLang="en-US"/>
              <a:pPr>
                <a:defRPr/>
              </a:pPr>
              <a:t>2012-8-3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251CF2B-3AE3-45EA-8527-BF60EC389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1CF2B-3AE3-45EA-8527-BF60EC389D7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1CF2B-3AE3-45EA-8527-BF60EC389D7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1CF2B-3AE3-45EA-8527-BF60EC389D7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BB6AF-0623-4793-963A-6A74ADA1E30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FCF26-CF1C-42DD-9F1A-F1E046412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8491-62F5-4FB7-ACF4-AF2A2DEA97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873EC-14E8-406C-A353-A5E1A7A209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8650-9435-4BE8-9FFA-2D5BAFE35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5AF26-4A4F-4323-81FB-351DD4A76F7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55A06-B483-4F10-AF5A-D95809EDF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58D90-785D-4072-B4BF-E7FBC1CB6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0A7C7-E3C4-43BF-A14D-E6A5E566422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4AA5E-FB21-490E-992C-3C1662E7C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1874B-A4B4-4A7C-8C02-517F722C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13371-0DB8-4061-B5E2-C51CE77FD6C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49821-BFE7-4AE5-A4BE-08446737F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F58AC-8EDD-48FD-9564-75BBB82C4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01694-40E6-466A-AD53-31FA0CB2AB8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D75C5-7F81-4A71-AB91-E6CD8BADC0D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511E9-8E54-40FE-907C-F45CDFBC98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BF2B4-D4DC-458F-B597-6488C6FD9EE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480FC-0A5B-435A-AB41-6036A90DE412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08EB-C6BF-4FF3-BF4F-278BC2DFF5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BB740-6B31-417C-AB90-CD01679A47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4E39AE-2A40-4905-85C0-D3FEA70A7E24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pic>
        <p:nvPicPr>
          <p:cNvPr id="2053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259BDF5-FA3F-4DE7-A496-13918097DA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7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napshot_isolation" TargetMode="External"/><Relationship Id="rId2" Type="http://schemas.openxmlformats.org/officeDocument/2006/relationships/hyperlink" Target="http://en.wikipedia.org/wiki/Isolation_(database_systems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656184"/>
          </a:xfrm>
        </p:spPr>
        <p:txBody>
          <a:bodyPr/>
          <a:lstStyle/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数据库隔离级别</a:t>
            </a:r>
            <a:endParaRPr lang="zh-CN" altLang="en-US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</a:t>
            </a:r>
            <a:r>
              <a:rPr lang="en-US" altLang="zh-CN" dirty="0" smtClean="0"/>
              <a:t>ubai.lk@taobao.com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94036-600E-4BBA-B543-31987D495241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Lock Based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Dirty </a:t>
            </a:r>
            <a:r>
              <a:rPr lang="en-US" altLang="zh-CN" sz="2000" dirty="0" smtClean="0">
                <a:latin typeface="Arial Unicode MS" pitchFamily="34" charset="-122"/>
              </a:rPr>
              <a:t>Write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No Write Lock; No Read Lock; </a:t>
            </a:r>
            <a:r>
              <a:rPr lang="zh-CN" altLang="en-US" sz="2000" dirty="0" smtClean="0">
                <a:latin typeface="Arial Unicode MS" pitchFamily="34" charset="-122"/>
              </a:rPr>
              <a:t>仅保证对单个数据修改的原子性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pl-PL" altLang="zh-CN" sz="2000" dirty="0" smtClean="0">
                <a:latin typeface="Arial Unicode MS" pitchFamily="34" charset="-122"/>
              </a:rPr>
              <a:t>w1[x</a:t>
            </a:r>
            <a:r>
              <a:rPr lang="en-US" altLang="zh-CN" sz="2000" dirty="0" smtClean="0">
                <a:latin typeface="Arial Unicode MS" pitchFamily="34" charset="-122"/>
              </a:rPr>
              <a:t>=10</a:t>
            </a:r>
            <a:r>
              <a:rPr lang="pl-PL" altLang="zh-CN" sz="2000" dirty="0" smtClean="0">
                <a:latin typeface="Arial Unicode MS" pitchFamily="34" charset="-122"/>
              </a:rPr>
              <a:t>]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w2[x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=20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] </a:t>
            </a:r>
            <a:r>
              <a:rPr lang="pl-PL" altLang="zh-CN" sz="2000" dirty="0" smtClean="0">
                <a:latin typeface="Arial Unicode MS" pitchFamily="34" charset="-122"/>
              </a:rPr>
              <a:t>w2[y</a:t>
            </a:r>
            <a:r>
              <a:rPr lang="en-US" altLang="zh-CN" sz="2000" dirty="0" smtClean="0">
                <a:latin typeface="Arial Unicode MS" pitchFamily="34" charset="-122"/>
              </a:rPr>
              <a:t>=20</a:t>
            </a:r>
            <a:r>
              <a:rPr lang="pl-PL" altLang="zh-CN" sz="2000" dirty="0" smtClean="0">
                <a:latin typeface="Arial Unicode MS" pitchFamily="34" charset="-122"/>
              </a:rPr>
              <a:t>] c2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w1[y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=10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] </a:t>
            </a:r>
            <a:r>
              <a:rPr lang="pl-PL" altLang="zh-CN" sz="2000" dirty="0" smtClean="0">
                <a:latin typeface="Arial Unicode MS" pitchFamily="34" charset="-122"/>
              </a:rPr>
              <a:t>c</a:t>
            </a:r>
            <a:r>
              <a:rPr lang="en-US" altLang="zh-CN" sz="2000" dirty="0" err="1" smtClean="0">
                <a:latin typeface="Arial Unicode MS" pitchFamily="34" charset="-122"/>
              </a:rPr>
              <a:t>ommit</a:t>
            </a:r>
            <a:r>
              <a:rPr lang="pl-PL" altLang="zh-CN" sz="2000" dirty="0" smtClean="0">
                <a:latin typeface="Arial Unicode MS" pitchFamily="34" charset="-122"/>
              </a:rPr>
              <a:t>1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违反</a:t>
            </a:r>
            <a:r>
              <a:rPr lang="en-US" altLang="zh-CN" sz="2000" dirty="0" smtClean="0">
                <a:latin typeface="Arial Unicode MS" pitchFamily="34" charset="-122"/>
              </a:rPr>
              <a:t>x=y</a:t>
            </a:r>
            <a:r>
              <a:rPr lang="zh-CN" altLang="en-US" sz="2000" dirty="0" smtClean="0">
                <a:latin typeface="Arial Unicode MS" pitchFamily="34" charset="-122"/>
              </a:rPr>
              <a:t>的一致性约束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Lock Based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Locking Read </a:t>
            </a:r>
            <a:r>
              <a:rPr lang="en-US" altLang="zh-CN" sz="2000" dirty="0" err="1" smtClean="0">
                <a:latin typeface="Arial Unicode MS" pitchFamily="34" charset="-122"/>
              </a:rPr>
              <a:t>Uncommited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2 Phase Write </a:t>
            </a:r>
            <a:r>
              <a:rPr lang="en-US" altLang="zh-CN" sz="2000" dirty="0" smtClean="0">
                <a:latin typeface="Arial Unicode MS" pitchFamily="34" charset="-122"/>
              </a:rPr>
              <a:t>Lock on Row; </a:t>
            </a:r>
            <a:r>
              <a:rPr lang="en-US" altLang="zh-CN" sz="2000" dirty="0" smtClean="0">
                <a:latin typeface="Arial Unicode MS" pitchFamily="34" charset="-122"/>
              </a:rPr>
              <a:t>No Read Lock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u="sng" dirty="0" smtClean="0">
                <a:latin typeface="Arial Unicode MS" pitchFamily="34" charset="-122"/>
              </a:rPr>
              <a:t>Non-Dirty Write Case: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latin typeface="Arial Unicode MS" pitchFamily="34" charset="-122"/>
              </a:rPr>
              <a:t>wlock1[x]</a:t>
            </a:r>
            <a:r>
              <a:rPr lang="en-US" altLang="zh-CN" sz="2000" dirty="0" smtClean="0">
                <a:latin typeface="Arial Unicode MS" pitchFamily="34" charset="-122"/>
              </a:rPr>
              <a:t>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w1[x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=10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]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</a:rPr>
              <a:t>wlock2[x][blocked] </a:t>
            </a:r>
            <a:r>
              <a:rPr lang="pl-PL" altLang="zh-CN" sz="2000" strike="sngStrike" dirty="0" smtClean="0">
                <a:latin typeface="Arial Unicode MS" pitchFamily="34" charset="-122"/>
              </a:rPr>
              <a:t>w2[x</a:t>
            </a:r>
            <a:r>
              <a:rPr lang="en-US" altLang="zh-CN" sz="2000" strike="sngStrike" dirty="0" smtClean="0">
                <a:latin typeface="Arial Unicode MS" pitchFamily="34" charset="-122"/>
              </a:rPr>
              <a:t>=20</a:t>
            </a:r>
            <a:r>
              <a:rPr lang="pl-PL" altLang="zh-CN" sz="2000" strike="sngStrike" dirty="0" smtClean="0">
                <a:latin typeface="Arial Unicode MS" pitchFamily="34" charset="-122"/>
              </a:rPr>
              <a:t>] w2[y</a:t>
            </a:r>
            <a:r>
              <a:rPr lang="en-US" altLang="zh-CN" sz="2000" strike="sngStrike" dirty="0" smtClean="0">
                <a:latin typeface="Arial Unicode MS" pitchFamily="34" charset="-122"/>
              </a:rPr>
              <a:t>=20</a:t>
            </a:r>
            <a:r>
              <a:rPr lang="pl-PL" altLang="zh-CN" sz="2000" strike="sngStrike" dirty="0" smtClean="0">
                <a:latin typeface="Arial Unicode MS" pitchFamily="34" charset="-122"/>
              </a:rPr>
              <a:t>] c</a:t>
            </a:r>
            <a:r>
              <a:rPr lang="en-US" altLang="zh-CN" sz="2000" strike="sngStrike" dirty="0" err="1" smtClean="0">
                <a:latin typeface="Arial Unicode MS" pitchFamily="34" charset="-122"/>
              </a:rPr>
              <a:t>ommit</a:t>
            </a:r>
            <a:r>
              <a:rPr lang="pl-PL" altLang="zh-CN" sz="2000" strike="sngStrike" dirty="0" smtClean="0">
                <a:latin typeface="Arial Unicode MS" pitchFamily="34" charset="-122"/>
              </a:rPr>
              <a:t>2</a:t>
            </a:r>
            <a:r>
              <a:rPr lang="en-US" altLang="zh-CN" sz="2000" dirty="0" smtClean="0">
                <a:latin typeface="Arial Unicode MS" pitchFamily="34" charset="-122"/>
              </a:rPr>
              <a:t>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w1[y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=10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]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 </a:t>
            </a:r>
            <a:r>
              <a:rPr lang="pl-PL" altLang="zh-CN" sz="2000" dirty="0" smtClean="0">
                <a:latin typeface="Arial Unicode MS" pitchFamily="34" charset="-122"/>
              </a:rPr>
              <a:t>c</a:t>
            </a:r>
            <a:r>
              <a:rPr lang="en-US" altLang="zh-CN" sz="2000" dirty="0" err="1" smtClean="0">
                <a:latin typeface="Arial Unicode MS" pitchFamily="34" charset="-122"/>
              </a:rPr>
              <a:t>ommit</a:t>
            </a:r>
            <a:r>
              <a:rPr lang="pl-PL" altLang="zh-CN" sz="2000" dirty="0" smtClean="0">
                <a:latin typeface="Arial Unicode MS" pitchFamily="34" charset="-122"/>
              </a:rPr>
              <a:t>1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u="sng" dirty="0" smtClean="0">
                <a:latin typeface="Arial Unicode MS" pitchFamily="34" charset="-122"/>
              </a:rPr>
              <a:t>Read </a:t>
            </a:r>
            <a:r>
              <a:rPr lang="en-US" altLang="zh-CN" sz="2000" b="1" u="sng" dirty="0" err="1" smtClean="0">
                <a:latin typeface="Arial Unicode MS" pitchFamily="34" charset="-122"/>
              </a:rPr>
              <a:t>Uncommited</a:t>
            </a:r>
            <a:r>
              <a:rPr lang="en-US" altLang="zh-CN" sz="2000" b="1" u="sng" dirty="0" smtClean="0">
                <a:latin typeface="Arial Unicode MS" pitchFamily="34" charset="-122"/>
              </a:rPr>
              <a:t> Case: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Begin[x=50] </a:t>
            </a:r>
            <a:r>
              <a:rPr lang="en-US" altLang="zh-CN" sz="2000" b="1" dirty="0" smtClean="0">
                <a:latin typeface="Arial Unicode MS" pitchFamily="34" charset="-122"/>
              </a:rPr>
              <a:t>wlock1[x]</a:t>
            </a:r>
            <a:r>
              <a:rPr lang="en-US" altLang="zh-CN" sz="2000" dirty="0" smtClean="0">
                <a:latin typeface="Arial Unicode MS" pitchFamily="34" charset="-122"/>
              </a:rPr>
              <a:t> w1[x=10]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</a:rPr>
              <a:t>NoRLock2[x] </a:t>
            </a:r>
            <a:r>
              <a:rPr lang="en-US" altLang="zh-CN" sz="2000" dirty="0" smtClean="0">
                <a:latin typeface="Arial Unicode MS" pitchFamily="34" charset="-122"/>
              </a:rPr>
              <a:t>r2[x=10] abort1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Begin[x=50,y=50] r1[x=50] </a:t>
            </a:r>
            <a:r>
              <a:rPr lang="en-US" altLang="zh-CN" sz="2000" b="1" dirty="0" smtClean="0">
                <a:latin typeface="Arial Unicode MS" pitchFamily="34" charset="-122"/>
              </a:rPr>
              <a:t>wlock1[x]  </a:t>
            </a:r>
            <a:r>
              <a:rPr lang="en-US" altLang="zh-CN" sz="2000" dirty="0" smtClean="0">
                <a:latin typeface="Arial Unicode MS" pitchFamily="34" charset="-122"/>
              </a:rPr>
              <a:t>w1[x=10]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</a:rPr>
              <a:t>NoRLock2[x]</a:t>
            </a:r>
            <a:r>
              <a:rPr lang="en-US" altLang="zh-CN" sz="2000" dirty="0" smtClean="0">
                <a:latin typeface="Arial Unicode MS" pitchFamily="34" charset="-12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r2[x=10]r2[y=50]</a:t>
            </a:r>
            <a:r>
              <a:rPr lang="en-US" altLang="zh-CN" sz="2000" dirty="0" smtClean="0">
                <a:latin typeface="Arial Unicode MS" pitchFamily="34" charset="-122"/>
              </a:rPr>
              <a:t> r1[y=50] w1[y=90] commit1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Lock Based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Locking Read </a:t>
            </a:r>
            <a:r>
              <a:rPr lang="en-US" altLang="zh-CN" sz="2000" dirty="0" err="1" smtClean="0">
                <a:latin typeface="Arial Unicode MS" pitchFamily="34" charset="-122"/>
              </a:rPr>
              <a:t>commited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2 Phase Write </a:t>
            </a:r>
            <a:r>
              <a:rPr lang="en-US" altLang="zh-CN" sz="1800" dirty="0" smtClean="0">
                <a:latin typeface="Arial Unicode MS" pitchFamily="34" charset="-122"/>
              </a:rPr>
              <a:t>Lock on Row; </a:t>
            </a:r>
            <a:r>
              <a:rPr lang="en-US" altLang="zh-CN" sz="1800" dirty="0" smtClean="0">
                <a:latin typeface="Arial Unicode MS" pitchFamily="34" charset="-122"/>
              </a:rPr>
              <a:t>Short duration Read Lock on Row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u="sng" dirty="0" smtClean="0">
                <a:latin typeface="Arial Unicode MS" pitchFamily="34" charset="-122"/>
              </a:rPr>
              <a:t>Read </a:t>
            </a:r>
            <a:r>
              <a:rPr lang="en-US" altLang="zh-CN" sz="1800" b="1" u="sng" dirty="0" err="1" smtClean="0">
                <a:latin typeface="Arial Unicode MS" pitchFamily="34" charset="-122"/>
              </a:rPr>
              <a:t>Commited</a:t>
            </a:r>
            <a:r>
              <a:rPr lang="en-US" altLang="zh-CN" sz="1800" b="1" u="sng" dirty="0" smtClean="0">
                <a:latin typeface="Arial Unicode MS" pitchFamily="34" charset="-122"/>
              </a:rPr>
              <a:t> Case: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Begin[x=50] </a:t>
            </a:r>
            <a:r>
              <a:rPr lang="en-US" altLang="zh-CN" sz="1800" b="1" dirty="0" smtClean="0">
                <a:latin typeface="Arial Unicode MS" pitchFamily="34" charset="-122"/>
              </a:rPr>
              <a:t>wlock1[x]</a:t>
            </a:r>
            <a:r>
              <a:rPr lang="en-US" altLang="zh-CN" sz="1800" dirty="0" smtClean="0">
                <a:latin typeface="Arial Unicode MS" pitchFamily="34" charset="-122"/>
              </a:rPr>
              <a:t> w1[x=10]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</a:rPr>
              <a:t>RLock2[x][blocked] </a:t>
            </a:r>
            <a:r>
              <a:rPr lang="en-US" altLang="zh-CN" sz="1800" strike="sngStrike" dirty="0" smtClean="0">
                <a:latin typeface="Arial Unicode MS" pitchFamily="34" charset="-122"/>
              </a:rPr>
              <a:t>r2[x=10]</a:t>
            </a:r>
            <a:r>
              <a:rPr lang="en-US" altLang="zh-CN" sz="1800" dirty="0" smtClean="0">
                <a:latin typeface="Arial Unicode MS" pitchFamily="34" charset="-122"/>
              </a:rPr>
              <a:t> abort1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Begin[x=50,y=50] r1[x=50] </a:t>
            </a:r>
            <a:r>
              <a:rPr lang="en-US" altLang="zh-CN" sz="1800" b="1" dirty="0" smtClean="0">
                <a:latin typeface="Arial Unicode MS" pitchFamily="34" charset="-122"/>
              </a:rPr>
              <a:t>wlock1[x] </a:t>
            </a:r>
            <a:r>
              <a:rPr lang="en-US" altLang="zh-CN" sz="1800" dirty="0" smtClean="0">
                <a:latin typeface="Arial Unicode MS" pitchFamily="34" charset="-122"/>
              </a:rPr>
              <a:t>w1[x=10]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</a:rPr>
              <a:t>RLock2[x][blocked]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b="1" strike="sngStrike" dirty="0" smtClean="0">
                <a:solidFill>
                  <a:srgbClr val="0070C0"/>
                </a:solidFill>
                <a:latin typeface="Arial Unicode MS" pitchFamily="34" charset="-122"/>
              </a:rPr>
              <a:t>r2[x=10]r2[y=50]</a:t>
            </a:r>
            <a:r>
              <a:rPr lang="en-US" altLang="zh-CN" sz="1800" dirty="0" smtClean="0">
                <a:latin typeface="Arial Unicode MS" pitchFamily="34" charset="-122"/>
              </a:rPr>
              <a:t> r1[y=50] w1[y=90] commit1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u="sng" dirty="0" smtClean="0">
                <a:latin typeface="Arial Unicode MS" pitchFamily="34" charset="-122"/>
              </a:rPr>
              <a:t>Non-repeatable Read Case: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Begin[x=50] </a:t>
            </a:r>
            <a:r>
              <a:rPr lang="en-US" altLang="zh-CN" sz="1800" b="1" dirty="0" smtClean="0">
                <a:latin typeface="Arial Unicode MS" pitchFamily="34" charset="-122"/>
              </a:rPr>
              <a:t>RLock1[x]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r1[x=50]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latin typeface="Arial Unicode MS" pitchFamily="34" charset="-122"/>
              </a:rPr>
              <a:t>unlock1[x]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</a:rPr>
              <a:t>wlock2[x][non-blocked] </a:t>
            </a:r>
            <a:r>
              <a:rPr lang="en-US" altLang="zh-CN" sz="1800" dirty="0" smtClean="0">
                <a:latin typeface="Arial Unicode MS" pitchFamily="34" charset="-122"/>
              </a:rPr>
              <a:t>w2[x=10] commit2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r1[x=10] </a:t>
            </a:r>
            <a:r>
              <a:rPr lang="en-US" altLang="zh-CN" sz="1800" dirty="0" smtClean="0">
                <a:latin typeface="Arial Unicode MS" pitchFamily="34" charset="-122"/>
              </a:rPr>
              <a:t>commit1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Begin[x=50,y=50] </a:t>
            </a:r>
            <a:r>
              <a:rPr lang="en-US" altLang="zh-CN" sz="1800" b="1" dirty="0" smtClean="0">
                <a:latin typeface="Arial Unicode MS" pitchFamily="34" charset="-122"/>
              </a:rPr>
              <a:t>RLock1[x]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r1[x=50]</a:t>
            </a:r>
            <a:r>
              <a:rPr lang="en-US" altLang="zh-CN" sz="1800" b="1" dirty="0" smtClean="0">
                <a:solidFill>
                  <a:srgbClr val="00B0F0"/>
                </a:solidFill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latin typeface="Arial Unicode MS" pitchFamily="34" charset="-122"/>
              </a:rPr>
              <a:t>unlock1[x] </a:t>
            </a:r>
            <a:r>
              <a:rPr lang="en-US" altLang="zh-CN" sz="1800" dirty="0" smtClean="0">
                <a:latin typeface="Arial Unicode MS" pitchFamily="34" charset="-122"/>
              </a:rPr>
              <a:t>r2[x=50]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</a:rPr>
              <a:t>wlock2[x] [non-blocked] </a:t>
            </a:r>
            <a:r>
              <a:rPr lang="en-US" altLang="zh-CN" sz="1800" dirty="0" smtClean="0">
                <a:latin typeface="Arial Unicode MS" pitchFamily="34" charset="-122"/>
              </a:rPr>
              <a:t>w2[x=10] r2[y=50] w2[y=90] commit2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r1[y=90]</a:t>
            </a:r>
            <a:r>
              <a:rPr lang="en-US" altLang="zh-CN" sz="1800" b="1" dirty="0" smtClean="0">
                <a:solidFill>
                  <a:srgbClr val="00B0F0"/>
                </a:solidFill>
                <a:latin typeface="Arial Unicode MS" pitchFamily="34" charset="-122"/>
              </a:rPr>
              <a:t> </a:t>
            </a:r>
            <a:r>
              <a:rPr lang="en-US" altLang="zh-CN" sz="1800" dirty="0" smtClean="0">
                <a:latin typeface="Arial Unicode MS" pitchFamily="34" charset="-122"/>
              </a:rPr>
              <a:t>commit1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Lock Based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Cursor Stability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2 Phase Write </a:t>
            </a:r>
            <a:r>
              <a:rPr lang="en-US" altLang="zh-CN" sz="1800" dirty="0" smtClean="0">
                <a:latin typeface="Arial Unicode MS" pitchFamily="34" charset="-122"/>
              </a:rPr>
              <a:t>Lock on Row; </a:t>
            </a:r>
            <a:r>
              <a:rPr lang="en-US" altLang="zh-CN" sz="1800" dirty="0" smtClean="0">
                <a:latin typeface="Arial Unicode MS" pitchFamily="34" charset="-122"/>
              </a:rPr>
              <a:t>Cursor Stability Read Lock on Row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u="sng" dirty="0" smtClean="0">
                <a:latin typeface="Arial Unicode MS" pitchFamily="34" charset="-122"/>
              </a:rPr>
              <a:t>Cursor Stability Case: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Begin[x=50,y=50</a:t>
            </a:r>
            <a:r>
              <a:rPr lang="en-US" altLang="zh-CN" sz="1800" dirty="0" smtClean="0">
                <a:latin typeface="Arial Unicode MS" pitchFamily="34" charset="-122"/>
              </a:rPr>
              <a:t>] </a:t>
            </a:r>
            <a:r>
              <a:rPr lang="en-US" altLang="zh-CN" sz="1800" b="1" dirty="0" smtClean="0">
                <a:latin typeface="Arial Unicode MS" pitchFamily="34" charset="-122"/>
              </a:rPr>
              <a:t>RLock1[x]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r1[x=50]</a:t>
            </a:r>
            <a:r>
              <a:rPr lang="en-US" altLang="zh-CN" sz="1800" dirty="0" smtClean="0">
                <a:latin typeface="Arial Unicode MS" pitchFamily="34" charset="-122"/>
              </a:rPr>
              <a:t> r2[x=50]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</a:rPr>
              <a:t>wlock2[x][blocked]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strike="sngStrike" dirty="0" smtClean="0">
                <a:latin typeface="Arial Unicode MS" pitchFamily="34" charset="-122"/>
              </a:rPr>
              <a:t>w2[x=10] r2[y=50] w2[y=90] commit2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r1[y=50]</a:t>
            </a:r>
            <a:r>
              <a:rPr lang="en-US" altLang="zh-CN" sz="1800" dirty="0" smtClean="0">
                <a:latin typeface="Arial Unicode MS" pitchFamily="34" charset="-122"/>
              </a:rPr>
              <a:t> commit1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b="1" u="sng" dirty="0" smtClean="0">
                <a:latin typeface="Arial Unicode MS" pitchFamily="34" charset="-122"/>
              </a:rPr>
              <a:t>Non-repeatable Read Case: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Begin[x=50,y=50,z=100] </a:t>
            </a:r>
            <a:r>
              <a:rPr lang="en-US" altLang="zh-CN" sz="1800" b="1" dirty="0" smtClean="0">
                <a:latin typeface="Arial Unicode MS" pitchFamily="34" charset="-122"/>
              </a:rPr>
              <a:t>RLock1[x]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r1[x=50]</a:t>
            </a:r>
            <a:r>
              <a:rPr lang="en-US" altLang="zh-CN" sz="1800" dirty="0" smtClean="0"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latin typeface="Arial Unicode MS" pitchFamily="34" charset="-122"/>
              </a:rPr>
              <a:t>unlock1[x]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latin typeface="Arial Unicode MS" pitchFamily="34" charset="-122"/>
              </a:rPr>
              <a:t>RLock1[z]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r1[z=100]</a:t>
            </a:r>
            <a:r>
              <a:rPr lang="en-US" altLang="zh-CN" sz="1800" dirty="0" smtClean="0">
                <a:latin typeface="Arial Unicode MS" pitchFamily="34" charset="-122"/>
              </a:rPr>
              <a:t> r2[x=50]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</a:rPr>
              <a:t>wlock2[x][non-blocked]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r>
              <a:rPr lang="en-US" altLang="zh-CN" sz="1800" dirty="0" smtClean="0">
                <a:latin typeface="Arial Unicode MS" pitchFamily="34" charset="-122"/>
              </a:rPr>
              <a:t>w2[x=10]</a:t>
            </a:r>
            <a:r>
              <a:rPr lang="en-US" altLang="zh-CN" sz="1800" b="1" dirty="0" smtClean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r>
              <a:rPr lang="en-US" altLang="zh-CN" sz="1800" dirty="0" smtClean="0">
                <a:latin typeface="Arial Unicode MS" pitchFamily="34" charset="-122"/>
              </a:rPr>
              <a:t>r2[y=50] w2[y=90] commit2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r1[y=90]</a:t>
            </a:r>
            <a:r>
              <a:rPr lang="en-US" altLang="zh-CN" sz="1800" dirty="0" smtClean="0">
                <a:latin typeface="Arial Unicode MS" pitchFamily="34" charset="-122"/>
              </a:rPr>
              <a:t> commit1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Lock Based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Locking Repeatable Read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2 Phase Write </a:t>
            </a:r>
            <a:r>
              <a:rPr lang="en-US" altLang="zh-CN" sz="2000" dirty="0" smtClean="0">
                <a:latin typeface="Arial Unicode MS" pitchFamily="34" charset="-122"/>
              </a:rPr>
              <a:t>Lock on Row</a:t>
            </a:r>
            <a:r>
              <a:rPr lang="en-US" altLang="zh-CN" sz="2000" dirty="0" smtClean="0">
                <a:latin typeface="Arial Unicode MS" pitchFamily="34" charset="-122"/>
              </a:rPr>
              <a:t>; </a:t>
            </a:r>
            <a:r>
              <a:rPr lang="en-US" altLang="zh-CN" sz="2000" dirty="0" smtClean="0">
                <a:latin typeface="Arial Unicode MS" pitchFamily="34" charset="-122"/>
              </a:rPr>
              <a:t>2 </a:t>
            </a:r>
            <a:r>
              <a:rPr lang="en-US" altLang="zh-CN" sz="2000" dirty="0" smtClean="0">
                <a:latin typeface="Arial Unicode MS" pitchFamily="34" charset="-122"/>
              </a:rPr>
              <a:t>Phase Read Lock on Row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u="sng" dirty="0" smtClean="0">
                <a:latin typeface="Arial Unicode MS" pitchFamily="34" charset="-122"/>
              </a:rPr>
              <a:t>Repeatable Read Case: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Begin[x=50,y=50,z=100] </a:t>
            </a:r>
            <a:r>
              <a:rPr lang="en-US" altLang="zh-CN" sz="2000" b="1" dirty="0" smtClean="0">
                <a:latin typeface="Arial Unicode MS" pitchFamily="34" charset="-122"/>
              </a:rPr>
              <a:t>RLock1[x]</a:t>
            </a:r>
            <a:r>
              <a:rPr lang="en-US" altLang="zh-CN" sz="2000" dirty="0" smtClean="0">
                <a:latin typeface="Arial Unicode MS" pitchFamily="34" charset="-12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r1[x=50]</a:t>
            </a:r>
            <a:r>
              <a:rPr lang="en-US" altLang="zh-CN" sz="2000" dirty="0" smtClean="0">
                <a:latin typeface="Arial Unicode MS" pitchFamily="34" charset="-122"/>
              </a:rPr>
              <a:t> </a:t>
            </a:r>
            <a:r>
              <a:rPr lang="en-US" altLang="zh-CN" sz="2000" b="1" dirty="0" smtClean="0">
                <a:latin typeface="Arial Unicode MS" pitchFamily="34" charset="-122"/>
              </a:rPr>
              <a:t>RLock1[z]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r1[z=100]</a:t>
            </a:r>
            <a:r>
              <a:rPr lang="en-US" altLang="zh-CN" sz="2000" dirty="0" smtClean="0">
                <a:latin typeface="Arial Unicode MS" pitchFamily="34" charset="-122"/>
              </a:rPr>
              <a:t> r2[x=50]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</a:rPr>
              <a:t>wlock2[x][blocked]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r>
              <a:rPr lang="en-US" altLang="zh-CN" sz="2000" strike="sngStrike" dirty="0" smtClean="0">
                <a:latin typeface="Arial Unicode MS" pitchFamily="34" charset="-122"/>
              </a:rPr>
              <a:t>w2[x=10]</a:t>
            </a:r>
            <a:r>
              <a:rPr lang="en-US" altLang="zh-CN" sz="2000" b="1" strike="sngStrike" dirty="0" smtClean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r>
              <a:rPr lang="en-US" altLang="zh-CN" sz="2000" strike="sngStrike" dirty="0" smtClean="0">
                <a:latin typeface="Arial Unicode MS" pitchFamily="34" charset="-122"/>
              </a:rPr>
              <a:t>r2[y=50] w2[y=90] commit2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r1[y=50]</a:t>
            </a:r>
            <a:r>
              <a:rPr lang="en-US" altLang="zh-CN" sz="2000" dirty="0" smtClean="0">
                <a:latin typeface="Arial Unicode MS" pitchFamily="34" charset="-122"/>
              </a:rPr>
              <a:t> commit1</a:t>
            </a:r>
            <a:endParaRPr lang="en-US" altLang="zh-CN" sz="2000" b="1" u="sng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u="sng" dirty="0" smtClean="0">
                <a:latin typeface="Arial Unicode MS" pitchFamily="34" charset="-122"/>
              </a:rPr>
              <a:t>Phantom Read Case: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Set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P]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r>
              <a:rPr lang="pl-PL" altLang="zh-CN" sz="2000" dirty="0" smtClean="0">
                <a:latin typeface="Arial Unicode MS" pitchFamily="34" charset="-122"/>
              </a:rPr>
              <a:t>w2[insert </a:t>
            </a:r>
            <a:r>
              <a:rPr lang="en-US" altLang="zh-CN" sz="2000" dirty="0" smtClean="0">
                <a:latin typeface="Arial Unicode MS" pitchFamily="34" charset="-122"/>
              </a:rPr>
              <a:t>x</a:t>
            </a:r>
            <a:r>
              <a:rPr lang="pl-PL" altLang="zh-CN" sz="2000" dirty="0" smtClean="0">
                <a:latin typeface="Arial Unicode MS" pitchFamily="34" charset="-122"/>
              </a:rPr>
              <a:t> to P] r2[z] w2[z] c</a:t>
            </a:r>
            <a:r>
              <a:rPr lang="en-US" altLang="zh-CN" sz="2000" dirty="0" err="1" smtClean="0">
                <a:latin typeface="Arial Unicode MS" pitchFamily="34" charset="-122"/>
              </a:rPr>
              <a:t>ommit</a:t>
            </a:r>
            <a:r>
              <a:rPr lang="pl-PL" altLang="zh-CN" sz="2000" dirty="0" smtClean="0">
                <a:latin typeface="Arial Unicode MS" pitchFamily="34" charset="-122"/>
              </a:rPr>
              <a:t>2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r1[z] </a:t>
            </a:r>
            <a:r>
              <a:rPr lang="pl-PL" altLang="zh-CN" sz="2000" dirty="0" smtClean="0">
                <a:latin typeface="Arial Unicode MS" pitchFamily="34" charset="-122"/>
              </a:rPr>
              <a:t>c</a:t>
            </a:r>
            <a:r>
              <a:rPr lang="en-US" altLang="zh-CN" sz="2000" dirty="0" err="1" smtClean="0">
                <a:latin typeface="Arial Unicode MS" pitchFamily="34" charset="-122"/>
              </a:rPr>
              <a:t>ommit</a:t>
            </a:r>
            <a:r>
              <a:rPr lang="pl-PL" altLang="zh-CN" sz="2000" dirty="0" smtClean="0">
                <a:latin typeface="Arial Unicode MS" pitchFamily="34" charset="-122"/>
              </a:rPr>
              <a:t>1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Lock Based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Locking </a:t>
            </a:r>
            <a:r>
              <a:rPr lang="en-US" altLang="zh-CN" sz="2000" dirty="0" err="1" smtClean="0">
                <a:latin typeface="Arial Unicode MS" pitchFamily="34" charset="-122"/>
              </a:rPr>
              <a:t>Serializable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2 Phase Write </a:t>
            </a:r>
            <a:r>
              <a:rPr lang="en-US" altLang="zh-CN" sz="2000" dirty="0" smtClean="0">
                <a:latin typeface="Arial Unicode MS" pitchFamily="34" charset="-122"/>
              </a:rPr>
              <a:t>Lock on Row and Predicate;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2 </a:t>
            </a:r>
            <a:r>
              <a:rPr lang="en-US" altLang="zh-CN" sz="2000" dirty="0" smtClean="0">
                <a:latin typeface="Arial Unicode MS" pitchFamily="34" charset="-122"/>
              </a:rPr>
              <a:t>Phase Read Lock on Row and Predicate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latin typeface="Arial Unicode MS" pitchFamily="34" charset="-122"/>
              </a:rPr>
              <a:t>RLock1[Set P]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Set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P]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</a:rPr>
              <a:t>wlock2[Set P][blocked] </a:t>
            </a:r>
            <a:r>
              <a:rPr lang="pl-PL" altLang="zh-CN" sz="2000" strike="sngStrike" dirty="0" smtClean="0">
                <a:latin typeface="Arial Unicode MS" pitchFamily="34" charset="-122"/>
              </a:rPr>
              <a:t>w2[insert </a:t>
            </a:r>
            <a:r>
              <a:rPr lang="en-US" altLang="zh-CN" sz="2000" strike="sngStrike" dirty="0" smtClean="0">
                <a:latin typeface="Arial Unicode MS" pitchFamily="34" charset="-122"/>
              </a:rPr>
              <a:t>x</a:t>
            </a:r>
            <a:r>
              <a:rPr lang="pl-PL" altLang="zh-CN" sz="2000" strike="sngStrike" dirty="0" smtClean="0">
                <a:latin typeface="Arial Unicode MS" pitchFamily="34" charset="-122"/>
              </a:rPr>
              <a:t> to P] r2[z] w2[z] c</a:t>
            </a:r>
            <a:r>
              <a:rPr lang="en-US" altLang="zh-CN" sz="2000" strike="sngStrike" dirty="0" err="1" smtClean="0">
                <a:latin typeface="Arial Unicode MS" pitchFamily="34" charset="-122"/>
              </a:rPr>
              <a:t>ommit</a:t>
            </a:r>
            <a:r>
              <a:rPr lang="pl-PL" altLang="zh-CN" sz="2000" strike="sngStrike" dirty="0" smtClean="0">
                <a:latin typeface="Arial Unicode MS" pitchFamily="34" charset="-122"/>
              </a:rPr>
              <a:t>2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r1[z] </a:t>
            </a:r>
            <a:r>
              <a:rPr lang="pl-PL" altLang="zh-CN" sz="2000" dirty="0" smtClean="0">
                <a:latin typeface="Arial Unicode MS" pitchFamily="34" charset="-122"/>
              </a:rPr>
              <a:t>c</a:t>
            </a:r>
            <a:r>
              <a:rPr lang="en-US" altLang="zh-CN" sz="2000" dirty="0" err="1" smtClean="0">
                <a:latin typeface="Arial Unicode MS" pitchFamily="34" charset="-122"/>
              </a:rPr>
              <a:t>ommit</a:t>
            </a:r>
            <a:r>
              <a:rPr lang="pl-PL" altLang="zh-CN" sz="2000" dirty="0" smtClean="0">
                <a:latin typeface="Arial Unicode MS" pitchFamily="34" charset="-122"/>
              </a:rPr>
              <a:t>1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Snapshot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只读事务与读写事务</a:t>
            </a:r>
            <a:r>
              <a:rPr lang="zh-CN" altLang="en-US" sz="2000" dirty="0" smtClean="0">
                <a:latin typeface="Arial Unicode MS" pitchFamily="34" charset="-122"/>
              </a:rPr>
              <a:t>互不阻塞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每次更新的数据都</a:t>
            </a:r>
            <a:r>
              <a:rPr lang="zh-CN" altLang="en-US" sz="2000" dirty="0" smtClean="0">
                <a:latin typeface="Arial Unicode MS" pitchFamily="34" charset="-122"/>
              </a:rPr>
              <a:t>成为一个</a:t>
            </a:r>
            <a:r>
              <a:rPr lang="zh-CN" altLang="en-US" sz="2000" dirty="0" smtClean="0">
                <a:latin typeface="Arial Unicode MS" pitchFamily="34" charset="-122"/>
              </a:rPr>
              <a:t>历史</a:t>
            </a:r>
            <a:r>
              <a:rPr lang="zh-CN" altLang="en-US" sz="2000" dirty="0" smtClean="0">
                <a:latin typeface="Arial Unicode MS" pitchFamily="34" charset="-122"/>
              </a:rPr>
              <a:t>快照</a:t>
            </a:r>
            <a:r>
              <a:rPr lang="zh-CN" altLang="en-US" sz="2000" dirty="0" smtClean="0">
                <a:latin typeface="Arial Unicode MS" pitchFamily="34" charset="-122"/>
              </a:rPr>
              <a:t>，可以对指定快照版本读取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只读事务从历史快照读取，满足</a:t>
            </a:r>
            <a:r>
              <a:rPr lang="en-US" altLang="zh-CN" sz="2000" dirty="0" err="1" smtClean="0">
                <a:latin typeface="Arial Unicode MS" pitchFamily="34" charset="-122"/>
              </a:rPr>
              <a:t>serializable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乐观锁处理写事务</a:t>
            </a:r>
            <a:r>
              <a:rPr lang="zh-CN" altLang="en-US" sz="2000" dirty="0" smtClean="0">
                <a:latin typeface="Arial Unicode MS" pitchFamily="34" charset="-122"/>
              </a:rPr>
              <a:t>冲突</a:t>
            </a:r>
            <a:r>
              <a:rPr lang="en-US" altLang="zh-CN" sz="2000" dirty="0" smtClean="0">
                <a:latin typeface="Arial Unicode MS" pitchFamily="34" charset="-122"/>
              </a:rPr>
              <a:t>: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latin typeface="Arial Unicode MS" pitchFamily="34" charset="-122"/>
              </a:rPr>
              <a:t>First-</a:t>
            </a:r>
            <a:r>
              <a:rPr lang="en-US" altLang="zh-CN" sz="2000" b="1" dirty="0" err="1" smtClean="0">
                <a:latin typeface="Arial Unicode MS" pitchFamily="34" charset="-122"/>
              </a:rPr>
              <a:t>commiter</a:t>
            </a:r>
            <a:r>
              <a:rPr lang="en-US" altLang="zh-CN" sz="2000" b="1" dirty="0" smtClean="0">
                <a:latin typeface="Arial Unicode MS" pitchFamily="34" charset="-122"/>
              </a:rPr>
              <a:t>-wins:</a:t>
            </a:r>
            <a:r>
              <a:rPr lang="en-US" altLang="zh-CN" sz="2000" dirty="0" smtClean="0">
                <a:latin typeface="Arial Unicode MS" pitchFamily="34" charset="-122"/>
              </a:rPr>
              <a:t> The </a:t>
            </a:r>
            <a:r>
              <a:rPr lang="en-US" altLang="zh-CN" sz="2000" dirty="0" smtClean="0">
                <a:latin typeface="Arial Unicode MS" pitchFamily="34" charset="-122"/>
              </a:rPr>
              <a:t>transaction T1 successfully commits only if no other transaction T2 with a Commit-Timestamp in T1’s  execution interval [Start-Timestamp,  Commit-Timestamp] wrote data that T1 also wrote.  Otherwise, T1 will abort.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Snapshot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隔离性问题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r1[x]...r2[y]...w1[y]...w2[x]...(c1 and c2 occur)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T1: A = B + 1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T2: B = A + 1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Begin[A=0,B=0] r1[A=0] r2[B=0]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 Unicode MS" pitchFamily="34" charset="-122"/>
              </a:rPr>
              <a:t>w1[B=1] w2[A=1]</a:t>
            </a:r>
            <a:r>
              <a:rPr lang="en-US" altLang="zh-CN" sz="1800" dirty="0" smtClean="0">
                <a:latin typeface="Arial Unicode MS" pitchFamily="34" charset="-122"/>
              </a:rPr>
              <a:t> commit1 </a:t>
            </a:r>
            <a:r>
              <a:rPr lang="en-US" altLang="zh-CN" sz="1800" dirty="0" smtClean="0">
                <a:latin typeface="Arial Unicode MS" pitchFamily="34" charset="-122"/>
              </a:rPr>
              <a:t>commit2</a:t>
            </a:r>
            <a:endParaRPr lang="en-US" altLang="zh-CN" sz="18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规避方法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900" dirty="0" smtClean="0">
                <a:latin typeface="Arial Unicode MS" pitchFamily="34" charset="-122"/>
              </a:rPr>
              <a:t>在用户层对事务</a:t>
            </a:r>
            <a:r>
              <a:rPr lang="en-US" altLang="zh-CN" sz="1900" dirty="0" smtClean="0">
                <a:latin typeface="Arial Unicode MS" pitchFamily="34" charset="-122"/>
              </a:rPr>
              <a:t>T1</a:t>
            </a:r>
            <a:r>
              <a:rPr lang="zh-CN" altLang="en-US" sz="1900" dirty="0" smtClean="0">
                <a:latin typeface="Arial Unicode MS" pitchFamily="34" charset="-122"/>
              </a:rPr>
              <a:t>和</a:t>
            </a:r>
            <a:r>
              <a:rPr lang="en-US" altLang="zh-CN" sz="1900" dirty="0" smtClean="0">
                <a:latin typeface="Arial Unicode MS" pitchFamily="34" charset="-122"/>
              </a:rPr>
              <a:t>T2</a:t>
            </a:r>
            <a:r>
              <a:rPr lang="zh-CN" altLang="en-US" sz="1900" dirty="0" smtClean="0">
                <a:latin typeface="Arial Unicode MS" pitchFamily="34" charset="-122"/>
              </a:rPr>
              <a:t>构造冲突，使得其中一个事务回滚</a:t>
            </a:r>
            <a:endParaRPr lang="en-US" altLang="zh-CN" sz="19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900" dirty="0" smtClean="0">
                <a:latin typeface="Arial Unicode MS" pitchFamily="34" charset="-122"/>
              </a:rPr>
              <a:t>T1: A = B + 1; C = 1;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900" dirty="0" smtClean="0">
                <a:latin typeface="Arial Unicode MS" pitchFamily="34" charset="-122"/>
              </a:rPr>
              <a:t>T2: B = A + 1; C = 2;</a:t>
            </a:r>
            <a:endParaRPr lang="en-US" altLang="zh-CN" sz="19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900" dirty="0" smtClean="0">
                <a:latin typeface="Arial Unicode MS" pitchFamily="34" charset="-122"/>
              </a:rPr>
              <a:t>提供</a:t>
            </a:r>
            <a:r>
              <a:rPr lang="en-US" altLang="zh-CN" sz="1900" dirty="0" smtClean="0">
                <a:latin typeface="Arial Unicode MS" pitchFamily="34" charset="-122"/>
              </a:rPr>
              <a:t>Select … for update</a:t>
            </a:r>
            <a:r>
              <a:rPr lang="zh-CN" altLang="en-US" sz="1900" dirty="0" smtClean="0">
                <a:latin typeface="Arial Unicode MS" pitchFamily="34" charset="-122"/>
              </a:rPr>
              <a:t>语义，对读取的行也看作更新，与其他更新事务冲突时回滚</a:t>
            </a:r>
            <a:endParaRPr lang="en-US" altLang="zh-CN" sz="19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2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6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OceanBase</a:t>
            </a:r>
            <a:r>
              <a:rPr lang="en-US" altLang="zh-CN" dirty="0" smtClean="0"/>
              <a:t>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基于</a:t>
            </a:r>
            <a:r>
              <a:rPr lang="en-US" altLang="zh-CN" sz="2000" dirty="0" smtClean="0">
                <a:latin typeface="Arial Unicode MS" pitchFamily="34" charset="-122"/>
              </a:rPr>
              <a:t>Snapshot</a:t>
            </a:r>
            <a:r>
              <a:rPr lang="zh-CN" altLang="en-US" sz="2000" dirty="0" smtClean="0">
                <a:latin typeface="Arial Unicode MS" pitchFamily="34" charset="-122"/>
              </a:rPr>
              <a:t>读写</a:t>
            </a:r>
            <a:r>
              <a:rPr lang="zh-CN" altLang="en-US" sz="2000" dirty="0" smtClean="0">
                <a:latin typeface="Arial Unicode MS" pitchFamily="34" charset="-122"/>
              </a:rPr>
              <a:t>隔离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dirty="0" smtClean="0">
                <a:latin typeface="Arial Unicode MS" pitchFamily="34" charset="-122"/>
              </a:rPr>
              <a:t>只读</a:t>
            </a:r>
            <a:r>
              <a:rPr lang="zh-CN" altLang="en-US" sz="1800" dirty="0" smtClean="0">
                <a:latin typeface="Arial Unicode MS" pitchFamily="34" charset="-122"/>
              </a:rPr>
              <a:t>事务从历史快照读取，满足</a:t>
            </a:r>
            <a:r>
              <a:rPr lang="en-US" altLang="zh-CN" sz="1800" dirty="0" err="1" smtClean="0">
                <a:latin typeface="Arial Unicode MS" pitchFamily="34" charset="-122"/>
              </a:rPr>
              <a:t>Serializable</a:t>
            </a:r>
            <a:r>
              <a:rPr lang="zh-CN" altLang="en-US" sz="1800" dirty="0" smtClean="0">
                <a:latin typeface="Arial Unicode MS" pitchFamily="34" charset="-122"/>
              </a:rPr>
              <a:t>隔离</a:t>
            </a:r>
            <a:r>
              <a:rPr lang="zh-CN" altLang="en-US" sz="1800" dirty="0" smtClean="0">
                <a:latin typeface="Arial Unicode MS" pitchFamily="34" charset="-122"/>
              </a:rPr>
              <a:t>级别</a:t>
            </a:r>
            <a:endParaRPr lang="en-US" altLang="zh-CN" sz="18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基于锁</a:t>
            </a:r>
            <a:r>
              <a:rPr lang="zh-CN" altLang="en-US" sz="2000" dirty="0" smtClean="0">
                <a:latin typeface="Arial Unicode MS" pitchFamily="34" charset="-122"/>
              </a:rPr>
              <a:t>的</a:t>
            </a:r>
            <a:r>
              <a:rPr lang="zh-CN" altLang="en-US" sz="2000" dirty="0" smtClean="0">
                <a:latin typeface="Arial Unicode MS" pitchFamily="34" charset="-122"/>
              </a:rPr>
              <a:t>写事务</a:t>
            </a:r>
            <a:r>
              <a:rPr lang="zh-CN" altLang="en-US" sz="2000" dirty="0" smtClean="0">
                <a:latin typeface="Arial Unicode MS" pitchFamily="34" charset="-122"/>
              </a:rPr>
              <a:t>冲突</a:t>
            </a:r>
            <a:r>
              <a:rPr lang="zh-CN" altLang="en-US" sz="2000" dirty="0" smtClean="0">
                <a:latin typeface="Arial Unicode MS" pitchFamily="34" charset="-122"/>
              </a:rPr>
              <a:t>处理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dirty="0" smtClean="0">
                <a:latin typeface="Arial Unicode MS" pitchFamily="34" charset="-122"/>
              </a:rPr>
              <a:t>行级锁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2 Phase Write </a:t>
            </a:r>
            <a:r>
              <a:rPr lang="en-US" altLang="zh-CN" sz="1800" dirty="0" smtClean="0">
                <a:latin typeface="Arial Unicode MS" pitchFamily="34" charset="-122"/>
              </a:rPr>
              <a:t>Lock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dirty="0" smtClean="0">
                <a:latin typeface="Arial Unicode MS" pitchFamily="34" charset="-122"/>
              </a:rPr>
              <a:t>全</a:t>
            </a:r>
            <a:r>
              <a:rPr lang="zh-CN" altLang="en-US" sz="1800" dirty="0" smtClean="0">
                <a:latin typeface="Arial Unicode MS" pitchFamily="34" charset="-122"/>
              </a:rPr>
              <a:t>库可以设置</a:t>
            </a:r>
            <a:r>
              <a:rPr lang="zh-CN" altLang="en-US" sz="1800" dirty="0" smtClean="0">
                <a:latin typeface="Arial Unicode MS" pitchFamily="34" charset="-122"/>
              </a:rPr>
              <a:t>两种</a:t>
            </a:r>
            <a:r>
              <a:rPr lang="zh-CN" altLang="en-US" sz="1800" dirty="0" smtClean="0">
                <a:latin typeface="Arial Unicode MS" pitchFamily="34" charset="-122"/>
              </a:rPr>
              <a:t>隔离级别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Read </a:t>
            </a:r>
            <a:r>
              <a:rPr lang="en-US" altLang="zh-CN" sz="1800" dirty="0" err="1" smtClean="0">
                <a:latin typeface="Arial Unicode MS" pitchFamily="34" charset="-122"/>
              </a:rPr>
              <a:t>Commited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lvl="3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2 Phase Write </a:t>
            </a:r>
            <a:r>
              <a:rPr lang="en-US" altLang="zh-CN" sz="1800" dirty="0" smtClean="0">
                <a:latin typeface="Arial Unicode MS" pitchFamily="34" charset="-122"/>
              </a:rPr>
              <a:t>Lock on Row; </a:t>
            </a:r>
            <a:r>
              <a:rPr lang="en-US" altLang="zh-CN" sz="1800" dirty="0" smtClean="0">
                <a:latin typeface="Arial Unicode MS" pitchFamily="34" charset="-122"/>
              </a:rPr>
              <a:t>Short duration Read Lock on Row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err="1" smtClean="0">
                <a:latin typeface="Arial Unicode MS" pitchFamily="34" charset="-122"/>
              </a:rPr>
              <a:t>Serializable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lvl="3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latin typeface="Arial Unicode MS" pitchFamily="34" charset="-122"/>
              </a:rPr>
              <a:t>2 Phase Write </a:t>
            </a:r>
            <a:r>
              <a:rPr lang="en-US" altLang="zh-CN" sz="1800" dirty="0" smtClean="0">
                <a:latin typeface="Arial Unicode MS" pitchFamily="34" charset="-122"/>
              </a:rPr>
              <a:t>Lock on Row; 2 </a:t>
            </a:r>
            <a:r>
              <a:rPr lang="en-US" altLang="zh-CN" sz="1800" dirty="0" smtClean="0">
                <a:latin typeface="Arial Unicode MS" pitchFamily="34" charset="-122"/>
              </a:rPr>
              <a:t>Phase Read Lock on </a:t>
            </a:r>
            <a:r>
              <a:rPr lang="en-US" altLang="zh-CN" sz="1800" dirty="0" smtClean="0">
                <a:latin typeface="Arial Unicode MS" pitchFamily="34" charset="-122"/>
              </a:rPr>
              <a:t>Row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dirty="0" smtClean="0">
                <a:latin typeface="Arial Unicode MS" pitchFamily="34" charset="-122"/>
              </a:rPr>
              <a:t>遇到</a:t>
            </a:r>
            <a:r>
              <a:rPr lang="en-US" altLang="zh-CN" sz="1800" dirty="0" smtClean="0">
                <a:latin typeface="Arial Unicode MS" pitchFamily="34" charset="-122"/>
              </a:rPr>
              <a:t>Predicate Lock</a:t>
            </a:r>
            <a:r>
              <a:rPr lang="zh-CN" altLang="en-US" sz="1800" dirty="0" smtClean="0">
                <a:latin typeface="Arial Unicode MS" pitchFamily="34" charset="-122"/>
              </a:rPr>
              <a:t>的情况转化为单线程处理</a:t>
            </a:r>
            <a:endParaRPr lang="en-US" altLang="zh-CN" sz="18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OceanBase</a:t>
            </a:r>
            <a:r>
              <a:rPr lang="en-US" altLang="zh-CN" dirty="0" smtClean="0"/>
              <a:t>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支持在</a:t>
            </a:r>
            <a:r>
              <a:rPr lang="en-US" altLang="zh-CN" sz="2000" dirty="0" smtClean="0">
                <a:latin typeface="Arial Unicode MS" pitchFamily="34" charset="-122"/>
              </a:rPr>
              <a:t>Read </a:t>
            </a:r>
            <a:r>
              <a:rPr lang="en-US" altLang="zh-CN" sz="2000" dirty="0" err="1" smtClean="0">
                <a:latin typeface="Arial Unicode MS" pitchFamily="34" charset="-122"/>
              </a:rPr>
              <a:t>Commited</a:t>
            </a:r>
            <a:r>
              <a:rPr lang="zh-CN" altLang="en-US" sz="2000" dirty="0" smtClean="0">
                <a:latin typeface="Arial Unicode MS" pitchFamily="34" charset="-122"/>
              </a:rPr>
              <a:t>级别下提高事务的隔离级别</a:t>
            </a:r>
            <a:endParaRPr lang="en-US" altLang="zh-CN" sz="16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Select … for update where </a:t>
            </a:r>
            <a:r>
              <a:rPr lang="en-US" altLang="zh-CN" sz="2000" dirty="0" err="1" smtClean="0">
                <a:latin typeface="Arial Unicode MS" pitchFamily="34" charset="-122"/>
              </a:rPr>
              <a:t>rowkey</a:t>
            </a:r>
            <a:r>
              <a:rPr lang="en-US" altLang="zh-CN" sz="2000" dirty="0" smtClean="0">
                <a:latin typeface="Arial Unicode MS" pitchFamily="34" charset="-122"/>
              </a:rPr>
              <a:t>=***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对指定的行加</a:t>
            </a:r>
            <a:r>
              <a:rPr lang="en-US" altLang="zh-CN" sz="2000" dirty="0" smtClean="0">
                <a:latin typeface="Arial Unicode MS" pitchFamily="34" charset="-122"/>
              </a:rPr>
              <a:t>Two</a:t>
            </a:r>
            <a:r>
              <a:rPr lang="zh-CN" altLang="en-US" sz="2000" dirty="0" smtClean="0">
                <a:latin typeface="Arial Unicode MS" pitchFamily="34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</a:rPr>
              <a:t>Phase Read Lock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对</a:t>
            </a:r>
            <a:r>
              <a:rPr lang="en-US" altLang="zh-CN" sz="2000" dirty="0" smtClean="0">
                <a:latin typeface="Arial Unicode MS" pitchFamily="34" charset="-122"/>
              </a:rPr>
              <a:t>Predicate</a:t>
            </a:r>
            <a:r>
              <a:rPr lang="zh-CN" altLang="en-US" sz="2000" dirty="0" smtClean="0">
                <a:latin typeface="Arial Unicode MS" pitchFamily="34" charset="-122"/>
              </a:rPr>
              <a:t>执行</a:t>
            </a:r>
            <a:r>
              <a:rPr lang="en-US" altLang="zh-CN" sz="2000" dirty="0" smtClean="0">
                <a:latin typeface="Arial Unicode MS" pitchFamily="34" charset="-122"/>
              </a:rPr>
              <a:t>select … for update</a:t>
            </a:r>
            <a:r>
              <a:rPr lang="zh-CN" altLang="en-US" sz="2000" dirty="0" smtClean="0">
                <a:latin typeface="Arial Unicode MS" pitchFamily="34" charset="-122"/>
              </a:rPr>
              <a:t>的情况转化为单线程处理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要更新这行之前将</a:t>
            </a:r>
            <a:r>
              <a:rPr lang="en-US" altLang="zh-CN" sz="2000" dirty="0" smtClean="0">
                <a:latin typeface="Arial Unicode MS" pitchFamily="34" charset="-122"/>
              </a:rPr>
              <a:t>Read Lock</a:t>
            </a:r>
            <a:r>
              <a:rPr lang="zh-CN" altLang="en-US" sz="2000" dirty="0" smtClean="0">
                <a:latin typeface="Arial Unicode MS" pitchFamily="34" charset="-122"/>
              </a:rPr>
              <a:t>升级为</a:t>
            </a:r>
            <a:r>
              <a:rPr lang="en-US" altLang="zh-CN" sz="2000" dirty="0" smtClean="0">
                <a:latin typeface="Arial Unicode MS" pitchFamily="34" charset="-122"/>
              </a:rPr>
              <a:t>Write Lock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Read Lock</a:t>
            </a:r>
            <a:r>
              <a:rPr lang="zh-CN" altLang="en-US" sz="2000" dirty="0" smtClean="0">
                <a:latin typeface="Arial Unicode MS" pitchFamily="34" charset="-122"/>
              </a:rPr>
              <a:t>升级为</a:t>
            </a:r>
            <a:r>
              <a:rPr lang="en-US" altLang="zh-CN" sz="2000" dirty="0" smtClean="0">
                <a:latin typeface="Arial Unicode MS" pitchFamily="34" charset="-122"/>
              </a:rPr>
              <a:t>Write Lock</a:t>
            </a:r>
            <a:r>
              <a:rPr lang="zh-CN" altLang="en-US" sz="2000" dirty="0" smtClean="0">
                <a:latin typeface="Arial Unicode MS" pitchFamily="34" charset="-122"/>
              </a:rPr>
              <a:t>需要注意处理死锁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什么是事务隔离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424936" cy="53285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Wikipedia: </a:t>
            </a:r>
            <a:r>
              <a:rPr lang="en-US" altLang="zh-CN" sz="2000" dirty="0" smtClean="0">
                <a:latin typeface="Arial Unicode MS" pitchFamily="34" charset="-122"/>
              </a:rPr>
              <a:t>In </a:t>
            </a:r>
            <a:r>
              <a:rPr lang="en-US" altLang="zh-CN" sz="2000" dirty="0" smtClean="0">
                <a:latin typeface="Arial Unicode MS" pitchFamily="34" charset="-122"/>
              </a:rPr>
              <a:t>database systems, isolation is a property that defines how/when the changes made by one operation become visible to other concurrent operations.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我对事务隔离性的定义</a:t>
            </a:r>
            <a:r>
              <a:rPr lang="zh-CN" altLang="en-US" sz="2000" dirty="0" smtClean="0">
                <a:latin typeface="Arial Unicode MS" pitchFamily="34" charset="-122"/>
              </a:rPr>
              <a:t>：</a:t>
            </a:r>
            <a:r>
              <a:rPr lang="zh-CN" altLang="en-US" sz="2000" dirty="0" smtClean="0">
                <a:latin typeface="Arial Unicode MS" pitchFamily="34" charset="-122"/>
              </a:rPr>
              <a:t>以事务为最小单位，事务在有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</a:rPr>
              <a:t>一致性约束的数据集合</a:t>
            </a:r>
            <a:r>
              <a:rPr lang="zh-CN" altLang="en-US" sz="2000" dirty="0" smtClean="0">
                <a:latin typeface="Arial Unicode MS" pitchFamily="34" charset="-122"/>
              </a:rPr>
              <a:t>上进行读写操作，这些读写操作结果对其他事务的可见性问题。</a:t>
            </a:r>
            <a:endParaRPr lang="en-US" altLang="zh-CN" sz="16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全</a:t>
            </a:r>
            <a:r>
              <a:rPr lang="zh-CN" altLang="en-US" sz="2000" dirty="0" smtClean="0">
                <a:latin typeface="Arial Unicode MS" pitchFamily="34" charset="-122"/>
              </a:rPr>
              <a:t>库的隔离性设置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表级别</a:t>
            </a:r>
            <a:r>
              <a:rPr lang="en-US" altLang="zh-CN" sz="2000" dirty="0" smtClean="0">
                <a:latin typeface="Arial Unicode MS" pitchFamily="34" charset="-122"/>
              </a:rPr>
              <a:t>/</a:t>
            </a:r>
            <a:r>
              <a:rPr lang="zh-CN" altLang="en-US" sz="2000" dirty="0" smtClean="0">
                <a:latin typeface="Arial Unicode MS" pitchFamily="34" charset="-122"/>
              </a:rPr>
              <a:t>单次事务的隔离性设置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Reference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A Critique of ANSI SQL Isolation </a:t>
            </a:r>
            <a:r>
              <a:rPr lang="en-US" altLang="zh-CN" sz="2000" dirty="0" smtClean="0">
                <a:latin typeface="Arial Unicode MS" pitchFamily="34" charset="-122"/>
              </a:rPr>
              <a:t>Levels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  <a:hlinkClick r:id="rId2"/>
              </a:rPr>
              <a:t>http://en.wikipedia.org/wiki/Isolation_(database_systems</a:t>
            </a:r>
            <a:r>
              <a:rPr lang="en-US" altLang="zh-CN" sz="2000" dirty="0" smtClean="0">
                <a:latin typeface="Arial Unicode MS" pitchFamily="34" charset="-122"/>
                <a:hlinkClick r:id="rId2"/>
              </a:rPr>
              <a:t>)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  <a:hlinkClick r:id="rId3"/>
              </a:rPr>
              <a:t>http://</a:t>
            </a:r>
            <a:r>
              <a:rPr lang="en-US" altLang="zh-CN" sz="2000" dirty="0" smtClean="0">
                <a:latin typeface="Arial Unicode MS" pitchFamily="34" charset="-122"/>
                <a:hlinkClick r:id="rId3"/>
              </a:rPr>
              <a:t>en.wikipedia.org/wiki/Snapshot_isolation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755576" y="3976464"/>
            <a:ext cx="7200800" cy="604664"/>
          </a:xfrm>
        </p:spPr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/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2483768" y="1600200"/>
            <a:ext cx="3657600" cy="1828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Agenda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352928" cy="504056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latin typeface="Arial Unicode MS" pitchFamily="34" charset="-122"/>
              </a:rPr>
              <a:t>ANSI </a:t>
            </a:r>
            <a:r>
              <a:rPr lang="en-US" altLang="zh-CN" b="1" dirty="0" smtClean="0">
                <a:latin typeface="Arial Unicode MS" pitchFamily="34" charset="-122"/>
              </a:rPr>
              <a:t>SQL</a:t>
            </a:r>
            <a:r>
              <a:rPr lang="zh-CN" altLang="en-US" b="1" dirty="0" smtClean="0">
                <a:latin typeface="Arial Unicode MS" pitchFamily="34" charset="-122"/>
              </a:rPr>
              <a:t>隔离级别</a:t>
            </a:r>
            <a:endParaRPr lang="en-US" altLang="zh-CN" b="1" dirty="0" smtClean="0">
              <a:latin typeface="Arial Unicode MS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Arial Unicode MS" pitchFamily="34" charset="-122"/>
              </a:rPr>
              <a:t>基于锁的</a:t>
            </a:r>
            <a:r>
              <a:rPr lang="en-US" altLang="zh-CN" b="1" dirty="0" smtClean="0">
                <a:latin typeface="Arial Unicode MS" pitchFamily="34" charset="-122"/>
              </a:rPr>
              <a:t>SQL</a:t>
            </a:r>
            <a:r>
              <a:rPr lang="zh-CN" altLang="en-US" b="1" dirty="0" smtClean="0">
                <a:latin typeface="Arial Unicode MS" pitchFamily="34" charset="-122"/>
              </a:rPr>
              <a:t>隔离级别</a:t>
            </a:r>
            <a:endParaRPr lang="en-US" altLang="zh-CN" b="1" dirty="0" smtClean="0">
              <a:latin typeface="Arial Unicode MS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latin typeface="Arial Unicode MS" pitchFamily="34" charset="-122"/>
              </a:rPr>
              <a:t>Snapshot Isolation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 smtClean="0">
                <a:latin typeface="Arial Unicode MS" pitchFamily="34" charset="-122"/>
              </a:rPr>
              <a:t>Oceanbase</a:t>
            </a:r>
            <a:r>
              <a:rPr lang="zh-CN" altLang="en-US" b="1" dirty="0" smtClean="0">
                <a:latin typeface="Arial Unicode MS" pitchFamily="34" charset="-122"/>
              </a:rPr>
              <a:t>的隔离级别</a:t>
            </a:r>
            <a:endParaRPr lang="en-US" altLang="zh-CN" b="1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ANSI SQL Isolation Level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424936" cy="53285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Dirty Read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Read </a:t>
            </a:r>
            <a:r>
              <a:rPr lang="en-US" altLang="zh-CN" sz="2000" dirty="0" err="1" smtClean="0">
                <a:latin typeface="Arial Unicode MS" pitchFamily="34" charset="-122"/>
              </a:rPr>
              <a:t>uncommited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Non-repeatable Read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Read </a:t>
            </a:r>
            <a:r>
              <a:rPr lang="en-US" altLang="zh-CN" sz="2000" dirty="0" err="1" smtClean="0">
                <a:latin typeface="Arial Unicode MS" pitchFamily="34" charset="-122"/>
              </a:rPr>
              <a:t>commited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Phantom Read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Repeatable Read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latin typeface="Arial Unicode MS" pitchFamily="34" charset="-122"/>
              </a:rPr>
              <a:t>Serializable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Commonly known as fully </a:t>
            </a:r>
            <a:r>
              <a:rPr lang="en-US" altLang="zh-CN" sz="2000" dirty="0" err="1" smtClean="0">
                <a:latin typeface="Arial Unicode MS" pitchFamily="34" charset="-122"/>
              </a:rPr>
              <a:t>serializable</a:t>
            </a:r>
            <a:r>
              <a:rPr lang="en-US" altLang="zh-CN" sz="2000" dirty="0" smtClean="0">
                <a:latin typeface="Arial Unicode MS" pitchFamily="34" charset="-122"/>
              </a:rPr>
              <a:t> execution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ANSL SQL Isolation Levels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Dirty Read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单行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Begin[x=50] w1[x=10] r2[x=10] abort1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事务</a:t>
            </a:r>
            <a:r>
              <a:rPr lang="en-US" altLang="zh-CN" sz="2000" dirty="0" smtClean="0">
                <a:latin typeface="Arial Unicode MS" pitchFamily="34" charset="-122"/>
              </a:rPr>
              <a:t>2</a:t>
            </a:r>
            <a:r>
              <a:rPr lang="zh-CN" altLang="en-US" sz="2000" dirty="0" smtClean="0">
                <a:latin typeface="Arial Unicode MS" pitchFamily="34" charset="-122"/>
              </a:rPr>
              <a:t>读取到事务</a:t>
            </a:r>
            <a:r>
              <a:rPr lang="en-US" altLang="zh-CN" sz="2000" dirty="0" smtClean="0">
                <a:latin typeface="Arial Unicode MS" pitchFamily="34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</a:rPr>
              <a:t>正在修改的数据，之后事务</a:t>
            </a:r>
            <a:r>
              <a:rPr lang="en-US" altLang="zh-CN" sz="2000" dirty="0" smtClean="0">
                <a:latin typeface="Arial Unicode MS" pitchFamily="34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</a:rPr>
              <a:t>回滚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多行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Begin[x=50,y=50] r1[x=50]w1[x=10]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r2[x=10]r2[y=50]</a:t>
            </a:r>
            <a:r>
              <a:rPr lang="en-US" altLang="zh-CN" sz="2000" dirty="0" smtClean="0">
                <a:latin typeface="Arial Unicode MS" pitchFamily="34" charset="-122"/>
              </a:rPr>
              <a:t> r1[y=50]w1[y=90] commit1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事务</a:t>
            </a:r>
            <a:r>
              <a:rPr lang="en-US" altLang="zh-CN" sz="2000" dirty="0" smtClean="0">
                <a:latin typeface="Arial Unicode MS" pitchFamily="34" charset="-122"/>
              </a:rPr>
              <a:t>2</a:t>
            </a:r>
            <a:r>
              <a:rPr lang="zh-CN" altLang="en-US" sz="2000" dirty="0" smtClean="0">
                <a:latin typeface="Arial Unicode MS" pitchFamily="34" charset="-122"/>
              </a:rPr>
              <a:t>读取到事务</a:t>
            </a:r>
            <a:r>
              <a:rPr lang="en-US" altLang="zh-CN" sz="2000" dirty="0" smtClean="0">
                <a:latin typeface="Arial Unicode MS" pitchFamily="34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</a:rPr>
              <a:t>修改到一半的数据，违反一致性约束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脏读隔离性下，允许出现的读写模式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w1[x]...r2[x]...(c1 or a1)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ANSL SQL Isolation Levels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Non-repeatable Read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单行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Begin[x=50] r1[x=50] w2[x=10] commit2 r1[x=10] commit1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事务</a:t>
            </a:r>
            <a:r>
              <a:rPr lang="en-US" altLang="zh-CN" sz="2000" dirty="0" smtClean="0">
                <a:latin typeface="Arial Unicode MS" pitchFamily="34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</a:rPr>
              <a:t>在事务</a:t>
            </a:r>
            <a:r>
              <a:rPr lang="en-US" altLang="zh-CN" sz="2000" dirty="0" smtClean="0">
                <a:latin typeface="Arial Unicode MS" pitchFamily="34" charset="-122"/>
              </a:rPr>
              <a:t>2</a:t>
            </a:r>
            <a:r>
              <a:rPr lang="zh-CN" altLang="en-US" sz="2000" dirty="0" smtClean="0">
                <a:latin typeface="Arial Unicode MS" pitchFamily="34" charset="-122"/>
              </a:rPr>
              <a:t>提交前后读取到同一行数据的不同值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多行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Begin[x=50,y=50]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r1[x=50]</a:t>
            </a:r>
            <a:r>
              <a:rPr lang="en-US" altLang="zh-CN" sz="2000" dirty="0" smtClean="0">
                <a:latin typeface="Arial Unicode MS" pitchFamily="34" charset="-122"/>
              </a:rPr>
              <a:t> r2[x=50]w2[x=10]r2[y=50]w2[y=90] commit2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r1[y=90] </a:t>
            </a:r>
            <a:r>
              <a:rPr lang="en-US" altLang="zh-CN" sz="2000" dirty="0" smtClean="0">
                <a:latin typeface="Arial Unicode MS" pitchFamily="34" charset="-122"/>
              </a:rPr>
              <a:t>commit1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事务</a:t>
            </a:r>
            <a:r>
              <a:rPr lang="en-US" altLang="zh-CN" sz="2000" dirty="0" smtClean="0">
                <a:latin typeface="Arial Unicode MS" pitchFamily="34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</a:rPr>
              <a:t>在事务</a:t>
            </a:r>
            <a:r>
              <a:rPr lang="en-US" altLang="zh-CN" sz="2000" dirty="0" smtClean="0">
                <a:latin typeface="Arial Unicode MS" pitchFamily="34" charset="-122"/>
              </a:rPr>
              <a:t>2</a:t>
            </a:r>
            <a:r>
              <a:rPr lang="zh-CN" altLang="en-US" sz="2000" dirty="0" smtClean="0">
                <a:latin typeface="Arial Unicode MS" pitchFamily="34" charset="-122"/>
              </a:rPr>
              <a:t>提交前后读取到的两行数据违反一致性约束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不可重复读隔离性下，允许出现的读写模式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r1[x]...w2[x]...(c1 or a1)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ANSL SQL Isolation Levels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Phantom Read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单个数据范围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r1[Set P] w2[insert x into Set P] commit2 r1[Set P] commit1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事务</a:t>
            </a:r>
            <a:r>
              <a:rPr lang="en-US" altLang="zh-CN" sz="2000" dirty="0" smtClean="0">
                <a:latin typeface="Arial Unicode MS" pitchFamily="34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</a:rPr>
              <a:t>在事务</a:t>
            </a:r>
            <a:r>
              <a:rPr lang="en-US" altLang="zh-CN" sz="2000" dirty="0" smtClean="0">
                <a:latin typeface="Arial Unicode MS" pitchFamily="34" charset="-122"/>
              </a:rPr>
              <a:t>2</a:t>
            </a:r>
            <a:r>
              <a:rPr lang="zh-CN" altLang="en-US" sz="2000" dirty="0" smtClean="0">
                <a:latin typeface="Arial Unicode MS" pitchFamily="34" charset="-122"/>
              </a:rPr>
              <a:t>提交后在同一个数据范围读取到新插入的行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数据范围与其他行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</a:t>
            </a:r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Set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P] </a:t>
            </a:r>
            <a:r>
              <a:rPr lang="pl-PL" altLang="zh-CN" sz="2000" dirty="0" smtClean="0">
                <a:latin typeface="Arial Unicode MS" pitchFamily="34" charset="-122"/>
              </a:rPr>
              <a:t>w2[insert </a:t>
            </a:r>
            <a:r>
              <a:rPr lang="en-US" altLang="zh-CN" sz="2000" dirty="0" smtClean="0">
                <a:latin typeface="Arial Unicode MS" pitchFamily="34" charset="-122"/>
              </a:rPr>
              <a:t>x</a:t>
            </a:r>
            <a:r>
              <a:rPr lang="pl-PL" altLang="zh-CN" sz="2000" dirty="0" smtClean="0">
                <a:latin typeface="Arial Unicode MS" pitchFamily="34" charset="-122"/>
              </a:rPr>
              <a:t> to P] r2[z] w2[z] c2 </a:t>
            </a:r>
            <a:r>
              <a:rPr lang="pl-PL" altLang="zh-CN" sz="2000" b="1" dirty="0" smtClean="0">
                <a:solidFill>
                  <a:srgbClr val="0070C0"/>
                </a:solidFill>
                <a:latin typeface="Arial Unicode MS" pitchFamily="34" charset="-122"/>
              </a:rPr>
              <a:t>r1[z] </a:t>
            </a:r>
            <a:r>
              <a:rPr lang="pl-PL" altLang="zh-CN" sz="2000" dirty="0" smtClean="0">
                <a:latin typeface="Arial Unicode MS" pitchFamily="34" charset="-122"/>
              </a:rPr>
              <a:t>c</a:t>
            </a:r>
            <a:r>
              <a:rPr lang="en-US" altLang="zh-CN" sz="2000" dirty="0" err="1" smtClean="0">
                <a:latin typeface="Arial Unicode MS" pitchFamily="34" charset="-122"/>
              </a:rPr>
              <a:t>ommit</a:t>
            </a:r>
            <a:r>
              <a:rPr lang="pl-PL" altLang="zh-CN" sz="2000" dirty="0" smtClean="0">
                <a:latin typeface="Arial Unicode MS" pitchFamily="34" charset="-122"/>
              </a:rPr>
              <a:t>1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设</a:t>
            </a:r>
            <a:r>
              <a:rPr lang="en-US" altLang="zh-CN" sz="2000" dirty="0" smtClean="0">
                <a:latin typeface="Arial Unicode MS" pitchFamily="34" charset="-122"/>
              </a:rPr>
              <a:t>z</a:t>
            </a:r>
            <a:r>
              <a:rPr lang="zh-CN" altLang="en-US" sz="2000" dirty="0" smtClean="0">
                <a:latin typeface="Arial Unicode MS" pitchFamily="34" charset="-122"/>
              </a:rPr>
              <a:t>为数据范围</a:t>
            </a:r>
            <a:r>
              <a:rPr lang="en-US" altLang="zh-CN" sz="2000" dirty="0" smtClean="0">
                <a:latin typeface="Arial Unicode MS" pitchFamily="34" charset="-122"/>
              </a:rPr>
              <a:t>P</a:t>
            </a:r>
            <a:r>
              <a:rPr lang="zh-CN" altLang="en-US" sz="2000" dirty="0" smtClean="0">
                <a:latin typeface="Arial Unicode MS" pitchFamily="34" charset="-122"/>
              </a:rPr>
              <a:t>内的行数，事务</a:t>
            </a:r>
            <a:r>
              <a:rPr lang="en-US" altLang="zh-CN" sz="2000" dirty="0" smtClean="0">
                <a:latin typeface="Arial Unicode MS" pitchFamily="34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</a:rPr>
              <a:t>在事务</a:t>
            </a:r>
            <a:r>
              <a:rPr lang="en-US" altLang="zh-CN" sz="2000" dirty="0" smtClean="0">
                <a:latin typeface="Arial Unicode MS" pitchFamily="34" charset="-122"/>
              </a:rPr>
              <a:t>2</a:t>
            </a:r>
            <a:r>
              <a:rPr lang="zh-CN" altLang="en-US" sz="2000" dirty="0" smtClean="0">
                <a:latin typeface="Arial Unicode MS" pitchFamily="34" charset="-122"/>
              </a:rPr>
              <a:t>提交后读到</a:t>
            </a:r>
            <a:r>
              <a:rPr lang="en-US" altLang="zh-CN" sz="2000" dirty="0" smtClean="0">
                <a:latin typeface="Arial Unicode MS" pitchFamily="34" charset="-122"/>
              </a:rPr>
              <a:t>z</a:t>
            </a:r>
            <a:r>
              <a:rPr lang="zh-CN" altLang="en-US" sz="2000" dirty="0" smtClean="0">
                <a:latin typeface="Arial Unicode MS" pitchFamily="34" charset="-122"/>
              </a:rPr>
              <a:t>值与在事务</a:t>
            </a:r>
            <a:r>
              <a:rPr lang="en-US" altLang="zh-CN" sz="2000" dirty="0" smtClean="0">
                <a:latin typeface="Arial Unicode MS" pitchFamily="34" charset="-122"/>
              </a:rPr>
              <a:t>2</a:t>
            </a:r>
            <a:r>
              <a:rPr lang="zh-CN" altLang="en-US" sz="2000" dirty="0" smtClean="0">
                <a:latin typeface="Arial Unicode MS" pitchFamily="34" charset="-122"/>
              </a:rPr>
              <a:t>提交之前扫描到的行数违反一致性约束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幻读隔离性下，允许出现的读写模式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r1[P]...w2[y in P]...(c1 or a1)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Lock Based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Read </a:t>
            </a:r>
            <a:r>
              <a:rPr lang="en-US" altLang="zh-CN" sz="2000" dirty="0" smtClean="0">
                <a:latin typeface="Arial Unicode MS" pitchFamily="34" charset="-122"/>
              </a:rPr>
              <a:t>Lock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dirty="0" smtClean="0">
                <a:latin typeface="Arial Unicode MS" pitchFamily="34" charset="-122"/>
              </a:rPr>
              <a:t>Maybe upgrade to </a:t>
            </a:r>
            <a:r>
              <a:rPr lang="en-US" altLang="zh-CN" sz="1600" dirty="0" smtClean="0">
                <a:latin typeface="Arial Unicode MS" pitchFamily="34" charset="-122"/>
              </a:rPr>
              <a:t>w</a:t>
            </a:r>
            <a:r>
              <a:rPr lang="en-US" altLang="zh-CN" sz="1600" dirty="0" smtClean="0">
                <a:latin typeface="Arial Unicode MS" pitchFamily="34" charset="-122"/>
              </a:rPr>
              <a:t>rite </a:t>
            </a:r>
            <a:r>
              <a:rPr lang="en-US" altLang="zh-CN" sz="1600" dirty="0" smtClean="0">
                <a:latin typeface="Arial Unicode MS" pitchFamily="34" charset="-122"/>
              </a:rPr>
              <a:t>l</a:t>
            </a:r>
            <a:r>
              <a:rPr lang="en-US" altLang="zh-CN" sz="1600" dirty="0" smtClean="0">
                <a:latin typeface="Arial Unicode MS" pitchFamily="34" charset="-122"/>
              </a:rPr>
              <a:t>ock</a:t>
            </a:r>
            <a:endParaRPr lang="en-US" altLang="zh-CN" sz="16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Write Lock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 on Row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 on Predicate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Short Duration Lock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Cursor Stable Lock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</a:rPr>
              <a:t>2 Phase Lock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dirty="0" smtClean="0">
                <a:latin typeface="Arial Unicode MS" pitchFamily="34" charset="-122"/>
              </a:rPr>
              <a:t>A transaction has 2 phase writes (reads) if it does not set a new Write (Read) lock on a data item after releasing a Write (Read) lock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Lock Based Isolation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Dirty Write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Locking Read </a:t>
            </a:r>
            <a:r>
              <a:rPr lang="en-US" altLang="zh-CN" sz="2000" dirty="0" err="1" smtClean="0">
                <a:latin typeface="Arial Unicode MS" pitchFamily="34" charset="-122"/>
              </a:rPr>
              <a:t>Uncommited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Locking Read </a:t>
            </a:r>
            <a:r>
              <a:rPr lang="en-US" altLang="zh-CN" sz="2000" dirty="0" err="1" smtClean="0">
                <a:latin typeface="Arial Unicode MS" pitchFamily="34" charset="-122"/>
              </a:rPr>
              <a:t>commited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Cursor Stability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Locking Repeatable Read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Locking </a:t>
            </a:r>
            <a:r>
              <a:rPr lang="en-US" altLang="zh-CN" sz="2000" dirty="0" err="1" smtClean="0">
                <a:latin typeface="Arial Unicode MS" pitchFamily="34" charset="-122"/>
              </a:rPr>
              <a:t>Serializable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23519</TotalTime>
  <Words>1281</Words>
  <Application>Microsoft Office PowerPoint</Application>
  <PresentationFormat>全屏显示(4:3)</PresentationFormat>
  <Paragraphs>175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淘宝PPT模版</vt:lpstr>
      <vt:lpstr>1_默认设计模板</vt:lpstr>
      <vt:lpstr>数据库隔离级别</vt:lpstr>
      <vt:lpstr>什么是事务隔离</vt:lpstr>
      <vt:lpstr>Agenda</vt:lpstr>
      <vt:lpstr>ANSI SQL Isolation Level</vt:lpstr>
      <vt:lpstr>ANSL SQL Isolation Levels</vt:lpstr>
      <vt:lpstr>ANSL SQL Isolation Levels</vt:lpstr>
      <vt:lpstr>ANSL SQL Isolation Levels</vt:lpstr>
      <vt:lpstr>Lock Based Isolation</vt:lpstr>
      <vt:lpstr>Lock Based Isolation</vt:lpstr>
      <vt:lpstr>Lock Based Isolation</vt:lpstr>
      <vt:lpstr>Lock Based Isolation</vt:lpstr>
      <vt:lpstr>Lock Based Isolation</vt:lpstr>
      <vt:lpstr>Lock Based Isolation</vt:lpstr>
      <vt:lpstr>Lock Based Isolation</vt:lpstr>
      <vt:lpstr>Lock Based Isolation</vt:lpstr>
      <vt:lpstr>Snapshot Isolation</vt:lpstr>
      <vt:lpstr>Snapshot Isolation</vt:lpstr>
      <vt:lpstr>OceanBase Isolation</vt:lpstr>
      <vt:lpstr>OceanBase Isolation</vt:lpstr>
      <vt:lpstr>Reference</vt:lpstr>
      <vt:lpstr>幻灯片 21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2009年规划</dc:title>
  <dc:creator>wuchen</dc:creator>
  <cp:lastModifiedBy>yubai</cp:lastModifiedBy>
  <cp:revision>3455</cp:revision>
  <dcterms:created xsi:type="dcterms:W3CDTF">2008-10-18T12:39:51Z</dcterms:created>
  <dcterms:modified xsi:type="dcterms:W3CDTF">2012-08-03T03:30:10Z</dcterms:modified>
</cp:coreProperties>
</file>