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75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9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0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5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2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2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6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C6F2-92C0-44FC-B95C-8B561DAF59CD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D63D-B62E-4407-9AA2-FD361C6A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7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Java/85979" TargetMode="External"/><Relationship Id="rId2" Type="http://schemas.openxmlformats.org/officeDocument/2006/relationships/hyperlink" Target="https://baike.baidu.com/item/Scala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pify/sarama" TargetMode="External"/><Relationship Id="rId2" Type="http://schemas.openxmlformats.org/officeDocument/2006/relationships/hyperlink" Target="http://shopify.com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9075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8800" dirty="0" smtClean="0"/>
              <a:t>              Kafka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1.</a:t>
            </a:r>
            <a:r>
              <a:rPr lang="zh-CN" altLang="en-US" sz="3600" dirty="0" smtClean="0"/>
              <a:t>基本概念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2.broker</a:t>
            </a:r>
            <a:r>
              <a:rPr lang="zh-CN" altLang="en-US" sz="3600" dirty="0" smtClean="0"/>
              <a:t>主从管理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3.producer</a:t>
            </a:r>
            <a:br>
              <a:rPr lang="en-US" altLang="zh-CN" sz="3600" dirty="0" smtClean="0"/>
            </a:br>
            <a:r>
              <a:rPr lang="en-US" altLang="zh-CN" sz="3600" dirty="0" smtClean="0"/>
              <a:t>4.consumer</a:t>
            </a:r>
            <a:br>
              <a:rPr lang="en-US" altLang="zh-CN" sz="3600" dirty="0" smtClean="0"/>
            </a:br>
            <a:r>
              <a:rPr lang="en-US" altLang="zh-CN" sz="3600" dirty="0" smtClean="0"/>
              <a:t>5.</a:t>
            </a:r>
            <a:r>
              <a:rPr lang="zh-CN" altLang="en-US" sz="3600" dirty="0" smtClean="0"/>
              <a:t>文件存储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6.</a:t>
            </a:r>
            <a:r>
              <a:rPr lang="en-US" altLang="zh-CN" sz="3200" b="1" dirty="0"/>
              <a:t> </a:t>
            </a:r>
            <a:r>
              <a:rPr lang="en-US" altLang="zh-CN" sz="3600" dirty="0"/>
              <a:t>replica</a:t>
            </a:r>
            <a:r>
              <a:rPr lang="zh-CN" altLang="en-US" sz="3600" dirty="0" smtClean="0"/>
              <a:t>管理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7.</a:t>
            </a:r>
            <a:r>
              <a:rPr lang="zh-CN" altLang="en-US" sz="3600" dirty="0" smtClean="0"/>
              <a:t>优化思路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8.</a:t>
            </a:r>
            <a:r>
              <a:rPr lang="zh-CN" altLang="en-US" sz="3600" dirty="0" smtClean="0"/>
              <a:t>简单实现</a:t>
            </a:r>
            <a:r>
              <a:rPr lang="en-US" altLang="zh-CN" sz="3600" dirty="0" smtClean="0"/>
              <a:t>&amp;</a:t>
            </a:r>
            <a:r>
              <a:rPr lang="zh-CN" altLang="en-US" sz="3600" dirty="0" smtClean="0"/>
              <a:t>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113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4.consumer</a:t>
            </a:r>
            <a:endParaRPr lang="zh-CN" altLang="en-US" sz="3200" dirty="0"/>
          </a:p>
        </p:txBody>
      </p:sp>
      <p:pic>
        <p:nvPicPr>
          <p:cNvPr id="3074" name="Picture 2" descr="image_1c43tgqo01278rom1p8t1hbi123h2t.png-36.2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41" y="902743"/>
            <a:ext cx="37147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38200" y="38357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Consumergroup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num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 &gt; partition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num</a:t>
            </a:r>
            <a:endParaRPr lang="en-US" altLang="zh-CN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pPr algn="just" latinLnBrk="1"/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多余的</a:t>
            </a:r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consumer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不工作</a:t>
            </a:r>
            <a:endParaRPr lang="en-US" altLang="zh-CN" dirty="0" smtClean="0">
              <a:solidFill>
                <a:srgbClr val="333333"/>
              </a:solidFill>
              <a:latin typeface="-apple-system"/>
            </a:endParaRPr>
          </a:p>
          <a:p>
            <a:pPr algn="just" latinLnBrk="1"/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Consumergroup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num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 = partition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num</a:t>
            </a:r>
            <a:endParaRPr lang="en-US" altLang="zh-CN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pPr algn="just" latinLnBrk="1"/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一个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consumer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对应一个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partition(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最优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just" latinLnBrk="1"/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Consumergroup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num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 &lt; partition 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num</a:t>
            </a:r>
            <a:endParaRPr lang="en-US" altLang="zh-CN" b="0" i="0" dirty="0" smtClean="0">
              <a:solidFill>
                <a:srgbClr val="333333"/>
              </a:solidFill>
              <a:effectLst/>
              <a:latin typeface="-apple-system"/>
            </a:endParaRPr>
          </a:p>
          <a:p>
            <a:pPr algn="just" latinLnBrk="1"/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Consumergroup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轮流消费每个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partition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5474" y="69641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- 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Consumergroup</a:t>
            </a:r>
            <a:r>
              <a:rPr lang="zh-CN" altLang="zh-CN" b="1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各个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 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线程）可以组成一个组（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 group 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），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partition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中的每个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message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只能被组（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 group 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）中的一个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 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线程）消费，如果一个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message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可以被多个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 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线程）消费的话，那么这些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必须在不同的组。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Kafka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不支持一个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partition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message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由两个或两个以上的同一个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 group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下的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 thread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来处理，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除非再启动一个新的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 group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。（没有锁竞争，充分发挥了横向的扩展性，吞吐量极高）</a:t>
            </a:r>
          </a:p>
          <a:p>
            <a:endParaRPr lang="zh-CN" altLang="en-US" kern="0" dirty="0">
              <a:solidFill>
                <a:srgbClr val="3E3E3E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4.consumer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838200" y="2107475"/>
            <a:ext cx="92833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Low level </a:t>
            </a:r>
            <a:r>
              <a:rPr lang="en-US" altLang="zh-CN" kern="0" dirty="0" err="1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api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读的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partition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offsite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自己的程序中维护。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不会</a:t>
            </a:r>
            <a:r>
              <a:rPr lang="zh-CN" altLang="en-US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自动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同步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到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zookeeper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上。但是为了</a:t>
            </a:r>
            <a:r>
              <a:rPr lang="en-US" altLang="zh-CN" kern="0" dirty="0" err="1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kafka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manager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能够方便的监控，一般也会手动的同步到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zookeeper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上。这样的好处是一旦读取某个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message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失败了，这条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message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offsite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我们自己维护，我们不会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+1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。下次再启动的时候，还会从这个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offsite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开始读。这样可以做到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exactly once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对于数据的准确性有保证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kern="0" dirty="0" smtClean="0">
              <a:solidFill>
                <a:srgbClr val="3E3E3E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kern="0" dirty="0" smtClean="0">
              <a:solidFill>
                <a:srgbClr val="3E3E3E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 marL="228600" indent="266700" algn="just"/>
            <a:r>
              <a:rPr lang="en-US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默认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是读完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message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先</a:t>
            </a:r>
            <a:r>
              <a:rPr lang="en-US" altLang="zh-CN" kern="0" dirty="0" err="1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commmit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再处理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message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kern="0" dirty="0" err="1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autocommit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默认是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，这时候先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commit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就会更新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offsite+1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，一旦处理失败，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offsite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已经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+1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，这个时候就会丢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message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；</a:t>
            </a:r>
            <a:r>
              <a:rPr lang="zh-CN" altLang="en-US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at most once</a:t>
            </a:r>
            <a:r>
              <a:rPr lang="zh-CN" altLang="en-US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也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可以配置成读完消息处理再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commit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，这种情况下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consumer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端的响应就会比较慢的，需要等处理完才行。（</a:t>
            </a:r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at least once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）</a:t>
            </a:r>
          </a:p>
          <a:p>
            <a:pPr marL="228600" indent="266700" algn="just">
              <a:spcAft>
                <a:spcPts val="0"/>
              </a:spcAft>
            </a:pPr>
            <a:endParaRPr lang="zh-CN" altLang="zh-CN" kern="0" dirty="0">
              <a:solidFill>
                <a:srgbClr val="3E3E3E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3405" y="1042185"/>
            <a:ext cx="8978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Consumer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里面的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的时候是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）顺序读取的。所以必须维护着上一次读到哪里的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offsite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46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5.</a:t>
            </a:r>
            <a:r>
              <a:rPr lang="zh-CN" altLang="en-US" sz="3200" dirty="0" smtClean="0"/>
              <a:t>文件存储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9" y="1163552"/>
            <a:ext cx="6874005" cy="15361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4" y="3105563"/>
            <a:ext cx="4759870" cy="3212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51" y="4922745"/>
            <a:ext cx="4908564" cy="897394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3" idx="0"/>
          </p:cNvCxnSpPr>
          <p:nvPr/>
        </p:nvCxnSpPr>
        <p:spPr>
          <a:xfrm>
            <a:off x="3019379" y="2699658"/>
            <a:ext cx="0" cy="40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399314" y="5251269"/>
            <a:ext cx="558437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8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5.</a:t>
            </a:r>
            <a:r>
              <a:rPr lang="zh-CN" altLang="en-US" sz="3200" dirty="0" smtClean="0"/>
              <a:t>文件存储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045028" y="1649290"/>
            <a:ext cx="9222377" cy="332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ts val="195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高效文件存储设计特点</a:t>
            </a:r>
          </a:p>
          <a:p>
            <a:pPr marL="342900" marR="19050" lvl="0" indent="-342900" latinLnBrk="1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partion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相当于一个巨型文件被平均分配到多个大小相等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segment(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段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数据文件中。但每个段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 file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消息数量不一定相等，这种特性方便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old segment file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快速被删除。</a:t>
            </a:r>
          </a:p>
          <a:p>
            <a:pPr marL="342900" marR="19050" lvl="0" indent="-342900" latinLnBrk="1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partiton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只需要支持顺序读写就行了，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文件生命周期由服务端配置参数决定。</a:t>
            </a:r>
          </a:p>
          <a:p>
            <a:pPr marL="342900" marR="19050" lvl="0" indent="-342900" latinLnBrk="1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索引信息可以快速定位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和确定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response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的最大大小。</a:t>
            </a:r>
          </a:p>
          <a:p>
            <a:pPr marL="342900" marR="19050" lvl="0" indent="-342900" latinLnBrk="1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index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元数据全部映射到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memory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，可以避免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 file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磁盘操作。</a:t>
            </a:r>
          </a:p>
          <a:p>
            <a:pPr marL="342900" marR="19050" lvl="0" indent="-342900" latinLnBrk="1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通过索引文件稀疏存储，可以大幅降低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index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文件元数据占用空间大小。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dirty="0">
              <a:solidFill>
                <a:srgbClr val="40404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2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5.</a:t>
            </a:r>
            <a:r>
              <a:rPr lang="zh-CN" altLang="en-US" sz="3200" dirty="0" smtClean="0"/>
              <a:t>文件存储</a:t>
            </a:r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441" y="1463856"/>
            <a:ext cx="5274310" cy="31813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96000" y="1628996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内存中对应一个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index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，记录每个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中的第一条消息偏移。</a:t>
            </a:r>
          </a:p>
          <a:p>
            <a:pPr marL="342900" marR="19050" lvl="0" indent="-342900" latinLnBrk="1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 file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组成：由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大部分组成，分别为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index file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data file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，此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个文件一一对应，成对出现，后缀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".index"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“.log”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分别表示为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索引文件、数据文件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dirty="0">
              <a:solidFill>
                <a:srgbClr val="40404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19050" lvl="0" indent="-342900" latinLnBrk="1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文件命名规则：</a:t>
            </a:r>
            <a:r>
              <a:rPr lang="en-US" altLang="zh-CN" dirty="0" err="1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partion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全局的第一个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开始，后续每个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segment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文件名为上一个全局</a:t>
            </a:r>
            <a:r>
              <a:rPr lang="en-US" altLang="zh-CN" dirty="0" err="1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partion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的最大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offset(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偏移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message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数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。数值最大为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long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大小，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位数字字符长度，没有数字用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填充</a:t>
            </a:r>
            <a:r>
              <a:rPr lang="zh-CN" altLang="zh-CN" kern="0" dirty="0">
                <a:solidFill>
                  <a:srgbClr val="40404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1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5.</a:t>
            </a:r>
            <a:r>
              <a:rPr lang="zh-CN" altLang="en-US" sz="3200" dirty="0" smtClean="0"/>
              <a:t>文件存储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93949" y="1281158"/>
            <a:ext cx="1818640" cy="328549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37222" y="1604735"/>
            <a:ext cx="5998664" cy="26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6.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 replica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管理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269670"/>
            <a:ext cx="10108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err="1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,replication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策略是基于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而不是</a:t>
            </a:r>
            <a:r>
              <a:rPr lang="en-US" altLang="zh-CN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topic</a:t>
            </a:r>
            <a:r>
              <a:rPr lang="zh-CN" altLang="en-US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55555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err="1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将每个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数据复制到多个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任何一个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有一个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和多个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follower(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可以没有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备份的个数可以通过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配置文件来设定</a:t>
            </a:r>
            <a:r>
              <a:rPr lang="zh-CN" altLang="zh-CN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55555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处理所有的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read-write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,follower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需要和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保持同步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.Follower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就像一个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"consumer",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消费消息并保存在本地日志中</a:t>
            </a:r>
            <a:r>
              <a:rPr lang="en-US" altLang="zh-CN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5143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replica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副本数目不能大于</a:t>
            </a:r>
            <a:r>
              <a:rPr lang="en-US" altLang="zh-CN" kern="100" dirty="0" err="1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broker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节点的数目，否则报错</a:t>
            </a:r>
            <a:r>
              <a:rPr lang="zh-CN" altLang="zh-CN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。其中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包括一个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，其他的就是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copy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副本</a:t>
            </a:r>
            <a:endParaRPr lang="en-US" altLang="zh-CN" kern="100" dirty="0">
              <a:solidFill>
                <a:srgbClr val="555555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负责跟踪所有的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follower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状态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follower"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落后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太多或者失效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,leader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将会把它从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replicas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同步列表中删除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当所有的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follower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都将一条消息保存成功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此消息才被认为是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"committed",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那么此时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consumer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才能消费它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这种同步策略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就要求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follower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leader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之间必须具有良好的网络环境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即使只有一个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replicas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实例存活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仍然可以保证消息的正常发送和接收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只要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集群存活即可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94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+mj-lt"/>
                <a:ea typeface="+mj-ea"/>
                <a:cs typeface="+mj-cs"/>
              </a:rPr>
              <a:t>6.replica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管理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http://www.thinkyixia.com/images/kafka-2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37" y="877163"/>
            <a:ext cx="6715489" cy="241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49981" y="3799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副本分配算法如下：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将所有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N Broker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和待分配的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courier"/>
              </a:rPr>
              <a:t>i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个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Partition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排序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将第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courier"/>
              </a:rPr>
              <a:t>i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个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Partition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分配到第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(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courier"/>
              </a:rPr>
              <a:t>i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 mod n)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个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Broker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上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.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将第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courier"/>
              </a:rPr>
              <a:t>i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个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Partition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的第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j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个副本分配到第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((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courier"/>
              </a:rPr>
              <a:t>i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 + j) mod n)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个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Broker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courier"/>
              </a:rPr>
              <a:t>上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courier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47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063" y="1217248"/>
            <a:ext cx="8220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</a:t>
            </a:r>
            <a:r>
              <a:rPr lang="zh-CN" altLang="zh-CN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动态维护了一个同步状态的副本的集合（</a:t>
            </a:r>
            <a:r>
              <a:rPr lang="en-US" altLang="zh-CN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a set of in-sync replicas</a:t>
            </a:r>
            <a:r>
              <a:rPr lang="zh-CN" altLang="zh-CN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），简称</a:t>
            </a:r>
            <a:r>
              <a:rPr lang="en-US" altLang="zh-CN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ISR</a:t>
            </a:r>
          </a:p>
          <a:p>
            <a:pPr latinLnBrk="1"/>
            <a:r>
              <a:rPr lang="en-US" altLang="zh-CN" dirty="0"/>
              <a:t>1. </a:t>
            </a:r>
            <a:r>
              <a:rPr lang="zh-CN" altLang="zh-CN" dirty="0"/>
              <a:t>节点必须可以维护和</a:t>
            </a:r>
            <a:r>
              <a:rPr lang="en-US" altLang="zh-CN" dirty="0" err="1"/>
              <a:t>ZooKeeper</a:t>
            </a:r>
            <a:r>
              <a:rPr lang="zh-CN" altLang="zh-CN" dirty="0"/>
              <a:t>的连接，</a:t>
            </a:r>
            <a:r>
              <a:rPr lang="en-US" altLang="zh-CN" dirty="0"/>
              <a:t>Zookeeper</a:t>
            </a:r>
            <a:r>
              <a:rPr lang="zh-CN" altLang="zh-CN" dirty="0"/>
              <a:t>通过心跳机制检查每个节点的连接。</a:t>
            </a:r>
          </a:p>
          <a:p>
            <a:pPr latinLnBrk="1"/>
            <a:r>
              <a:rPr lang="en-US" altLang="zh-CN" dirty="0"/>
              <a:t>2. </a:t>
            </a:r>
            <a:r>
              <a:rPr lang="zh-CN" altLang="zh-CN" dirty="0"/>
              <a:t>如果节点是个</a:t>
            </a:r>
            <a:r>
              <a:rPr lang="en-US" altLang="zh-CN" dirty="0"/>
              <a:t>follower,</a:t>
            </a:r>
            <a:r>
              <a:rPr lang="zh-CN" altLang="zh-CN" dirty="0"/>
              <a:t>他必须能及时的同步</a:t>
            </a:r>
            <a:r>
              <a:rPr lang="en-US" altLang="zh-CN" dirty="0"/>
              <a:t>leader</a:t>
            </a:r>
            <a:r>
              <a:rPr lang="zh-CN" altLang="zh-CN" dirty="0"/>
              <a:t>的写操作，延时不能太久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endParaRPr lang="en-US" altLang="zh-CN" dirty="0" smtClean="0"/>
          </a:p>
          <a:p>
            <a:pPr latinLnBrk="1"/>
            <a:r>
              <a:rPr lang="en-US" altLang="zh-CN" dirty="0"/>
              <a:t>Kafka</a:t>
            </a:r>
            <a:r>
              <a:rPr lang="zh-CN" altLang="zh-CN" dirty="0"/>
              <a:t>保证只要有一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ISR</a:t>
            </a:r>
            <a:r>
              <a:rPr lang="zh-CN" altLang="zh-CN" dirty="0" smtClean="0"/>
              <a:t>的</a:t>
            </a:r>
            <a:r>
              <a:rPr lang="zh-CN" altLang="zh-CN" dirty="0"/>
              <a:t>节点，</a:t>
            </a:r>
            <a:r>
              <a:rPr lang="en-US" altLang="zh-CN" dirty="0"/>
              <a:t>“committed”</a:t>
            </a:r>
            <a:r>
              <a:rPr lang="zh-CN" altLang="zh-CN" dirty="0"/>
              <a:t>的消息就不会丢失。</a:t>
            </a:r>
          </a:p>
          <a:p>
            <a:pPr latinLnBrk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+mj-lt"/>
                <a:ea typeface="+mj-ea"/>
                <a:cs typeface="+mj-cs"/>
              </a:rPr>
              <a:t>6.replica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管理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3971335"/>
            <a:ext cx="8316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时</a:t>
            </a:r>
            <a:r>
              <a:rPr lang="zh-CN" altLang="en-US" dirty="0"/>
              <a:t>需要兼顾一个问题</a:t>
            </a:r>
            <a:r>
              <a:rPr lang="en-US" altLang="zh-CN" dirty="0"/>
              <a:t>,</a:t>
            </a:r>
            <a:r>
              <a:rPr lang="zh-CN" altLang="en-US" dirty="0"/>
              <a:t>就是新</a:t>
            </a:r>
            <a:r>
              <a:rPr lang="en-US" altLang="zh-CN" dirty="0"/>
              <a:t>leader server</a:t>
            </a:r>
            <a:r>
              <a:rPr lang="zh-CN" altLang="en-US" dirty="0"/>
              <a:t>上所已经承载的</a:t>
            </a:r>
            <a:r>
              <a:rPr lang="en-US" altLang="zh-CN" dirty="0"/>
              <a:t>partition leader</a:t>
            </a:r>
            <a:r>
              <a:rPr lang="zh-CN" altLang="en-US" dirty="0"/>
              <a:t>的个数</a:t>
            </a:r>
            <a:r>
              <a:rPr lang="en-US" altLang="zh-CN" dirty="0"/>
              <a:t>,</a:t>
            </a:r>
            <a:r>
              <a:rPr lang="zh-CN" altLang="en-US" dirty="0"/>
              <a:t>如果一个</a:t>
            </a:r>
            <a:r>
              <a:rPr lang="en-US" altLang="zh-CN" dirty="0"/>
              <a:t>server</a:t>
            </a:r>
            <a:r>
              <a:rPr lang="zh-CN" altLang="en-US" dirty="0"/>
              <a:t>上有过多的</a:t>
            </a:r>
            <a:r>
              <a:rPr lang="en-US" altLang="zh-CN" dirty="0"/>
              <a:t>partition leader,</a:t>
            </a:r>
            <a:r>
              <a:rPr lang="zh-CN" altLang="en-US" dirty="0"/>
              <a:t>意味着此</a:t>
            </a:r>
            <a:r>
              <a:rPr lang="en-US" altLang="zh-CN" dirty="0"/>
              <a:t>server</a:t>
            </a:r>
            <a:r>
              <a:rPr lang="zh-CN" altLang="en-US" dirty="0"/>
              <a:t>将承受着更多的</a:t>
            </a:r>
            <a:r>
              <a:rPr lang="en-US" altLang="zh-CN" dirty="0"/>
              <a:t>IO</a:t>
            </a:r>
            <a:r>
              <a:rPr lang="zh-CN" altLang="en-US" dirty="0"/>
              <a:t>压力</a:t>
            </a:r>
            <a:r>
              <a:rPr lang="en-US" altLang="zh-CN" dirty="0"/>
              <a:t>.</a:t>
            </a:r>
            <a:r>
              <a:rPr lang="zh-CN" altLang="en-US" dirty="0"/>
              <a:t>在选举新</a:t>
            </a:r>
            <a:r>
              <a:rPr lang="en-US" altLang="zh-CN" dirty="0"/>
              <a:t>leader,</a:t>
            </a:r>
            <a:r>
              <a:rPr lang="zh-CN" altLang="en-US" dirty="0"/>
              <a:t>需要考虑到”负载均衡”</a:t>
            </a:r>
            <a:r>
              <a:rPr lang="en-US" altLang="zh-CN" dirty="0"/>
              <a:t>,partition leader</a:t>
            </a:r>
            <a:r>
              <a:rPr lang="zh-CN" altLang="en-US" dirty="0"/>
              <a:t>较少的</a:t>
            </a:r>
            <a:r>
              <a:rPr lang="en-US" altLang="zh-CN" dirty="0"/>
              <a:t>broker</a:t>
            </a:r>
            <a:r>
              <a:rPr lang="zh-CN" altLang="en-US" dirty="0"/>
              <a:t>将会更有可能成为新的</a:t>
            </a:r>
            <a:r>
              <a:rPr lang="en-US" altLang="zh-CN" dirty="0"/>
              <a:t>leader</a:t>
            </a:r>
            <a:r>
              <a:rPr lang="en-US" altLang="zh-CN" dirty="0" smtClean="0"/>
              <a:t>.</a:t>
            </a:r>
          </a:p>
          <a:p>
            <a:r>
              <a:rPr lang="zh-CN" altLang="zh-CN" dirty="0" smtClean="0"/>
              <a:t>换</a:t>
            </a:r>
            <a:r>
              <a:rPr lang="en-US" altLang="zh-CN" dirty="0" smtClean="0"/>
              <a:t>leader</a:t>
            </a:r>
            <a:r>
              <a:rPr lang="zh-CN" altLang="zh-CN" dirty="0" smtClean="0"/>
              <a:t>条件：</a:t>
            </a:r>
          </a:p>
          <a:p>
            <a:r>
              <a:rPr lang="zh-CN" altLang="zh-CN" dirty="0" smtClean="0"/>
              <a:t>如果</a:t>
            </a:r>
            <a:r>
              <a:rPr lang="en-US" altLang="zh-CN" dirty="0" smtClean="0"/>
              <a:t>Leader</a:t>
            </a:r>
            <a:r>
              <a:rPr lang="zh-CN" altLang="zh-CN" dirty="0" smtClean="0"/>
              <a:t>在确认消息落地时等待更久的</a:t>
            </a:r>
            <a:r>
              <a:rPr lang="en-US" altLang="zh-CN" dirty="0" smtClean="0"/>
              <a:t>followers</a:t>
            </a:r>
            <a:r>
              <a:rPr lang="zh-CN" altLang="zh-CN" dirty="0" smtClean="0"/>
              <a:t>确认消息，那么将会有认为其他</a:t>
            </a:r>
            <a:r>
              <a:rPr lang="en-US" altLang="zh-CN" dirty="0" smtClean="0"/>
              <a:t>followers</a:t>
            </a:r>
            <a:r>
              <a:rPr lang="zh-CN" altLang="zh-CN" dirty="0" smtClean="0"/>
              <a:t>成为潜在的可选</a:t>
            </a:r>
            <a:r>
              <a:rPr lang="en-US" altLang="zh-CN" dirty="0" smtClean="0"/>
              <a:t>Leader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517" y="957944"/>
            <a:ext cx="8220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b="1" dirty="0"/>
              <a:t>如果</a:t>
            </a:r>
            <a:r>
              <a:rPr lang="en-US" altLang="zh-CN" b="1" dirty="0"/>
              <a:t>broker</a:t>
            </a:r>
            <a:r>
              <a:rPr lang="zh-CN" altLang="en-US" b="1" dirty="0"/>
              <a:t>宕机了怎么处理？</a:t>
            </a:r>
            <a:endParaRPr lang="en-US" altLang="zh-CN" b="1" dirty="0"/>
          </a:p>
          <a:p>
            <a:r>
              <a:rPr lang="en-US" altLang="zh-CN" dirty="0"/>
              <a:t>broker</a:t>
            </a:r>
            <a:r>
              <a:rPr lang="zh-CN" altLang="zh-CN" dirty="0"/>
              <a:t>宕机了，这个</a:t>
            </a:r>
            <a:r>
              <a:rPr lang="en-US" altLang="zh-CN" dirty="0" err="1"/>
              <a:t>kafka</a:t>
            </a:r>
            <a:r>
              <a:rPr lang="en-US" altLang="zh-CN" dirty="0"/>
              <a:t> broker controller</a:t>
            </a:r>
            <a:r>
              <a:rPr lang="zh-CN" altLang="zh-CN" dirty="0"/>
              <a:t>会读取该宕机</a:t>
            </a:r>
            <a:r>
              <a:rPr lang="en-US" altLang="zh-CN" dirty="0"/>
              <a:t>broker</a:t>
            </a:r>
            <a:r>
              <a:rPr lang="zh-CN" altLang="zh-CN" dirty="0"/>
              <a:t>上所有的</a:t>
            </a:r>
            <a:r>
              <a:rPr lang="en-US" altLang="zh-CN" dirty="0"/>
              <a:t>partition</a:t>
            </a:r>
            <a:r>
              <a:rPr lang="zh-CN" altLang="zh-CN" dirty="0"/>
              <a:t>在</a:t>
            </a:r>
            <a:r>
              <a:rPr lang="en-US" altLang="zh-CN" dirty="0"/>
              <a:t>zookeeper</a:t>
            </a:r>
            <a:r>
              <a:rPr lang="zh-CN" altLang="zh-CN" dirty="0"/>
              <a:t>上的状态，并选取</a:t>
            </a:r>
            <a:r>
              <a:rPr lang="en-US" altLang="zh-CN" dirty="0"/>
              <a:t>ISR</a:t>
            </a:r>
            <a:r>
              <a:rPr lang="zh-CN" altLang="zh-CN" dirty="0"/>
              <a:t>列表中的一个</a:t>
            </a:r>
            <a:r>
              <a:rPr lang="en-US" altLang="zh-CN" dirty="0"/>
              <a:t>replica</a:t>
            </a:r>
            <a:r>
              <a:rPr lang="zh-CN" altLang="zh-CN" dirty="0"/>
              <a:t>作为</a:t>
            </a:r>
            <a:r>
              <a:rPr lang="en-US" altLang="zh-CN" dirty="0"/>
              <a:t>partition leader</a:t>
            </a:r>
            <a:r>
              <a:rPr lang="zh-CN" altLang="zh-CN" dirty="0"/>
              <a:t>（如果</a:t>
            </a:r>
            <a:r>
              <a:rPr lang="en-US" altLang="zh-CN" dirty="0"/>
              <a:t>ISR</a:t>
            </a:r>
            <a:r>
              <a:rPr lang="zh-CN" altLang="zh-CN" dirty="0"/>
              <a:t>列表中的</a:t>
            </a:r>
            <a:r>
              <a:rPr lang="en-US" altLang="zh-CN" dirty="0"/>
              <a:t>replica</a:t>
            </a:r>
            <a:r>
              <a:rPr lang="zh-CN" altLang="zh-CN" dirty="0"/>
              <a:t>全挂，选一个幸存的</a:t>
            </a:r>
            <a:r>
              <a:rPr lang="en-US" altLang="zh-CN" dirty="0"/>
              <a:t>replica</a:t>
            </a:r>
            <a:r>
              <a:rPr lang="zh-CN" altLang="zh-CN" dirty="0"/>
              <a:t>作为</a:t>
            </a:r>
            <a:r>
              <a:rPr lang="en-US" altLang="zh-CN" dirty="0"/>
              <a:t>leader; </a:t>
            </a:r>
            <a:endParaRPr lang="en-US" altLang="zh-CN" dirty="0" smtClean="0"/>
          </a:p>
          <a:p>
            <a:r>
              <a:rPr lang="zh-CN" altLang="zh-CN" b="1" dirty="0" smtClean="0"/>
              <a:t>如果</a:t>
            </a:r>
            <a:r>
              <a:rPr lang="zh-CN" altLang="zh-CN" b="1" dirty="0"/>
              <a:t>该</a:t>
            </a:r>
            <a:r>
              <a:rPr lang="en-US" altLang="zh-CN" b="1" dirty="0"/>
              <a:t>partition</a:t>
            </a:r>
            <a:r>
              <a:rPr lang="zh-CN" altLang="zh-CN" b="1" dirty="0"/>
              <a:t>的所有的</a:t>
            </a:r>
            <a:r>
              <a:rPr lang="en-US" altLang="zh-CN" b="1" dirty="0"/>
              <a:t>replica</a:t>
            </a:r>
            <a:r>
              <a:rPr lang="zh-CN" altLang="zh-CN" b="1" dirty="0"/>
              <a:t>都宕机</a:t>
            </a:r>
            <a:r>
              <a:rPr lang="zh-CN" altLang="zh-CN" b="1" dirty="0" smtClean="0"/>
              <a:t>了</a:t>
            </a:r>
            <a:r>
              <a:rPr lang="en-US" altLang="zh-CN" b="1" dirty="0" smtClean="0"/>
              <a:t>?</a:t>
            </a:r>
            <a:endParaRPr lang="en-US" altLang="zh-CN" dirty="0"/>
          </a:p>
          <a:p>
            <a:r>
              <a:rPr lang="zh-CN" altLang="zh-CN" dirty="0" smtClean="0"/>
              <a:t>将</a:t>
            </a:r>
            <a:r>
              <a:rPr lang="en-US" altLang="zh-CN" dirty="0" smtClean="0"/>
              <a:t>leader</a:t>
            </a:r>
            <a:r>
              <a:rPr lang="zh-CN" altLang="zh-CN" dirty="0"/>
              <a:t>设置为</a:t>
            </a:r>
            <a:r>
              <a:rPr lang="en-US" altLang="zh-CN" dirty="0"/>
              <a:t>-1</a:t>
            </a:r>
            <a:r>
              <a:rPr lang="zh-CN" altLang="zh-CN" dirty="0"/>
              <a:t>，等待恢复，等待</a:t>
            </a:r>
            <a:r>
              <a:rPr lang="en-US" altLang="zh-CN" dirty="0"/>
              <a:t>ISR</a:t>
            </a:r>
            <a:r>
              <a:rPr lang="zh-CN" altLang="zh-CN" dirty="0"/>
              <a:t>中的任一个</a:t>
            </a:r>
            <a:r>
              <a:rPr lang="en-US" altLang="zh-CN" dirty="0"/>
              <a:t>Replica“</a:t>
            </a:r>
            <a:r>
              <a:rPr lang="zh-CN" altLang="zh-CN" dirty="0"/>
              <a:t>活</a:t>
            </a:r>
            <a:r>
              <a:rPr lang="en-US" altLang="zh-CN" dirty="0"/>
              <a:t>”</a:t>
            </a:r>
            <a:r>
              <a:rPr lang="zh-CN" altLang="zh-CN" dirty="0"/>
              <a:t>过来，并且选它作为</a:t>
            </a:r>
            <a:r>
              <a:rPr lang="en-US" altLang="zh-CN" dirty="0"/>
              <a:t>Leader</a:t>
            </a:r>
            <a:r>
              <a:rPr lang="zh-CN" altLang="zh-CN" dirty="0"/>
              <a:t>；或选择第一个</a:t>
            </a:r>
            <a:r>
              <a:rPr lang="en-US" altLang="zh-CN" dirty="0"/>
              <a:t>“</a:t>
            </a:r>
            <a:r>
              <a:rPr lang="zh-CN" altLang="zh-CN" dirty="0"/>
              <a:t>活</a:t>
            </a:r>
            <a:r>
              <a:rPr lang="en-US" altLang="zh-CN" dirty="0"/>
              <a:t>”</a:t>
            </a:r>
            <a:r>
              <a:rPr lang="zh-CN" altLang="zh-CN" dirty="0"/>
              <a:t>过来的</a:t>
            </a:r>
            <a:r>
              <a:rPr lang="en-US" altLang="zh-CN" dirty="0"/>
              <a:t>Replica</a:t>
            </a:r>
            <a:r>
              <a:rPr lang="zh-CN" altLang="zh-CN" dirty="0"/>
              <a:t>（不一定是</a:t>
            </a:r>
            <a:r>
              <a:rPr lang="en-US" altLang="zh-CN" dirty="0"/>
              <a:t>ISR</a:t>
            </a:r>
            <a:r>
              <a:rPr lang="zh-CN" altLang="zh-CN" dirty="0"/>
              <a:t>中的）作为</a:t>
            </a:r>
            <a:r>
              <a:rPr lang="en-US" altLang="zh-CN" dirty="0" smtClean="0"/>
              <a:t>Leader</a:t>
            </a:r>
            <a:r>
              <a:rPr lang="zh-CN" altLang="zh-CN" dirty="0" smtClean="0"/>
              <a:t>，</a:t>
            </a:r>
            <a:r>
              <a:rPr lang="zh-CN" altLang="zh-CN" dirty="0"/>
              <a:t>这个</a:t>
            </a:r>
            <a:r>
              <a:rPr lang="en-US" altLang="zh-CN" dirty="0"/>
              <a:t>broker</a:t>
            </a:r>
            <a:r>
              <a:rPr lang="zh-CN" altLang="zh-CN" dirty="0"/>
              <a:t>宕机的事情，</a:t>
            </a:r>
            <a:r>
              <a:rPr lang="en-US" altLang="zh-CN" dirty="0" err="1"/>
              <a:t>kafka</a:t>
            </a:r>
            <a:r>
              <a:rPr lang="en-US" altLang="zh-CN" dirty="0"/>
              <a:t> controller</a:t>
            </a:r>
            <a:r>
              <a:rPr lang="zh-CN" altLang="zh-CN" dirty="0"/>
              <a:t>也会通知</a:t>
            </a:r>
            <a:r>
              <a:rPr lang="en-US" altLang="zh-CN" dirty="0"/>
              <a:t>zookeeper</a:t>
            </a:r>
            <a:r>
              <a:rPr lang="zh-CN" altLang="zh-CN" dirty="0"/>
              <a:t>，</a:t>
            </a:r>
            <a:r>
              <a:rPr lang="en-US" altLang="zh-CN" dirty="0"/>
              <a:t>zookeeper</a:t>
            </a:r>
            <a:r>
              <a:rPr lang="zh-CN" altLang="zh-CN" dirty="0"/>
              <a:t>就会通知其他的</a:t>
            </a:r>
            <a:r>
              <a:rPr lang="en-US" altLang="zh-CN" dirty="0" err="1"/>
              <a:t>kafka</a:t>
            </a:r>
            <a:r>
              <a:rPr lang="en-US" altLang="zh-CN" dirty="0"/>
              <a:t> broker</a:t>
            </a:r>
            <a:r>
              <a:rPr lang="zh-CN" altLang="zh-CN" dirty="0"/>
              <a:t>。</a:t>
            </a:r>
          </a:p>
          <a:p>
            <a:r>
              <a:rPr lang="zh-CN" altLang="zh-CN" b="1" dirty="0"/>
              <a:t>当所有的副本都</a:t>
            </a:r>
            <a:r>
              <a:rPr lang="en-US" altLang="zh-CN" b="1" dirty="0"/>
              <a:t>down</a:t>
            </a:r>
            <a:r>
              <a:rPr lang="zh-CN" altLang="zh-CN" b="1" dirty="0"/>
              <a:t>掉时，必须及时作出反应。可以有以下两种选择</a:t>
            </a:r>
          </a:p>
          <a:p>
            <a:pPr latinLnBrk="1"/>
            <a:r>
              <a:rPr lang="en-US" altLang="zh-CN" dirty="0"/>
              <a:t>1. </a:t>
            </a:r>
            <a:r>
              <a:rPr lang="zh-CN" altLang="zh-CN" dirty="0"/>
              <a:t>等待</a:t>
            </a:r>
            <a:r>
              <a:rPr lang="en-US" altLang="zh-CN" dirty="0"/>
              <a:t>ISR</a:t>
            </a:r>
            <a:r>
              <a:rPr lang="zh-CN" altLang="zh-CN" dirty="0"/>
              <a:t>中的任何一个节点恢复并担任</a:t>
            </a:r>
            <a:r>
              <a:rPr lang="en-US" altLang="zh-CN" dirty="0"/>
              <a:t>leader</a:t>
            </a:r>
            <a:r>
              <a:rPr lang="zh-CN" altLang="zh-CN" dirty="0"/>
              <a:t>。</a:t>
            </a:r>
          </a:p>
          <a:p>
            <a:pPr latinLnBrk="1"/>
            <a:r>
              <a:rPr lang="en-US" altLang="zh-CN" dirty="0"/>
              <a:t>2. </a:t>
            </a:r>
            <a:r>
              <a:rPr lang="zh-CN" altLang="zh-CN" dirty="0"/>
              <a:t>选择所有节点中（不只是</a:t>
            </a:r>
            <a:r>
              <a:rPr lang="en-US" altLang="zh-CN" dirty="0"/>
              <a:t>ISR</a:t>
            </a:r>
            <a:r>
              <a:rPr lang="zh-CN" altLang="zh-CN" dirty="0"/>
              <a:t>）第一个恢复的节点作为</a:t>
            </a:r>
            <a:r>
              <a:rPr lang="en-US" altLang="zh-CN" dirty="0"/>
              <a:t>leader.</a:t>
            </a:r>
            <a:endParaRPr lang="zh-CN" altLang="zh-CN" dirty="0"/>
          </a:p>
          <a:p>
            <a:pPr latinLnBrk="1"/>
            <a:r>
              <a:rPr lang="zh-CN" altLang="zh-CN" dirty="0"/>
              <a:t>这是一个在可用性和连续性之间的权衡。如果等待</a:t>
            </a:r>
            <a:r>
              <a:rPr lang="en-US" altLang="zh-CN" dirty="0"/>
              <a:t>ISR</a:t>
            </a:r>
            <a:r>
              <a:rPr lang="zh-CN" altLang="zh-CN" dirty="0"/>
              <a:t>中的节点恢复，一旦</a:t>
            </a:r>
            <a:r>
              <a:rPr lang="en-US" altLang="zh-CN" dirty="0"/>
              <a:t>ISR</a:t>
            </a:r>
            <a:r>
              <a:rPr lang="zh-CN" altLang="zh-CN" dirty="0"/>
              <a:t>中的节点起不起来或者数据丢失了，那集群就永远恢复不了了。如果等待</a:t>
            </a:r>
            <a:r>
              <a:rPr lang="en-US" altLang="zh-CN" dirty="0"/>
              <a:t>ISR</a:t>
            </a:r>
            <a:r>
              <a:rPr lang="zh-CN" altLang="zh-CN" dirty="0"/>
              <a:t>意外的节点恢复，这个节点的数据就会被作为线上数据，有可能和真实的数据有所出入，因为有些数据它可能还没同步到。</a:t>
            </a:r>
            <a:r>
              <a:rPr lang="en-US" altLang="zh-CN" dirty="0"/>
              <a:t>Kafka</a:t>
            </a:r>
            <a:r>
              <a:rPr lang="zh-CN" altLang="zh-CN" dirty="0"/>
              <a:t>目前选择了第二种策略，在未来的版本中将使这个策略的选择可配置，可以根据场景灵活的选择。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atinLnBrk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+mj-lt"/>
                <a:ea typeface="+mj-ea"/>
                <a:cs typeface="+mj-cs"/>
              </a:rPr>
              <a:t>6.replica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管理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598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39103" cy="714738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基本概念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940526" y="1428206"/>
            <a:ext cx="1075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Apache Kafka</a:t>
            </a:r>
            <a:r>
              <a:rPr lang="zh-CN" altLang="zh-CN" dirty="0"/>
              <a:t>是一个分布式发布</a:t>
            </a:r>
            <a:r>
              <a:rPr lang="en-US" altLang="zh-CN" dirty="0"/>
              <a:t> - </a:t>
            </a:r>
            <a:r>
              <a:rPr lang="zh-CN" altLang="zh-CN" dirty="0"/>
              <a:t>订阅消息系统和一个强大的队列，由</a:t>
            </a:r>
            <a:r>
              <a:rPr lang="en-US" altLang="zh-CN" dirty="0">
                <a:hlinkClick r:id="rId2"/>
              </a:rPr>
              <a:t>Scala</a:t>
            </a:r>
            <a:r>
              <a:rPr lang="zh-CN" altLang="zh-CN" dirty="0"/>
              <a:t>和</a:t>
            </a:r>
            <a:r>
              <a:rPr lang="en-US" altLang="zh-CN" dirty="0">
                <a:hlinkClick r:id="rId3"/>
              </a:rPr>
              <a:t>Java</a:t>
            </a:r>
            <a:r>
              <a:rPr lang="zh-CN" altLang="zh-CN" dirty="0"/>
              <a:t>编写</a:t>
            </a:r>
            <a:r>
              <a:rPr lang="en-US" altLang="zh-CN" dirty="0"/>
              <a:t>.</a:t>
            </a:r>
            <a:r>
              <a:rPr lang="zh-CN" altLang="zh-CN" dirty="0"/>
              <a:t>可以处理大量的数据，并使您能够将消息从一个端点传递到另一个端点。</a:t>
            </a:r>
            <a:r>
              <a:rPr lang="en-US" altLang="zh-CN" dirty="0"/>
              <a:t> Kafka</a:t>
            </a:r>
            <a:r>
              <a:rPr lang="zh-CN" altLang="zh-CN" dirty="0"/>
              <a:t>适合离线和在线消息消费。</a:t>
            </a:r>
            <a:r>
              <a:rPr lang="en-US" altLang="zh-CN" dirty="0"/>
              <a:t> Kafka</a:t>
            </a:r>
            <a:r>
              <a:rPr lang="zh-CN" altLang="zh-CN" dirty="0"/>
              <a:t>消息保留在磁盘上，并在群集内复制以防止数据丢失。</a:t>
            </a:r>
            <a:r>
              <a:rPr lang="en-US" altLang="zh-CN" dirty="0"/>
              <a:t> Kafka</a:t>
            </a:r>
            <a:r>
              <a:rPr lang="zh-CN" altLang="zh-CN" dirty="0"/>
              <a:t>构建在</a:t>
            </a:r>
            <a:r>
              <a:rPr lang="en-US" altLang="zh-CN" dirty="0" err="1"/>
              <a:t>ZooKeeper</a:t>
            </a:r>
            <a:r>
              <a:rPr lang="zh-CN" altLang="zh-CN" dirty="0"/>
              <a:t>同步服务之上</a:t>
            </a:r>
            <a:r>
              <a:rPr lang="en-US" altLang="zh-CN" dirty="0"/>
              <a:t>Kafka</a:t>
            </a:r>
            <a:r>
              <a:rPr lang="zh-CN" altLang="zh-CN" dirty="0"/>
              <a:t>服务器通过</a:t>
            </a:r>
            <a:r>
              <a:rPr lang="en-US" altLang="zh-CN" dirty="0"/>
              <a:t>Zookeeper</a:t>
            </a:r>
            <a:r>
              <a:rPr lang="zh-CN" altLang="zh-CN" dirty="0"/>
              <a:t>集群共享信息。</a:t>
            </a:r>
            <a:r>
              <a:rPr lang="en-US" altLang="zh-CN" dirty="0"/>
              <a:t> Kafka</a:t>
            </a:r>
            <a:r>
              <a:rPr lang="zh-CN" altLang="zh-CN" dirty="0"/>
              <a:t>在</a:t>
            </a:r>
            <a:r>
              <a:rPr lang="en-US" altLang="zh-CN" dirty="0"/>
              <a:t>Zookeeper</a:t>
            </a:r>
            <a:r>
              <a:rPr lang="zh-CN" altLang="zh-CN" dirty="0"/>
              <a:t>中存储基本元数据，例如关于主题，代理，消费者偏移</a:t>
            </a:r>
            <a:r>
              <a:rPr lang="en-US" altLang="zh-CN" dirty="0"/>
              <a:t>(</a:t>
            </a:r>
            <a:r>
              <a:rPr lang="zh-CN" altLang="zh-CN" dirty="0"/>
              <a:t>队列读取器</a:t>
            </a:r>
            <a:r>
              <a:rPr lang="en-US" altLang="zh-CN" dirty="0"/>
              <a:t>)</a:t>
            </a:r>
            <a:r>
              <a:rPr lang="zh-CN" altLang="zh-CN" dirty="0"/>
              <a:t>等的信息。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85" y="2829281"/>
            <a:ext cx="6390260" cy="31526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333" y="3000970"/>
            <a:ext cx="5866667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9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7.</a:t>
            </a:r>
            <a:r>
              <a:rPr lang="zh-CN" altLang="en-US" sz="3200" dirty="0" smtClean="0"/>
              <a:t>优化思路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4033" y="1741715"/>
            <a:ext cx="80989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减少网络</a:t>
            </a:r>
            <a:r>
              <a:rPr lang="en-US" altLang="zh-CN" sz="2000" b="1" dirty="0" smtClean="0"/>
              <a:t>IO</a:t>
            </a:r>
            <a:r>
              <a:rPr lang="zh-CN" altLang="en-US" sz="2000" b="1" dirty="0" smtClean="0"/>
              <a:t>次数：</a:t>
            </a:r>
            <a:endParaRPr lang="en-US" altLang="zh-CN" sz="2000" b="1" dirty="0" smtClean="0"/>
          </a:p>
          <a:p>
            <a:pPr latinLnBrk="1"/>
            <a:r>
              <a:rPr lang="zh-CN" altLang="zh-CN" dirty="0"/>
              <a:t>对于</a:t>
            </a:r>
            <a:r>
              <a:rPr lang="en-US" altLang="zh-CN" dirty="0"/>
              <a:t>producer</a:t>
            </a:r>
            <a:r>
              <a:rPr lang="zh-CN" altLang="zh-CN" dirty="0"/>
              <a:t>端</a:t>
            </a:r>
            <a:r>
              <a:rPr lang="en-US" altLang="zh-CN" dirty="0"/>
              <a:t>,</a:t>
            </a:r>
            <a:r>
              <a:rPr lang="zh-CN" altLang="zh-CN" dirty="0"/>
              <a:t>可以将消息</a:t>
            </a:r>
            <a:r>
              <a:rPr lang="en-US" altLang="zh-CN" dirty="0"/>
              <a:t>buffer</a:t>
            </a:r>
            <a:r>
              <a:rPr lang="zh-CN" altLang="zh-CN" dirty="0"/>
              <a:t>起来</a:t>
            </a:r>
            <a:r>
              <a:rPr lang="en-US" altLang="zh-CN" dirty="0"/>
              <a:t>,</a:t>
            </a:r>
            <a:r>
              <a:rPr lang="zh-CN" altLang="zh-CN" dirty="0"/>
              <a:t>当消息的条数达到一定阀值时</a:t>
            </a:r>
            <a:r>
              <a:rPr lang="en-US" altLang="zh-CN" dirty="0"/>
              <a:t>,</a:t>
            </a:r>
            <a:r>
              <a:rPr lang="zh-CN" altLang="zh-CN" dirty="0"/>
              <a:t>批量发送给</a:t>
            </a:r>
            <a:r>
              <a:rPr lang="en-US" altLang="zh-CN" dirty="0"/>
              <a:t>broker; </a:t>
            </a:r>
            <a:r>
              <a:rPr lang="en-US" altLang="zh-CN" dirty="0" err="1"/>
              <a:t>kafka</a:t>
            </a:r>
            <a:r>
              <a:rPr lang="en-US" altLang="zh-CN" dirty="0"/>
              <a:t> Producer </a:t>
            </a:r>
            <a:r>
              <a:rPr lang="zh-CN" altLang="zh-CN" dirty="0"/>
              <a:t>可以将消息在内存中累计到一定数量后作为一个</a:t>
            </a:r>
            <a:r>
              <a:rPr lang="en-US" altLang="zh-CN" dirty="0"/>
              <a:t>batch</a:t>
            </a:r>
            <a:r>
              <a:rPr lang="zh-CN" altLang="zh-CN" dirty="0"/>
              <a:t>发送请求。</a:t>
            </a:r>
            <a:r>
              <a:rPr lang="en-US" altLang="zh-CN" dirty="0"/>
              <a:t>Batch</a:t>
            </a:r>
            <a:r>
              <a:rPr lang="zh-CN" altLang="zh-CN" dirty="0"/>
              <a:t>的数量大小可以通过</a:t>
            </a:r>
            <a:r>
              <a:rPr lang="en-US" altLang="zh-CN" dirty="0"/>
              <a:t>Producer</a:t>
            </a:r>
            <a:r>
              <a:rPr lang="zh-CN" altLang="zh-CN" dirty="0"/>
              <a:t>的参数控制，参数值可以设置为累计的消息的数量（如</a:t>
            </a:r>
            <a:r>
              <a:rPr lang="en-US" altLang="zh-CN" dirty="0"/>
              <a:t>500</a:t>
            </a:r>
            <a:r>
              <a:rPr lang="zh-CN" altLang="zh-CN" dirty="0"/>
              <a:t>条）、累计的时间间隔（如</a:t>
            </a:r>
            <a:r>
              <a:rPr lang="en-US" altLang="zh-CN" dirty="0"/>
              <a:t>100ms</a:t>
            </a:r>
            <a:r>
              <a:rPr lang="zh-CN" altLang="zh-CN" dirty="0"/>
              <a:t>）或者累计的数据大小</a:t>
            </a:r>
            <a:r>
              <a:rPr lang="en-US" altLang="zh-CN" dirty="0"/>
              <a:t>(64KB)</a:t>
            </a:r>
            <a:r>
              <a:rPr lang="zh-CN" altLang="zh-CN" dirty="0"/>
              <a:t>。通过增加</a:t>
            </a:r>
            <a:r>
              <a:rPr lang="en-US" altLang="zh-CN" dirty="0"/>
              <a:t>batch</a:t>
            </a:r>
            <a:r>
              <a:rPr lang="zh-CN" altLang="zh-CN" dirty="0"/>
              <a:t>的大小，可以减少网络请求和磁盘</a:t>
            </a:r>
            <a:r>
              <a:rPr lang="en-US" altLang="zh-CN" dirty="0"/>
              <a:t>IO</a:t>
            </a:r>
            <a:r>
              <a:rPr lang="zh-CN" altLang="zh-CN" dirty="0"/>
              <a:t>的次数，当然具体参数设置需要在效率和时效性方面做一个权衡。</a:t>
            </a:r>
          </a:p>
          <a:p>
            <a:pPr latinLnBrk="1"/>
            <a:r>
              <a:rPr lang="zh-CN" altLang="zh-CN" dirty="0"/>
              <a:t>对于</a:t>
            </a:r>
            <a:r>
              <a:rPr lang="en-US" altLang="zh-CN" dirty="0"/>
              <a:t>consumer</a:t>
            </a:r>
            <a:r>
              <a:rPr lang="zh-CN" altLang="zh-CN" dirty="0"/>
              <a:t>端也是一样</a:t>
            </a:r>
            <a:r>
              <a:rPr lang="en-US" altLang="zh-CN" dirty="0"/>
              <a:t>,</a:t>
            </a:r>
            <a:r>
              <a:rPr lang="zh-CN" altLang="zh-CN" dirty="0"/>
              <a:t>批量</a:t>
            </a:r>
            <a:r>
              <a:rPr lang="en-US" altLang="zh-CN" dirty="0"/>
              <a:t>fetch</a:t>
            </a:r>
            <a:r>
              <a:rPr lang="zh-CN" altLang="zh-CN" dirty="0"/>
              <a:t>多条消息</a:t>
            </a:r>
            <a:r>
              <a:rPr lang="en-US" altLang="zh-CN" dirty="0"/>
              <a:t>.</a:t>
            </a:r>
            <a:r>
              <a:rPr lang="zh-CN" altLang="zh-CN" dirty="0"/>
              <a:t>不过消息量的大小可以通过配置文件来指定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71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7.</a:t>
            </a:r>
            <a:r>
              <a:rPr lang="zh-CN" altLang="en-US" sz="3200" dirty="0" smtClean="0"/>
              <a:t>优化思路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4033" y="1741715"/>
            <a:ext cx="80989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压缩消息内容大小：</a:t>
            </a:r>
            <a:endParaRPr lang="en-US" altLang="zh-CN" sz="2000" b="1" dirty="0" smtClean="0"/>
          </a:p>
          <a:p>
            <a:pPr latinLnBrk="1"/>
            <a:r>
              <a:rPr lang="zh-CN" altLang="zh-CN" dirty="0"/>
              <a:t>其实对于</a:t>
            </a:r>
            <a:r>
              <a:rPr lang="en-US" altLang="zh-CN" dirty="0"/>
              <a:t>producer/consumer/broker</a:t>
            </a:r>
            <a:r>
              <a:rPr lang="zh-CN" altLang="zh-CN" dirty="0"/>
              <a:t>三者而言</a:t>
            </a:r>
            <a:r>
              <a:rPr lang="en-US" altLang="zh-CN" dirty="0"/>
              <a:t>,CPU</a:t>
            </a:r>
            <a:r>
              <a:rPr lang="zh-CN" altLang="zh-CN" dirty="0"/>
              <a:t>的开支应该都不大</a:t>
            </a:r>
            <a:r>
              <a:rPr lang="en-US" altLang="zh-CN" dirty="0"/>
              <a:t>,</a:t>
            </a:r>
            <a:r>
              <a:rPr lang="zh-CN" altLang="zh-CN" dirty="0"/>
              <a:t>因此启用消息压缩机制是一个良好的策略</a:t>
            </a:r>
            <a:r>
              <a:rPr lang="en-US" altLang="zh-CN" dirty="0"/>
              <a:t>;</a:t>
            </a:r>
            <a:r>
              <a:rPr lang="zh-CN" altLang="zh-CN" dirty="0"/>
              <a:t>压缩需要消耗少量的</a:t>
            </a:r>
            <a:r>
              <a:rPr lang="en-US" altLang="zh-CN" dirty="0"/>
              <a:t>CPU</a:t>
            </a:r>
            <a:r>
              <a:rPr lang="zh-CN" altLang="zh-CN" dirty="0"/>
              <a:t>资源</a:t>
            </a:r>
            <a:r>
              <a:rPr lang="en-US" altLang="zh-CN" dirty="0"/>
              <a:t>,</a:t>
            </a:r>
            <a:r>
              <a:rPr lang="zh-CN" altLang="zh-CN" dirty="0"/>
              <a:t>不过对于</a:t>
            </a:r>
            <a:r>
              <a:rPr lang="en-US" altLang="zh-CN" dirty="0" err="1"/>
              <a:t>kafka</a:t>
            </a:r>
            <a:r>
              <a:rPr lang="zh-CN" altLang="zh-CN" dirty="0"/>
              <a:t>而言</a:t>
            </a:r>
            <a:r>
              <a:rPr lang="en-US" altLang="zh-CN" dirty="0"/>
              <a:t>,</a:t>
            </a:r>
            <a:r>
              <a:rPr lang="zh-CN" altLang="zh-CN" dirty="0"/>
              <a:t>网络</a:t>
            </a:r>
            <a:r>
              <a:rPr lang="en-US" altLang="zh-CN" dirty="0"/>
              <a:t>IO</a:t>
            </a:r>
            <a:r>
              <a:rPr lang="zh-CN" altLang="zh-CN" dirty="0"/>
              <a:t>更应该需要考虑</a:t>
            </a:r>
            <a:r>
              <a:rPr lang="en-US" altLang="zh-CN" dirty="0"/>
              <a:t>.</a:t>
            </a:r>
            <a:r>
              <a:rPr lang="zh-CN" altLang="zh-CN" dirty="0"/>
              <a:t>可以将任何在网络上传输的消息都经过压缩</a:t>
            </a:r>
            <a:r>
              <a:rPr lang="en-US" altLang="zh-CN" dirty="0"/>
              <a:t>.</a:t>
            </a:r>
            <a:r>
              <a:rPr lang="en-US" altLang="zh-CN" dirty="0" err="1"/>
              <a:t>kafka</a:t>
            </a:r>
            <a:r>
              <a:rPr lang="zh-CN" altLang="zh-CN" dirty="0"/>
              <a:t>支持</a:t>
            </a:r>
            <a:r>
              <a:rPr lang="en-US" altLang="zh-CN" dirty="0" err="1"/>
              <a:t>gzip</a:t>
            </a:r>
            <a:r>
              <a:rPr lang="en-US" altLang="zh-CN" dirty="0"/>
              <a:t>/snappy</a:t>
            </a:r>
            <a:r>
              <a:rPr lang="zh-CN" altLang="zh-CN" dirty="0"/>
              <a:t>等多种压缩方式</a:t>
            </a:r>
            <a:r>
              <a:rPr lang="en-US" altLang="zh-CN" dirty="0" smtClean="0"/>
              <a:t>.</a:t>
            </a:r>
            <a:r>
              <a:rPr lang="en-US" altLang="zh-CN" dirty="0"/>
              <a:t> Producer</a:t>
            </a:r>
            <a:r>
              <a:rPr lang="zh-CN" altLang="zh-CN" dirty="0"/>
              <a:t>端进行压缩之后，在</a:t>
            </a:r>
            <a:r>
              <a:rPr lang="en-US" altLang="zh-CN" dirty="0"/>
              <a:t>Consumer</a:t>
            </a:r>
            <a:r>
              <a:rPr lang="zh-CN" altLang="zh-CN" dirty="0"/>
              <a:t>端需进行解压。压缩的好处就是减少传输的数据量，减轻对网络传输的</a:t>
            </a:r>
            <a:r>
              <a:rPr lang="zh-CN" altLang="zh-CN" dirty="0" smtClean="0"/>
              <a:t>压力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52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7.</a:t>
            </a:r>
            <a:r>
              <a:rPr lang="zh-CN" altLang="en-US" sz="3200" dirty="0" smtClean="0"/>
              <a:t>优化思路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4033" y="1410037"/>
            <a:ext cx="80989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压缩日志数量：</a:t>
            </a:r>
            <a:endParaRPr lang="en-US" altLang="zh-CN" sz="2000" b="1" dirty="0" smtClean="0"/>
          </a:p>
          <a:p>
            <a:pPr latinLnBrk="1"/>
            <a:r>
              <a:rPr lang="zh-CN" altLang="zh-CN" dirty="0" smtClean="0"/>
              <a:t>为了</a:t>
            </a:r>
            <a:r>
              <a:rPr lang="zh-CN" altLang="zh-CN" dirty="0"/>
              <a:t>减少没必要（无效）的日志消费以及存储，会合并有相同</a:t>
            </a:r>
            <a:r>
              <a:rPr lang="en-US" altLang="zh-CN" dirty="0"/>
              <a:t>key</a:t>
            </a:r>
            <a:r>
              <a:rPr lang="zh-CN" altLang="zh-CN" dirty="0"/>
              <a:t>值的日志。压缩是通过定期重新复制日志</a:t>
            </a:r>
            <a:r>
              <a:rPr lang="en-US" altLang="zh-CN" dirty="0"/>
              <a:t>segments</a:t>
            </a:r>
            <a:r>
              <a:rPr lang="zh-CN" altLang="zh-CN" dirty="0"/>
              <a:t>在后台完成的。也可以通过配置</a:t>
            </a:r>
            <a:r>
              <a:rPr lang="en-US" altLang="zh-CN" dirty="0"/>
              <a:t>min.compaction.lag.ms</a:t>
            </a:r>
            <a:r>
              <a:rPr lang="zh-CN" altLang="zh-CN" dirty="0"/>
              <a:t>用来保证在消息被写入之前必须经过的最短时间长度以压缩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00605" y="2918142"/>
            <a:ext cx="5274310" cy="33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7.</a:t>
            </a:r>
            <a:r>
              <a:rPr lang="zh-CN" altLang="en-US" sz="3200" dirty="0" smtClean="0"/>
              <a:t>优化思路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4033" y="1410037"/>
            <a:ext cx="80989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减少数据复制：</a:t>
            </a:r>
            <a:endParaRPr lang="en-US" altLang="zh-CN" sz="2000" b="1" dirty="0" smtClean="0"/>
          </a:p>
          <a:p>
            <a:pPr latinLnBrk="1"/>
            <a:r>
              <a:rPr lang="zh-CN" altLang="zh-CN" dirty="0"/>
              <a:t>由于生产者写入以及消费者读取使用了相同的消息格式，这种通用格式可以使用</a:t>
            </a:r>
            <a:r>
              <a:rPr lang="en-US" altLang="zh-CN" dirty="0" err="1"/>
              <a:t>sendfile</a:t>
            </a:r>
            <a:r>
              <a:rPr lang="zh-CN" altLang="zh-CN" dirty="0"/>
              <a:t>系统调用，现代</a:t>
            </a:r>
            <a:r>
              <a:rPr lang="en-US" altLang="zh-CN" dirty="0" err="1"/>
              <a:t>unix</a:t>
            </a:r>
            <a:r>
              <a:rPr lang="zh-CN" altLang="zh-CN" dirty="0"/>
              <a:t>操作系统提供高度优化的代码路径，用于将数据从页面缓存传输到套接字。对于</a:t>
            </a:r>
            <a:r>
              <a:rPr lang="en-US" altLang="zh-CN" dirty="0" err="1"/>
              <a:t>kafka</a:t>
            </a:r>
            <a:r>
              <a:rPr lang="en-US" altLang="zh-CN" dirty="0"/>
              <a:t> broker</a:t>
            </a:r>
            <a:r>
              <a:rPr lang="zh-CN" altLang="zh-CN" dirty="0"/>
              <a:t>端</a:t>
            </a:r>
            <a:r>
              <a:rPr lang="en-US" altLang="zh-CN" dirty="0"/>
              <a:t>, </a:t>
            </a:r>
            <a:r>
              <a:rPr lang="en-US" altLang="zh-CN" dirty="0" err="1"/>
              <a:t>sendfile</a:t>
            </a:r>
            <a:r>
              <a:rPr lang="zh-CN" altLang="zh-CN" dirty="0"/>
              <a:t>系统调用可以潜在的提升网络</a:t>
            </a:r>
            <a:r>
              <a:rPr lang="en-US" altLang="zh-CN" dirty="0"/>
              <a:t>IO</a:t>
            </a:r>
            <a:r>
              <a:rPr lang="zh-CN" altLang="zh-CN" dirty="0"/>
              <a:t>的性能</a:t>
            </a:r>
            <a:r>
              <a:rPr lang="en-US" altLang="zh-CN" dirty="0"/>
              <a:t>:</a:t>
            </a:r>
            <a:r>
              <a:rPr lang="zh-CN" altLang="zh-CN" dirty="0"/>
              <a:t>将文件的数据映射到系统内存中</a:t>
            </a:r>
            <a:r>
              <a:rPr lang="en-US" altLang="zh-CN" dirty="0"/>
              <a:t>,socket</a:t>
            </a:r>
            <a:r>
              <a:rPr lang="zh-CN" altLang="zh-CN" dirty="0"/>
              <a:t>直接读取相应的内存区域即可</a:t>
            </a:r>
            <a:r>
              <a:rPr lang="en-US" altLang="zh-CN" dirty="0"/>
              <a:t>,</a:t>
            </a:r>
            <a:r>
              <a:rPr lang="zh-CN" altLang="zh-CN" dirty="0"/>
              <a:t>而无需进程再次</a:t>
            </a:r>
            <a:r>
              <a:rPr lang="en-US" altLang="zh-CN" dirty="0"/>
              <a:t>copy</a:t>
            </a:r>
            <a:r>
              <a:rPr lang="zh-CN" altLang="zh-CN" dirty="0"/>
              <a:t>和交换</a:t>
            </a:r>
            <a:r>
              <a:rPr lang="en-US" altLang="zh-CN" dirty="0"/>
              <a:t>(</a:t>
            </a:r>
            <a:r>
              <a:rPr lang="zh-CN" altLang="zh-CN" dirty="0"/>
              <a:t>这里涉及到</a:t>
            </a:r>
            <a:r>
              <a:rPr lang="en-US" altLang="zh-CN" dirty="0"/>
              <a:t>"</a:t>
            </a:r>
            <a:r>
              <a:rPr lang="zh-CN" altLang="zh-CN" dirty="0"/>
              <a:t>磁盘</a:t>
            </a:r>
            <a:r>
              <a:rPr lang="en-US" altLang="zh-CN" dirty="0"/>
              <a:t>IO</a:t>
            </a:r>
            <a:r>
              <a:rPr lang="zh-CN" altLang="zh-CN" dirty="0"/>
              <a:t>数据</a:t>
            </a:r>
            <a:r>
              <a:rPr lang="en-US" altLang="zh-CN" dirty="0"/>
              <a:t>"/"</a:t>
            </a:r>
            <a:r>
              <a:rPr lang="zh-CN" altLang="zh-CN" dirty="0"/>
              <a:t>内核内存</a:t>
            </a:r>
            <a:r>
              <a:rPr lang="en-US" altLang="zh-CN" dirty="0"/>
              <a:t>"/"</a:t>
            </a:r>
            <a:r>
              <a:rPr lang="zh-CN" altLang="zh-CN" dirty="0"/>
              <a:t>进程内存</a:t>
            </a:r>
            <a:r>
              <a:rPr lang="en-US" altLang="zh-CN" dirty="0"/>
              <a:t>"/"</a:t>
            </a:r>
            <a:r>
              <a:rPr lang="zh-CN" altLang="zh-CN" dirty="0"/>
              <a:t>网络缓冲区</a:t>
            </a:r>
            <a:r>
              <a:rPr lang="en-US" altLang="zh-CN" dirty="0"/>
              <a:t>",</a:t>
            </a:r>
            <a:r>
              <a:rPr lang="zh-CN" altLang="zh-CN" dirty="0"/>
              <a:t>多者之间的数据</a:t>
            </a:r>
            <a:r>
              <a:rPr lang="en-US" altLang="zh-CN" dirty="0"/>
              <a:t>copy).</a:t>
            </a:r>
            <a:endParaRPr lang="zh-CN" altLang="zh-CN" dirty="0"/>
          </a:p>
          <a:p>
            <a:pPr latinLnBrk="1"/>
            <a:r>
              <a:rPr lang="zh-CN" altLang="zh-CN" dirty="0"/>
              <a:t>数据从文件传输到套接字的公共数据路径：</a:t>
            </a:r>
          </a:p>
          <a:p>
            <a:pPr latinLnBrk="1"/>
            <a:r>
              <a:rPr lang="en-US" altLang="zh-CN" dirty="0"/>
              <a:t>1</a:t>
            </a:r>
            <a:r>
              <a:rPr lang="zh-CN" altLang="zh-CN" dirty="0"/>
              <a:t>操作系统将数据从磁盘读取到内核空间的</a:t>
            </a:r>
            <a:r>
              <a:rPr lang="en-US" altLang="zh-CN" dirty="0" err="1"/>
              <a:t>pagecache</a:t>
            </a:r>
            <a:r>
              <a:rPr lang="zh-CN" altLang="zh-CN" dirty="0"/>
              <a:t>中</a:t>
            </a:r>
          </a:p>
          <a:p>
            <a:pPr latinLnBrk="1"/>
            <a:r>
              <a:rPr lang="en-US" altLang="zh-CN" dirty="0"/>
              <a:t>2</a:t>
            </a:r>
            <a:r>
              <a:rPr lang="zh-CN" altLang="zh-CN" dirty="0"/>
              <a:t>应用程序将内核空间中的数据读入用户空间缓冲区</a:t>
            </a:r>
          </a:p>
          <a:p>
            <a:pPr latinLnBrk="1"/>
            <a:r>
              <a:rPr lang="en-US" altLang="zh-CN" dirty="0"/>
              <a:t>3</a:t>
            </a:r>
            <a:r>
              <a:rPr lang="zh-CN" altLang="zh-CN" dirty="0"/>
              <a:t>应用程序将数据写回内核空间到套接字缓冲区中</a:t>
            </a:r>
          </a:p>
          <a:p>
            <a:pPr latinLnBrk="1"/>
            <a:r>
              <a:rPr lang="en-US" altLang="zh-CN" dirty="0"/>
              <a:t>4</a:t>
            </a:r>
            <a:r>
              <a:rPr lang="zh-CN" altLang="zh-CN" dirty="0"/>
              <a:t>操作系统将数据从套接字缓冲区复制到通过网络发送的</a:t>
            </a:r>
            <a:r>
              <a:rPr lang="en-US" altLang="zh-CN" dirty="0"/>
              <a:t>NIC</a:t>
            </a:r>
            <a:r>
              <a:rPr lang="zh-CN" altLang="zh-CN" dirty="0"/>
              <a:t>缓冲区</a:t>
            </a:r>
          </a:p>
          <a:p>
            <a:r>
              <a:rPr lang="zh-CN" altLang="zh-CN" dirty="0"/>
              <a:t>有四个副本和两个系统调用。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72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8.</a:t>
            </a:r>
            <a:r>
              <a:rPr lang="zh-CN" altLang="en-US" sz="3200" dirty="0" smtClean="0"/>
              <a:t>简单实现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测试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5988" y="1318571"/>
            <a:ext cx="74632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//Kafka</a:t>
            </a:r>
            <a:r>
              <a:rPr lang="zh-CN" altLang="zh-CN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虚拟机</a:t>
            </a: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机器配置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Intel(R) Core(TM) i5-6500 CPU @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3.20GHZ (1C1T)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RAM: DDR4 2667MHz 2G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HDD: 7200r/min 20G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ETH: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1000Mb/s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OS: CentOS-7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altLang="zh-CN" b="1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kafka</a:t>
            </a:r>
            <a:r>
              <a:rPr lang="zh-CN" altLang="en-US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信息</a:t>
            </a:r>
            <a:endParaRPr lang="en-US" altLang="zh-CN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kafka_2.12-1.1.0</a:t>
            </a:r>
            <a:endParaRPr lang="zh-CN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Broker=2 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MessageSize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=1024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//consumer &amp; producer</a:t>
            </a:r>
          </a:p>
          <a:p>
            <a:pPr marL="228600" indent="266700"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Golang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1.8</a:t>
            </a:r>
          </a:p>
          <a:p>
            <a:pPr lvl="1"/>
            <a:r>
              <a:rPr lang="sv-SE" altLang="zh-CN" b="1" dirty="0"/>
              <a:t>Kafka Version: </a:t>
            </a:r>
            <a:r>
              <a:rPr lang="sv-SE" altLang="zh-CN" dirty="0"/>
              <a:t>0.8.x</a:t>
            </a:r>
          </a:p>
          <a:p>
            <a:pPr lvl="1"/>
            <a:r>
              <a:rPr lang="sv-SE" altLang="zh-CN" b="1" dirty="0"/>
              <a:t>Maintainer: </a:t>
            </a:r>
            <a:r>
              <a:rPr lang="sv-SE" altLang="zh-CN" dirty="0">
                <a:hlinkClick r:id="rId2"/>
              </a:rPr>
              <a:t>Shopify</a:t>
            </a:r>
            <a:r>
              <a:rPr lang="sv-SE" altLang="zh-CN" b="1" dirty="0"/>
              <a:t/>
            </a:r>
            <a:br>
              <a:rPr lang="sv-SE" altLang="zh-CN" b="1" dirty="0"/>
            </a:br>
            <a:r>
              <a:rPr lang="sv-SE" altLang="zh-CN" b="1" dirty="0"/>
              <a:t>License:</a:t>
            </a:r>
            <a:r>
              <a:rPr lang="sv-SE" altLang="zh-CN" dirty="0"/>
              <a:t> MIT</a:t>
            </a:r>
          </a:p>
          <a:p>
            <a:pPr lvl="1"/>
            <a:r>
              <a:rPr lang="sv-SE" altLang="zh-CN" dirty="0">
                <a:hlinkClick r:id="rId3"/>
              </a:rPr>
              <a:t>https://</a:t>
            </a:r>
            <a:r>
              <a:rPr lang="sv-SE" altLang="zh-CN" dirty="0" smtClean="0">
                <a:hlinkClick r:id="rId3"/>
              </a:rPr>
              <a:t>github.com/Shopify/sarama</a:t>
            </a:r>
            <a:endParaRPr lang="sv-SE" altLang="zh-CN" dirty="0" smtClean="0"/>
          </a:p>
          <a:p>
            <a:pPr lvl="1"/>
            <a:r>
              <a:rPr lang="en-US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zh-CN" altLang="en-US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其他</a:t>
            </a:r>
            <a:endParaRPr lang="en-US" altLang="zh-CN" b="1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Netdata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sv-SE" altLang="zh-CN" u="sng" dirty="0">
                <a:solidFill>
                  <a:schemeClr val="accent5"/>
                </a:solidFill>
              </a:rPr>
              <a:t>https://github.com/firehol/netdata</a:t>
            </a:r>
          </a:p>
        </p:txBody>
      </p:sp>
    </p:spTree>
    <p:extLst>
      <p:ext uri="{BB962C8B-B14F-4D97-AF65-F5344CB8AC3E}">
        <p14:creationId xmlns:p14="http://schemas.microsoft.com/office/powerpoint/2010/main" val="667107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8.</a:t>
            </a:r>
            <a:r>
              <a:rPr lang="zh-CN" altLang="en-US" sz="3200" dirty="0" smtClean="0"/>
              <a:t>简单实现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测试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7863" y="1184366"/>
            <a:ext cx="3943440" cy="510322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17976" y="1961559"/>
            <a:ext cx="5274310" cy="1437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8651" y="413657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条</a:t>
            </a:r>
            <a:r>
              <a:rPr lang="en-US" altLang="zh-CN" dirty="0" smtClean="0"/>
              <a:t>/s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383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8.</a:t>
            </a:r>
            <a:r>
              <a:rPr lang="zh-CN" altLang="en-US" sz="3200" dirty="0" smtClean="0"/>
              <a:t>简单实现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测试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441" y="1248320"/>
            <a:ext cx="5274310" cy="455295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202045" y="1248320"/>
            <a:ext cx="5274310" cy="30079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7886" y="4963885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15000</a:t>
            </a:r>
            <a:r>
              <a:rPr lang="zh-CN" altLang="en-US" dirty="0" smtClean="0"/>
              <a:t>条</a:t>
            </a:r>
            <a:r>
              <a:rPr lang="en-US" altLang="zh-CN" dirty="0" smtClean="0"/>
              <a:t>/s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88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8.</a:t>
            </a:r>
            <a:r>
              <a:rPr lang="zh-CN" altLang="en-US" sz="3200" dirty="0" smtClean="0"/>
              <a:t>简单实现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测试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576" y="1172482"/>
            <a:ext cx="5274310" cy="296291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640330" y="2503487"/>
            <a:ext cx="3561715" cy="14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9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1428205"/>
            <a:ext cx="9204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</a:t>
            </a:r>
            <a:r>
              <a:rPr lang="zh-CN" altLang="zh-CN" b="1" dirty="0" smtClean="0"/>
              <a:t>为什么</a:t>
            </a:r>
            <a:r>
              <a:rPr lang="zh-CN" altLang="zh-CN" b="1" dirty="0"/>
              <a:t>需要</a:t>
            </a:r>
            <a:r>
              <a:rPr lang="en-US" altLang="zh-CN" b="1" dirty="0" err="1"/>
              <a:t>kafka</a:t>
            </a:r>
            <a:endParaRPr lang="zh-CN" altLang="zh-CN" b="1" dirty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消费者</a:t>
            </a:r>
            <a:r>
              <a:rPr lang="zh-CN" altLang="zh-CN" dirty="0"/>
              <a:t>需要实时去处理消息，因为这里消息源和消费者都不会维护一个消息队列（维护代价太大），这将会导致消费者若是暂时没有能力消费，则消息会丢失，当然也就不能获得历史的消息；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消息源</a:t>
            </a:r>
            <a:r>
              <a:rPr lang="zh-CN" altLang="zh-CN" dirty="0"/>
              <a:t>需要维护原本不属于它的工作，比如维护订阅者（消费者）的信息，向多个消费者发送消息，亦或者有些还需要处理消息反馈，这是原本纯粹的消息源就会变得越来越</a:t>
            </a:r>
            <a:r>
              <a:rPr lang="zh-CN" altLang="zh-CN" dirty="0" smtClean="0"/>
              <a:t>复杂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469629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基本概念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555325"/>
            <a:ext cx="920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-</a:t>
            </a:r>
            <a:r>
              <a:rPr lang="zh-CN" altLang="en-US" b="1" dirty="0" smtClean="0"/>
              <a:t>特性</a:t>
            </a:r>
            <a:endParaRPr lang="en-US" altLang="zh-CN" b="1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 smtClean="0"/>
              <a:t>以时间复杂度为</a:t>
            </a:r>
            <a:r>
              <a:rPr lang="en-US" altLang="zh-CN" dirty="0" smtClean="0"/>
              <a:t>O(1)</a:t>
            </a:r>
            <a:r>
              <a:rPr lang="zh-CN" altLang="zh-CN" dirty="0" smtClean="0"/>
              <a:t>的方式提供消息持久化能力，即使对</a:t>
            </a:r>
            <a:r>
              <a:rPr lang="en-US" altLang="zh-CN" dirty="0" smtClean="0"/>
              <a:t>TB</a:t>
            </a:r>
            <a:r>
              <a:rPr lang="zh-CN" altLang="zh-CN" dirty="0" smtClean="0"/>
              <a:t>级以上数据也能保证常数时间复杂度的访问性能。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 smtClean="0"/>
              <a:t>高</a:t>
            </a:r>
            <a:r>
              <a:rPr lang="zh-CN" altLang="zh-CN" dirty="0"/>
              <a:t>吞吐率。即使在非常廉价的商用机器上也能做到单机支持每秒</a:t>
            </a:r>
            <a:r>
              <a:rPr lang="en-US" altLang="zh-CN" dirty="0"/>
              <a:t>100K</a:t>
            </a:r>
            <a:r>
              <a:rPr lang="zh-CN" altLang="zh-CN" dirty="0"/>
              <a:t>条以上消息的传输。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 smtClean="0"/>
              <a:t>支持</a:t>
            </a:r>
            <a:r>
              <a:rPr lang="en-US" altLang="zh-CN" dirty="0"/>
              <a:t>Kafka Server</a:t>
            </a:r>
            <a:r>
              <a:rPr lang="zh-CN" altLang="zh-CN" dirty="0"/>
              <a:t>间的消息分区，及分布式消费，同时保证每个</a:t>
            </a:r>
            <a:r>
              <a:rPr lang="en-US" altLang="zh-CN" dirty="0"/>
              <a:t>Partition</a:t>
            </a:r>
            <a:r>
              <a:rPr lang="zh-CN" altLang="zh-CN" dirty="0"/>
              <a:t>内的消息顺序传输。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同时支持离线数据处理和实时数据处理。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Scale out</a:t>
            </a:r>
            <a:r>
              <a:rPr lang="zh-CN" altLang="zh-CN" dirty="0"/>
              <a:t>：支持在线水平扩展。</a:t>
            </a:r>
            <a:r>
              <a:rPr lang="en-US" altLang="zh-CN" dirty="0" err="1"/>
              <a:t>kafka</a:t>
            </a:r>
            <a:r>
              <a:rPr lang="zh-CN" altLang="zh-CN" dirty="0"/>
              <a:t>集群支持热</a:t>
            </a:r>
            <a:r>
              <a:rPr lang="zh-CN" altLang="zh-CN" dirty="0" smtClean="0"/>
              <a:t>扩展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7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14103" y="385807"/>
            <a:ext cx="10197737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基本概念</a:t>
            </a:r>
            <a:endParaRPr lang="zh-CN" altLang="en-US" sz="32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3760" y="1100545"/>
            <a:ext cx="5274310" cy="44653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7401" y="19439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Producer API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允许了应用可以向</a:t>
            </a: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Kafka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topics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发布消息；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Consumer API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允许了应用可以订阅</a:t>
            </a: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Kafka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topics,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并消费消息；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Streams API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允许应用可以作为消息流的处理者，比如可以从</a:t>
            </a:r>
            <a:r>
              <a:rPr lang="en-US" altLang="zh-CN" kern="0" dirty="0" err="1">
                <a:latin typeface="微软雅黑" panose="020B0503020204020204" pitchFamily="34" charset="-122"/>
                <a:cs typeface="宋体" panose="02010600030101010101" pitchFamily="2" charset="-122"/>
              </a:rPr>
              <a:t>topicA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中消费消息，处理的结果发布到</a:t>
            </a:r>
            <a:r>
              <a:rPr lang="en-US" altLang="zh-CN" kern="0" dirty="0" err="1">
                <a:latin typeface="微软雅黑" panose="020B0503020204020204" pitchFamily="34" charset="-122"/>
                <a:cs typeface="宋体" panose="02010600030101010101" pitchFamily="2" charset="-122"/>
              </a:rPr>
              <a:t>topicB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中；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Connector API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提供</a:t>
            </a:r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Kafka</a:t>
            </a:r>
            <a:r>
              <a:rPr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与现有的应用或系统适配功能，比如与数据库连接器可以捕获表结构的变化；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7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2.broker</a:t>
            </a:r>
            <a:r>
              <a:rPr lang="zh-CN" altLang="en-US" sz="3200" dirty="0" smtClean="0"/>
              <a:t>主从管理</a:t>
            </a:r>
            <a:endParaRPr lang="zh-CN" altLang="en-US" sz="32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19850" y="1568354"/>
            <a:ext cx="5274310" cy="31216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57751" y="250533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b="1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</a:t>
            </a:r>
            <a:r>
              <a:rPr lang="zh-CN" altLang="zh-CN" b="1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集群中</a:t>
            </a:r>
            <a:r>
              <a:rPr lang="en-US" altLang="zh-CN" b="1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zh-CN" b="1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之间的关系</a:t>
            </a:r>
            <a:r>
              <a:rPr lang="zh-CN" altLang="zh-CN" kern="100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kern="100" dirty="0" smtClean="0">
              <a:solidFill>
                <a:srgbClr val="40404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不是主从关系，各个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在集群中地位一样，我们可以随意的增加或删除任何一个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节点。</a:t>
            </a:r>
          </a:p>
          <a:p>
            <a:pPr marL="342900" indent="-342900" latinLnBrk="1">
              <a:buFont typeface="Wingdings" panose="05000000000000000000" pitchFamily="2" charset="2"/>
              <a:buChar char="l"/>
            </a:pP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Producer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端使用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用来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发现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"broker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以及和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Topic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下每个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 leader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连接并发送消息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kern="100" dirty="0">
              <a:solidFill>
                <a:srgbClr val="40404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latinLnBrk="1"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端使用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用来注册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已经监测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 leader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存活性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kern="100" dirty="0">
              <a:solidFill>
                <a:srgbClr val="40404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latinLnBrk="1"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Consumer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端使用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用来注册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consumer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其中包括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consumer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消费的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列表等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同时也用来发现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并和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 leader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并获取消息。</a:t>
            </a:r>
          </a:p>
        </p:txBody>
      </p:sp>
    </p:spTree>
    <p:extLst>
      <p:ext uri="{BB962C8B-B14F-4D97-AF65-F5344CB8AC3E}">
        <p14:creationId xmlns:p14="http://schemas.microsoft.com/office/powerpoint/2010/main" val="23491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2.broker</a:t>
            </a:r>
            <a:r>
              <a:rPr lang="zh-CN" altLang="en-US" sz="3200" dirty="0" smtClean="0"/>
              <a:t>主从管理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905691" y="1079864"/>
            <a:ext cx="5355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1.Broker </a:t>
            </a:r>
            <a:r>
              <a:rPr lang="en-US" altLang="zh-CN" b="1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node registry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当一个</a:t>
            </a:r>
            <a:r>
              <a:rPr lang="en-US" altLang="zh-CN" kern="100" dirty="0" err="1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broker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启动后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首先会向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注册自己的节点信息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临时</a:t>
            </a:r>
            <a:r>
              <a:rPr lang="en-US" altLang="zh-CN" kern="100" dirty="0" err="1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znode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),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同时当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断开连接时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此</a:t>
            </a:r>
            <a:r>
              <a:rPr lang="en-US" altLang="zh-CN" kern="100" dirty="0" err="1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znode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也会被删除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6560" y="1079864"/>
            <a:ext cx="4833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2.Broker </a:t>
            </a:r>
            <a:r>
              <a:rPr lang="en-US" altLang="zh-CN" b="1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Topic Registry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当一个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启动时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会向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注册自己持有的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topic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partitions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仍然是一个临时</a:t>
            </a:r>
            <a:r>
              <a:rPr lang="en-US" altLang="zh-CN" kern="100" dirty="0" err="1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znode</a:t>
            </a:r>
            <a:r>
              <a:rPr lang="en-US" altLang="zh-CN" kern="100" dirty="0">
                <a:solidFill>
                  <a:srgbClr val="555555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6525" y="3135721"/>
            <a:ext cx="8281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kern="100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en-US" altLang="zh-CN" b="1" kern="100" dirty="0" smtClean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Kakfa </a:t>
            </a:r>
            <a:r>
              <a:rPr lang="en-US" altLang="zh-CN" b="1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Broker Leader</a:t>
            </a:r>
            <a:r>
              <a:rPr lang="zh-CN" altLang="zh-CN" b="1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的选举：</a:t>
            </a:r>
            <a:r>
              <a:rPr lang="en-US" altLang="zh-CN" kern="100" dirty="0" err="1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Kakfa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集群受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管理。所有的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节点一起去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上注册一个临时节点，因为只有一个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会注册成功，其他的都会失败，所以这个成功在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上注册临时节点的这个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会成为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 Controller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，其他的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叫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 follower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。（这个过程叫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Controller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err="1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注册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）。这个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Controller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会监听其他的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的所有信息，如果这个</a:t>
            </a:r>
            <a:r>
              <a:rPr lang="en-US" altLang="zh-CN" kern="100" dirty="0" err="1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broker controller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宕机了，在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上面的那个临时节点就会消失，此时所有的</a:t>
            </a:r>
            <a:r>
              <a:rPr lang="en-US" altLang="zh-CN" kern="100" dirty="0" err="1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又会一起去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上注册一个临时节点，因为只有一个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会注册成功，其他的都会失败，所以这个成功在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上注册临时节点的这个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会成为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 Controller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，其他的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叫</a:t>
            </a:r>
            <a:r>
              <a:rPr lang="en-US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Kafka Broker follower</a:t>
            </a:r>
            <a:r>
              <a:rPr lang="zh-CN" altLang="zh-CN" kern="100" dirty="0">
                <a:solidFill>
                  <a:srgbClr val="40404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 flipV="1">
            <a:off x="6261463" y="1680028"/>
            <a:ext cx="870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634446" y="2420983"/>
            <a:ext cx="1733005" cy="57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8376" y="4433298"/>
            <a:ext cx="2142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选举法：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myid,ZXID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brokerID</a:t>
            </a:r>
            <a:r>
              <a:rPr lang="zh-CN" altLang="en-US" dirty="0" smtClean="0"/>
              <a:t>，事务</a:t>
            </a:r>
            <a:r>
              <a:rPr lang="en-US" altLang="zh-CN" dirty="0" smtClean="0"/>
              <a:t>id)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93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3.producer</a:t>
            </a:r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1473" y="1079864"/>
            <a:ext cx="6712767" cy="463191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16092" y="1568482"/>
            <a:ext cx="330925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ts val="195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4F4F4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生产者客户端应用程序产生消息</a:t>
            </a:r>
            <a:r>
              <a:rPr lang="zh-CN" altLang="zh-CN" kern="0" dirty="0" smtClean="0">
                <a:solidFill>
                  <a:srgbClr val="4F4F4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kern="0" dirty="0" smtClean="0">
              <a:solidFill>
                <a:srgbClr val="4F4F4F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 latinLnBrk="1">
              <a:lnSpc>
                <a:spcPts val="1950"/>
              </a:lnSpc>
              <a:spcAft>
                <a:spcPts val="0"/>
              </a:spcAft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/>
            <a:r>
              <a:rPr lang="en-US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a.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客户端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连接对象将消息包装到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请求中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发送到服务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端</a:t>
            </a:r>
            <a:endParaRPr lang="en-US" altLang="zh-CN" kern="0" dirty="0" smtClean="0">
              <a:solidFill>
                <a:srgbClr val="3E3E3E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 latinLnBrk="1"/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/>
            <a:r>
              <a:rPr lang="en-US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b.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服务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端的入口也有一个连接对象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负责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接收请求，并将消息以文件的形式存储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起来</a:t>
            </a:r>
            <a:endParaRPr lang="en-US" altLang="zh-CN" kern="0" dirty="0" smtClean="0">
              <a:solidFill>
                <a:srgbClr val="3E3E3E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 latinLnBrk="1"/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/>
            <a:r>
              <a:rPr lang="en-US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c.</a:t>
            </a:r>
            <a:r>
              <a:rPr lang="zh-CN" altLang="zh-CN" kern="0" dirty="0" smtClean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服务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端返回响应结果给生产者客户端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8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3.producer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3241284"/>
            <a:ext cx="7584782" cy="1382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67543" y="1409338"/>
            <a:ext cx="7280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数据载入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"/>
              </a:rPr>
              <a:t>kafka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可以是分布式的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,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通常是通过“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Round-Robin”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算法策略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,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也可以根据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message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中的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key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来进行语义分割“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semantic partitioning”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来分布式载入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"/>
              </a:rPr>
              <a:t>,Brokers 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"/>
              </a:rPr>
              <a:t>通过分区来均衡载入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66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365126"/>
            <a:ext cx="10239103" cy="714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/>
              <a:t>4.consumer</a:t>
            </a:r>
            <a:endParaRPr lang="zh-CN" altLang="en-US" sz="3200" dirty="0"/>
          </a:p>
        </p:txBody>
      </p:sp>
      <p:pic>
        <p:nvPicPr>
          <p:cNvPr id="3076" name="Picture 4" descr="image_1c43mc7fncp5ecstopm851fn913.png-29.2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68" y="1282336"/>
            <a:ext cx="44577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98368" y="4362994"/>
            <a:ext cx="721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多个消费者可以同时读取一个</a:t>
            </a:r>
            <a:r>
              <a:rPr lang="en-US" altLang="zh-CN" dirty="0" smtClean="0"/>
              <a:t>topic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每个消费者自己负责自己对应的</a:t>
            </a:r>
            <a:r>
              <a:rPr lang="en-US" altLang="zh-CN" dirty="0" smtClean="0"/>
              <a:t>offset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57751" y="1381832"/>
            <a:ext cx="432816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ts val="1950"/>
              </a:lnSpc>
              <a:spcAft>
                <a:spcPts val="0"/>
              </a:spcAft>
            </a:pPr>
            <a:r>
              <a:rPr lang="zh-CN" altLang="zh-CN" kern="0" dirty="0">
                <a:solidFill>
                  <a:srgbClr val="4F4F4F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消费者客户端应用程序消费消息：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atinLnBrk="1"/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a.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客户端连接对象将消费信息也包装到请求中发送给服务端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atinLnBrk="1"/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b.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服务端从文件存储系统中取出消息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latinLnBrk="1"/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c.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服务端返回响应结果给消费者客户端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latinLnBrk="1"/>
            <a:r>
              <a:rPr lang="en-US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d.</a:t>
            </a:r>
            <a:r>
              <a:rPr lang="zh-CN" altLang="zh-CN" kern="0" dirty="0">
                <a:solidFill>
                  <a:srgbClr val="3E3E3E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客户端将响应结果还原成消息并开始处理消息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2433</Words>
  <Application>Microsoft Office PowerPoint</Application>
  <PresentationFormat>宽屏</PresentationFormat>
  <Paragraphs>147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-apple-system</vt:lpstr>
      <vt:lpstr>courier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              Kafka 1.基本概念 2.broker主从管理 3.producer 4.consumer 5.文件存储 6. replica管理 7.优化思路 8.简单实现&amp;测试</vt:lpstr>
      <vt:lpstr>1.基本概念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1.基本概念 2.producer 3.consumer 4.主从管理 5.文件存储 6.副本管理 7.优化思路 8.</dc:title>
  <dc:creator>张靖(夜色虫)</dc:creator>
  <cp:lastModifiedBy>张靖(夜色虫)</cp:lastModifiedBy>
  <cp:revision>160</cp:revision>
  <dcterms:created xsi:type="dcterms:W3CDTF">2018-06-07T02:25:42Z</dcterms:created>
  <dcterms:modified xsi:type="dcterms:W3CDTF">2018-06-08T03:01:24Z</dcterms:modified>
</cp:coreProperties>
</file>