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329" r:id="rId2"/>
    <p:sldId id="294" r:id="rId3"/>
    <p:sldId id="295" r:id="rId4"/>
    <p:sldId id="296" r:id="rId5"/>
    <p:sldId id="298" r:id="rId6"/>
    <p:sldId id="299" r:id="rId7"/>
    <p:sldId id="330" r:id="rId8"/>
    <p:sldId id="300" r:id="rId9"/>
    <p:sldId id="331" r:id="rId10"/>
    <p:sldId id="335" r:id="rId11"/>
    <p:sldId id="321" r:id="rId12"/>
    <p:sldId id="322" r:id="rId13"/>
    <p:sldId id="323" r:id="rId14"/>
    <p:sldId id="324" r:id="rId15"/>
    <p:sldId id="313" r:id="rId16"/>
    <p:sldId id="306" r:id="rId17"/>
    <p:sldId id="333" r:id="rId18"/>
    <p:sldId id="317" r:id="rId19"/>
    <p:sldId id="301" r:id="rId20"/>
    <p:sldId id="334" r:id="rId21"/>
    <p:sldId id="310" r:id="rId22"/>
    <p:sldId id="336" r:id="rId23"/>
    <p:sldId id="311" r:id="rId24"/>
    <p:sldId id="308" r:id="rId25"/>
    <p:sldId id="339" r:id="rId26"/>
    <p:sldId id="315" r:id="rId27"/>
    <p:sldId id="343" r:id="rId28"/>
    <p:sldId id="344" r:id="rId29"/>
    <p:sldId id="325" r:id="rId30"/>
    <p:sldId id="328" r:id="rId31"/>
    <p:sldId id="337" r:id="rId32"/>
    <p:sldId id="338" r:id="rId33"/>
    <p:sldId id="345" r:id="rId34"/>
    <p:sldId id="341" r:id="rId35"/>
    <p:sldId id="267" r:id="rId36"/>
  </p:sldIdLst>
  <p:sldSz cx="17556163" cy="9875838"/>
  <p:notesSz cx="9875838" cy="17556163"/>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E78"/>
    <a:srgbClr val="E1EDFF"/>
    <a:srgbClr val="FEECDA"/>
    <a:srgbClr val="D4E8C6"/>
    <a:srgbClr val="CDE1FF"/>
    <a:srgbClr val="FCD2BA"/>
    <a:srgbClr val="FECE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908" autoAdjust="0"/>
  </p:normalViewPr>
  <p:slideViewPr>
    <p:cSldViewPr snapToGrid="0" snapToObjects="1">
      <p:cViewPr varScale="1">
        <p:scale>
          <a:sx n="67" d="100"/>
          <a:sy n="67" d="100"/>
        </p:scale>
        <p:origin x="1086"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2464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各位好，今天我们要介绍的是</a:t>
            </a:r>
            <a:r>
              <a:rPr lang="en-US" altLang="zh-CN" dirty="0" smtClean="0"/>
              <a:t>RNN</a:t>
            </a:r>
            <a:r>
              <a:rPr lang="zh-CN" altLang="en-US" dirty="0" smtClean="0"/>
              <a:t>发展史。</a:t>
            </a:r>
            <a:r>
              <a:rPr lang="en-US" altLang="zh-CN" dirty="0" smtClean="0"/>
              <a:t>RNN</a:t>
            </a:r>
            <a:r>
              <a:rPr lang="zh-CN" altLang="en-US" dirty="0" smtClean="0"/>
              <a:t>是一种以序列数据为输入，能够有效的处理序列数据的模型。所以首先，我们先介绍一下序列数据。</a:t>
            </a:r>
            <a:endParaRPr lang="en-US" altLang="zh-CN" dirty="0" smtClean="0"/>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833276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RNN</a:t>
            </a:r>
            <a:r>
              <a:rPr lang="zh-CN" altLang="en-US" dirty="0" smtClean="0"/>
              <a:t>有多种结构。一对一的是最基本的单层网络。一对多的</a:t>
            </a:r>
            <a:r>
              <a:rPr lang="en-US" altLang="zh-CN" dirty="0" smtClean="0"/>
              <a:t>RNN</a:t>
            </a:r>
            <a:r>
              <a:rPr lang="zh-CN" altLang="en-US" b="0" i="0" dirty="0" smtClean="0">
                <a:solidFill>
                  <a:srgbClr val="4D4D4D"/>
                </a:solidFill>
                <a:effectLst/>
                <a:latin typeface="-apple-system"/>
              </a:rPr>
              <a:t>输入是一个单独的值，输出是一个序列，它可以在其中的一个阶段进行输入，也可以把输入信息</a:t>
            </a:r>
            <a:r>
              <a:rPr lang="en-US" altLang="zh-CN" b="0" i="0" dirty="0" smtClean="0">
                <a:solidFill>
                  <a:srgbClr val="4D4D4D"/>
                </a:solidFill>
                <a:effectLst/>
                <a:latin typeface="-apple-system"/>
              </a:rPr>
              <a:t>X</a:t>
            </a:r>
            <a:r>
              <a:rPr lang="zh-CN" altLang="en-US" b="0" i="0" dirty="0" smtClean="0">
                <a:solidFill>
                  <a:srgbClr val="4D4D4D"/>
                </a:solidFill>
                <a:effectLst/>
                <a:latin typeface="-apple-system"/>
              </a:rPr>
              <a:t>作为每个阶段的输入，它可以用于给定一张图片，生成描述图片的文字、音乐等。多对一的</a:t>
            </a:r>
            <a:r>
              <a:rPr lang="en-US" altLang="zh-CN" b="0" i="0" dirty="0" smtClean="0">
                <a:solidFill>
                  <a:srgbClr val="4D4D4D"/>
                </a:solidFill>
                <a:effectLst/>
                <a:latin typeface="-apple-system"/>
              </a:rPr>
              <a:t>RNN</a:t>
            </a:r>
            <a:r>
              <a:rPr lang="zh-CN" altLang="en-US" b="0" i="0" dirty="0" smtClean="0">
                <a:solidFill>
                  <a:srgbClr val="4D4D4D"/>
                </a:solidFill>
                <a:effectLst/>
                <a:latin typeface="-apple-system"/>
              </a:rPr>
              <a:t>输入是一个序列，输出是一个单独的值，通常在最后的一个序列上进行输出，可用于语音情感分析等场景。多对多的</a:t>
            </a:r>
            <a:r>
              <a:rPr lang="en-US" altLang="zh-CN" b="0" i="0" dirty="0" smtClean="0">
                <a:solidFill>
                  <a:srgbClr val="4D4D4D"/>
                </a:solidFill>
                <a:effectLst/>
                <a:latin typeface="-apple-system"/>
              </a:rPr>
              <a:t>RNN</a:t>
            </a:r>
            <a:r>
              <a:rPr lang="zh-CN" altLang="en-US" b="0" i="0" dirty="0" smtClean="0">
                <a:solidFill>
                  <a:srgbClr val="4D4D4D"/>
                </a:solidFill>
                <a:effectLst/>
                <a:latin typeface="-apple-system"/>
              </a:rPr>
              <a:t>中，如果输入、输出都是等长的序列数据，它就是最基本的</a:t>
            </a:r>
            <a:r>
              <a:rPr lang="en-US" altLang="zh-CN" b="0" i="0" dirty="0" smtClean="0">
                <a:solidFill>
                  <a:srgbClr val="4D4D4D"/>
                </a:solidFill>
                <a:effectLst/>
                <a:latin typeface="-apple-system"/>
              </a:rPr>
              <a:t>RNN</a:t>
            </a:r>
            <a:r>
              <a:rPr lang="zh-CN" altLang="en-US" b="0" i="0" dirty="0" smtClean="0">
                <a:solidFill>
                  <a:srgbClr val="4D4D4D"/>
                </a:solidFill>
                <a:effectLst/>
                <a:latin typeface="-apple-system"/>
              </a:rPr>
              <a:t>结构。但如果输入、输出序列不等长的话，那就是被广泛应用于语音识别、机器翻译等领域的</a:t>
            </a:r>
            <a:r>
              <a:rPr lang="en-US" altLang="zh-CN" b="0" i="0" dirty="0" smtClean="0">
                <a:solidFill>
                  <a:srgbClr val="4D4D4D"/>
                </a:solidFill>
                <a:effectLst/>
                <a:latin typeface="-apple-system"/>
              </a:rPr>
              <a:t>sequence-to-sequence</a:t>
            </a:r>
            <a:r>
              <a:rPr lang="zh-CN" altLang="en-US" b="0" i="0" dirty="0" smtClean="0">
                <a:solidFill>
                  <a:srgbClr val="4D4D4D"/>
                </a:solidFill>
                <a:effectLst/>
                <a:latin typeface="-apple-system"/>
              </a:rPr>
              <a:t>模型。</a:t>
            </a:r>
            <a:endParaRPr lang="zh-CN" alt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149398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Sequence to Sequence</a:t>
            </a:r>
            <a:r>
              <a:rPr lang="zh-CN" altLang="en-US" dirty="0" smtClean="0"/>
              <a:t>模型是一个</a:t>
            </a:r>
            <a:r>
              <a:rPr lang="en-US" altLang="zh-CN" dirty="0" smtClean="0"/>
              <a:t>encoder-decoder</a:t>
            </a:r>
            <a:r>
              <a:rPr lang="zh-CN" altLang="en-US" dirty="0" smtClean="0"/>
              <a:t>架构，其基本思想是编码器用来分析输入序列，解码器用来生成输出序列。它的编码器解码器一般使用</a:t>
            </a:r>
            <a:r>
              <a:rPr lang="en-US" altLang="zh-CN" dirty="0" smtClean="0"/>
              <a:t>RNN</a:t>
            </a:r>
            <a:r>
              <a:rPr lang="zh-CN" altLang="en-US" dirty="0" smtClean="0"/>
              <a:t>相关结构。</a:t>
            </a:r>
            <a:endParaRPr lang="zh-CN" alt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91143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相对于编码器而言，解码器的结构更多，一般有以下三种，第一种是这种结构直接将</a:t>
            </a:r>
            <a:r>
              <a:rPr lang="en-US" altLang="zh-CN" dirty="0"/>
              <a:t>encoder</a:t>
            </a:r>
            <a:r>
              <a:rPr lang="zh-CN" altLang="en-US" dirty="0"/>
              <a:t>输出的上下文向量作为</a:t>
            </a:r>
            <a:r>
              <a:rPr lang="en-US" altLang="zh-CN" dirty="0"/>
              <a:t>decoder</a:t>
            </a:r>
            <a:r>
              <a:rPr lang="zh-CN" altLang="en-US" dirty="0"/>
              <a:t>网络的初始隐藏状态，将其输入到</a:t>
            </a:r>
            <a:r>
              <a:rPr lang="en-US" altLang="zh-CN" dirty="0"/>
              <a:t>RNN</a:t>
            </a:r>
            <a:r>
              <a:rPr lang="zh-CN" altLang="en-US" dirty="0"/>
              <a:t>结构中，后续单元不接受 该输入</a:t>
            </a: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843864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4D4D4D"/>
                </a:solidFill>
                <a:effectLst/>
                <a:latin typeface="-apple-system"/>
              </a:rPr>
              <a:t>第二种将</a:t>
            </a:r>
            <a:r>
              <a:rPr lang="en-US" altLang="zh-CN" b="0" i="0" dirty="0">
                <a:solidFill>
                  <a:srgbClr val="4D4D4D"/>
                </a:solidFill>
                <a:effectLst/>
                <a:latin typeface="-apple-system"/>
              </a:rPr>
              <a:t>Encoder</a:t>
            </a:r>
            <a:r>
              <a:rPr lang="zh-CN" altLang="en-US" b="0" i="0" dirty="0">
                <a:solidFill>
                  <a:srgbClr val="4D4D4D"/>
                </a:solidFill>
                <a:effectLst/>
                <a:latin typeface="-apple-system"/>
              </a:rPr>
              <a:t>得到的输出向量作为每个神经单元的输入，不再是只作为第一个单元的初始隐藏状态。</a:t>
            </a:r>
            <a:endParaRPr lang="zh-CN" alt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484088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4D4D4D"/>
                </a:solidFill>
                <a:effectLst/>
                <a:latin typeface="-apple-system"/>
              </a:rPr>
              <a:t>第三种在 输出向量</a:t>
            </a:r>
            <a:r>
              <a:rPr lang="en-US" altLang="zh-CN" b="0" i="0" dirty="0">
                <a:solidFill>
                  <a:srgbClr val="4D4D4D"/>
                </a:solidFill>
                <a:effectLst/>
                <a:latin typeface="-apple-system"/>
              </a:rPr>
              <a:t> </a:t>
            </a:r>
            <a:r>
              <a:rPr lang="zh-CN" altLang="en-US" b="0" i="0" dirty="0">
                <a:solidFill>
                  <a:srgbClr val="4D4D4D"/>
                </a:solidFill>
                <a:effectLst/>
                <a:latin typeface="-apple-system"/>
              </a:rPr>
              <a:t>的处理上和第二种类似，但是区别在于将前一个神经单元的输出作为当前神经单元的输出。</a:t>
            </a:r>
            <a:endParaRPr lang="zh-CN" alt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4177654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5400" b="0" dirty="0" smtClean="0"/>
              <a:t>RNN</a:t>
            </a:r>
            <a:r>
              <a:rPr lang="zh-CN" altLang="en-US" sz="5400" b="0" dirty="0" smtClean="0"/>
              <a:t>相比于传统神经网络，它的优势在于处理序列数据时，它具有短期记忆性。它的不足之处在于，它容易产生梯度爆炸和梯度消失。梯度爆炸产生的原因可能是网络层数过多，也可能是权值初始化太大，导致网络参数量大到崩溃。它的解决方式是梯度修剪，我们观察梯度向量，如果它大于某个阈值，就缩放梯度向量，保证它不会太大。</a:t>
            </a:r>
            <a:endParaRPr lang="en-US" altLang="zh-CN" sz="54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800" dirty="0" smtClean="0"/>
              <a:t>RNN</a:t>
            </a:r>
            <a:r>
              <a:rPr lang="zh-CN" altLang="en-US" sz="2800" dirty="0" smtClean="0"/>
              <a:t>中的总的梯度不会消失，但随着网络层数的增加，梯度越传越弱，梯度被近距离梯度主导，导致模型难以学到远距离的依赖关系，这也是</a:t>
            </a:r>
            <a:r>
              <a:rPr lang="en-US" altLang="zh-CN" sz="2800" dirty="0" smtClean="0"/>
              <a:t>RNN</a:t>
            </a:r>
            <a:r>
              <a:rPr lang="zh-CN" altLang="en-US" sz="2800" dirty="0" smtClean="0"/>
              <a:t>只有短期记忆性的原因。它的解决方式是更换损失函数，例如使用</a:t>
            </a:r>
            <a:r>
              <a:rPr lang="en-US" altLang="zh-CN" sz="2800" dirty="0" err="1" smtClean="0"/>
              <a:t>relu</a:t>
            </a:r>
            <a:r>
              <a:rPr lang="en-US" altLang="zh-CN" sz="2800" dirty="0" smtClean="0"/>
              <a:t>/</a:t>
            </a:r>
            <a:r>
              <a:rPr lang="en-US" altLang="zh-CN" sz="2800" dirty="0" err="1" smtClean="0"/>
              <a:t>leakyrelu</a:t>
            </a:r>
            <a:r>
              <a:rPr lang="zh-CN" altLang="en-US" sz="2800" dirty="0" smtClean="0"/>
              <a:t>等。还有一种方法就是使用长短时神经网络</a:t>
            </a:r>
            <a:r>
              <a:rPr lang="en-US" altLang="zh-CN" sz="2800" dirty="0" smtClean="0"/>
              <a:t>LSTM</a:t>
            </a:r>
            <a:r>
              <a:rPr lang="zh-CN" altLang="en-US" sz="2800" dirty="0" smtClean="0"/>
              <a:t>、门控神经网络</a:t>
            </a:r>
            <a:r>
              <a:rPr lang="en-US" altLang="zh-CN" sz="2800" dirty="0" smtClean="0"/>
              <a:t>GRU</a:t>
            </a:r>
            <a:r>
              <a:rPr lang="zh-CN" altLang="en-US" sz="2800" dirty="0" smtClean="0"/>
              <a:t>等，它们能有效地缓解梯度消失问题。</a:t>
            </a:r>
            <a:endParaRPr lang="zh-CN" altLang="en-US" sz="2800"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35347353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1997</a:t>
            </a:r>
            <a:r>
              <a:rPr lang="zh-CN" altLang="en-US" dirty="0" smtClean="0"/>
              <a:t>年，</a:t>
            </a:r>
            <a:r>
              <a:rPr lang="en-US" altLang="zh-CN" dirty="0" smtClean="0"/>
              <a:t>LSTM</a:t>
            </a:r>
            <a:r>
              <a:rPr lang="zh-CN" altLang="en-US" dirty="0" smtClean="0"/>
              <a:t>被提出用于解决序列问题。</a:t>
            </a:r>
            <a:r>
              <a:rPr lang="en-US" altLang="zh-CN" dirty="0" smtClean="0"/>
              <a:t>LSTM</a:t>
            </a:r>
            <a:r>
              <a:rPr lang="zh-CN" altLang="en-US" dirty="0" smtClean="0"/>
              <a:t>特殊的地方在于它有三个门，分别是输入门，输出门和遗忘门。</a:t>
            </a:r>
            <a:endParaRPr lang="en-US" altLang="zh-CN" dirty="0" smtClean="0"/>
          </a:p>
          <a:p>
            <a:r>
              <a:rPr lang="zh-CN" altLang="en-US" dirty="0" smtClean="0"/>
              <a:t>输入门决定了能否将信息写入</a:t>
            </a:r>
            <a:r>
              <a:rPr lang="en-US" altLang="zh-CN" dirty="0" smtClean="0"/>
              <a:t>memory cell</a:t>
            </a:r>
            <a:r>
              <a:rPr lang="zh-CN" altLang="en-US" dirty="0" smtClean="0"/>
              <a:t>中。输出决定了外界其他神经元能否将存储在</a:t>
            </a:r>
            <a:r>
              <a:rPr lang="en-US" altLang="zh-CN" dirty="0" smtClean="0"/>
              <a:t>memory cell</a:t>
            </a:r>
            <a:r>
              <a:rPr lang="zh-CN" altLang="en-US" dirty="0" smtClean="0"/>
              <a:t>中的值读出。遗忘决定了存储在</a:t>
            </a:r>
            <a:r>
              <a:rPr lang="en-US" altLang="zh-CN" dirty="0" smtClean="0"/>
              <a:t>memory cell </a:t>
            </a:r>
            <a:r>
              <a:rPr lang="zh-CN" altLang="en-US" dirty="0" smtClean="0"/>
              <a:t>中的值是清除还是保留。</a:t>
            </a:r>
            <a:endParaRPr lang="en-US" altLang="zh-CN" dirty="0" smtClean="0"/>
          </a:p>
          <a:p>
            <a:r>
              <a:rPr lang="zh-CN" altLang="en-US" dirty="0" smtClean="0"/>
              <a:t>（假设输入的值为</a:t>
            </a:r>
            <a:r>
              <a:rPr lang="en-US" altLang="zh-CN" dirty="0" smtClean="0"/>
              <a:t>z,</a:t>
            </a:r>
            <a:r>
              <a:rPr lang="zh-CN" altLang="en-US" dirty="0" smtClean="0"/>
              <a:t>操控输入门的数值是</a:t>
            </a:r>
            <a:r>
              <a:rPr lang="en-US" altLang="zh-CN" dirty="0" err="1" smtClean="0"/>
              <a:t>zi</a:t>
            </a:r>
            <a:r>
              <a:rPr lang="zh-CN" altLang="en-US" dirty="0" smtClean="0"/>
              <a:t>，操纵遗忘门的数值是</a:t>
            </a:r>
            <a:r>
              <a:rPr lang="en-US" altLang="zh-CN" dirty="0" err="1" smtClean="0"/>
              <a:t>zf</a:t>
            </a:r>
            <a:r>
              <a:rPr lang="zh-CN" altLang="en-US" dirty="0" smtClean="0"/>
              <a:t>，操纵输出门的信号是</a:t>
            </a:r>
            <a:r>
              <a:rPr lang="en-US" altLang="zh-CN" dirty="0" smtClean="0"/>
              <a:t>zo</a:t>
            </a:r>
            <a:r>
              <a:rPr lang="zh-CN" altLang="en-US" dirty="0" smtClean="0"/>
              <a:t>，事先存储在</a:t>
            </a:r>
            <a:r>
              <a:rPr lang="en-US" altLang="zh-CN" dirty="0" smtClean="0"/>
              <a:t>memory cell</a:t>
            </a:r>
            <a:r>
              <a:rPr lang="zh-CN" altLang="en-US" dirty="0" smtClean="0"/>
              <a:t>中的数值是</a:t>
            </a:r>
            <a:r>
              <a:rPr lang="en-US" altLang="zh-CN" dirty="0" smtClean="0"/>
              <a:t>c</a:t>
            </a:r>
            <a:r>
              <a:rPr lang="zh-CN" altLang="en-US" dirty="0" smtClean="0"/>
              <a:t>）</a:t>
            </a:r>
            <a:endParaRPr lang="zh-CN" alt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484784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smtClean="0"/>
              <a:t>LSTM</a:t>
            </a:r>
            <a:r>
              <a:rPr lang="zh-CN" altLang="en-US" sz="1200" dirty="0" smtClean="0"/>
              <a:t>的操作是首先让输入</a:t>
            </a:r>
            <a:r>
              <a:rPr lang="en-US" altLang="zh-CN" sz="1200" dirty="0" smtClean="0"/>
              <a:t>z</a:t>
            </a:r>
            <a:r>
              <a:rPr lang="zh-CN" altLang="en-US" sz="1200" dirty="0" smtClean="0"/>
              <a:t>通过一个激活函数，输入门信号</a:t>
            </a:r>
            <a:r>
              <a:rPr lang="en-US" altLang="zh-CN" sz="1200" dirty="0" err="1" smtClean="0"/>
              <a:t>zi</a:t>
            </a:r>
            <a:r>
              <a:rPr lang="zh-CN" altLang="en-US" sz="1200" dirty="0" smtClean="0"/>
              <a:t>通过另一个激活函数得到</a:t>
            </a:r>
            <a:r>
              <a:rPr lang="en-US" altLang="zh-CN" sz="1200" dirty="0" smtClean="0"/>
              <a:t>f(</a:t>
            </a:r>
            <a:r>
              <a:rPr lang="en-US" altLang="zh-CN" sz="1200" dirty="0" err="1" smtClean="0"/>
              <a:t>zi</a:t>
            </a:r>
            <a:r>
              <a:rPr lang="en-US" altLang="zh-CN" sz="1200" dirty="0" smtClean="0"/>
              <a:t>)</a:t>
            </a:r>
            <a:r>
              <a:rPr lang="zh-CN" altLang="en-US" sz="1200" dirty="0" smtClean="0"/>
              <a:t>，门信号通过的激活函数一般为</a:t>
            </a:r>
            <a:r>
              <a:rPr lang="en-US" altLang="zh-CN" sz="1200" dirty="0" smtClean="0"/>
              <a:t>sigmoid</a:t>
            </a:r>
            <a:r>
              <a:rPr lang="zh-CN" altLang="en-US" sz="1200" dirty="0" smtClean="0"/>
              <a:t>，因为</a:t>
            </a:r>
            <a:r>
              <a:rPr lang="en-US" altLang="zh-CN" sz="1200" dirty="0" smtClean="0"/>
              <a:t>sigmoid</a:t>
            </a:r>
            <a:r>
              <a:rPr lang="zh-CN" altLang="en-US" sz="1200" dirty="0" smtClean="0"/>
              <a:t>函数的输出值在</a:t>
            </a:r>
            <a:r>
              <a:rPr lang="en-US" altLang="zh-CN" sz="1200" dirty="0" smtClean="0"/>
              <a:t>0-1</a:t>
            </a:r>
            <a:r>
              <a:rPr lang="zh-CN" altLang="en-US" sz="1200" dirty="0" smtClean="0"/>
              <a:t>之间，这个</a:t>
            </a:r>
            <a:r>
              <a:rPr lang="en-US" altLang="zh-CN" sz="1200" dirty="0" smtClean="0"/>
              <a:t>0-1</a:t>
            </a:r>
            <a:r>
              <a:rPr lang="zh-CN" altLang="en-US" sz="1200" dirty="0" smtClean="0"/>
              <a:t>之间的值代表这些门被打开的程度，如果接近于</a:t>
            </a:r>
            <a:r>
              <a:rPr lang="en-US" altLang="zh-CN" sz="1200" dirty="0" smtClean="0"/>
              <a:t>1</a:t>
            </a:r>
            <a:r>
              <a:rPr lang="zh-CN" altLang="en-US" sz="1200" dirty="0" smtClean="0"/>
              <a:t>，说明这个门是被打开的状态，反之是被关起来的。接着将</a:t>
            </a:r>
            <a:r>
              <a:rPr lang="en-US" altLang="zh-CN" sz="1200" dirty="0" smtClean="0"/>
              <a:t>g(z)</a:t>
            </a:r>
            <a:r>
              <a:rPr lang="zh-CN" altLang="en-US" sz="1200" dirty="0" smtClean="0"/>
              <a:t>乘上</a:t>
            </a:r>
            <a:r>
              <a:rPr lang="en-US" altLang="zh-CN" sz="1200" dirty="0" smtClean="0"/>
              <a:t>f(</a:t>
            </a:r>
            <a:r>
              <a:rPr lang="en-US" altLang="zh-CN" sz="1200" dirty="0" err="1" smtClean="0"/>
              <a:t>zi</a:t>
            </a:r>
            <a:r>
              <a:rPr lang="en-US" altLang="zh-CN" sz="1200" dirty="0" smtClean="0"/>
              <a:t>)</a:t>
            </a:r>
            <a:r>
              <a:rPr lang="zh-CN" altLang="en-US" sz="1200" dirty="0" smtClean="0"/>
              <a:t>，遗忘门信号</a:t>
            </a:r>
            <a:r>
              <a:rPr lang="en-US" altLang="zh-CN" sz="1200" dirty="0" err="1" smtClean="0"/>
              <a:t>zf</a:t>
            </a:r>
            <a:r>
              <a:rPr lang="zh-CN" altLang="en-US" sz="1200" dirty="0" smtClean="0"/>
              <a:t>通过</a:t>
            </a:r>
            <a:r>
              <a:rPr lang="en-US" altLang="zh-CN" sz="1200" dirty="0" smtClean="0"/>
              <a:t>sigmoid</a:t>
            </a:r>
            <a:r>
              <a:rPr lang="zh-CN" altLang="en-US" sz="1200" dirty="0" smtClean="0"/>
              <a:t>函数得到</a:t>
            </a:r>
            <a:r>
              <a:rPr lang="en-US" altLang="zh-CN" sz="1200" dirty="0" smtClean="0"/>
              <a:t>f(</a:t>
            </a:r>
            <a:r>
              <a:rPr lang="en-US" altLang="zh-CN" sz="1200" dirty="0" err="1" smtClean="0"/>
              <a:t>zf</a:t>
            </a:r>
            <a:r>
              <a:rPr lang="en-US" altLang="zh-CN" sz="1200" dirty="0" smtClean="0"/>
              <a:t>)</a:t>
            </a:r>
            <a:r>
              <a:rPr lang="zh-CN" altLang="en-US" sz="1200" dirty="0" smtClean="0"/>
              <a:t>，用存在</a:t>
            </a:r>
            <a:r>
              <a:rPr lang="en-US" altLang="zh-CN" sz="1200" dirty="0" smtClean="0"/>
              <a:t>memory</a:t>
            </a:r>
            <a:r>
              <a:rPr lang="zh-CN" altLang="en-US" sz="1200" dirty="0" smtClean="0"/>
              <a:t>中的值</a:t>
            </a:r>
            <a:r>
              <a:rPr lang="en-US" altLang="zh-CN" sz="1200" dirty="0" smtClean="0"/>
              <a:t>c</a:t>
            </a:r>
            <a:r>
              <a:rPr lang="zh-CN" altLang="en-US" sz="1200" dirty="0" smtClean="0"/>
              <a:t>乘以</a:t>
            </a:r>
            <a:r>
              <a:rPr lang="en-US" altLang="zh-CN" sz="1200" dirty="0" smtClean="0"/>
              <a:t>f(</a:t>
            </a:r>
            <a:r>
              <a:rPr lang="en-US" altLang="zh-CN" sz="1200" dirty="0" err="1" smtClean="0"/>
              <a:t>zf</a:t>
            </a:r>
            <a:r>
              <a:rPr lang="en-US" altLang="zh-CN" sz="1200" dirty="0" smtClean="0"/>
              <a:t>)</a:t>
            </a:r>
            <a:r>
              <a:rPr lang="zh-CN" altLang="en-US" sz="1200" dirty="0" smtClean="0"/>
              <a:t>，将两者相加就是新的存在</a:t>
            </a:r>
            <a:r>
              <a:rPr lang="en-US" altLang="zh-CN" sz="1200" dirty="0" smtClean="0"/>
              <a:t>memory cell</a:t>
            </a:r>
            <a:r>
              <a:rPr lang="zh-CN" altLang="en-US" sz="1200" dirty="0" smtClean="0"/>
              <a:t>中的值</a:t>
            </a:r>
            <a:r>
              <a:rPr lang="en-US" altLang="zh-CN" sz="1200" dirty="0" smtClean="0"/>
              <a:t>c’</a:t>
            </a:r>
            <a:r>
              <a:rPr lang="zh-CN" altLang="en-US" sz="1200" dirty="0" smtClean="0"/>
              <a:t>。</a:t>
            </a:r>
            <a:endParaRPr lang="en-US" altLang="zh-CN" sz="1200" dirty="0" smtClean="0"/>
          </a:p>
          <a:p>
            <a:r>
              <a:rPr lang="zh-CN" altLang="en-US" sz="1200" dirty="0" smtClean="0"/>
              <a:t>我们可以看到，</a:t>
            </a:r>
            <a:r>
              <a:rPr lang="en-US" altLang="zh-CN" sz="1200" dirty="0" smtClean="0"/>
              <a:t>f(</a:t>
            </a:r>
            <a:r>
              <a:rPr lang="en-US" altLang="zh-CN" sz="1200" dirty="0" err="1" smtClean="0"/>
              <a:t>zi</a:t>
            </a:r>
            <a:r>
              <a:rPr lang="en-US" altLang="zh-CN" sz="1200" dirty="0" smtClean="0"/>
              <a:t>)</a:t>
            </a:r>
            <a:r>
              <a:rPr lang="zh-CN" altLang="en-US" sz="1200" dirty="0" smtClean="0"/>
              <a:t>控制了输入，如果</a:t>
            </a:r>
            <a:r>
              <a:rPr lang="en-US" altLang="zh-CN" sz="1200" dirty="0" smtClean="0"/>
              <a:t>f(</a:t>
            </a:r>
            <a:r>
              <a:rPr lang="en-US" altLang="zh-CN" sz="1200" dirty="0" err="1" smtClean="0"/>
              <a:t>zi</a:t>
            </a:r>
            <a:r>
              <a:rPr lang="en-US" altLang="zh-CN" sz="1200" dirty="0" smtClean="0"/>
              <a:t>)</a:t>
            </a:r>
            <a:r>
              <a:rPr lang="zh-CN" altLang="en-US" sz="1200" dirty="0" smtClean="0"/>
              <a:t>接近于</a:t>
            </a:r>
            <a:r>
              <a:rPr lang="en-US" altLang="zh-CN" sz="1200" dirty="0" smtClean="0"/>
              <a:t>0</a:t>
            </a:r>
            <a:r>
              <a:rPr lang="zh-CN" altLang="en-US" sz="1200" dirty="0" smtClean="0"/>
              <a:t>，就如同没有输入一样；</a:t>
            </a:r>
            <a:r>
              <a:rPr lang="en-US" altLang="zh-CN" sz="1200" dirty="0" smtClean="0"/>
              <a:t>f(</a:t>
            </a:r>
            <a:r>
              <a:rPr lang="en-US" altLang="zh-CN" sz="1200" dirty="0" err="1" smtClean="0"/>
              <a:t>zi</a:t>
            </a:r>
            <a:r>
              <a:rPr lang="zh-CN" altLang="en-US" sz="1200" dirty="0" smtClean="0"/>
              <a:t>）接近于</a:t>
            </a:r>
            <a:r>
              <a:rPr lang="en-US" altLang="zh-CN" sz="1200" dirty="0" smtClean="0"/>
              <a:t>1</a:t>
            </a:r>
            <a:r>
              <a:rPr lang="zh-CN" altLang="en-US" sz="1200" dirty="0" smtClean="0"/>
              <a:t>，相当于把</a:t>
            </a:r>
            <a:r>
              <a:rPr lang="en-US" altLang="zh-CN" sz="1200" dirty="0" smtClean="0"/>
              <a:t>g(z)</a:t>
            </a:r>
            <a:r>
              <a:rPr lang="zh-CN" altLang="en-US" sz="1200" dirty="0" smtClean="0"/>
              <a:t>当作输入。同理，</a:t>
            </a:r>
            <a:r>
              <a:rPr lang="en-US" altLang="zh-CN" sz="1200" dirty="0" smtClean="0"/>
              <a:t>f(</a:t>
            </a:r>
            <a:r>
              <a:rPr lang="en-US" altLang="zh-CN" sz="1200" dirty="0" err="1" smtClean="0"/>
              <a:t>zf</a:t>
            </a:r>
            <a:r>
              <a:rPr lang="en-US" altLang="zh-CN" sz="1200" dirty="0" smtClean="0"/>
              <a:t>)</a:t>
            </a:r>
            <a:r>
              <a:rPr lang="zh-CN" altLang="en-US" sz="1200" dirty="0" smtClean="0"/>
              <a:t>决定了要不要把存在</a:t>
            </a:r>
            <a:r>
              <a:rPr lang="en-US" altLang="zh-CN" sz="1200" dirty="0" smtClean="0"/>
              <a:t>memory</a:t>
            </a:r>
            <a:r>
              <a:rPr lang="zh-CN" altLang="en-US" sz="1200" dirty="0" smtClean="0"/>
              <a:t>的值清洗掉，</a:t>
            </a:r>
            <a:r>
              <a:rPr lang="en-US" altLang="zh-CN" sz="1200" dirty="0" smtClean="0"/>
              <a:t>f(</a:t>
            </a:r>
            <a:r>
              <a:rPr lang="en-US" altLang="zh-CN" sz="1200" dirty="0" err="1" smtClean="0"/>
              <a:t>zf</a:t>
            </a:r>
            <a:r>
              <a:rPr lang="en-US" altLang="zh-CN" sz="1200" dirty="0" smtClean="0"/>
              <a:t>)</a:t>
            </a:r>
            <a:r>
              <a:rPr lang="zh-CN" altLang="en-US" sz="1200" dirty="0" smtClean="0"/>
              <a:t>接近</a:t>
            </a:r>
            <a:r>
              <a:rPr lang="en-US" altLang="zh-CN" sz="1200" dirty="0" smtClean="0"/>
              <a:t>1</a:t>
            </a:r>
            <a:r>
              <a:rPr lang="zh-CN" altLang="en-US" sz="1200" dirty="0" smtClean="0"/>
              <a:t>，</a:t>
            </a:r>
            <a:r>
              <a:rPr lang="en-US" altLang="zh-CN" sz="1200" dirty="0" smtClean="0"/>
              <a:t>forget gate</a:t>
            </a:r>
            <a:r>
              <a:rPr lang="zh-CN" altLang="en-US" sz="1200" dirty="0" smtClean="0"/>
              <a:t>开启时，会保存之前存储的</a:t>
            </a:r>
            <a:r>
              <a:rPr lang="en-US" altLang="zh-CN" sz="1200" dirty="0" smtClean="0"/>
              <a:t>c</a:t>
            </a:r>
            <a:r>
              <a:rPr lang="zh-CN" altLang="en-US" sz="1200" dirty="0" smtClean="0"/>
              <a:t>，反之</a:t>
            </a:r>
            <a:r>
              <a:rPr lang="en-US" altLang="zh-CN" sz="1200" dirty="0" smtClean="0"/>
              <a:t>c</a:t>
            </a:r>
            <a:r>
              <a:rPr lang="zh-CN" altLang="en-US" sz="1200" dirty="0" smtClean="0"/>
              <a:t>会被清除。让</a:t>
            </a:r>
            <a:r>
              <a:rPr lang="en-US" altLang="zh-CN" sz="1200" dirty="0" smtClean="0"/>
              <a:t>memory</a:t>
            </a:r>
            <a:r>
              <a:rPr lang="en-US" altLang="zh-CN" sz="1200" baseline="0" dirty="0" smtClean="0"/>
              <a:t> cell </a:t>
            </a:r>
            <a:r>
              <a:rPr lang="zh-CN" altLang="en-US" sz="1200" baseline="0" dirty="0" smtClean="0"/>
              <a:t>中的值</a:t>
            </a:r>
            <a:r>
              <a:rPr lang="en-US" altLang="zh-CN" sz="1200" dirty="0" smtClean="0"/>
              <a:t>c’</a:t>
            </a:r>
            <a:r>
              <a:rPr lang="zh-CN" altLang="en-US" sz="1200" dirty="0" smtClean="0"/>
              <a:t>经过激活函数得到</a:t>
            </a:r>
            <a:r>
              <a:rPr lang="en-US" altLang="zh-CN" sz="1200" dirty="0" smtClean="0"/>
              <a:t>h(c’)</a:t>
            </a:r>
            <a:r>
              <a:rPr lang="zh-CN" altLang="en-US" sz="1200" dirty="0" smtClean="0"/>
              <a:t>，输出门</a:t>
            </a:r>
            <a:r>
              <a:rPr lang="en-US" altLang="zh-CN" sz="1200" dirty="0" smtClean="0"/>
              <a:t> zo</a:t>
            </a:r>
            <a:r>
              <a:rPr lang="zh-CN" altLang="en-US" sz="1200" dirty="0" smtClean="0"/>
              <a:t>通过激活函数得到</a:t>
            </a:r>
            <a:r>
              <a:rPr lang="en-US" altLang="zh-CN" sz="1200" dirty="0" smtClean="0"/>
              <a:t>f(zo),</a:t>
            </a:r>
            <a:r>
              <a:rPr lang="zh-CN" altLang="en-US" sz="1200" dirty="0" smtClean="0"/>
              <a:t>让</a:t>
            </a:r>
            <a:r>
              <a:rPr lang="en-US" altLang="zh-CN" sz="1200" dirty="0" smtClean="0"/>
              <a:t>h(c’)</a:t>
            </a:r>
            <a:r>
              <a:rPr lang="zh-CN" altLang="en-US" sz="1200" dirty="0" smtClean="0"/>
              <a:t>乘以</a:t>
            </a:r>
            <a:r>
              <a:rPr lang="en-US" altLang="zh-CN" sz="1200" dirty="0" smtClean="0"/>
              <a:t>f(z0),</a:t>
            </a:r>
            <a:r>
              <a:rPr lang="zh-CN" altLang="en-US" sz="1200" dirty="0" smtClean="0"/>
              <a:t>如果</a:t>
            </a:r>
            <a:r>
              <a:rPr lang="en-US" altLang="zh-CN" sz="1200" dirty="0" smtClean="0"/>
              <a:t>f(zo</a:t>
            </a:r>
            <a:r>
              <a:rPr lang="zh-CN" altLang="en-US" sz="1200" dirty="0" smtClean="0"/>
              <a:t>）接近</a:t>
            </a:r>
            <a:r>
              <a:rPr lang="en-US" altLang="zh-CN" sz="1200" dirty="0" smtClean="0"/>
              <a:t>1</a:t>
            </a:r>
            <a:r>
              <a:rPr lang="zh-CN" altLang="en-US" sz="1200" dirty="0" smtClean="0"/>
              <a:t>，</a:t>
            </a:r>
            <a:r>
              <a:rPr lang="en-US" altLang="zh-CN" sz="1200" dirty="0" smtClean="0"/>
              <a:t>h(c’)</a:t>
            </a:r>
            <a:r>
              <a:rPr lang="zh-CN" altLang="en-US" sz="1200" dirty="0" smtClean="0"/>
              <a:t>就可以通过输出门。</a:t>
            </a:r>
            <a:endParaRPr lang="en-US" altLang="zh-CN" sz="1200" dirty="0" smtClean="0"/>
          </a:p>
          <a:p>
            <a:endParaRPr lang="en-US" altLang="zh-CN" sz="1200" dirty="0" smtClean="0"/>
          </a:p>
          <a:p>
            <a:r>
              <a:rPr lang="en-US" altLang="zh-CN" sz="1200" dirty="0" smtClean="0"/>
              <a:t>LSTM</a:t>
            </a:r>
            <a:r>
              <a:rPr lang="zh-CN" altLang="en-US" sz="1200" dirty="0" smtClean="0"/>
              <a:t>之所可以缓解梯度消失问题是因为它避免了无休止的连乘，而是边加边乘</a:t>
            </a:r>
            <a:endParaRPr lang="en-US" altLang="zh-CN" sz="1200"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2707352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smtClean="0">
                <a:effectLst/>
                <a:latin typeface="+mn-ea"/>
              </a:rPr>
              <a:t>LSTM</a:t>
            </a:r>
            <a:r>
              <a:rPr lang="zh-CN" altLang="en-US" sz="1200" b="0" i="0" dirty="0" smtClean="0">
                <a:effectLst/>
                <a:latin typeface="+mn-ea"/>
              </a:rPr>
              <a:t>通过引入上述三个门改善了</a:t>
            </a:r>
            <a:r>
              <a:rPr lang="en-US" altLang="zh-CN" sz="1200" b="0" i="0" dirty="0" smtClean="0">
                <a:effectLst/>
                <a:latin typeface="+mn-ea"/>
              </a:rPr>
              <a:t>RNN</a:t>
            </a:r>
            <a:r>
              <a:rPr lang="zh-CN" altLang="en-US" sz="1200" b="0" i="0" dirty="0" smtClean="0">
                <a:effectLst/>
                <a:latin typeface="+mn-ea"/>
              </a:rPr>
              <a:t>中存在的无法解决长期依赖问题</a:t>
            </a:r>
            <a:endParaRPr lang="zh-CN" altLang="en-US" sz="1200" dirty="0" smtClean="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smtClean="0">
                <a:solidFill>
                  <a:srgbClr val="4D4D4D"/>
                </a:solidFill>
                <a:effectLst/>
                <a:latin typeface="-apple-system"/>
              </a:rPr>
              <a:t>但它</a:t>
            </a:r>
            <a:r>
              <a:rPr lang="zh-CN" altLang="en-US" sz="1200" dirty="0" smtClean="0"/>
              <a:t>只是部分解决了</a:t>
            </a:r>
            <a:r>
              <a:rPr lang="en-US" altLang="zh-CN" sz="1200" dirty="0" smtClean="0"/>
              <a:t>RNN</a:t>
            </a:r>
            <a:r>
              <a:rPr lang="zh-CN" altLang="en-US" sz="1200" dirty="0" smtClean="0"/>
              <a:t>梯度消失问题。序列长度</a:t>
            </a:r>
            <a:r>
              <a:rPr lang="zh-CN" altLang="en-US" sz="1200" dirty="0" smtClean="0">
                <a:solidFill>
                  <a:srgbClr val="FF0000"/>
                </a:solidFill>
              </a:rPr>
              <a:t>超过一定限度后</a:t>
            </a:r>
            <a:r>
              <a:rPr lang="zh-CN" altLang="en-US" sz="1200" dirty="0" smtClean="0"/>
              <a:t>，梯度还是会消失。</a:t>
            </a:r>
            <a:endParaRPr lang="en-US" altLang="zh-CN"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smtClean="0">
                <a:solidFill>
                  <a:srgbClr val="4D4D4D"/>
                </a:solidFill>
                <a:effectLst/>
                <a:latin typeface="-apple-system"/>
              </a:rPr>
              <a:t>而且</a:t>
            </a:r>
            <a:r>
              <a:rPr lang="en-US" altLang="zh-CN" b="0" i="0" dirty="0" smtClean="0">
                <a:solidFill>
                  <a:srgbClr val="4D4D4D"/>
                </a:solidFill>
                <a:effectLst/>
                <a:latin typeface="-apple-system"/>
              </a:rPr>
              <a:t>LSTM</a:t>
            </a:r>
            <a:r>
              <a:rPr lang="zh-CN" altLang="en-US" b="0" i="0" dirty="0" smtClean="0">
                <a:solidFill>
                  <a:srgbClr val="4D4D4D"/>
                </a:solidFill>
                <a:effectLst/>
                <a:latin typeface="-apple-system"/>
              </a:rPr>
              <a:t>的参数量是原始</a:t>
            </a:r>
            <a:r>
              <a:rPr lang="en-US" altLang="zh-CN" b="0" i="0" dirty="0" smtClean="0">
                <a:solidFill>
                  <a:srgbClr val="4D4D4D"/>
                </a:solidFill>
                <a:effectLst/>
                <a:latin typeface="-apple-system"/>
              </a:rPr>
              <a:t> RNN</a:t>
            </a:r>
            <a:r>
              <a:rPr lang="zh-CN" altLang="en-US" b="0" i="0" dirty="0" smtClean="0">
                <a:solidFill>
                  <a:srgbClr val="4D4D4D"/>
                </a:solidFill>
                <a:effectLst/>
                <a:latin typeface="-apple-system"/>
              </a:rPr>
              <a:t>的</a:t>
            </a:r>
            <a:r>
              <a:rPr lang="en-US" altLang="zh-CN" b="0" i="0" dirty="0" smtClean="0">
                <a:solidFill>
                  <a:srgbClr val="4D4D4D"/>
                </a:solidFill>
                <a:effectLst/>
                <a:latin typeface="-apple-system"/>
              </a:rPr>
              <a:t>4</a:t>
            </a:r>
            <a:r>
              <a:rPr lang="zh-CN" altLang="en-US" b="0" i="0" dirty="0" smtClean="0">
                <a:solidFill>
                  <a:srgbClr val="4D4D4D"/>
                </a:solidFill>
                <a:effectLst/>
                <a:latin typeface="-apple-system"/>
              </a:rPr>
              <a:t>倍，参数量过多就会存在过拟合的风险，所以之后提出了参数量更少的</a:t>
            </a:r>
            <a:r>
              <a:rPr lang="en-US" altLang="zh-CN" b="0" i="0" dirty="0" smtClean="0">
                <a:solidFill>
                  <a:srgbClr val="4D4D4D"/>
                </a:solidFill>
                <a:effectLst/>
                <a:latin typeface="-apple-system"/>
              </a:rPr>
              <a:t>GRU</a:t>
            </a:r>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3418033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GRU</a:t>
            </a:r>
            <a:r>
              <a:rPr lang="zh-CN" altLang="en-US" dirty="0" smtClean="0"/>
              <a:t>运算与</a:t>
            </a:r>
            <a:r>
              <a:rPr lang="en-US" altLang="zh-CN" dirty="0" smtClean="0"/>
              <a:t>LSTM</a:t>
            </a:r>
            <a:r>
              <a:rPr lang="zh-CN" altLang="en-US" dirty="0" smtClean="0"/>
              <a:t>非常类似，不同的是</a:t>
            </a:r>
            <a:r>
              <a:rPr lang="en-US" altLang="zh-CN" dirty="0" smtClean="0"/>
              <a:t>GRU</a:t>
            </a:r>
            <a:r>
              <a:rPr lang="zh-CN" altLang="en-US" dirty="0" smtClean="0"/>
              <a:t>只有两个门。</a:t>
            </a:r>
            <a:r>
              <a:rPr lang="en-US" altLang="zh-CN" sz="1200" dirty="0" smtClean="0"/>
              <a:t>GRU</a:t>
            </a:r>
            <a:r>
              <a:rPr lang="zh-CN" altLang="en-US" sz="1200" dirty="0" smtClean="0"/>
              <a:t>将</a:t>
            </a:r>
            <a:r>
              <a:rPr lang="en-US" altLang="zh-CN" sz="1200" dirty="0" smtClean="0"/>
              <a:t>LSTM</a:t>
            </a:r>
            <a:r>
              <a:rPr lang="zh-CN" altLang="en-US" sz="1200" dirty="0" smtClean="0"/>
              <a:t>中的输入门和遗忘门合二为一，称为</a:t>
            </a:r>
            <a:r>
              <a:rPr lang="zh-CN" altLang="en-US" sz="1200" dirty="0" smtClean="0">
                <a:solidFill>
                  <a:srgbClr val="FF0000"/>
                </a:solidFill>
              </a:rPr>
              <a:t>更新门</a:t>
            </a:r>
            <a:r>
              <a:rPr lang="zh-CN" altLang="en-US" sz="1200" dirty="0" smtClean="0"/>
              <a:t>，另一个门称为</a:t>
            </a:r>
            <a:r>
              <a:rPr lang="zh-CN" altLang="en-US" sz="1200" dirty="0" smtClean="0">
                <a:solidFill>
                  <a:srgbClr val="FF0000"/>
                </a:solidFill>
              </a:rPr>
              <a:t>重置门</a:t>
            </a:r>
            <a:r>
              <a:rPr lang="zh-CN" altLang="en-US" sz="1200" dirty="0" smtClean="0"/>
              <a:t>。总体思想是输出门打开时，遗忘门就会清除存储在</a:t>
            </a:r>
            <a:r>
              <a:rPr lang="en-US" altLang="zh-CN" sz="1200" dirty="0" smtClean="0"/>
              <a:t>memory</a:t>
            </a:r>
            <a:r>
              <a:rPr lang="zh-CN" altLang="en-US" sz="1200" dirty="0" smtClean="0"/>
              <a:t>中的值。当遗忘门没有清除时，输出门就会关闭。也就是说，需要把存储在</a:t>
            </a:r>
            <a:r>
              <a:rPr lang="en-US" altLang="zh-CN" sz="1200" dirty="0" smtClean="0"/>
              <a:t>forget gate</a:t>
            </a:r>
            <a:r>
              <a:rPr lang="zh-CN" altLang="en-US" sz="1200" dirty="0" smtClean="0"/>
              <a:t>中的值清除，才会有新的值输入。</a:t>
            </a:r>
            <a:endParaRPr lang="en-US" altLang="zh-CN" sz="1200" dirty="0" smtClean="0"/>
          </a:p>
          <a:p>
            <a:r>
              <a:rPr lang="zh-CN" altLang="en-US" dirty="0" smtClean="0"/>
              <a:t>如图，有输入</a:t>
            </a:r>
            <a:r>
              <a:rPr lang="en-US" altLang="zh-CN" dirty="0" err="1" smtClean="0"/>
              <a:t>xt</a:t>
            </a:r>
            <a:r>
              <a:rPr lang="zh-CN" altLang="en-US" dirty="0" smtClean="0"/>
              <a:t>，隐藏状态</a:t>
            </a:r>
            <a:r>
              <a:rPr lang="en-US" altLang="zh-CN" dirty="0" smtClean="0"/>
              <a:t>Ht-1</a:t>
            </a:r>
            <a:r>
              <a:rPr lang="zh-CN" altLang="en-US" dirty="0" smtClean="0"/>
              <a:t>，通过</a:t>
            </a:r>
            <a:r>
              <a:rPr lang="en-US" altLang="zh-CN" dirty="0" smtClean="0"/>
              <a:t>sigmoid</a:t>
            </a:r>
            <a:r>
              <a:rPr lang="zh-CN" altLang="en-US" dirty="0" smtClean="0"/>
              <a:t>运算得到操纵重置门的数值</a:t>
            </a:r>
            <a:r>
              <a:rPr lang="en-US" altLang="zh-CN" dirty="0" err="1" smtClean="0"/>
              <a:t>Rt</a:t>
            </a:r>
            <a:r>
              <a:rPr lang="zh-CN" altLang="en-US" dirty="0" smtClean="0"/>
              <a:t>以及操纵更新门的信号</a:t>
            </a:r>
            <a:r>
              <a:rPr lang="en-US" altLang="zh-CN" dirty="0" err="1" smtClean="0"/>
              <a:t>zt</a:t>
            </a:r>
            <a:r>
              <a:rPr lang="zh-CN" altLang="en-US" dirty="0" smtClean="0"/>
              <a:t>。</a:t>
            </a:r>
            <a:endParaRPr lang="zh-CN" alt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3348166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smtClean="0">
                <a:solidFill>
                  <a:srgbClr val="4D4D4D"/>
                </a:solidFill>
                <a:effectLst/>
                <a:latin typeface="-apple-system"/>
              </a:rPr>
              <a:t>生活中有许多序列数据，比如语音，文本，</a:t>
            </a:r>
            <a:r>
              <a:rPr lang="en-US" altLang="zh-CN" b="0" i="0" dirty="0" smtClean="0">
                <a:solidFill>
                  <a:srgbClr val="4D4D4D"/>
                </a:solidFill>
                <a:effectLst/>
                <a:latin typeface="-apple-system"/>
              </a:rPr>
              <a:t>DNA</a:t>
            </a:r>
            <a:r>
              <a:rPr lang="zh-CN" altLang="en-US" b="0" i="0" dirty="0" smtClean="0">
                <a:solidFill>
                  <a:srgbClr val="4D4D4D"/>
                </a:solidFill>
                <a:effectLst/>
                <a:latin typeface="-apple-system"/>
              </a:rPr>
              <a:t>，音乐，动作等。这些数据都是有顺序，连续的。以上述句子为例，我们为了辨别北京是出发地还是目的地，必须关注北京之前的单词是到达还是离开。</a:t>
            </a:r>
            <a:endParaRPr lang="en-US" altLang="zh-CN" b="0" i="0" dirty="0" smtClean="0">
              <a:solidFill>
                <a:srgbClr val="4D4D4D"/>
              </a:solidFill>
              <a:effectLst/>
              <a:latin typeface="-apple-system"/>
            </a:endParaRPr>
          </a:p>
          <a:p>
            <a:r>
              <a:rPr lang="zh-CN" altLang="en-US" b="0" i="0" dirty="0" smtClean="0">
                <a:solidFill>
                  <a:srgbClr val="4D4D4D"/>
                </a:solidFill>
                <a:effectLst/>
                <a:latin typeface="-apple-system"/>
              </a:rPr>
              <a:t>所以，序列某一时刻的数据不仅和现在有关，而且和过去、未来有关，数据出现的先后顺序也是重要的信息。</a:t>
            </a:r>
            <a:endParaRPr lang="en-US" altLang="zh-CN" b="0" i="0" dirty="0" smtClean="0">
              <a:solidFill>
                <a:srgbClr val="4D4D4D"/>
              </a:solidFill>
              <a:effectLst/>
              <a:latin typeface="-apple-system"/>
            </a:endParaRPr>
          </a:p>
          <a:p>
            <a:r>
              <a:rPr lang="zh-CN" altLang="en-US" b="1" i="0" dirty="0" smtClean="0">
                <a:solidFill>
                  <a:srgbClr val="4D4D4D"/>
                </a:solidFill>
                <a:effectLst/>
                <a:latin typeface="-apple-system"/>
              </a:rPr>
              <a:t>但传统的神经网络无法对时间信息建模，</a:t>
            </a:r>
            <a:r>
              <a:rPr lang="zh-CN" altLang="en-US" b="0" i="0" dirty="0" smtClean="0">
                <a:solidFill>
                  <a:srgbClr val="4D4D4D"/>
                </a:solidFill>
                <a:effectLst/>
                <a:latin typeface="-apple-system"/>
              </a:rPr>
              <a:t>序列模型能帮我们学习到这些信息。</a:t>
            </a:r>
            <a:endParaRPr lang="en-US" altLang="zh-CN"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764664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eaLnBrk="1" latinLnBrk="0" hangingPunct="1">
              <a:spcBef>
                <a:spcPts val="0"/>
              </a:spcBef>
              <a:spcAft>
                <a:spcPts val="0"/>
              </a:spcAft>
            </a:pPr>
            <a:r>
              <a:rPr lang="zh-CN" altLang="zh-CN" sz="1800" kern="1200" dirty="0" smtClean="0">
                <a:solidFill>
                  <a:srgbClr val="000000"/>
                </a:solidFill>
                <a:effectLst/>
                <a:latin typeface="等线" panose="02010600030101010101" pitchFamily="2" charset="-122"/>
                <a:ea typeface="+mn-ea"/>
                <a:cs typeface="+mn-cs"/>
              </a:rPr>
              <a:t>在重置门中，如果</a:t>
            </a:r>
            <a:r>
              <a:rPr lang="en-US" altLang="zh-CN" sz="1800" kern="1200" dirty="0" err="1" smtClean="0">
                <a:solidFill>
                  <a:srgbClr val="000000"/>
                </a:solidFill>
                <a:effectLst/>
                <a:latin typeface="等线" panose="02010600030101010101" pitchFamily="2" charset="-122"/>
                <a:ea typeface="+mn-ea"/>
                <a:cs typeface="+mn-cs"/>
              </a:rPr>
              <a:t>Rt</a:t>
            </a:r>
            <a:r>
              <a:rPr lang="zh-CN" altLang="zh-CN" sz="1800" kern="1200" dirty="0" smtClean="0">
                <a:solidFill>
                  <a:srgbClr val="000000"/>
                </a:solidFill>
                <a:effectLst/>
                <a:latin typeface="等线" panose="02010600030101010101" pitchFamily="2" charset="-122"/>
                <a:ea typeface="+mn-ea"/>
                <a:cs typeface="+mn-cs"/>
              </a:rPr>
              <a:t>的值接近于</a:t>
            </a:r>
            <a:r>
              <a:rPr lang="en-US" altLang="zh-CN" sz="1800" kern="1200" dirty="0" smtClean="0">
                <a:solidFill>
                  <a:srgbClr val="000000"/>
                </a:solidFill>
                <a:effectLst/>
                <a:latin typeface="等线" panose="02010600030101010101" pitchFamily="2" charset="-122"/>
                <a:ea typeface="+mn-ea"/>
                <a:cs typeface="+mn-cs"/>
              </a:rPr>
              <a:t>1</a:t>
            </a:r>
            <a:r>
              <a:rPr lang="zh-CN" altLang="zh-CN" sz="1800" kern="1200" dirty="0" smtClean="0">
                <a:solidFill>
                  <a:srgbClr val="000000"/>
                </a:solidFill>
                <a:effectLst/>
                <a:latin typeface="等线" panose="02010600030101010101" pitchFamily="2" charset="-122"/>
                <a:ea typeface="+mn-ea"/>
                <a:cs typeface="+mn-cs"/>
              </a:rPr>
              <a:t>，表明重置门打开，保留上一时刻的隐藏状态；如果接近</a:t>
            </a:r>
            <a:r>
              <a:rPr lang="en-US" altLang="zh-CN" sz="1800" kern="1200" dirty="0" smtClean="0">
                <a:solidFill>
                  <a:srgbClr val="000000"/>
                </a:solidFill>
                <a:effectLst/>
                <a:latin typeface="等线" panose="02010600030101010101" pitchFamily="2" charset="-122"/>
                <a:ea typeface="+mn-ea"/>
                <a:cs typeface="+mn-cs"/>
              </a:rPr>
              <a:t>0</a:t>
            </a:r>
            <a:r>
              <a:rPr lang="zh-CN" altLang="zh-CN" sz="1800" kern="1200" dirty="0" smtClean="0">
                <a:solidFill>
                  <a:srgbClr val="000000"/>
                </a:solidFill>
                <a:effectLst/>
                <a:latin typeface="等线" panose="02010600030101010101" pitchFamily="2" charset="-122"/>
                <a:ea typeface="+mn-ea"/>
                <a:cs typeface="+mn-cs"/>
              </a:rPr>
              <a:t>，说</a:t>
            </a:r>
            <a:r>
              <a:rPr lang="zh-CN" altLang="zh-CN" sz="1800" b="0" i="0" kern="1200" dirty="0" smtClean="0">
                <a:solidFill>
                  <a:srgbClr val="4D4D4D"/>
                </a:solidFill>
                <a:effectLst/>
                <a:latin typeface="-apple-system"/>
                <a:ea typeface="+mn-ea"/>
                <a:cs typeface="+mn-cs"/>
              </a:rPr>
              <a:t>明上一时刻的内容需要全部丢弃，只保留当前时刻的输入</a:t>
            </a:r>
            <a:r>
              <a:rPr lang="zh-CN" altLang="zh-CN" sz="1800" kern="1200" dirty="0" smtClean="0">
                <a:solidFill>
                  <a:srgbClr val="000000"/>
                </a:solidFill>
                <a:effectLst/>
                <a:latin typeface="等线" panose="02010600030101010101" pitchFamily="2" charset="-122"/>
                <a:ea typeface="+mn-ea"/>
                <a:cs typeface="+mn-cs"/>
              </a:rPr>
              <a:t>。</a:t>
            </a:r>
            <a:endParaRPr lang="zh-CN" altLang="zh-CN" sz="1800" dirty="0" smtClean="0">
              <a:effectLst/>
            </a:endParaRPr>
          </a:p>
          <a:p>
            <a:pPr marL="0" algn="l" rtl="0" eaLnBrk="1" latinLnBrk="0" hangingPunct="1">
              <a:spcBef>
                <a:spcPts val="0"/>
              </a:spcBef>
              <a:spcAft>
                <a:spcPts val="0"/>
              </a:spcAft>
            </a:pPr>
            <a:r>
              <a:rPr lang="zh-CN" altLang="zh-CN" sz="1800" kern="1200" dirty="0" smtClean="0">
                <a:solidFill>
                  <a:srgbClr val="000000"/>
                </a:solidFill>
                <a:effectLst/>
                <a:latin typeface="等线" panose="02010600030101010101" pitchFamily="2" charset="-122"/>
                <a:ea typeface="+mn-ea"/>
                <a:cs typeface="+mn-cs"/>
              </a:rPr>
              <a:t>在更新门中，如果</a:t>
            </a:r>
            <a:r>
              <a:rPr lang="en-US" altLang="zh-CN" sz="1800" kern="1200" dirty="0" err="1" smtClean="0">
                <a:solidFill>
                  <a:srgbClr val="000000"/>
                </a:solidFill>
                <a:effectLst/>
                <a:latin typeface="等线" panose="02010600030101010101" pitchFamily="2" charset="-122"/>
                <a:ea typeface="+mn-ea"/>
                <a:cs typeface="+mn-cs"/>
              </a:rPr>
              <a:t>zt</a:t>
            </a:r>
            <a:r>
              <a:rPr lang="zh-CN" altLang="zh-CN" sz="1800" kern="1200" dirty="0" smtClean="0">
                <a:solidFill>
                  <a:srgbClr val="000000"/>
                </a:solidFill>
                <a:effectLst/>
                <a:latin typeface="等线" panose="02010600030101010101" pitchFamily="2" charset="-122"/>
                <a:ea typeface="+mn-ea"/>
                <a:cs typeface="+mn-cs"/>
              </a:rPr>
              <a:t>接近</a:t>
            </a:r>
            <a:r>
              <a:rPr lang="en-US" altLang="zh-CN" sz="1800" kern="1200" dirty="0" smtClean="0">
                <a:solidFill>
                  <a:srgbClr val="000000"/>
                </a:solidFill>
                <a:effectLst/>
                <a:latin typeface="等线" panose="02010600030101010101" pitchFamily="2" charset="-122"/>
                <a:ea typeface="+mn-ea"/>
                <a:cs typeface="+mn-cs"/>
              </a:rPr>
              <a:t>1</a:t>
            </a:r>
            <a:r>
              <a:rPr lang="zh-CN" altLang="zh-CN" sz="1800" kern="1200" dirty="0" smtClean="0">
                <a:solidFill>
                  <a:srgbClr val="000000"/>
                </a:solidFill>
                <a:effectLst/>
                <a:latin typeface="等线" panose="02010600030101010101" pitchFamily="2" charset="-122"/>
                <a:ea typeface="+mn-ea"/>
                <a:cs typeface="+mn-cs"/>
              </a:rPr>
              <a:t>，不更新过去状态不更新过去状态</a:t>
            </a:r>
            <a:r>
              <a:rPr lang="en-US" altLang="zh-CN" sz="1800" kern="1200" dirty="0" smtClean="0">
                <a:solidFill>
                  <a:srgbClr val="000000"/>
                </a:solidFill>
                <a:effectLst/>
                <a:latin typeface="等线" panose="02010600030101010101" pitchFamily="2" charset="-122"/>
                <a:ea typeface="+mn-ea"/>
                <a:cs typeface="+mn-cs"/>
              </a:rPr>
              <a:t>,</a:t>
            </a:r>
            <a:r>
              <a:rPr lang="zh-CN" altLang="zh-CN" sz="1800" kern="1200" dirty="0" smtClean="0">
                <a:solidFill>
                  <a:srgbClr val="000000"/>
                </a:solidFill>
                <a:effectLst/>
                <a:latin typeface="等线" panose="02010600030101010101" pitchFamily="2" charset="-122"/>
                <a:ea typeface="+mn-ea"/>
                <a:cs typeface="+mn-cs"/>
              </a:rPr>
              <a:t>保留</a:t>
            </a:r>
            <a:r>
              <a:rPr lang="zh-CN" altLang="zh-CN" sz="1800" b="0" i="0" kern="1200" dirty="0" smtClean="0">
                <a:solidFill>
                  <a:srgbClr val="4D4D4D"/>
                </a:solidFill>
                <a:effectLst/>
                <a:latin typeface="-apple-system"/>
                <a:ea typeface="+mn-ea"/>
                <a:cs typeface="+mn-cs"/>
              </a:rPr>
              <a:t>上一时间戳隐藏</a:t>
            </a:r>
            <a:r>
              <a:rPr lang="zh-CN" altLang="zh-CN" sz="1800" kern="1200" dirty="0" smtClean="0">
                <a:solidFill>
                  <a:srgbClr val="000000"/>
                </a:solidFill>
                <a:effectLst/>
                <a:latin typeface="等线" panose="02010600030101010101" pitchFamily="2" charset="-122"/>
                <a:ea typeface="+mn-ea"/>
                <a:cs typeface="+mn-cs"/>
              </a:rPr>
              <a:t>状态</a:t>
            </a:r>
            <a:r>
              <a:rPr lang="en-US" altLang="zh-CN" sz="1800" kern="1200" dirty="0" smtClean="0">
                <a:solidFill>
                  <a:srgbClr val="000000"/>
                </a:solidFill>
                <a:effectLst/>
                <a:latin typeface="等线" panose="02010600030101010101" pitchFamily="2" charset="-122"/>
                <a:ea typeface="+mn-ea"/>
                <a:cs typeface="+mn-cs"/>
              </a:rPr>
              <a:t>Ht-1</a:t>
            </a:r>
            <a:r>
              <a:rPr lang="zh-CN" altLang="zh-CN" sz="1800" kern="1200" dirty="0" smtClean="0">
                <a:solidFill>
                  <a:srgbClr val="000000"/>
                </a:solidFill>
                <a:effectLst/>
                <a:latin typeface="等线" panose="02010600030101010101" pitchFamily="2" charset="-122"/>
                <a:ea typeface="+mn-ea"/>
                <a:cs typeface="+mn-cs"/>
              </a:rPr>
              <a:t>；如果</a:t>
            </a:r>
            <a:r>
              <a:rPr lang="en-US" altLang="zh-CN" sz="1800" kern="1200" dirty="0" err="1" smtClean="0">
                <a:solidFill>
                  <a:srgbClr val="000000"/>
                </a:solidFill>
                <a:effectLst/>
                <a:latin typeface="等线" panose="02010600030101010101" pitchFamily="2" charset="-122"/>
                <a:ea typeface="+mn-ea"/>
                <a:cs typeface="+mn-cs"/>
              </a:rPr>
              <a:t>zt</a:t>
            </a:r>
            <a:r>
              <a:rPr lang="zh-CN" altLang="zh-CN" sz="1800" kern="1200" dirty="0" smtClean="0">
                <a:solidFill>
                  <a:srgbClr val="000000"/>
                </a:solidFill>
                <a:effectLst/>
                <a:latin typeface="等线" panose="02010600030101010101" pitchFamily="2" charset="-122"/>
                <a:ea typeface="+mn-ea"/>
                <a:cs typeface="+mn-cs"/>
              </a:rPr>
              <a:t>接近</a:t>
            </a:r>
            <a:r>
              <a:rPr lang="en-US" altLang="zh-CN" sz="1800" kern="1200" dirty="0" smtClean="0">
                <a:solidFill>
                  <a:srgbClr val="000000"/>
                </a:solidFill>
                <a:effectLst/>
                <a:latin typeface="等线" panose="02010600030101010101" pitchFamily="2" charset="-122"/>
                <a:ea typeface="+mn-ea"/>
                <a:cs typeface="+mn-cs"/>
              </a:rPr>
              <a:t>0</a:t>
            </a:r>
            <a:r>
              <a:rPr lang="zh-CN" altLang="zh-CN" sz="1800" kern="1200" dirty="0" smtClean="0">
                <a:solidFill>
                  <a:srgbClr val="000000"/>
                </a:solidFill>
                <a:effectLst/>
                <a:latin typeface="等线" panose="02010600030101010101" pitchFamily="2" charset="-122"/>
                <a:ea typeface="+mn-ea"/>
                <a:cs typeface="+mn-cs"/>
              </a:rPr>
              <a:t>，</a:t>
            </a:r>
            <a:r>
              <a:rPr lang="en-US" altLang="zh-CN" sz="1800" kern="1200" dirty="0" err="1" smtClean="0">
                <a:solidFill>
                  <a:srgbClr val="000000"/>
                </a:solidFill>
                <a:effectLst/>
                <a:latin typeface="等线" panose="02010600030101010101" pitchFamily="2" charset="-122"/>
                <a:ea typeface="+mn-ea"/>
                <a:cs typeface="+mn-cs"/>
              </a:rPr>
              <a:t>ht</a:t>
            </a:r>
            <a:r>
              <a:rPr lang="zh-CN" altLang="zh-CN" sz="1800" kern="1200" dirty="0" smtClean="0">
                <a:solidFill>
                  <a:srgbClr val="000000"/>
                </a:solidFill>
                <a:effectLst/>
                <a:latin typeface="等线" panose="02010600030101010101" pitchFamily="2" charset="-122"/>
                <a:ea typeface="+mn-ea"/>
                <a:cs typeface="+mn-cs"/>
              </a:rPr>
              <a:t>全部来源于新的更新状态</a:t>
            </a:r>
            <a:r>
              <a:rPr lang="en-US" altLang="zh-CN" sz="1800" kern="1200" dirty="0" err="1" smtClean="0">
                <a:solidFill>
                  <a:srgbClr val="000000"/>
                </a:solidFill>
                <a:effectLst/>
                <a:latin typeface="等线" panose="02010600030101010101" pitchFamily="2" charset="-122"/>
                <a:ea typeface="+mn-ea"/>
                <a:cs typeface="+mn-cs"/>
              </a:rPr>
              <a:t>hthat</a:t>
            </a:r>
            <a:endParaRPr lang="zh-CN" altLang="zh-CN" sz="1800" dirty="0">
              <a:effectLst/>
            </a:endParaRPr>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34438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GRU</a:t>
            </a:r>
            <a:r>
              <a:rPr lang="zh-CN" altLang="en-US" sz="1200" dirty="0" smtClean="0"/>
              <a:t>参数更少，收敛快，</a:t>
            </a:r>
            <a:r>
              <a:rPr lang="en-US" altLang="zh-CN" sz="1200" dirty="0" smtClean="0"/>
              <a:t>GRU</a:t>
            </a:r>
            <a:r>
              <a:rPr lang="zh-CN" altLang="en-US" sz="1200" dirty="0" smtClean="0"/>
              <a:t>在音乐模型、语音信号模型和</a:t>
            </a:r>
            <a:r>
              <a:rPr lang="en-US" altLang="zh-CN" sz="1200" dirty="0" smtClean="0"/>
              <a:t>NLP</a:t>
            </a:r>
            <a:r>
              <a:rPr lang="zh-CN" altLang="en-US" sz="1200" dirty="0" smtClean="0"/>
              <a:t>模型中的性能与</a:t>
            </a:r>
            <a:r>
              <a:rPr lang="en-US" altLang="zh-CN" sz="1200" dirty="0" smtClean="0"/>
              <a:t>LSTM</a:t>
            </a:r>
            <a:r>
              <a:rPr lang="zh-CN" altLang="en-US" sz="1200" dirty="0" smtClean="0"/>
              <a:t>类似，而且在一些小样本数据集表现出更好的性能。</a:t>
            </a:r>
            <a:r>
              <a:rPr lang="en-US" altLang="zh-CN" b="0" i="0" dirty="0" smtClean="0">
                <a:solidFill>
                  <a:srgbClr val="4D4D4D"/>
                </a:solidFill>
                <a:effectLst/>
                <a:latin typeface="-apple-system"/>
              </a:rPr>
              <a:t>GRU</a:t>
            </a:r>
            <a:r>
              <a:rPr lang="zh-CN" altLang="en-US" b="0" i="0" dirty="0" smtClean="0">
                <a:solidFill>
                  <a:srgbClr val="4D4D4D"/>
                </a:solidFill>
                <a:effectLst/>
                <a:latin typeface="-apple-system"/>
              </a:rPr>
              <a:t>的参数量是普通</a:t>
            </a:r>
            <a:r>
              <a:rPr lang="en-US" altLang="zh-CN" b="0" i="0" dirty="0" smtClean="0">
                <a:solidFill>
                  <a:srgbClr val="4D4D4D"/>
                </a:solidFill>
                <a:effectLst/>
                <a:latin typeface="-apple-system"/>
              </a:rPr>
              <a:t>RNN</a:t>
            </a:r>
            <a:r>
              <a:rPr lang="zh-CN" altLang="en-US" b="0" i="0" dirty="0" smtClean="0">
                <a:solidFill>
                  <a:srgbClr val="4D4D4D"/>
                </a:solidFill>
                <a:effectLst/>
                <a:latin typeface="-apple-system"/>
              </a:rPr>
              <a:t>的</a:t>
            </a:r>
            <a:r>
              <a:rPr lang="en-US" altLang="zh-CN" b="0" i="0" dirty="0" smtClean="0">
                <a:solidFill>
                  <a:srgbClr val="4D4D4D"/>
                </a:solidFill>
                <a:effectLst/>
                <a:latin typeface="-apple-system"/>
              </a:rPr>
              <a:t>3</a:t>
            </a:r>
            <a:r>
              <a:rPr lang="zh-CN" altLang="en-US" b="0" i="0" dirty="0" smtClean="0">
                <a:solidFill>
                  <a:srgbClr val="4D4D4D"/>
                </a:solidFill>
                <a:effectLst/>
                <a:latin typeface="-apple-system"/>
              </a:rPr>
              <a:t>倍，低于</a:t>
            </a:r>
            <a:r>
              <a:rPr lang="en-US" altLang="zh-CN" b="0" i="0" dirty="0" smtClean="0">
                <a:solidFill>
                  <a:srgbClr val="4D4D4D"/>
                </a:solidFill>
                <a:effectLst/>
                <a:latin typeface="-apple-system"/>
              </a:rPr>
              <a:t>LSTM</a:t>
            </a:r>
            <a:r>
              <a:rPr lang="zh-CN" altLang="en-US" b="0" i="0" dirty="0" smtClean="0">
                <a:solidFill>
                  <a:srgbClr val="4D4D4D"/>
                </a:solidFill>
                <a:effectLst/>
                <a:latin typeface="-apple-system"/>
              </a:rPr>
              <a:t>，相比于</a:t>
            </a:r>
            <a:r>
              <a:rPr lang="en-US" altLang="zh-CN" b="0" i="0" dirty="0" smtClean="0">
                <a:solidFill>
                  <a:srgbClr val="4D4D4D"/>
                </a:solidFill>
                <a:effectLst/>
                <a:latin typeface="-apple-system"/>
              </a:rPr>
              <a:t>LSTM</a:t>
            </a:r>
            <a:r>
              <a:rPr lang="zh-CN" altLang="en-US" b="0" i="0" dirty="0" smtClean="0">
                <a:solidFill>
                  <a:srgbClr val="4D4D4D"/>
                </a:solidFill>
                <a:effectLst/>
                <a:latin typeface="-apple-system"/>
              </a:rPr>
              <a:t>能降低过拟合风险。</a:t>
            </a:r>
            <a:endParaRPr lang="zh-CN" altLang="en-US" b="1" i="0" dirty="0" smtClean="0">
              <a:solidFill>
                <a:srgbClr val="4F4F4F"/>
              </a:solidFill>
              <a:effectLst/>
              <a:latin typeface="PingFang SC"/>
            </a:endParaRPr>
          </a:p>
          <a:p>
            <a:r>
              <a:rPr lang="en-US" altLang="zh-CN" b="0" i="0" dirty="0" smtClean="0">
                <a:effectLst/>
                <a:latin typeface="-apple-system"/>
              </a:rPr>
              <a:t>GRU</a:t>
            </a:r>
            <a:r>
              <a:rPr lang="zh-CN" altLang="en-US" b="0" i="0" dirty="0" smtClean="0">
                <a:effectLst/>
                <a:latin typeface="-apple-system"/>
              </a:rPr>
              <a:t>仍然不能完全解决梯度消失问题</a:t>
            </a:r>
            <a:r>
              <a:rPr lang="en-US" altLang="zh-CN" b="0" i="0" dirty="0" smtClean="0">
                <a:effectLst/>
                <a:latin typeface="-apple-system"/>
              </a:rPr>
              <a:t>, </a:t>
            </a:r>
            <a:r>
              <a:rPr lang="zh-CN" altLang="en-US" b="0" i="0" dirty="0" smtClean="0">
                <a:effectLst/>
                <a:latin typeface="-apple-system"/>
              </a:rPr>
              <a:t>同时其作用</a:t>
            </a:r>
            <a:r>
              <a:rPr lang="en-US" altLang="zh-CN" b="0" i="0" dirty="0" smtClean="0">
                <a:effectLst/>
                <a:latin typeface="-apple-system"/>
              </a:rPr>
              <a:t>RNN</a:t>
            </a:r>
            <a:r>
              <a:rPr lang="zh-CN" altLang="en-US" b="0" i="0" dirty="0" smtClean="0">
                <a:effectLst/>
                <a:latin typeface="-apple-system"/>
              </a:rPr>
              <a:t>的变体</a:t>
            </a:r>
            <a:r>
              <a:rPr lang="en-US" altLang="zh-CN" b="0" i="0" dirty="0" smtClean="0">
                <a:effectLst/>
                <a:latin typeface="-apple-system"/>
              </a:rPr>
              <a:t>, </a:t>
            </a:r>
            <a:r>
              <a:rPr lang="zh-CN" altLang="en-US" b="0" i="0" dirty="0" smtClean="0">
                <a:effectLst/>
                <a:latin typeface="-apple-system"/>
              </a:rPr>
              <a:t>有着</a:t>
            </a:r>
            <a:r>
              <a:rPr lang="en-US" altLang="zh-CN" b="0" i="0" dirty="0" smtClean="0">
                <a:effectLst/>
                <a:latin typeface="-apple-system"/>
              </a:rPr>
              <a:t>RNN</a:t>
            </a:r>
            <a:r>
              <a:rPr lang="zh-CN" altLang="en-US" b="0" i="0" dirty="0" smtClean="0">
                <a:effectLst/>
                <a:latin typeface="-apple-system"/>
              </a:rPr>
              <a:t>结构本身的一大弊端</a:t>
            </a:r>
            <a:r>
              <a:rPr lang="en-US" altLang="zh-CN" b="0" i="0" dirty="0" smtClean="0">
                <a:effectLst/>
                <a:latin typeface="-apple-system"/>
              </a:rPr>
              <a:t>, </a:t>
            </a:r>
            <a:r>
              <a:rPr lang="zh-CN" altLang="en-US" b="0" i="0" dirty="0" smtClean="0">
                <a:effectLst/>
                <a:latin typeface="-apple-system"/>
              </a:rPr>
              <a:t>即不可并行计算，这点是通过之后提出的</a:t>
            </a:r>
            <a:r>
              <a:rPr lang="en-US" altLang="zh-CN" b="0" i="0" dirty="0" smtClean="0">
                <a:effectLst/>
                <a:latin typeface="-apple-system"/>
              </a:rPr>
              <a:t>transformer</a:t>
            </a:r>
            <a:r>
              <a:rPr lang="zh-CN" altLang="en-US" b="0" i="0" dirty="0" smtClean="0">
                <a:effectLst/>
                <a:latin typeface="-apple-system"/>
              </a:rPr>
              <a:t>、</a:t>
            </a:r>
            <a:r>
              <a:rPr lang="en-US" altLang="zh-CN" b="0" i="0" dirty="0" smtClean="0">
                <a:effectLst/>
                <a:latin typeface="-apple-system"/>
              </a:rPr>
              <a:t>QRNN</a:t>
            </a:r>
            <a:r>
              <a:rPr lang="zh-CN" altLang="en-US" b="0" i="0" dirty="0" smtClean="0">
                <a:effectLst/>
                <a:latin typeface="-apple-system"/>
              </a:rPr>
              <a:t>等方法解决的。</a:t>
            </a:r>
            <a:endParaRPr lang="en-US" altLang="zh-CN" b="0" i="0" dirty="0" smtClean="0">
              <a:effectLst/>
              <a:latin typeface="-apple-system"/>
            </a:endParaRPr>
          </a:p>
          <a:p>
            <a:endParaRPr lang="en-US" altLang="zh-CN" b="0" i="0" dirty="0" smtClean="0">
              <a:effectLst/>
              <a:latin typeface="-apple-system"/>
            </a:endParaRPr>
          </a:p>
          <a:p>
            <a:r>
              <a:rPr lang="zh-CN" altLang="en-US" b="0" i="0" dirty="0" smtClean="0">
                <a:effectLst/>
                <a:latin typeface="-apple-system"/>
              </a:rPr>
              <a:t>以上这些网络是最为常见的基于</a:t>
            </a:r>
            <a:r>
              <a:rPr lang="en-US" altLang="zh-CN" b="0" i="0" dirty="0" smtClean="0">
                <a:effectLst/>
                <a:latin typeface="-apple-system"/>
              </a:rPr>
              <a:t>RNN</a:t>
            </a:r>
            <a:r>
              <a:rPr lang="zh-CN" altLang="en-US" b="0" i="0" dirty="0" smtClean="0">
                <a:effectLst/>
                <a:latin typeface="-apple-system"/>
              </a:rPr>
              <a:t>结构的模型，之后的方法也大多在这些方法上进行改进，下面我将根据</a:t>
            </a:r>
            <a:r>
              <a:rPr lang="en-US" altLang="zh-CN" b="0" i="0" dirty="0" smtClean="0">
                <a:effectLst/>
                <a:latin typeface="-apple-system"/>
              </a:rPr>
              <a:t>RNN</a:t>
            </a:r>
            <a:r>
              <a:rPr lang="zh-CN" altLang="en-US" b="0" i="0" dirty="0" smtClean="0">
                <a:effectLst/>
                <a:latin typeface="-apple-system"/>
              </a:rPr>
              <a:t>中一些比较受关注的问题，进行</a:t>
            </a:r>
            <a:r>
              <a:rPr lang="en-US" altLang="zh-CN" b="0" i="0" dirty="0" smtClean="0">
                <a:effectLst/>
                <a:latin typeface="-apple-system"/>
              </a:rPr>
              <a:t>RNN</a:t>
            </a:r>
            <a:r>
              <a:rPr lang="zh-CN" altLang="en-US" b="0" i="0" dirty="0" smtClean="0">
                <a:effectLst/>
                <a:latin typeface="-apple-system"/>
              </a:rPr>
              <a:t>变体的介绍。</a:t>
            </a:r>
            <a:endParaRPr lang="zh-CN" alt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3496015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105632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smtClean="0">
                <a:solidFill>
                  <a:srgbClr val="4D4D4D"/>
                </a:solidFill>
                <a:effectLst/>
                <a:latin typeface="-apple-system"/>
              </a:rPr>
              <a:t>我们知道，一个序列当前时刻的输出不仅和之前的状态有关，还可能和未来的状态有关系。比如预测一句话中缺失的单词不仅需要根据前文来判断，还需要考虑它后面的内容，真正做到基于上下文判断。为了更好地捕捉</a:t>
            </a:r>
            <a:r>
              <a:rPr lang="zh-CN" altLang="en-US" sz="1200" dirty="0" smtClean="0"/>
              <a:t>双向的语义依赖，</a:t>
            </a:r>
            <a:r>
              <a:rPr lang="en-US" altLang="zh-CN" sz="1200" dirty="0" smtClean="0"/>
              <a:t>RNN/LSTM/GRU</a:t>
            </a:r>
            <a:r>
              <a:rPr lang="zh-CN" altLang="en-US" sz="1200" dirty="0" smtClean="0"/>
              <a:t>分别都提出了各自的双向网络。这样不仅能够</a:t>
            </a:r>
            <a:r>
              <a:rPr lang="zh-CN" altLang="en-US" sz="1200" b="0" i="0" dirty="0" smtClean="0">
                <a:solidFill>
                  <a:srgbClr val="323232"/>
                </a:solidFill>
                <a:effectLst/>
                <a:latin typeface="Arial" panose="020B0604020202020204" pitchFamily="34" charset="0"/>
              </a:rPr>
              <a:t>从前向传播中获得信息，更能反向地利用信息，使得更多重要特征得到充分使用，网络提取到的特征也更为丰富。</a:t>
            </a:r>
            <a:endParaRPr lang="en-US" altLang="zh-CN" b="0" i="0" dirty="0">
              <a:solidFill>
                <a:srgbClr val="4D4D4D"/>
              </a:solidFill>
              <a:effectLst/>
              <a:latin typeface="-apple-system"/>
            </a:endParaRPr>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42599080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除此之外，还可以增加</a:t>
            </a:r>
            <a:r>
              <a:rPr lang="en-US" altLang="zh-CN" dirty="0"/>
              <a:t>RNN</a:t>
            </a:r>
            <a:r>
              <a:rPr lang="zh-CN" altLang="en-US" dirty="0"/>
              <a:t>的深度，例如深度循环神经网络，它将每个时刻上的循环体重复多次，每一层循环体中参数是共享的，但不同层之间的参数可以不同，这样</a:t>
            </a:r>
            <a:r>
              <a:rPr lang="zh-CN" altLang="en-US" b="0" i="0" dirty="0">
                <a:solidFill>
                  <a:srgbClr val="4D4D4D"/>
                </a:solidFill>
                <a:effectLst/>
                <a:latin typeface="-apple-system"/>
              </a:rPr>
              <a:t>可以增强模型的表达能力。</a:t>
            </a:r>
            <a:endParaRPr lang="zh-CN" altLang="en-US" b="0"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2766145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但是，构建和训练基于 </a:t>
            </a:r>
            <a:r>
              <a:rPr lang="en-US" altLang="zh-CN" dirty="0" smtClean="0"/>
              <a:t>RNN </a:t>
            </a:r>
            <a:r>
              <a:rPr lang="zh-CN" altLang="en-US" dirty="0" smtClean="0"/>
              <a:t>的深度 </a:t>
            </a:r>
            <a:r>
              <a:rPr lang="en-US" altLang="zh-CN" dirty="0" smtClean="0"/>
              <a:t>RNN</a:t>
            </a:r>
            <a:r>
              <a:rPr lang="zh-CN" altLang="en-US" dirty="0" smtClean="0"/>
              <a:t>、</a:t>
            </a:r>
            <a:r>
              <a:rPr lang="en-US" altLang="zh-CN" dirty="0" smtClean="0"/>
              <a:t>LSTM </a:t>
            </a:r>
            <a:r>
              <a:rPr lang="zh-CN" altLang="en-US" dirty="0" smtClean="0"/>
              <a:t>或 </a:t>
            </a:r>
            <a:r>
              <a:rPr lang="en-US" altLang="zh-CN" dirty="0" smtClean="0"/>
              <a:t>GRU </a:t>
            </a:r>
            <a:r>
              <a:rPr lang="zh-CN" altLang="en-US" dirty="0" smtClean="0"/>
              <a:t>其实存在困难。在传统</a:t>
            </a:r>
            <a:r>
              <a:rPr lang="en-US" altLang="zh-CN" dirty="0" smtClean="0"/>
              <a:t>RNN</a:t>
            </a:r>
            <a:r>
              <a:rPr lang="zh-CN" altLang="en-US" dirty="0" smtClean="0"/>
              <a:t>中，由于梯度消散或者梯度爆炸的原因，导致其无法很好的应对步长较长的输入。长短期记忆 </a:t>
            </a:r>
            <a:r>
              <a:rPr lang="en-US" altLang="zh-CN" dirty="0" smtClean="0"/>
              <a:t>( LSTM ) </a:t>
            </a:r>
            <a:r>
              <a:rPr lang="zh-CN" altLang="en-US" dirty="0" smtClean="0"/>
              <a:t>和门控循环单元 </a:t>
            </a:r>
            <a:r>
              <a:rPr lang="en-US" altLang="zh-CN" dirty="0" smtClean="0"/>
              <a:t>( GRU )</a:t>
            </a:r>
            <a:r>
              <a:rPr lang="zh-CN" altLang="en-US" dirty="0" smtClean="0"/>
              <a:t>等若干 </a:t>
            </a:r>
            <a:r>
              <a:rPr lang="en-US" altLang="zh-CN" dirty="0" smtClean="0"/>
              <a:t>RNN </a:t>
            </a:r>
            <a:r>
              <a:rPr lang="zh-CN" altLang="en-US" dirty="0" smtClean="0"/>
              <a:t>模型可用来解决这些梯度问题。然而，在这些变体中需要使用双曲正切和 </a:t>
            </a:r>
            <a:r>
              <a:rPr lang="en-US" altLang="zh-CN" dirty="0" smtClean="0"/>
              <a:t>Sigmoid </a:t>
            </a:r>
            <a:r>
              <a:rPr lang="zh-CN" altLang="en-US" dirty="0" smtClean="0"/>
              <a:t>函数作为激活函数会导致网络层的梯度衰减。所以</a:t>
            </a:r>
            <a:r>
              <a:rPr lang="en-US" altLang="zh-CN" dirty="0" smtClean="0"/>
              <a:t>2018</a:t>
            </a:r>
            <a:r>
              <a:rPr lang="zh-CN" altLang="en-US" dirty="0" smtClean="0"/>
              <a:t>年</a:t>
            </a:r>
            <a:r>
              <a:rPr lang="en-US" altLang="zh-CN" dirty="0" smtClean="0"/>
              <a:t>CVPR</a:t>
            </a:r>
            <a:r>
              <a:rPr lang="zh-CN" altLang="en-US" dirty="0" smtClean="0"/>
              <a:t>的一篇论文提出了独立循环神经网络模型。它在</a:t>
            </a:r>
            <a:r>
              <a:rPr lang="en-US" altLang="zh-CN" dirty="0" smtClean="0"/>
              <a:t>RNN</a:t>
            </a:r>
            <a:r>
              <a:rPr lang="zh-CN" altLang="en-US" dirty="0" smtClean="0"/>
              <a:t>计算公式上进行了改进，</a:t>
            </a:r>
            <a:r>
              <a:rPr lang="zh-CN" altLang="en-US" b="0" i="0" dirty="0" smtClean="0">
                <a:solidFill>
                  <a:srgbClr val="4D4D4D"/>
                </a:solidFill>
                <a:effectLst/>
                <a:latin typeface="-apple-system"/>
              </a:rPr>
              <a:t>将矩阵乘法改成 矩阵点成，这样有利于</a:t>
            </a:r>
            <a:r>
              <a:rPr lang="zh-CN" altLang="en-US" b="0" i="0" dirty="0" smtClean="0">
                <a:effectLst/>
                <a:latin typeface="-apple-system"/>
              </a:rPr>
              <a:t>调整梯度反向回传的数值，使其更有效的处理梯度消散或爆炸现象。此外，独立循环神经网络能保存更长的记忆，并可以进行多层堆叠，使得可以搭建更深的网络。</a:t>
            </a:r>
            <a:endParaRPr lang="zh-CN" altLang="en-US" b="0" i="0" dirty="0">
              <a:effectLst/>
              <a:latin typeface="-apple-system"/>
            </a:endParaRPr>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3682180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之前我们提到，</a:t>
            </a:r>
            <a:r>
              <a:rPr lang="en-US" altLang="zh-CN" dirty="0" smtClean="0"/>
              <a:t>RNN</a:t>
            </a:r>
            <a:r>
              <a:rPr lang="zh-CN" altLang="en-US" dirty="0" smtClean="0"/>
              <a:t>无法并行计算，为了</a:t>
            </a:r>
            <a:r>
              <a:rPr lang="zh-CN" altLang="en-US" b="0" i="0" dirty="0" smtClean="0">
                <a:solidFill>
                  <a:srgbClr val="4D4D4D"/>
                </a:solidFill>
                <a:effectLst/>
                <a:latin typeface="-apple-system"/>
              </a:rPr>
              <a:t>克服这些问题，诸如</a:t>
            </a:r>
            <a:r>
              <a:rPr lang="en-US" altLang="zh-CN" b="0" i="0" dirty="0" smtClean="0">
                <a:solidFill>
                  <a:srgbClr val="4D4D4D"/>
                </a:solidFill>
                <a:effectLst/>
                <a:latin typeface="-apple-system"/>
              </a:rPr>
              <a:t>Transformer</a:t>
            </a:r>
            <a:r>
              <a:rPr lang="zh-CN" altLang="en-US" b="0" i="0" dirty="0" smtClean="0">
                <a:solidFill>
                  <a:srgbClr val="4D4D4D"/>
                </a:solidFill>
                <a:effectLst/>
                <a:latin typeface="-apple-system"/>
              </a:rPr>
              <a:t>，</a:t>
            </a:r>
            <a:r>
              <a:rPr lang="en-US" altLang="zh-CN" b="0" i="0" dirty="0" smtClean="0">
                <a:solidFill>
                  <a:srgbClr val="4D4D4D"/>
                </a:solidFill>
                <a:effectLst/>
                <a:latin typeface="-apple-system"/>
              </a:rPr>
              <a:t>QRNN</a:t>
            </a:r>
            <a:r>
              <a:rPr lang="zh-CN" altLang="en-US" b="0" i="0" dirty="0" smtClean="0">
                <a:solidFill>
                  <a:srgbClr val="4D4D4D"/>
                </a:solidFill>
                <a:effectLst/>
                <a:latin typeface="-apple-system"/>
              </a:rPr>
              <a:t>之类的架构蓬勃发展。下面我将介绍</a:t>
            </a:r>
            <a:r>
              <a:rPr lang="en-US" altLang="zh-CN" b="0" i="0" dirty="0" smtClean="0">
                <a:solidFill>
                  <a:srgbClr val="4D4D4D"/>
                </a:solidFill>
                <a:effectLst/>
                <a:latin typeface="-apple-system"/>
              </a:rPr>
              <a:t>QRNN</a:t>
            </a:r>
            <a:r>
              <a:rPr lang="zh-CN" altLang="en-US" b="0" i="0" dirty="0" smtClean="0">
                <a:solidFill>
                  <a:srgbClr val="4D4D4D"/>
                </a:solidFill>
                <a:effectLst/>
                <a:latin typeface="-apple-system"/>
              </a:rPr>
              <a:t>，它于</a:t>
            </a:r>
            <a:r>
              <a:rPr lang="en-US" altLang="zh-CN" b="0" i="0" dirty="0" smtClean="0">
                <a:solidFill>
                  <a:srgbClr val="4D4D4D"/>
                </a:solidFill>
                <a:effectLst/>
                <a:latin typeface="-apple-system"/>
              </a:rPr>
              <a:t>2017</a:t>
            </a:r>
            <a:r>
              <a:rPr lang="zh-CN" altLang="en-US" b="0" i="0" dirty="0" smtClean="0">
                <a:solidFill>
                  <a:srgbClr val="4D4D4D"/>
                </a:solidFill>
                <a:effectLst/>
                <a:latin typeface="-apple-system"/>
              </a:rPr>
              <a:t>年被提出，</a:t>
            </a:r>
            <a:r>
              <a:rPr lang="zh-CN" altLang="en-US" dirty="0" smtClean="0"/>
              <a:t>从本质上讲，这是一种将卷积添加到递归和将递归添加到卷积的方法。它结合了</a:t>
            </a:r>
            <a:r>
              <a:rPr lang="en-US" altLang="zh-CN" dirty="0" smtClean="0"/>
              <a:t>RNN</a:t>
            </a:r>
            <a:r>
              <a:rPr lang="zh-CN" altLang="en-US" dirty="0" smtClean="0"/>
              <a:t>与</a:t>
            </a:r>
            <a:r>
              <a:rPr lang="en-US" altLang="zh-CN" dirty="0" smtClean="0"/>
              <a:t>CNN</a:t>
            </a:r>
            <a:r>
              <a:rPr lang="zh-CN" altLang="en-US" dirty="0" smtClean="0"/>
              <a:t>，既能</a:t>
            </a:r>
            <a:r>
              <a:rPr lang="zh-CN" altLang="en-US" sz="1200" b="0" i="0" dirty="0" smtClean="0">
                <a:effectLst/>
                <a:latin typeface="-apple-system"/>
              </a:rPr>
              <a:t>像</a:t>
            </a:r>
            <a:r>
              <a:rPr lang="en-US" altLang="zh-CN" sz="1200" b="0" i="0" dirty="0" smtClean="0">
                <a:effectLst/>
                <a:latin typeface="-apple-system"/>
              </a:rPr>
              <a:t>CNN</a:t>
            </a:r>
            <a:r>
              <a:rPr lang="zh-CN" altLang="en-US" sz="1200" b="0" i="0" dirty="0" smtClean="0">
                <a:effectLst/>
                <a:latin typeface="-apple-system"/>
              </a:rPr>
              <a:t>一样，基于时间步维度和</a:t>
            </a:r>
            <a:r>
              <a:rPr lang="en-US" altLang="zh-CN" sz="1200" b="0" i="0" dirty="0" err="1" smtClean="0">
                <a:effectLst/>
                <a:latin typeface="-apple-system"/>
              </a:rPr>
              <a:t>minibatch</a:t>
            </a:r>
            <a:r>
              <a:rPr lang="zh-CN" altLang="en-US" sz="1200" b="0" i="0" dirty="0" smtClean="0">
                <a:effectLst/>
                <a:latin typeface="-apple-system"/>
              </a:rPr>
              <a:t>维度上进行</a:t>
            </a:r>
            <a:r>
              <a:rPr lang="zh-CN" altLang="en-US" sz="1200" b="0" i="0" dirty="0" smtClean="0">
                <a:solidFill>
                  <a:srgbClr val="FF0000"/>
                </a:solidFill>
                <a:effectLst/>
                <a:latin typeface="-apple-system"/>
              </a:rPr>
              <a:t>并行</a:t>
            </a:r>
            <a:r>
              <a:rPr lang="zh-CN" altLang="en-US" sz="1200" b="0" i="0" dirty="0" smtClean="0">
                <a:effectLst/>
                <a:latin typeface="-apple-system"/>
              </a:rPr>
              <a:t>计算，</a:t>
            </a:r>
            <a:r>
              <a:rPr lang="zh-CN" altLang="en-US" sz="1200" b="0" i="0" dirty="0" smtClean="0">
                <a:solidFill>
                  <a:srgbClr val="FF0000"/>
                </a:solidFill>
                <a:effectLst/>
                <a:latin typeface="-apple-system"/>
              </a:rPr>
              <a:t>确保对序列数据有高吞吐量和良好的长度缩放性，</a:t>
            </a:r>
            <a:r>
              <a:rPr lang="zh-CN" altLang="en-US" sz="1200" b="0" i="0" dirty="0" smtClean="0">
                <a:solidFill>
                  <a:srgbClr val="121212"/>
                </a:solidFill>
                <a:effectLst/>
                <a:latin typeface="-apple-system"/>
              </a:rPr>
              <a:t>又能</a:t>
            </a:r>
            <a:r>
              <a:rPr lang="zh-CN" altLang="en-US" sz="1200" b="0" i="0" dirty="0" smtClean="0">
                <a:effectLst/>
                <a:latin typeface="-apple-system"/>
              </a:rPr>
              <a:t>像</a:t>
            </a:r>
            <a:r>
              <a:rPr lang="en-US" altLang="zh-CN" sz="1200" b="0" i="0" dirty="0" smtClean="0">
                <a:effectLst/>
                <a:latin typeface="-apple-system"/>
              </a:rPr>
              <a:t>RNN</a:t>
            </a:r>
            <a:r>
              <a:rPr lang="zh-CN" altLang="en-US" sz="1200" b="0" i="0" dirty="0" smtClean="0">
                <a:effectLst/>
                <a:latin typeface="-apple-system"/>
              </a:rPr>
              <a:t>一样，允许输出是依赖于序列中之前的有序元素基础上得到的。</a:t>
            </a:r>
            <a:endParaRPr lang="zh-CN" alt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3967736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smtClean="0">
                <a:solidFill>
                  <a:srgbClr val="4D4D4D"/>
                </a:solidFill>
                <a:effectLst/>
                <a:latin typeface="-apple-system"/>
              </a:rPr>
              <a:t>此外，几乎同时，简单循环单元</a:t>
            </a:r>
            <a:r>
              <a:rPr lang="en-US" altLang="zh-CN" b="0" i="0" dirty="0" smtClean="0">
                <a:solidFill>
                  <a:srgbClr val="4D4D4D"/>
                </a:solidFill>
                <a:effectLst/>
                <a:latin typeface="-apple-system"/>
              </a:rPr>
              <a:t>SRU</a:t>
            </a:r>
            <a:r>
              <a:rPr lang="zh-CN" altLang="en-US" b="0" i="0" dirty="0" smtClean="0">
                <a:solidFill>
                  <a:srgbClr val="4D4D4D"/>
                </a:solidFill>
                <a:effectLst/>
                <a:latin typeface="-apple-system"/>
              </a:rPr>
              <a:t>被提出。</a:t>
            </a:r>
            <a:r>
              <a:rPr lang="en-US" altLang="zh-CN" b="0" i="0" dirty="0" smtClean="0">
                <a:solidFill>
                  <a:srgbClr val="4D4D4D"/>
                </a:solidFill>
                <a:effectLst/>
                <a:latin typeface="-apple-system"/>
              </a:rPr>
              <a:t>SRU</a:t>
            </a:r>
            <a:r>
              <a:rPr lang="zh-CN" altLang="en-US" b="0" i="0" dirty="0" smtClean="0">
                <a:solidFill>
                  <a:srgbClr val="4D4D4D"/>
                </a:solidFill>
                <a:effectLst/>
                <a:latin typeface="-apple-system"/>
              </a:rPr>
              <a:t>代替了卷积的使用。与</a:t>
            </a:r>
            <a:r>
              <a:rPr lang="en-US" altLang="zh-CN" b="0" i="0" dirty="0" smtClean="0">
                <a:solidFill>
                  <a:srgbClr val="4D4D4D"/>
                </a:solidFill>
                <a:effectLst/>
                <a:latin typeface="-apple-system"/>
              </a:rPr>
              <a:t>QRNN</a:t>
            </a:r>
            <a:r>
              <a:rPr lang="zh-CN" altLang="en-US" b="0" i="0" dirty="0" smtClean="0">
                <a:solidFill>
                  <a:srgbClr val="4D4D4D"/>
                </a:solidFill>
                <a:effectLst/>
                <a:latin typeface="-apple-system"/>
              </a:rPr>
              <a:t>和</a:t>
            </a:r>
            <a:r>
              <a:rPr lang="en-US" altLang="zh-CN" b="0" i="0" dirty="0" smtClean="0">
                <a:solidFill>
                  <a:srgbClr val="4D4D4D"/>
                </a:solidFill>
                <a:effectLst/>
                <a:latin typeface="-apple-system"/>
              </a:rPr>
              <a:t>KNN</a:t>
            </a:r>
            <a:r>
              <a:rPr lang="zh-CN" altLang="en-US" b="0" i="0" dirty="0" smtClean="0">
                <a:solidFill>
                  <a:srgbClr val="4D4D4D"/>
                </a:solidFill>
                <a:effectLst/>
                <a:latin typeface="-apple-system"/>
              </a:rPr>
              <a:t>一样，具有更多的循环连接。这保留了建模能力，同时使用更少的计算和超参数。简单循环单元</a:t>
            </a:r>
            <a:r>
              <a:rPr lang="en-US" altLang="zh-CN" b="0" i="0" dirty="0" smtClean="0">
                <a:solidFill>
                  <a:srgbClr val="4D4D4D"/>
                </a:solidFill>
                <a:effectLst/>
                <a:latin typeface="-apple-system"/>
              </a:rPr>
              <a:t>(SRU)</a:t>
            </a:r>
            <a:r>
              <a:rPr lang="zh-CN" altLang="en-US" b="0" i="0" dirty="0" smtClean="0">
                <a:solidFill>
                  <a:srgbClr val="4D4D4D"/>
                </a:solidFill>
                <a:effectLst/>
                <a:latin typeface="-apple-system"/>
              </a:rPr>
              <a:t>解除了串行限制，</a:t>
            </a:r>
            <a:r>
              <a:rPr lang="en-US" altLang="zh-CN" sz="1200" b="0" i="0" kern="1200" dirty="0" err="1" smtClean="0">
                <a:solidFill>
                  <a:srgbClr val="4D4D4D"/>
                </a:solidFill>
                <a:effectLst/>
                <a:latin typeface="-apple-system"/>
                <a:ea typeface="+mn-ea"/>
                <a:cs typeface="+mn-cs"/>
              </a:rPr>
              <a:t>ht</a:t>
            </a:r>
            <a:r>
              <a:rPr lang="en-US" altLang="zh-CN" sz="1200" b="0" i="0" kern="1200" dirty="0" smtClean="0">
                <a:solidFill>
                  <a:srgbClr val="4D4D4D"/>
                </a:solidFill>
                <a:effectLst/>
                <a:latin typeface="-apple-system"/>
                <a:ea typeface="+mn-ea"/>
                <a:cs typeface="+mn-cs"/>
              </a:rPr>
              <a:t> </a:t>
            </a:r>
            <a:r>
              <a:rPr lang="zh-CN" altLang="en-US" sz="1200" b="0" i="0" kern="1200" dirty="0" smtClean="0">
                <a:solidFill>
                  <a:srgbClr val="4D4D4D"/>
                </a:solidFill>
                <a:effectLst/>
                <a:latin typeface="-apple-system"/>
                <a:ea typeface="+mn-ea"/>
                <a:cs typeface="+mn-cs"/>
              </a:rPr>
              <a:t>的计算不在依赖于前一时刻</a:t>
            </a:r>
            <a:r>
              <a:rPr lang="en-US" altLang="zh-CN" sz="1200" b="0" i="0" kern="1200" dirty="0" smtClean="0">
                <a:solidFill>
                  <a:srgbClr val="4D4D4D"/>
                </a:solidFill>
                <a:effectLst/>
                <a:latin typeface="-apple-system"/>
                <a:ea typeface="+mn-ea"/>
                <a:cs typeface="+mn-cs"/>
              </a:rPr>
              <a:t>ht-1</a:t>
            </a:r>
            <a:r>
              <a:rPr lang="zh-CN" altLang="en-US" sz="1200" b="0" i="0" kern="1200" dirty="0" smtClean="0">
                <a:solidFill>
                  <a:srgbClr val="4D4D4D"/>
                </a:solidFill>
                <a:effectLst/>
                <a:latin typeface="-apple-system"/>
                <a:ea typeface="+mn-ea"/>
                <a:cs typeface="+mn-cs"/>
              </a:rPr>
              <a:t>的计算，这样就可以实现并行化处理，训练速度要比</a:t>
            </a:r>
            <a:r>
              <a:rPr lang="en-US" altLang="zh-CN" sz="1200" b="0" i="0" kern="1200" dirty="0" smtClean="0">
                <a:solidFill>
                  <a:srgbClr val="4D4D4D"/>
                </a:solidFill>
                <a:effectLst/>
                <a:latin typeface="-apple-system"/>
                <a:ea typeface="+mn-ea"/>
                <a:cs typeface="+mn-cs"/>
              </a:rPr>
              <a:t>LSTM</a:t>
            </a:r>
            <a:r>
              <a:rPr lang="zh-CN" altLang="en-US" sz="1200" b="0" i="0" kern="1200" dirty="0" smtClean="0">
                <a:solidFill>
                  <a:srgbClr val="4D4D4D"/>
                </a:solidFill>
                <a:effectLst/>
                <a:latin typeface="-apple-system"/>
                <a:ea typeface="+mn-ea"/>
                <a:cs typeface="+mn-cs"/>
              </a:rPr>
              <a:t>快，能够达到与</a:t>
            </a:r>
            <a:r>
              <a:rPr lang="en-US" altLang="zh-CN" sz="1200" b="0" i="0" kern="1200" dirty="0" smtClean="0">
                <a:solidFill>
                  <a:srgbClr val="4D4D4D"/>
                </a:solidFill>
                <a:effectLst/>
                <a:latin typeface="-apple-system"/>
                <a:ea typeface="+mn-ea"/>
                <a:cs typeface="+mn-cs"/>
              </a:rPr>
              <a:t>CNN</a:t>
            </a:r>
            <a:r>
              <a:rPr lang="zh-CN" altLang="en-US" sz="1200" b="0" i="0" kern="1200" dirty="0" smtClean="0">
                <a:solidFill>
                  <a:srgbClr val="4D4D4D"/>
                </a:solidFill>
                <a:effectLst/>
                <a:latin typeface="-apple-system"/>
                <a:ea typeface="+mn-ea"/>
                <a:cs typeface="+mn-cs"/>
              </a:rPr>
              <a:t>的一样的训练速度。（</a:t>
            </a:r>
            <a:r>
              <a:rPr lang="en-US" altLang="zh-CN" sz="1200" b="0" i="0" kern="1200" dirty="0" smtClean="0">
                <a:solidFill>
                  <a:srgbClr val="4D4D4D"/>
                </a:solidFill>
                <a:effectLst/>
                <a:latin typeface="-apple-system"/>
                <a:ea typeface="+mn-ea"/>
                <a:cs typeface="+mn-cs"/>
              </a:rPr>
              <a:t>SRU</a:t>
            </a:r>
            <a:r>
              <a:rPr lang="zh-CN" altLang="en-US" sz="1200" b="0" i="0" kern="1200" dirty="0" smtClean="0">
                <a:solidFill>
                  <a:srgbClr val="4D4D4D"/>
                </a:solidFill>
                <a:effectLst/>
                <a:latin typeface="-apple-system"/>
                <a:ea typeface="+mn-ea"/>
                <a:cs typeface="+mn-cs"/>
              </a:rPr>
              <a:t>的实现中添加了</a:t>
            </a:r>
            <a:r>
              <a:rPr lang="en-US" altLang="zh-CN" sz="1200" b="0" i="0" kern="1200" dirty="0" smtClean="0">
                <a:solidFill>
                  <a:srgbClr val="4D4D4D"/>
                </a:solidFill>
                <a:effectLst/>
                <a:latin typeface="-apple-system"/>
                <a:ea typeface="+mn-ea"/>
                <a:cs typeface="+mn-cs"/>
              </a:rPr>
              <a:t>skip Connection </a:t>
            </a:r>
            <a:r>
              <a:rPr lang="zh-CN" altLang="en-US" sz="1200" b="0" i="0" kern="1200" dirty="0" smtClean="0">
                <a:solidFill>
                  <a:srgbClr val="4D4D4D"/>
                </a:solidFill>
                <a:effectLst/>
                <a:latin typeface="-apple-system"/>
                <a:ea typeface="+mn-ea"/>
                <a:cs typeface="+mn-cs"/>
              </a:rPr>
              <a:t>，直接将</a:t>
            </a:r>
            <a:r>
              <a:rPr lang="en-US" altLang="zh-CN" sz="1200" b="0" i="0" kern="1200" dirty="0" err="1" smtClean="0">
                <a:solidFill>
                  <a:srgbClr val="4D4D4D"/>
                </a:solidFill>
                <a:effectLst/>
                <a:latin typeface="-apple-system"/>
                <a:ea typeface="+mn-ea"/>
                <a:cs typeface="+mn-cs"/>
              </a:rPr>
              <a:t>xt</a:t>
            </a:r>
            <a:r>
              <a:rPr lang="zh-CN" altLang="en-US" sz="1200" b="0" i="0" kern="1200" dirty="0" smtClean="0">
                <a:solidFill>
                  <a:srgbClr val="4D4D4D"/>
                </a:solidFill>
                <a:effectLst/>
                <a:latin typeface="-apple-system"/>
                <a:ea typeface="+mn-ea"/>
                <a:cs typeface="+mn-cs"/>
              </a:rPr>
              <a:t>纳入计算，可以优化梯度传播，在网络深度增加时，不会因为传播距离过远而使得梯度消散（因为求导时，总有一项对</a:t>
            </a:r>
            <a:r>
              <a:rPr lang="en-US" altLang="zh-CN" sz="1200" b="0" i="0" kern="1200" dirty="0" err="1" smtClean="0">
                <a:solidFill>
                  <a:srgbClr val="4D4D4D"/>
                </a:solidFill>
                <a:effectLst/>
                <a:latin typeface="-apple-system"/>
                <a:ea typeface="+mn-ea"/>
                <a:cs typeface="+mn-cs"/>
              </a:rPr>
              <a:t>xt</a:t>
            </a:r>
            <a:r>
              <a:rPr lang="zh-CN" altLang="en-US" sz="1200" b="0" i="0" kern="1200" dirty="0" smtClean="0">
                <a:solidFill>
                  <a:srgbClr val="4D4D4D"/>
                </a:solidFill>
                <a:effectLst/>
                <a:latin typeface="-apple-system"/>
                <a:ea typeface="+mn-ea"/>
                <a:cs typeface="+mn-cs"/>
              </a:rPr>
              <a:t>的导数存在。））。但</a:t>
            </a:r>
            <a:r>
              <a:rPr lang="en-US" altLang="zh-CN" sz="1200" b="0" i="0" kern="1200" dirty="0" smtClean="0">
                <a:solidFill>
                  <a:srgbClr val="4D4D4D"/>
                </a:solidFill>
                <a:effectLst/>
                <a:latin typeface="-apple-system"/>
                <a:ea typeface="+mn-ea"/>
                <a:cs typeface="+mn-cs"/>
              </a:rPr>
              <a:t>SRU</a:t>
            </a:r>
            <a:r>
              <a:rPr lang="zh-CN" altLang="en-US" sz="1200" b="0" i="0" kern="1200" dirty="0" smtClean="0">
                <a:solidFill>
                  <a:srgbClr val="4D4D4D"/>
                </a:solidFill>
                <a:effectLst/>
                <a:latin typeface="-apple-system"/>
                <a:ea typeface="+mn-ea"/>
                <a:cs typeface="+mn-cs"/>
              </a:rPr>
              <a:t>并没有解除对时间步的串行计算，但解除了对隐藏层维度的串行计算。</a:t>
            </a:r>
          </a:p>
          <a:p>
            <a:r>
              <a:rPr lang="zh-CN" altLang="en-US" sz="1200" b="0" i="0" kern="1200" dirty="0" smtClean="0">
                <a:solidFill>
                  <a:srgbClr val="4D4D4D"/>
                </a:solidFill>
                <a:effectLst/>
                <a:latin typeface="-apple-system"/>
                <a:ea typeface="+mn-ea"/>
                <a:cs typeface="+mn-cs"/>
              </a:rPr>
              <a:t>（注意</a:t>
            </a:r>
            <a:r>
              <a:rPr lang="en-US" altLang="zh-CN" sz="1200" b="0" i="0" kern="1200" dirty="0" smtClean="0">
                <a:solidFill>
                  <a:srgbClr val="4D4D4D"/>
                </a:solidFill>
                <a:effectLst/>
                <a:latin typeface="-apple-system"/>
                <a:ea typeface="+mn-ea"/>
                <a:cs typeface="+mn-cs"/>
              </a:rPr>
              <a:t>:</a:t>
            </a:r>
            <a:r>
              <a:rPr lang="zh-CN" altLang="en-US" sz="1200" b="0" i="0" kern="1200" dirty="0" smtClean="0">
                <a:solidFill>
                  <a:srgbClr val="4D4D4D"/>
                </a:solidFill>
                <a:effectLst/>
                <a:latin typeface="-apple-system"/>
                <a:ea typeface="+mn-ea"/>
                <a:cs typeface="+mn-cs"/>
              </a:rPr>
              <a:t>单层的</a:t>
            </a:r>
            <a:r>
              <a:rPr lang="en-US" altLang="zh-CN" sz="1200" b="0" i="0" kern="1200" dirty="0" smtClean="0">
                <a:solidFill>
                  <a:srgbClr val="4D4D4D"/>
                </a:solidFill>
                <a:effectLst/>
                <a:latin typeface="-apple-system"/>
                <a:ea typeface="+mn-ea"/>
                <a:cs typeface="+mn-cs"/>
              </a:rPr>
              <a:t>SRU</a:t>
            </a:r>
            <a:r>
              <a:rPr lang="zh-CN" altLang="en-US" sz="1200" b="0" i="0" kern="1200" dirty="0" smtClean="0">
                <a:solidFill>
                  <a:srgbClr val="4D4D4D"/>
                </a:solidFill>
                <a:effectLst/>
                <a:latin typeface="-apple-system"/>
                <a:ea typeface="+mn-ea"/>
                <a:cs typeface="+mn-cs"/>
              </a:rPr>
              <a:t>很难达到</a:t>
            </a:r>
            <a:r>
              <a:rPr lang="en-US" altLang="zh-CN" sz="1200" b="0" i="0" kern="1200" dirty="0" smtClean="0">
                <a:solidFill>
                  <a:srgbClr val="4D4D4D"/>
                </a:solidFill>
                <a:effectLst/>
                <a:latin typeface="-apple-system"/>
                <a:ea typeface="+mn-ea"/>
                <a:cs typeface="+mn-cs"/>
              </a:rPr>
              <a:t>LSTM</a:t>
            </a:r>
            <a:r>
              <a:rPr lang="zh-CN" altLang="en-US" sz="1200" b="0" i="0" kern="1200" dirty="0" smtClean="0">
                <a:solidFill>
                  <a:srgbClr val="4D4D4D"/>
                </a:solidFill>
                <a:effectLst/>
                <a:latin typeface="-apple-system"/>
                <a:ea typeface="+mn-ea"/>
                <a:cs typeface="+mn-cs"/>
              </a:rPr>
              <a:t>相同的效果，而堆叠起来的</a:t>
            </a:r>
            <a:r>
              <a:rPr lang="en-US" altLang="zh-CN" sz="1200" b="0" i="0" kern="1200" dirty="0" smtClean="0">
                <a:solidFill>
                  <a:srgbClr val="4D4D4D"/>
                </a:solidFill>
                <a:effectLst/>
                <a:latin typeface="-apple-system"/>
                <a:ea typeface="+mn-ea"/>
                <a:cs typeface="+mn-cs"/>
              </a:rPr>
              <a:t>SRU</a:t>
            </a:r>
            <a:r>
              <a:rPr lang="zh-CN" altLang="en-US" sz="1200" b="0" i="0" kern="1200" dirty="0" smtClean="0">
                <a:solidFill>
                  <a:srgbClr val="4D4D4D"/>
                </a:solidFill>
                <a:effectLst/>
                <a:latin typeface="-apple-system"/>
                <a:ea typeface="+mn-ea"/>
                <a:cs typeface="+mn-cs"/>
              </a:rPr>
              <a:t>能够达到与</a:t>
            </a:r>
            <a:r>
              <a:rPr lang="en-US" altLang="zh-CN" sz="1200" b="0" i="0" kern="1200" dirty="0" smtClean="0">
                <a:solidFill>
                  <a:srgbClr val="4D4D4D"/>
                </a:solidFill>
                <a:effectLst/>
                <a:latin typeface="-apple-system"/>
                <a:ea typeface="+mn-ea"/>
                <a:cs typeface="+mn-cs"/>
              </a:rPr>
              <a:t>LSTM</a:t>
            </a:r>
            <a:r>
              <a:rPr lang="zh-CN" altLang="en-US" sz="1200" b="0" i="0" kern="1200" dirty="0" smtClean="0">
                <a:solidFill>
                  <a:srgbClr val="4D4D4D"/>
                </a:solidFill>
                <a:effectLst/>
                <a:latin typeface="-apple-system"/>
                <a:ea typeface="+mn-ea"/>
                <a:cs typeface="+mn-cs"/>
              </a:rPr>
              <a:t>相差无几甚至更好的效果。）</a:t>
            </a:r>
            <a:endParaRPr lang="en-US" altLang="zh-CN" sz="1200" b="0" i="0" kern="1200" dirty="0" smtClean="0">
              <a:solidFill>
                <a:srgbClr val="4D4D4D"/>
              </a:solidFill>
              <a:effectLst/>
              <a:latin typeface="-apple-system"/>
              <a:ea typeface="+mn-ea"/>
              <a:cs typeface="+mn-cs"/>
            </a:endParaRPr>
          </a:p>
          <a:p>
            <a:endParaRPr lang="zh-CN" alt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24933354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同样为解决</a:t>
            </a:r>
            <a:r>
              <a:rPr lang="en-US" altLang="zh-CN" dirty="0" err="1"/>
              <a:t>rnn</a:t>
            </a:r>
            <a:r>
              <a:rPr lang="zh-CN" altLang="en-US" dirty="0"/>
              <a:t>并行运算问题，提出一种新的 </a:t>
            </a:r>
            <a:r>
              <a:rPr lang="en-US" altLang="zh-CN" dirty="0"/>
              <a:t>RNN </a:t>
            </a:r>
            <a:r>
              <a:rPr lang="zh-CN" altLang="en-US" dirty="0"/>
              <a:t>结构：切片循环神经网络（</a:t>
            </a:r>
            <a:r>
              <a:rPr lang="en-US" altLang="zh-CN" dirty="0"/>
              <a:t>SRNN</a:t>
            </a:r>
            <a:r>
              <a:rPr lang="zh-CN" altLang="en-US" dirty="0"/>
              <a:t>），</a:t>
            </a:r>
            <a:r>
              <a:rPr lang="en-US" altLang="zh-CN" dirty="0"/>
              <a:t>SRNN </a:t>
            </a:r>
            <a:r>
              <a:rPr lang="zh-CN" altLang="en-US" sz="1200" dirty="0"/>
              <a:t>的结构基于</a:t>
            </a:r>
            <a:r>
              <a:rPr lang="en-US" altLang="zh-CN" sz="1200" dirty="0"/>
              <a:t>RNN</a:t>
            </a:r>
            <a:r>
              <a:rPr lang="zh-CN" altLang="en-US" sz="1200" dirty="0"/>
              <a:t>结构进行改良，</a:t>
            </a:r>
            <a:r>
              <a:rPr lang="en-US" altLang="zh-CN" dirty="0"/>
              <a:t>SRNN </a:t>
            </a:r>
            <a:r>
              <a:rPr lang="zh-CN" altLang="en-US" dirty="0"/>
              <a:t>与标准 </a:t>
            </a:r>
            <a:r>
              <a:rPr lang="en-US" altLang="zh-CN" dirty="0"/>
              <a:t>RNN </a:t>
            </a:r>
            <a:r>
              <a:rPr lang="zh-CN" altLang="en-US" dirty="0"/>
              <a:t>的不同在于，</a:t>
            </a:r>
            <a:r>
              <a:rPr lang="en-US" altLang="zh-CN" dirty="0"/>
              <a:t>SRNN </a:t>
            </a:r>
            <a:r>
              <a:rPr lang="zh-CN" altLang="en-US" dirty="0"/>
              <a:t>将输入序列切割成许多最小子序列，并且在每个子序列上应用循环单元。这样一来，子序列就可以并行计算。在第 </a:t>
            </a:r>
            <a:r>
              <a:rPr lang="en-US" altLang="zh-CN" dirty="0"/>
              <a:t>0 </a:t>
            </a:r>
            <a:r>
              <a:rPr lang="zh-CN" altLang="en-US" dirty="0"/>
              <a:t>层，循环单元通过连接结构在每个最小子序列上进行操作。随后，我们获取每个最小子序列的最后的隐状态作为第 </a:t>
            </a:r>
            <a:r>
              <a:rPr lang="en-US" altLang="zh-CN" dirty="0"/>
              <a:t>1 </a:t>
            </a:r>
            <a:r>
              <a:rPr lang="zh-CN" altLang="en-US" dirty="0"/>
              <a:t>层的输入。以此类推，在 </a:t>
            </a:r>
            <a:r>
              <a:rPr lang="en-US" altLang="zh-CN" dirty="0"/>
              <a:t>p-1 </a:t>
            </a:r>
            <a:r>
              <a:rPr lang="zh-CN" altLang="en-US" dirty="0"/>
              <a:t>层每个子序列的最后的隐状态都作为第 </a:t>
            </a:r>
            <a:r>
              <a:rPr lang="en-US" altLang="zh-CN" dirty="0"/>
              <a:t>p </a:t>
            </a:r>
            <a:r>
              <a:rPr lang="zh-CN" altLang="en-US" dirty="0"/>
              <a:t>层的输入子序列，然后计算第 </a:t>
            </a:r>
            <a:r>
              <a:rPr lang="en-US" altLang="zh-CN" dirty="0"/>
              <a:t>p </a:t>
            </a:r>
            <a:r>
              <a:rPr lang="zh-CN" altLang="en-US" dirty="0"/>
              <a:t>层子序列最后的隐状态</a:t>
            </a:r>
            <a:r>
              <a:rPr lang="zh-CN" altLang="en-US" sz="1200" dirty="0"/>
              <a:t>。在这种结构中，</a:t>
            </a:r>
            <a:r>
              <a:rPr lang="zh-CN" altLang="en-US" dirty="0"/>
              <a:t>不是每一个输入都与其之前的时刻相关联，但是整个序列通过切片的方式连接起来。</a:t>
            </a:r>
            <a:r>
              <a:rPr lang="en-US" altLang="zh-CN" dirty="0"/>
              <a:t>SRNN </a:t>
            </a:r>
            <a:r>
              <a:rPr lang="zh-CN" altLang="en-US" dirty="0"/>
              <a:t>依然可以通过每个子序列的循环单元获取序列顺序，然后通过多层网络传递信息。</a:t>
            </a:r>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167862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smtClean="0">
                <a:solidFill>
                  <a:srgbClr val="151920"/>
                </a:solidFill>
                <a:effectLst/>
                <a:latin typeface="Microsoft YaHei" panose="020B0503020204020204" pitchFamily="34" charset="-122"/>
                <a:ea typeface="Microsoft YaHei" panose="020B0503020204020204" pitchFamily="34" charset="-122"/>
              </a:rPr>
              <a:t>同样在结构改进方面，研究者将树结构与传统</a:t>
            </a:r>
            <a:r>
              <a:rPr lang="en-US" altLang="zh-CN" b="0" i="0" dirty="0" smtClean="0">
                <a:solidFill>
                  <a:srgbClr val="151920"/>
                </a:solidFill>
                <a:effectLst/>
                <a:latin typeface="Microsoft YaHei" panose="020B0503020204020204" pitchFamily="34" charset="-122"/>
                <a:ea typeface="Microsoft YaHei" panose="020B0503020204020204" pitchFamily="34" charset="-122"/>
              </a:rPr>
              <a:t>LSTM</a:t>
            </a:r>
            <a:r>
              <a:rPr lang="zh-CN" altLang="en-US" b="0" i="0" dirty="0" smtClean="0">
                <a:solidFill>
                  <a:srgbClr val="151920"/>
                </a:solidFill>
                <a:effectLst/>
                <a:latin typeface="Microsoft YaHei" panose="020B0503020204020204" pitchFamily="34" charset="-122"/>
                <a:ea typeface="Microsoft YaHei" panose="020B0503020204020204" pitchFamily="34" charset="-122"/>
              </a:rPr>
              <a:t>结构结合，树状结构模型根据给定句法结构从其组成子短语组成每个短语和句子的表示，</a:t>
            </a:r>
            <a:r>
              <a:rPr lang="en-US" altLang="zh-CN" b="0" i="0" dirty="0" err="1" smtClean="0">
                <a:solidFill>
                  <a:srgbClr val="151920"/>
                </a:solidFill>
                <a:effectLst/>
                <a:latin typeface="Microsoft YaHei" panose="020B0503020204020204" pitchFamily="34" charset="-122"/>
                <a:ea typeface="Microsoft YaHei" panose="020B0503020204020204" pitchFamily="34" charset="-122"/>
              </a:rPr>
              <a:t>Treelstm</a:t>
            </a:r>
            <a:r>
              <a:rPr lang="zh-CN" altLang="en-US" b="0" i="0" dirty="0" smtClean="0">
                <a:solidFill>
                  <a:srgbClr val="151920"/>
                </a:solidFill>
                <a:effectLst/>
                <a:latin typeface="Microsoft YaHei" panose="020B0503020204020204" pitchFamily="34" charset="-122"/>
                <a:ea typeface="Microsoft YaHei" panose="020B0503020204020204" pitchFamily="34" charset="-122"/>
              </a:rPr>
              <a:t>在预测两个句子的语义相关性 </a:t>
            </a:r>
            <a:r>
              <a:rPr lang="en-US" altLang="zh-CN" b="0" i="0" dirty="0" smtClean="0">
                <a:solidFill>
                  <a:srgbClr val="151920"/>
                </a:solidFill>
                <a:effectLst/>
                <a:latin typeface="Microsoft YaHei" panose="020B0503020204020204" pitchFamily="34" charset="-122"/>
                <a:ea typeface="Microsoft YaHei" panose="020B0503020204020204" pitchFamily="34" charset="-122"/>
              </a:rPr>
              <a:t>(</a:t>
            </a:r>
            <a:r>
              <a:rPr lang="en-US" altLang="zh-CN" b="0" i="0" dirty="0" err="1" smtClean="0">
                <a:solidFill>
                  <a:srgbClr val="151920"/>
                </a:solidFill>
                <a:effectLst/>
                <a:latin typeface="Microsoft YaHei" panose="020B0503020204020204" pitchFamily="34" charset="-122"/>
                <a:ea typeface="Microsoft YaHei" panose="020B0503020204020204" pitchFamily="34" charset="-122"/>
              </a:rPr>
              <a:t>semeeval</a:t>
            </a:r>
            <a:r>
              <a:rPr lang="en-US" altLang="zh-CN" b="0" i="0" dirty="0" smtClean="0">
                <a:solidFill>
                  <a:srgbClr val="151920"/>
                </a:solidFill>
                <a:effectLst/>
                <a:latin typeface="Microsoft YaHei" panose="020B0503020204020204" pitchFamily="34" charset="-122"/>
                <a:ea typeface="Microsoft YaHei" panose="020B0503020204020204" pitchFamily="34" charset="-122"/>
              </a:rPr>
              <a:t> 2014</a:t>
            </a:r>
            <a:r>
              <a:rPr lang="zh-CN" altLang="en-US" b="0" i="0" dirty="0" smtClean="0">
                <a:solidFill>
                  <a:srgbClr val="151920"/>
                </a:solidFill>
                <a:effectLst/>
                <a:latin typeface="Microsoft YaHei" panose="020B0503020204020204" pitchFamily="34" charset="-122"/>
                <a:ea typeface="Microsoft YaHei" panose="020B0503020204020204" pitchFamily="34" charset="-122"/>
              </a:rPr>
              <a:t>，任务</a:t>
            </a:r>
            <a:r>
              <a:rPr lang="en-US" altLang="zh-CN" b="0" i="0" dirty="0" smtClean="0">
                <a:solidFill>
                  <a:srgbClr val="151920"/>
                </a:solidFill>
                <a:effectLst/>
                <a:latin typeface="Microsoft YaHei" panose="020B0503020204020204" pitchFamily="34" charset="-122"/>
                <a:ea typeface="Microsoft YaHei" panose="020B0503020204020204" pitchFamily="34" charset="-122"/>
              </a:rPr>
              <a:t>1) </a:t>
            </a:r>
            <a:r>
              <a:rPr lang="zh-CN" altLang="en-US" b="0" i="0" dirty="0" smtClean="0">
                <a:solidFill>
                  <a:srgbClr val="151920"/>
                </a:solidFill>
                <a:effectLst/>
                <a:latin typeface="Microsoft YaHei" panose="020B0503020204020204" pitchFamily="34" charset="-122"/>
                <a:ea typeface="Microsoft YaHei" panose="020B0503020204020204" pitchFamily="34" charset="-122"/>
              </a:rPr>
              <a:t>和情感分类 </a:t>
            </a:r>
            <a:r>
              <a:rPr lang="en-US" altLang="zh-CN" b="0" i="0" dirty="0" smtClean="0">
                <a:solidFill>
                  <a:srgbClr val="151920"/>
                </a:solidFill>
                <a:effectLst/>
                <a:latin typeface="Microsoft YaHei" panose="020B0503020204020204" pitchFamily="34" charset="-122"/>
                <a:ea typeface="Microsoft YaHei" panose="020B0503020204020204" pitchFamily="34" charset="-122"/>
              </a:rPr>
              <a:t>(Stanford</a:t>
            </a:r>
            <a:r>
              <a:rPr lang="zh-CN" altLang="en-US" b="0" i="0" dirty="0" smtClean="0">
                <a:solidFill>
                  <a:srgbClr val="151920"/>
                </a:solidFill>
                <a:effectLst/>
                <a:latin typeface="Microsoft YaHei" panose="020B0503020204020204" pitchFamily="34" charset="-122"/>
                <a:ea typeface="Microsoft YaHei" panose="020B0503020204020204" pitchFamily="34" charset="-122"/>
              </a:rPr>
              <a:t>情感树银行</a:t>
            </a:r>
            <a:r>
              <a:rPr lang="en-US" altLang="zh-CN" b="0" i="0" dirty="0" smtClean="0">
                <a:solidFill>
                  <a:srgbClr val="151920"/>
                </a:solidFill>
                <a:effectLst/>
                <a:latin typeface="Microsoft YaHei" panose="020B0503020204020204" pitchFamily="34" charset="-122"/>
                <a:ea typeface="Microsoft YaHei" panose="020B0503020204020204" pitchFamily="34" charset="-122"/>
              </a:rPr>
              <a:t>)</a:t>
            </a:r>
            <a:r>
              <a:rPr lang="zh-CN" altLang="en-US" b="0" i="0" dirty="0" smtClean="0">
                <a:solidFill>
                  <a:srgbClr val="151920"/>
                </a:solidFill>
                <a:effectLst/>
                <a:latin typeface="Microsoft YaHei" panose="020B0503020204020204" pitchFamily="34" charset="-122"/>
                <a:ea typeface="Microsoft YaHei" panose="020B0503020204020204" pitchFamily="34" charset="-122"/>
              </a:rPr>
              <a:t>任务上优于所有现有系统和强大的</a:t>
            </a:r>
            <a:r>
              <a:rPr lang="en-US" altLang="zh-CN" b="0" i="0" dirty="0" smtClean="0">
                <a:solidFill>
                  <a:srgbClr val="151920"/>
                </a:solidFill>
                <a:effectLst/>
                <a:latin typeface="Microsoft YaHei" panose="020B0503020204020204" pitchFamily="34" charset="-122"/>
                <a:ea typeface="Microsoft YaHei" panose="020B0503020204020204" pitchFamily="34" charset="-122"/>
              </a:rPr>
              <a:t>LSTM</a:t>
            </a:r>
            <a:r>
              <a:rPr lang="zh-CN" altLang="en-US" b="0" i="0" dirty="0" smtClean="0">
                <a:solidFill>
                  <a:srgbClr val="151920"/>
                </a:solidFill>
                <a:effectLst/>
                <a:latin typeface="Microsoft YaHei" panose="020B0503020204020204" pitchFamily="34" charset="-122"/>
                <a:ea typeface="Microsoft YaHei" panose="020B0503020204020204" pitchFamily="34" charset="-122"/>
              </a:rPr>
              <a:t>基线。基本</a:t>
            </a:r>
            <a:r>
              <a:rPr lang="en-US" altLang="zh-CN" b="0" i="0" dirty="0" smtClean="0">
                <a:solidFill>
                  <a:srgbClr val="151920"/>
                </a:solidFill>
                <a:effectLst/>
                <a:latin typeface="Microsoft YaHei" panose="020B0503020204020204" pitchFamily="34" charset="-122"/>
                <a:ea typeface="Microsoft YaHei" panose="020B0503020204020204" pitchFamily="34" charset="-122"/>
              </a:rPr>
              <a:t>LSTM</a:t>
            </a:r>
            <a:r>
              <a:rPr lang="zh-CN" altLang="en-US" b="0" i="0" dirty="0" smtClean="0">
                <a:solidFill>
                  <a:srgbClr val="151920"/>
                </a:solidFill>
                <a:effectLst/>
                <a:latin typeface="Microsoft YaHei" panose="020B0503020204020204" pitchFamily="34" charset="-122"/>
                <a:ea typeface="Microsoft YaHei" panose="020B0503020204020204" pitchFamily="34" charset="-122"/>
              </a:rPr>
              <a:t>体系结构的限制是仅允许严格顺序的信息传播，标准</a:t>
            </a:r>
            <a:r>
              <a:rPr lang="en-US" altLang="zh-CN" b="0" i="0" dirty="0" smtClean="0">
                <a:solidFill>
                  <a:srgbClr val="151920"/>
                </a:solidFill>
                <a:effectLst/>
                <a:latin typeface="Microsoft YaHei" panose="020B0503020204020204" pitchFamily="34" charset="-122"/>
                <a:ea typeface="Microsoft YaHei" panose="020B0503020204020204" pitchFamily="34" charset="-122"/>
              </a:rPr>
              <a:t>LSTM</a:t>
            </a:r>
            <a:r>
              <a:rPr lang="zh-CN" altLang="en-US" b="0" i="0" dirty="0" smtClean="0">
                <a:solidFill>
                  <a:srgbClr val="151920"/>
                </a:solidFill>
                <a:effectLst/>
                <a:latin typeface="Microsoft YaHei" panose="020B0503020204020204" pitchFamily="34" charset="-122"/>
                <a:ea typeface="Microsoft YaHei" panose="020B0503020204020204" pitchFamily="34" charset="-122"/>
              </a:rPr>
              <a:t>单元和</a:t>
            </a:r>
            <a:r>
              <a:rPr lang="en-US" altLang="zh-CN" b="0" i="0" dirty="0" smtClean="0">
                <a:solidFill>
                  <a:srgbClr val="151920"/>
                </a:solidFill>
                <a:effectLst/>
                <a:latin typeface="Microsoft YaHei" panose="020B0503020204020204" pitchFamily="34" charset="-122"/>
                <a:ea typeface="Microsoft YaHei" panose="020B0503020204020204" pitchFamily="34" charset="-122"/>
              </a:rPr>
              <a:t>Tree-LSTM</a:t>
            </a:r>
            <a:r>
              <a:rPr lang="zh-CN" altLang="en-US" b="0" i="0" dirty="0" smtClean="0">
                <a:solidFill>
                  <a:srgbClr val="151920"/>
                </a:solidFill>
                <a:effectLst/>
                <a:latin typeface="Microsoft YaHei" panose="020B0503020204020204" pitchFamily="34" charset="-122"/>
                <a:ea typeface="Microsoft YaHei" panose="020B0503020204020204" pitchFamily="34" charset="-122"/>
              </a:rPr>
              <a:t>单元之间的区别在于，门控向量和存储单元更新可能取决于许多子单元的状态，且此外，</a:t>
            </a:r>
            <a:r>
              <a:rPr lang="en-US" altLang="zh-CN" b="0" i="0" dirty="0" err="1" smtClean="0">
                <a:solidFill>
                  <a:srgbClr val="151920"/>
                </a:solidFill>
                <a:effectLst/>
                <a:latin typeface="Microsoft YaHei" panose="020B0503020204020204" pitchFamily="34" charset="-122"/>
                <a:ea typeface="Microsoft YaHei" panose="020B0503020204020204" pitchFamily="34" charset="-122"/>
              </a:rPr>
              <a:t>TreeLSTM</a:t>
            </a:r>
            <a:r>
              <a:rPr lang="zh-CN" altLang="en-US" b="0" i="0" dirty="0" smtClean="0">
                <a:solidFill>
                  <a:srgbClr val="151920"/>
                </a:solidFill>
                <a:effectLst/>
                <a:latin typeface="Microsoft YaHei" panose="020B0503020204020204" pitchFamily="34" charset="-122"/>
                <a:ea typeface="Microsoft YaHei" panose="020B0503020204020204" pitchFamily="34" charset="-122"/>
              </a:rPr>
              <a:t>单元为每个子</a:t>
            </a:r>
            <a:r>
              <a:rPr lang="en-US" altLang="zh-CN" b="0" i="0" dirty="0" smtClean="0">
                <a:solidFill>
                  <a:srgbClr val="151920"/>
                </a:solidFill>
                <a:effectLst/>
                <a:latin typeface="Microsoft YaHei" panose="020B0503020204020204" pitchFamily="34" charset="-122"/>
                <a:ea typeface="Microsoft YaHei" panose="020B0503020204020204" pitchFamily="34" charset="-122"/>
              </a:rPr>
              <a:t>k</a:t>
            </a:r>
            <a:r>
              <a:rPr lang="zh-CN" altLang="en-US" b="0" i="0" dirty="0" smtClean="0">
                <a:solidFill>
                  <a:srgbClr val="151920"/>
                </a:solidFill>
                <a:effectLst/>
                <a:latin typeface="Microsoft YaHei" panose="020B0503020204020204" pitchFamily="34" charset="-122"/>
                <a:ea typeface="Microsoft YaHei" panose="020B0503020204020204" pitchFamily="34" charset="-122"/>
              </a:rPr>
              <a:t>都包含一个忘记门</a:t>
            </a:r>
            <a:r>
              <a:rPr lang="en-US" altLang="zh-CN" b="0" i="0" dirty="0" err="1" smtClean="0">
                <a:solidFill>
                  <a:srgbClr val="151920"/>
                </a:solidFill>
                <a:effectLst/>
                <a:latin typeface="Microsoft YaHei" panose="020B0503020204020204" pitchFamily="34" charset="-122"/>
                <a:ea typeface="Microsoft YaHei" panose="020B0503020204020204" pitchFamily="34" charset="-122"/>
              </a:rPr>
              <a:t>fjk</a:t>
            </a:r>
            <a:r>
              <a:rPr lang="zh-CN" altLang="en-US" b="0" i="0" dirty="0" smtClean="0">
                <a:solidFill>
                  <a:srgbClr val="151920"/>
                </a:solidFill>
                <a:effectLst/>
                <a:latin typeface="Microsoft YaHei" panose="020B0503020204020204" pitchFamily="34" charset="-122"/>
                <a:ea typeface="Microsoft YaHei" panose="020B0503020204020204" pitchFamily="34" charset="-122"/>
              </a:rPr>
              <a:t>，这允许</a:t>
            </a:r>
            <a:r>
              <a:rPr lang="en-US" altLang="zh-CN" b="0" i="0" dirty="0" smtClean="0">
                <a:solidFill>
                  <a:srgbClr val="151920"/>
                </a:solidFill>
                <a:effectLst/>
                <a:latin typeface="Microsoft YaHei" panose="020B0503020204020204" pitchFamily="34" charset="-122"/>
                <a:ea typeface="Microsoft YaHei" panose="020B0503020204020204" pitchFamily="34" charset="-122"/>
              </a:rPr>
              <a:t>Tree-LSTM</a:t>
            </a:r>
            <a:r>
              <a:rPr lang="zh-CN" altLang="en-US" b="0" i="0" dirty="0" smtClean="0">
                <a:solidFill>
                  <a:srgbClr val="151920"/>
                </a:solidFill>
                <a:effectLst/>
                <a:latin typeface="Microsoft YaHei" panose="020B0503020204020204" pitchFamily="34" charset="-122"/>
                <a:ea typeface="Microsoft YaHei" panose="020B0503020204020204" pitchFamily="34" charset="-122"/>
              </a:rPr>
              <a:t>单元选择性地合并来自每个子级的信息。</a:t>
            </a:r>
            <a:endParaRPr lang="zh-CN" alt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3837318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在</a:t>
            </a:r>
            <a:r>
              <a:rPr lang="en-US" altLang="zh-CN" dirty="0" smtClean="0"/>
              <a:t>RNN</a:t>
            </a:r>
            <a:r>
              <a:rPr lang="zh-CN" altLang="en-US" dirty="0" smtClean="0"/>
              <a:t>出现之前，人们提到序列问题首先想到的方法是自回归模型。它</a:t>
            </a:r>
            <a:r>
              <a:rPr lang="zh-CN" altLang="en-US" sz="1200" dirty="0" smtClean="0"/>
              <a:t>用</a:t>
            </a:r>
            <a:r>
              <a:rPr lang="zh-CN" altLang="en-US" sz="1200" dirty="0" smtClean="0">
                <a:solidFill>
                  <a:srgbClr val="FF0000"/>
                </a:solidFill>
              </a:rPr>
              <a:t>自身做回归变量</a:t>
            </a:r>
            <a:r>
              <a:rPr lang="zh-CN" altLang="en-US" sz="1200" dirty="0" smtClean="0"/>
              <a:t>，也就是说，它的</a:t>
            </a:r>
            <a:r>
              <a:rPr lang="en-US" altLang="zh-CN" dirty="0" smtClean="0"/>
              <a:t>t</a:t>
            </a:r>
            <a:r>
              <a:rPr lang="zh-CN" altLang="en-US" dirty="0" smtClean="0"/>
              <a:t>时间的状态由过去</a:t>
            </a:r>
            <a:r>
              <a:rPr lang="en-US" altLang="zh-CN" dirty="0" smtClean="0"/>
              <a:t>n</a:t>
            </a:r>
            <a:r>
              <a:rPr lang="zh-CN" altLang="en-US" dirty="0" smtClean="0"/>
              <a:t>个时间单位的数据</a:t>
            </a:r>
            <a:r>
              <a:rPr lang="zh-CN" altLang="en-US" b="0" i="0" dirty="0" smtClean="0">
                <a:solidFill>
                  <a:srgbClr val="121212"/>
                </a:solidFill>
                <a:effectLst/>
                <a:latin typeface="-apple-system"/>
              </a:rPr>
              <a:t>线性组合</a:t>
            </a:r>
            <a:r>
              <a:rPr lang="zh-CN" altLang="en-US" dirty="0" smtClean="0"/>
              <a:t>给出</a:t>
            </a:r>
            <a:r>
              <a:rPr lang="zh-CN" altLang="en-US" b="0" i="0" dirty="0" smtClean="0">
                <a:solidFill>
                  <a:srgbClr val="121212"/>
                </a:solidFill>
                <a:effectLst/>
                <a:latin typeface="-apple-system"/>
              </a:rPr>
              <a:t>。（一个比较简单的例子就是，用商品前几年的平均价格作为下一年价格的预测。）</a:t>
            </a:r>
            <a:endParaRPr lang="en-US" altLang="zh-CN" b="0" i="0" dirty="0" smtClean="0">
              <a:solidFill>
                <a:srgbClr val="121212"/>
              </a:solidFill>
              <a:effectLst/>
              <a:latin typeface="-apple-system"/>
            </a:endParaRPr>
          </a:p>
          <a:p>
            <a:r>
              <a:rPr lang="zh-CN" altLang="en-US" dirty="0" smtClean="0"/>
              <a:t>但自回归模型比较简单，无法很好模拟实际问题。</a:t>
            </a:r>
            <a:endParaRPr lang="en-US" altLang="zh-CN"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168160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151920"/>
                </a:solidFill>
                <a:effectLst/>
                <a:latin typeface="Microsoft YaHei" panose="020B0503020204020204" pitchFamily="34" charset="-122"/>
                <a:ea typeface="Microsoft YaHei" panose="020B0503020204020204" pitchFamily="34" charset="-122"/>
              </a:rPr>
              <a:t>同时为了解决</a:t>
            </a:r>
            <a:r>
              <a:rPr lang="en-US" altLang="zh-CN" b="0" i="0" dirty="0">
                <a:solidFill>
                  <a:srgbClr val="151920"/>
                </a:solidFill>
                <a:effectLst/>
                <a:latin typeface="Microsoft YaHei" panose="020B0503020204020204" pitchFamily="34" charset="-122"/>
                <a:ea typeface="Microsoft YaHei" panose="020B0503020204020204" pitchFamily="34" charset="-122"/>
              </a:rPr>
              <a:t>LSTM</a:t>
            </a:r>
            <a:r>
              <a:rPr lang="zh-CN" altLang="en-US" b="0" i="0" dirty="0">
                <a:solidFill>
                  <a:srgbClr val="151920"/>
                </a:solidFill>
                <a:effectLst/>
                <a:latin typeface="Microsoft YaHei" panose="020B0503020204020204" pitchFamily="34" charset="-122"/>
                <a:ea typeface="Microsoft YaHei" panose="020B0503020204020204" pitchFamily="34" charset="-122"/>
              </a:rPr>
              <a:t>模型的计算复杂性，提出了长短期记忆投影 </a:t>
            </a:r>
            <a:r>
              <a:rPr lang="en-US" altLang="zh-CN" b="0" i="0" dirty="0">
                <a:solidFill>
                  <a:srgbClr val="151920"/>
                </a:solidFill>
                <a:effectLst/>
                <a:latin typeface="Microsoft YaHei" panose="020B0503020204020204" pitchFamily="34" charset="-122"/>
                <a:ea typeface="Microsoft YaHei" panose="020B0503020204020204" pitchFamily="34" charset="-122"/>
              </a:rPr>
              <a:t>(LSTMP) </a:t>
            </a:r>
            <a:r>
              <a:rPr lang="zh-CN" altLang="en-US" b="0" i="0" dirty="0">
                <a:solidFill>
                  <a:srgbClr val="151920"/>
                </a:solidFill>
                <a:effectLst/>
                <a:latin typeface="Microsoft YaHei" panose="020B0503020204020204" pitchFamily="34" charset="-122"/>
                <a:ea typeface="Microsoft YaHei" panose="020B0503020204020204" pitchFamily="34" charset="-122"/>
              </a:rPr>
              <a:t>体系结构，该架构在</a:t>
            </a:r>
            <a:r>
              <a:rPr lang="en-US" altLang="zh-CN" b="0" i="0" dirty="0">
                <a:solidFill>
                  <a:srgbClr val="151920"/>
                </a:solidFill>
                <a:effectLst/>
                <a:latin typeface="Microsoft YaHei" panose="020B0503020204020204" pitchFamily="34" charset="-122"/>
                <a:ea typeface="Microsoft YaHei" panose="020B0503020204020204" pitchFamily="34" charset="-122"/>
              </a:rPr>
              <a:t>LSTM</a:t>
            </a:r>
            <a:r>
              <a:rPr lang="zh-CN" altLang="en-US" b="0" i="0" dirty="0">
                <a:solidFill>
                  <a:srgbClr val="151920"/>
                </a:solidFill>
                <a:effectLst/>
                <a:latin typeface="Microsoft YaHei" panose="020B0503020204020204" pitchFamily="34" charset="-122"/>
                <a:ea typeface="Microsoft YaHei" panose="020B0503020204020204" pitchFamily="34" charset="-122"/>
              </a:rPr>
              <a:t>层之后具有单独的线性投影层。在实验中与具有</a:t>
            </a:r>
            <a:r>
              <a:rPr lang="en-US" altLang="zh-CN" b="0" i="0" dirty="0">
                <a:solidFill>
                  <a:srgbClr val="151920"/>
                </a:solidFill>
                <a:effectLst/>
                <a:latin typeface="Microsoft YaHei" panose="020B0503020204020204" pitchFamily="34" charset="-122"/>
                <a:ea typeface="Microsoft YaHei" panose="020B0503020204020204" pitchFamily="34" charset="-122"/>
              </a:rPr>
              <a:t>5</a:t>
            </a:r>
            <a:r>
              <a:rPr lang="zh-CN" altLang="en-US" b="0" i="0" dirty="0">
                <a:solidFill>
                  <a:srgbClr val="151920"/>
                </a:solidFill>
                <a:effectLst/>
                <a:latin typeface="Microsoft YaHei" panose="020B0503020204020204" pitchFamily="34" charset="-122"/>
                <a:ea typeface="Microsoft YaHei" panose="020B0503020204020204" pitchFamily="34" charset="-122"/>
              </a:rPr>
              <a:t>层的</a:t>
            </a:r>
            <a:r>
              <a:rPr lang="en-US" altLang="zh-CN" b="0" i="0" dirty="0">
                <a:solidFill>
                  <a:srgbClr val="151920"/>
                </a:solidFill>
                <a:effectLst/>
                <a:latin typeface="Microsoft YaHei" panose="020B0503020204020204" pitchFamily="34" charset="-122"/>
                <a:ea typeface="Microsoft YaHei" panose="020B0503020204020204" pitchFamily="34" charset="-122"/>
              </a:rPr>
              <a:t>LSTM RNN</a:t>
            </a:r>
            <a:r>
              <a:rPr lang="zh-CN" altLang="en-US" b="0" i="0" dirty="0">
                <a:solidFill>
                  <a:srgbClr val="151920"/>
                </a:solidFill>
                <a:effectLst/>
                <a:latin typeface="Microsoft YaHei" panose="020B0503020204020204" pitchFamily="34" charset="-122"/>
                <a:ea typeface="Microsoft YaHei" panose="020B0503020204020204" pitchFamily="34" charset="-122"/>
              </a:rPr>
              <a:t>模型相比，</a:t>
            </a:r>
            <a:r>
              <a:rPr lang="en-US" altLang="zh-CN" b="0" i="0" dirty="0">
                <a:solidFill>
                  <a:srgbClr val="151920"/>
                </a:solidFill>
                <a:effectLst/>
                <a:latin typeface="Microsoft YaHei" panose="020B0503020204020204" pitchFamily="34" charset="-122"/>
                <a:ea typeface="Microsoft YaHei" panose="020B0503020204020204" pitchFamily="34" charset="-122"/>
              </a:rPr>
              <a:t>LSTMP RNN</a:t>
            </a:r>
            <a:r>
              <a:rPr lang="zh-CN" altLang="en-US" b="0" i="0" dirty="0">
                <a:solidFill>
                  <a:srgbClr val="151920"/>
                </a:solidFill>
                <a:effectLst/>
                <a:latin typeface="Microsoft YaHei" panose="020B0503020204020204" pitchFamily="34" charset="-122"/>
                <a:ea typeface="Microsoft YaHei" panose="020B0503020204020204" pitchFamily="34" charset="-122"/>
              </a:rPr>
              <a:t>模型的结果略好，然而具有单层和大量存储单元的</a:t>
            </a:r>
            <a:r>
              <a:rPr lang="en-US" altLang="zh-CN" b="0" i="0" dirty="0">
                <a:solidFill>
                  <a:srgbClr val="151920"/>
                </a:solidFill>
                <a:effectLst/>
                <a:latin typeface="Microsoft YaHei" panose="020B0503020204020204" pitchFamily="34" charset="-122"/>
                <a:ea typeface="Microsoft YaHei" panose="020B0503020204020204" pitchFamily="34" charset="-122"/>
              </a:rPr>
              <a:t>LSTMP RNN</a:t>
            </a:r>
            <a:r>
              <a:rPr lang="zh-CN" altLang="en-US" b="0" i="0" dirty="0">
                <a:solidFill>
                  <a:srgbClr val="151920"/>
                </a:solidFill>
                <a:effectLst/>
                <a:latin typeface="Microsoft YaHei" panose="020B0503020204020204" pitchFamily="34" charset="-122"/>
                <a:ea typeface="Microsoft YaHei" panose="020B0503020204020204" pitchFamily="34" charset="-122"/>
              </a:rPr>
              <a:t>模型倾向于过度拟合训练数据。增加</a:t>
            </a:r>
            <a:r>
              <a:rPr lang="en-US" altLang="zh-CN" b="0" i="0" dirty="0">
                <a:solidFill>
                  <a:srgbClr val="151920"/>
                </a:solidFill>
                <a:effectLst/>
                <a:latin typeface="Microsoft YaHei" panose="020B0503020204020204" pitchFamily="34" charset="-122"/>
                <a:ea typeface="Microsoft YaHei" panose="020B0503020204020204" pitchFamily="34" charset="-122"/>
              </a:rPr>
              <a:t>LSTMP RNN</a:t>
            </a:r>
            <a:r>
              <a:rPr lang="zh-CN" altLang="en-US" b="0" i="0" dirty="0">
                <a:solidFill>
                  <a:srgbClr val="151920"/>
                </a:solidFill>
                <a:effectLst/>
                <a:latin typeface="Microsoft YaHei" panose="020B0503020204020204" pitchFamily="34" charset="-122"/>
                <a:ea typeface="Microsoft YaHei" panose="020B0503020204020204" pitchFamily="34" charset="-122"/>
              </a:rPr>
              <a:t>层的数量似乎可以缓解这种记忆问题，并更好地概括保存的数据。</a:t>
            </a:r>
            <a:endParaRPr lang="zh-CN" alt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5070838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我们知道，</a:t>
            </a:r>
            <a:r>
              <a:rPr lang="en-US" altLang="zh-CN" dirty="0" smtClean="0"/>
              <a:t>RNN</a:t>
            </a:r>
            <a:r>
              <a:rPr lang="zh-CN" altLang="en-US" dirty="0" smtClean="0"/>
              <a:t>是处理时间序列的模型。但也可以通过加入</a:t>
            </a:r>
            <a:r>
              <a:rPr lang="en-US" altLang="zh-CN" dirty="0" smtClean="0"/>
              <a:t>CNN</a:t>
            </a:r>
            <a:r>
              <a:rPr lang="zh-CN" altLang="en-US" dirty="0" smtClean="0"/>
              <a:t>，来进行关于时空方面的建模  。 </a:t>
            </a:r>
            <a:r>
              <a:rPr lang="en-US" altLang="zh-CN" dirty="0" smtClean="0"/>
              <a:t>2015</a:t>
            </a:r>
            <a:r>
              <a:rPr lang="zh-CN" altLang="en-US" dirty="0" smtClean="0"/>
              <a:t>年</a:t>
            </a:r>
            <a:r>
              <a:rPr lang="en-US" altLang="zh-CN" dirty="0" smtClean="0"/>
              <a:t>NIPS</a:t>
            </a:r>
            <a:r>
              <a:rPr lang="zh-CN" altLang="en-US" dirty="0" smtClean="0"/>
              <a:t>中的一盘论文为了解决降水临近预报这个时空序列预测问题，作者将</a:t>
            </a:r>
            <a:r>
              <a:rPr lang="en-US" altLang="zh-CN" dirty="0" smtClean="0"/>
              <a:t>LSTM</a:t>
            </a:r>
            <a:r>
              <a:rPr lang="zh-CN" altLang="en-US" dirty="0" smtClean="0"/>
              <a:t>函数的思想推广到</a:t>
            </a:r>
            <a:r>
              <a:rPr lang="en-US" altLang="zh-CN" dirty="0" err="1" smtClean="0"/>
              <a:t>ConvLSTM</a:t>
            </a:r>
            <a:r>
              <a:rPr lang="zh-CN" altLang="en-US" dirty="0" smtClean="0"/>
              <a:t>中。通过叠加多个</a:t>
            </a:r>
            <a:r>
              <a:rPr lang="en-US" altLang="zh-CN" dirty="0" err="1" smtClean="0"/>
              <a:t>ConvLSTM</a:t>
            </a:r>
            <a:r>
              <a:rPr lang="zh-CN" altLang="en-US" dirty="0" smtClean="0"/>
              <a:t>层并形成编码预测结构。对比</a:t>
            </a:r>
            <a:r>
              <a:rPr lang="en-US" altLang="zh-CN" dirty="0" smtClean="0"/>
              <a:t>LSTM</a:t>
            </a:r>
            <a:r>
              <a:rPr lang="zh-CN" altLang="en-US" dirty="0" smtClean="0"/>
              <a:t>和</a:t>
            </a:r>
            <a:r>
              <a:rPr lang="en-US" altLang="zh-CN" dirty="0" err="1" smtClean="0"/>
              <a:t>ConvLSTM</a:t>
            </a:r>
            <a:r>
              <a:rPr lang="zh-CN" altLang="en-US" dirty="0" smtClean="0"/>
              <a:t>关键方程，我们可以看到</a:t>
            </a:r>
            <a:r>
              <a:rPr lang="en-US" altLang="zh-CN" dirty="0" err="1" smtClean="0"/>
              <a:t>ConVLSTM</a:t>
            </a:r>
            <a:r>
              <a:rPr lang="zh-CN" altLang="en-US" dirty="0" smtClean="0"/>
              <a:t>在状态到状态和输入到状态的转换中引入卷积算子（</a:t>
            </a:r>
            <a:r>
              <a:rPr lang="zh-CN" altLang="en-US" b="0" i="0" dirty="0" smtClean="0">
                <a:solidFill>
                  <a:srgbClr val="4D4D4D"/>
                </a:solidFill>
                <a:effectLst/>
                <a:latin typeface="-apple-system"/>
              </a:rPr>
              <a:t> ‘∗’ 表示卷积算子，‘◦’ 表示哈达玛乘积</a:t>
            </a:r>
            <a:r>
              <a:rPr lang="zh-CN" altLang="en-US" dirty="0" smtClean="0"/>
              <a:t>），它通过其本地邻居的输入和过去状态来确定网格中某个单元的未来状态。该方法减少了全连接结构的冗余连接，对于一些复杂时空模式可以通过网络的非线性和卷积结构来学习。</a:t>
            </a:r>
            <a:endParaRPr lang="en-US" altLang="zh-CN" dirty="0" smtClean="0"/>
          </a:p>
          <a:p>
            <a:r>
              <a:rPr lang="zh-CN" altLang="en-US" dirty="0" smtClean="0"/>
              <a:t>但该方法有一个缺点，在传递的过程中，空间结构被一层一层的解码，同时隐藏状态自下而上的传递。但是，记忆单元在每层结构中是相互独立的，只在同层的时域之间传递，那么，地层就会完全忽略顶层在上个时间步中记住的内容。就像右下图示， 相同色块的记忆单元没有时间信息的联系。</a:t>
            </a:r>
            <a:endParaRPr lang="zh-CN" alt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21930144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smtClean="0">
                <a:solidFill>
                  <a:srgbClr val="4D4D4D"/>
                </a:solidFill>
                <a:effectLst/>
                <a:latin typeface="-apple-system"/>
              </a:rPr>
              <a:t>为了解决这一问题，清华团队在</a:t>
            </a:r>
            <a:r>
              <a:rPr lang="en-US" altLang="zh-CN" b="0" i="0" dirty="0" smtClean="0">
                <a:solidFill>
                  <a:srgbClr val="4D4D4D"/>
                </a:solidFill>
                <a:effectLst/>
                <a:latin typeface="-apple-system"/>
              </a:rPr>
              <a:t>2017</a:t>
            </a:r>
            <a:r>
              <a:rPr lang="zh-CN" altLang="en-US" b="0" i="0" dirty="0" smtClean="0">
                <a:solidFill>
                  <a:srgbClr val="4D4D4D"/>
                </a:solidFill>
                <a:effectLst/>
                <a:latin typeface="-apple-system"/>
              </a:rPr>
              <a:t>年提出了</a:t>
            </a:r>
            <a:r>
              <a:rPr lang="en-US" altLang="zh-CN" b="0" i="0" dirty="0" err="1" smtClean="0">
                <a:solidFill>
                  <a:srgbClr val="4D4D4D"/>
                </a:solidFill>
                <a:effectLst/>
                <a:latin typeface="-apple-system"/>
              </a:rPr>
              <a:t>PredRNN</a:t>
            </a:r>
            <a:r>
              <a:rPr lang="zh-CN" altLang="en-US" b="0" i="0" dirty="0" smtClean="0">
                <a:solidFill>
                  <a:srgbClr val="4D4D4D"/>
                </a:solidFill>
                <a:effectLst/>
                <a:latin typeface="-apple-system"/>
              </a:rPr>
              <a:t>的方法。不同于</a:t>
            </a:r>
            <a:r>
              <a:rPr lang="en-US" altLang="zh-CN" b="0" i="0" dirty="0" err="1" smtClean="0">
                <a:solidFill>
                  <a:srgbClr val="4D4D4D"/>
                </a:solidFill>
                <a:effectLst/>
                <a:latin typeface="-apple-system"/>
              </a:rPr>
              <a:t>ConvLSTM</a:t>
            </a:r>
            <a:r>
              <a:rPr lang="en-US" altLang="zh-CN" b="0" i="0" dirty="0" smtClean="0">
                <a:solidFill>
                  <a:srgbClr val="4D4D4D"/>
                </a:solidFill>
                <a:effectLst/>
                <a:latin typeface="-apple-system"/>
              </a:rPr>
              <a:t>  cell states</a:t>
            </a:r>
            <a:r>
              <a:rPr lang="zh-CN" altLang="en-US" b="0" i="0" dirty="0" smtClean="0">
                <a:solidFill>
                  <a:srgbClr val="4D4D4D"/>
                </a:solidFill>
                <a:effectLst/>
                <a:latin typeface="-apple-system"/>
              </a:rPr>
              <a:t>只在水平方向上进行传递。该方法在基于</a:t>
            </a:r>
            <a:r>
              <a:rPr lang="en-US" altLang="zh-CN" b="0" i="0" dirty="0" err="1" smtClean="0">
                <a:solidFill>
                  <a:srgbClr val="4D4D4D"/>
                </a:solidFill>
                <a:effectLst/>
                <a:latin typeface="-apple-system"/>
              </a:rPr>
              <a:t>ConvLSTM</a:t>
            </a:r>
            <a:r>
              <a:rPr lang="zh-CN" altLang="en-US" b="0" i="0" dirty="0" smtClean="0">
                <a:solidFill>
                  <a:srgbClr val="4D4D4D"/>
                </a:solidFill>
                <a:effectLst/>
                <a:latin typeface="-apple-system"/>
              </a:rPr>
              <a:t>单元应用了一个统一的时空记忆池，并改变了</a:t>
            </a:r>
            <a:r>
              <a:rPr lang="en-US" altLang="zh-CN" b="0" i="0" dirty="0" smtClean="0">
                <a:solidFill>
                  <a:srgbClr val="4D4D4D"/>
                </a:solidFill>
                <a:effectLst/>
                <a:latin typeface="-apple-system"/>
              </a:rPr>
              <a:t>RNN</a:t>
            </a:r>
            <a:r>
              <a:rPr lang="zh-CN" altLang="en-US" b="0" i="0" dirty="0" smtClean="0">
                <a:solidFill>
                  <a:srgbClr val="4D4D4D"/>
                </a:solidFill>
                <a:effectLst/>
                <a:latin typeface="-apple-system"/>
              </a:rPr>
              <a:t>的连接， 所有的</a:t>
            </a:r>
            <a:r>
              <a:rPr lang="en-US" altLang="zh-CN" b="0" i="0" dirty="0" smtClean="0">
                <a:solidFill>
                  <a:srgbClr val="4D4D4D"/>
                </a:solidFill>
                <a:effectLst/>
                <a:latin typeface="-apple-system"/>
              </a:rPr>
              <a:t>LSTM</a:t>
            </a:r>
            <a:r>
              <a:rPr lang="zh-CN" altLang="en-US" b="0" i="0" dirty="0" smtClean="0">
                <a:solidFill>
                  <a:srgbClr val="4D4D4D"/>
                </a:solidFill>
                <a:effectLst/>
                <a:latin typeface="-apple-system"/>
              </a:rPr>
              <a:t>共享一个统一的记忆流，并沿着之字形方向进行更新。这样，信息就可以在两个方向上进行传递，垂直穿过堆叠的</a:t>
            </a:r>
            <a:r>
              <a:rPr lang="en-US" altLang="zh-CN" b="0" i="0" dirty="0" smtClean="0">
                <a:solidFill>
                  <a:srgbClr val="4D4D4D"/>
                </a:solidFill>
                <a:effectLst/>
                <a:latin typeface="-apple-system"/>
              </a:rPr>
              <a:t>RNN</a:t>
            </a:r>
            <a:r>
              <a:rPr lang="zh-CN" altLang="en-US" b="0" i="0" dirty="0" smtClean="0">
                <a:solidFill>
                  <a:srgbClr val="4D4D4D"/>
                </a:solidFill>
                <a:effectLst/>
                <a:latin typeface="-apple-system"/>
              </a:rPr>
              <a:t>层，水平穿过所有的</a:t>
            </a:r>
            <a:r>
              <a:rPr lang="en-US" altLang="zh-CN" b="0" i="0" dirty="0" smtClean="0">
                <a:solidFill>
                  <a:srgbClr val="4D4D4D"/>
                </a:solidFill>
                <a:effectLst/>
                <a:latin typeface="-apple-system"/>
              </a:rPr>
              <a:t>RNN</a:t>
            </a:r>
            <a:r>
              <a:rPr lang="zh-CN" altLang="en-US" b="0" i="0" dirty="0" smtClean="0">
                <a:solidFill>
                  <a:srgbClr val="4D4D4D"/>
                </a:solidFill>
                <a:effectLst/>
                <a:latin typeface="-apple-system"/>
              </a:rPr>
              <a:t>状态，允许不同</a:t>
            </a:r>
            <a:r>
              <a:rPr lang="en-US" altLang="zh-CN" b="0" i="0" dirty="0" smtClean="0">
                <a:solidFill>
                  <a:srgbClr val="4D4D4D"/>
                </a:solidFill>
                <a:effectLst/>
                <a:latin typeface="-apple-system"/>
              </a:rPr>
              <a:t>LSTM</a:t>
            </a:r>
            <a:r>
              <a:rPr lang="zh-CN" altLang="en-US" b="0" i="0" dirty="0" smtClean="0">
                <a:solidFill>
                  <a:srgbClr val="4D4D4D"/>
                </a:solidFill>
                <a:effectLst/>
                <a:latin typeface="-apple-system"/>
              </a:rPr>
              <a:t>的内存状态跨层交互。</a:t>
            </a:r>
            <a:endParaRPr lang="zh-CN" alt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6270648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实际上，在</a:t>
            </a:r>
            <a:r>
              <a:rPr lang="en-US" altLang="zh-CN" dirty="0" smtClean="0"/>
              <a:t>RNN</a:t>
            </a:r>
            <a:r>
              <a:rPr lang="zh-CN" altLang="en-US" dirty="0" smtClean="0"/>
              <a:t>中引入</a:t>
            </a:r>
            <a:r>
              <a:rPr lang="en-US" altLang="zh-CN" dirty="0" smtClean="0"/>
              <a:t>CNN</a:t>
            </a:r>
            <a:r>
              <a:rPr lang="zh-CN" altLang="en-US" dirty="0" smtClean="0"/>
              <a:t>的思想已经被用于很多论文中。在图像领域，一般使用</a:t>
            </a:r>
            <a:r>
              <a:rPr lang="zh-CN" altLang="en-US" b="0" i="0" dirty="0" smtClean="0">
                <a:solidFill>
                  <a:srgbClr val="333333"/>
                </a:solidFill>
                <a:effectLst/>
                <a:latin typeface="-apple-system"/>
              </a:rPr>
              <a:t>卷积提取相关特征，但卷积网络对于薄结构和弱文理区域的特征提取效果有限，具有上下文感知的特征没有被充分利用， 因此近期很多方法都在使用循环卷积的结构。本文提出了一种基于长短期记忆</a:t>
            </a:r>
            <a:r>
              <a:rPr lang="en-US" altLang="zh-CN" b="0" i="0" dirty="0" smtClean="0">
                <a:solidFill>
                  <a:srgbClr val="333333"/>
                </a:solidFill>
                <a:effectLst/>
                <a:latin typeface="-apple-system"/>
              </a:rPr>
              <a:t>(LSTM)</a:t>
            </a:r>
            <a:r>
              <a:rPr lang="zh-CN" altLang="en-US" b="0" i="0" dirty="0" smtClean="0">
                <a:solidFill>
                  <a:srgbClr val="333333"/>
                </a:solidFill>
                <a:effectLst/>
                <a:latin typeface="-apple-system"/>
              </a:rPr>
              <a:t>的循环多视图立体网络，该网络同时具有视图内和视图间自适应聚合模块。它由</a:t>
            </a:r>
            <a:r>
              <a:rPr lang="en-US" altLang="zh-CN" b="0" i="0" dirty="0" smtClean="0">
                <a:solidFill>
                  <a:srgbClr val="333333"/>
                </a:solidFill>
                <a:effectLst/>
                <a:latin typeface="-apple-system"/>
              </a:rPr>
              <a:t>4</a:t>
            </a:r>
            <a:r>
              <a:rPr lang="zh-CN" altLang="en-US" b="0" i="0" dirty="0" smtClean="0">
                <a:solidFill>
                  <a:srgbClr val="333333"/>
                </a:solidFill>
                <a:effectLst/>
                <a:latin typeface="-apple-system"/>
              </a:rPr>
              <a:t>个阶段组成。视图内特征提取模块聚合了多个尺度和具有不丰富纹理的区域的上下文感知特征。视图间代价体构建模块通过为每个视图生成像素级注意力图，自适应地聚合不同视图的代价体。采用</a:t>
            </a:r>
            <a:r>
              <a:rPr lang="en-US" altLang="zh-CN" b="0" i="0" dirty="0" smtClean="0">
                <a:solidFill>
                  <a:srgbClr val="333333"/>
                </a:solidFill>
                <a:effectLst/>
                <a:latin typeface="-apple-system"/>
              </a:rPr>
              <a:t>RNN-CNN</a:t>
            </a:r>
            <a:r>
              <a:rPr lang="zh-CN" altLang="en-US" b="0" i="0" dirty="0" smtClean="0">
                <a:solidFill>
                  <a:srgbClr val="333333"/>
                </a:solidFill>
                <a:effectLst/>
                <a:latin typeface="-apple-system"/>
              </a:rPr>
              <a:t>混合网络以循环的逐片模式对代价体进行正则化。最后，采用交叉熵进行像素级分类，计算反向传播的损失。得益于该模块集成了多尺度和上下文感知特征，其具有较强的泛化性和鲁棒性。</a:t>
            </a:r>
            <a:endParaRPr lang="en-US" altLang="zh-CN"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41132181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之前提到过，</a:t>
            </a:r>
            <a:r>
              <a:rPr lang="en-US" altLang="zh-CN" dirty="0" smtClean="0"/>
              <a:t>RNN</a:t>
            </a:r>
            <a:r>
              <a:rPr lang="zh-CN" altLang="en-US" dirty="0" smtClean="0"/>
              <a:t>具有短期记忆性，但将</a:t>
            </a:r>
            <a:r>
              <a:rPr lang="en-US" altLang="zh-CN" dirty="0" smtClean="0"/>
              <a:t>RNN</a:t>
            </a:r>
            <a:r>
              <a:rPr lang="zh-CN" altLang="en-US" dirty="0" smtClean="0"/>
              <a:t>应用于视频序列这种长序列会产生两个问题，第一视频特征通常在高维空间中，这导致</a:t>
            </a:r>
            <a:r>
              <a:rPr lang="en-US" altLang="zh-CN" dirty="0" smtClean="0"/>
              <a:t>RNN</a:t>
            </a:r>
            <a:r>
              <a:rPr lang="zh-CN" altLang="en-US" dirty="0" smtClean="0"/>
              <a:t>模型中的特征到隐藏映射矩阵非常大，大多数视频至少包含数千帧，这是一个传统</a:t>
            </a:r>
            <a:r>
              <a:rPr lang="en-US" altLang="zh-CN" dirty="0" smtClean="0"/>
              <a:t>RNN</a:t>
            </a:r>
            <a:r>
              <a:rPr lang="zh-CN" altLang="en-US" dirty="0" smtClean="0"/>
              <a:t>无法处理的长序列。针对于这两个问题，</a:t>
            </a:r>
            <a:r>
              <a:rPr lang="en-US" altLang="zh-CN" dirty="0" smtClean="0"/>
              <a:t>2021</a:t>
            </a:r>
            <a:r>
              <a:rPr lang="zh-CN" altLang="en-US" dirty="0" smtClean="0"/>
              <a:t>年提出了一种用于视频摘要任务的张量训练分层递归神经网络（</a:t>
            </a:r>
            <a:r>
              <a:rPr lang="en-US" altLang="zh-CN" dirty="0" smtClean="0"/>
              <a:t>TTH-RNN</a:t>
            </a:r>
            <a:r>
              <a:rPr lang="zh-CN" altLang="en-US" dirty="0" smtClean="0"/>
              <a:t>）。它包含一个张量序列嵌入层，以避免隐藏矩阵的大特征，它通过去除大部分训练参数来降低训练难度。以及一个</a:t>
            </a:r>
            <a:r>
              <a:rPr lang="en-US" altLang="zh-CN" dirty="0" smtClean="0"/>
              <a:t>LSTM</a:t>
            </a:r>
            <a:r>
              <a:rPr lang="zh-CN" altLang="en-US" dirty="0" smtClean="0"/>
              <a:t>的分层结构，以探索视频帧之间的长期时间相关性。分层</a:t>
            </a:r>
            <a:r>
              <a:rPr lang="en-US" altLang="zh-CN" dirty="0" smtClean="0"/>
              <a:t>LSTM</a:t>
            </a:r>
            <a:r>
              <a:rPr lang="zh-CN" altLang="en-US" dirty="0" smtClean="0"/>
              <a:t>有两层，第一层包含单个</a:t>
            </a:r>
            <a:r>
              <a:rPr lang="en-US" altLang="zh-CN" dirty="0" smtClean="0"/>
              <a:t>LSTM</a:t>
            </a:r>
            <a:r>
              <a:rPr lang="zh-CN" altLang="en-US" dirty="0" smtClean="0"/>
              <a:t>。它对属于每个子镜头的帧进行操作，并在每个步骤将子镜头内的时间相关性编码为最终隐藏状态。第二层包括前向</a:t>
            </a:r>
            <a:r>
              <a:rPr lang="en-US" altLang="zh-CN" dirty="0" smtClean="0"/>
              <a:t>LSTM</a:t>
            </a:r>
            <a:r>
              <a:rPr lang="zh-CN" altLang="en-US" dirty="0" smtClean="0"/>
              <a:t>和后向</a:t>
            </a:r>
            <a:r>
              <a:rPr lang="en-US" altLang="zh-CN" dirty="0" smtClean="0"/>
              <a:t>LSTM</a:t>
            </a:r>
            <a:r>
              <a:rPr lang="zh-CN" altLang="en-US" dirty="0" smtClean="0"/>
              <a:t>，表示为双向</a:t>
            </a:r>
            <a:r>
              <a:rPr lang="en-US" altLang="zh-CN" dirty="0" smtClean="0"/>
              <a:t>LSTM</a:t>
            </a:r>
            <a:r>
              <a:rPr lang="zh-CN" altLang="en-US" dirty="0" smtClean="0"/>
              <a:t>。它利用第一层中的隐藏状态作为输入，并捕获前向和后向方向上的子帧间时间相关性。最后，第一层和第二层的输出用于确定每个子热点被选择为汇总元素的概率。因此，它扩展了</a:t>
            </a:r>
            <a:r>
              <a:rPr lang="en-US" altLang="zh-CN" dirty="0" smtClean="0"/>
              <a:t>RNN</a:t>
            </a:r>
            <a:r>
              <a:rPr lang="zh-CN" altLang="en-US" dirty="0" smtClean="0"/>
              <a:t>可以处理的最长序列的限制，并</a:t>
            </a:r>
            <a:r>
              <a:rPr lang="zh-CN" altLang="en-US" sz="1200" dirty="0" smtClean="0">
                <a:latin typeface="+mn-ea"/>
              </a:rPr>
              <a:t>通过对帧序列进行分层建模，增强了非线性拟合能力。</a:t>
            </a:r>
            <a:endParaRPr lang="en-US" altLang="zh-CN"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7806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smtClean="0">
                <a:solidFill>
                  <a:srgbClr val="121212"/>
                </a:solidFill>
                <a:effectLst/>
                <a:latin typeface="-apple-system"/>
              </a:rPr>
              <a:t>将自回归模型变得复杂一些，</a:t>
            </a:r>
            <a:r>
              <a:rPr lang="zh-CN" altLang="en-US" dirty="0" smtClean="0"/>
              <a:t>时间的状态可以由过去</a:t>
            </a:r>
            <a:r>
              <a:rPr lang="en-US" altLang="zh-CN" dirty="0" smtClean="0"/>
              <a:t>n</a:t>
            </a:r>
            <a:r>
              <a:rPr lang="zh-CN" altLang="en-US" dirty="0" smtClean="0"/>
              <a:t>个时间</a:t>
            </a:r>
            <a:r>
              <a:rPr lang="zh-CN" altLang="en-US" b="0" i="0" dirty="0" smtClean="0">
                <a:solidFill>
                  <a:srgbClr val="121212"/>
                </a:solidFill>
                <a:effectLst/>
                <a:latin typeface="-apple-system"/>
              </a:rPr>
              <a:t>线性组合或非线性组合得出，可以是单步得到或者是多步得到。并且为了让包含的信息有连贯的部分，也有特异的方面，有人就提出了对每个间隔的状态单独处理，并把它称为</a:t>
            </a:r>
            <a:r>
              <a:rPr lang="en-US" altLang="zh-CN" b="0" i="0" dirty="0" smtClean="0">
                <a:solidFill>
                  <a:srgbClr val="121212"/>
                </a:solidFill>
                <a:effectLst/>
                <a:latin typeface="-apple-system"/>
              </a:rPr>
              <a:t>t</a:t>
            </a:r>
            <a:r>
              <a:rPr lang="zh-CN" altLang="en-US" b="0" i="0" dirty="0" smtClean="0">
                <a:solidFill>
                  <a:srgbClr val="121212"/>
                </a:solidFill>
                <a:effectLst/>
                <a:latin typeface="-apple-system"/>
              </a:rPr>
              <a:t>时刻的隐藏状态，并在之间建立联系，使得其整体连贯。</a:t>
            </a:r>
            <a:endParaRPr lang="en-US" altLang="zh-CN" b="0" i="0" dirty="0" smtClean="0">
              <a:solidFill>
                <a:srgbClr val="121212"/>
              </a:solidFill>
              <a:effectLst/>
              <a:latin typeface="-apple-system"/>
            </a:endParaRPr>
          </a:p>
          <a:p>
            <a:r>
              <a:rPr lang="zh-CN" altLang="en-US" b="0" i="0" dirty="0" smtClean="0">
                <a:solidFill>
                  <a:srgbClr val="121212"/>
                </a:solidFill>
                <a:effectLst/>
                <a:latin typeface="-apple-system"/>
              </a:rPr>
              <a:t>（由于每个时间点有单独的</a:t>
            </a:r>
            <a:r>
              <a:rPr lang="en-US" altLang="zh-CN" b="0" i="0" dirty="0" smtClean="0">
                <a:solidFill>
                  <a:srgbClr val="121212"/>
                </a:solidFill>
                <a:effectLst/>
                <a:latin typeface="-apple-system"/>
              </a:rPr>
              <a:t>hidden state</a:t>
            </a:r>
            <a:r>
              <a:rPr lang="zh-CN" altLang="en-US" b="0" i="0" dirty="0" smtClean="0">
                <a:solidFill>
                  <a:srgbClr val="121212"/>
                </a:solidFill>
                <a:effectLst/>
                <a:latin typeface="-apple-system"/>
              </a:rPr>
              <a:t>，他们之间的</a:t>
            </a:r>
            <a:r>
              <a:rPr lang="zh-CN" altLang="en-US" b="1" i="0" dirty="0" smtClean="0">
                <a:solidFill>
                  <a:srgbClr val="121212"/>
                </a:solidFill>
                <a:effectLst/>
                <a:latin typeface="-apple-system"/>
              </a:rPr>
              <a:t>特异区别比较复杂</a:t>
            </a:r>
            <a:r>
              <a:rPr lang="zh-CN" altLang="en-US" b="0" i="0" dirty="0" smtClean="0">
                <a:solidFill>
                  <a:srgbClr val="121212"/>
                </a:solidFill>
                <a:effectLst/>
                <a:latin typeface="-apple-system"/>
              </a:rPr>
              <a:t>，对于一长串的</a:t>
            </a:r>
            <a:r>
              <a:rPr lang="en-US" altLang="zh-CN" b="0" i="0" dirty="0" smtClean="0">
                <a:solidFill>
                  <a:srgbClr val="121212"/>
                </a:solidFill>
                <a:effectLst/>
                <a:latin typeface="-apple-system"/>
              </a:rPr>
              <a:t>hidden state</a:t>
            </a:r>
            <a:r>
              <a:rPr lang="zh-CN" altLang="en-US" b="0" i="0" dirty="0" smtClean="0">
                <a:solidFill>
                  <a:srgbClr val="121212"/>
                </a:solidFill>
                <a:effectLst/>
                <a:latin typeface="-apple-system"/>
              </a:rPr>
              <a:t>就很难有规律可循，所以需要看它们整体的分布趋势）</a:t>
            </a:r>
            <a:endParaRPr lang="en-US" altLang="zh-CN"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99116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smtClean="0">
                <a:solidFill>
                  <a:srgbClr val="121212"/>
                </a:solidFill>
                <a:effectLst/>
                <a:latin typeface="-apple-system"/>
              </a:rPr>
              <a:t>其中一个方法是</a:t>
            </a:r>
            <a:r>
              <a:rPr lang="zh-CN" altLang="en-US" b="1" i="0" dirty="0" smtClean="0">
                <a:solidFill>
                  <a:srgbClr val="121212"/>
                </a:solidFill>
                <a:effectLst/>
                <a:latin typeface="-apple-system"/>
              </a:rPr>
              <a:t>线性动态系统，</a:t>
            </a:r>
            <a:r>
              <a:rPr lang="zh-CN" altLang="en-US" b="0" i="0" dirty="0" smtClean="0">
                <a:solidFill>
                  <a:srgbClr val="121212"/>
                </a:solidFill>
                <a:effectLst/>
                <a:latin typeface="-apple-system"/>
              </a:rPr>
              <a:t>它允许隐藏状态在不同的时间点之间有线性的变化，有时还会加上一些高斯噪声。</a:t>
            </a:r>
            <a:endParaRPr lang="en-US" altLang="zh-CN" b="0" i="0" dirty="0" smtClean="0">
              <a:solidFill>
                <a:srgbClr val="121212"/>
              </a:solidFill>
              <a:effectLst/>
              <a:latin typeface="-apple-system"/>
            </a:endParaRPr>
          </a:p>
          <a:p>
            <a:r>
              <a:rPr lang="zh-CN" altLang="en-US" b="0" i="0" dirty="0" smtClean="0">
                <a:solidFill>
                  <a:srgbClr val="121212"/>
                </a:solidFill>
                <a:effectLst/>
                <a:latin typeface="-apple-system"/>
              </a:rPr>
              <a:t>对于下一时间点的预测是根据历史数据的。</a:t>
            </a:r>
            <a:endParaRPr lang="en-US" altLang="zh-CN" b="0" i="0" dirty="0">
              <a:solidFill>
                <a:srgbClr val="121212"/>
              </a:solidFill>
              <a:effectLst/>
              <a:latin typeface="-apple-system"/>
            </a:endParaRP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485926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smtClean="0">
                <a:solidFill>
                  <a:srgbClr val="121212"/>
                </a:solidFill>
                <a:effectLst/>
                <a:latin typeface="-apple-system"/>
              </a:rPr>
              <a:t>使用一个离散的概率分布来决定预测，那就是第二种方法</a:t>
            </a:r>
            <a:r>
              <a:rPr lang="zh-CN" altLang="en-US" b="1" i="0" dirty="0" smtClean="0">
                <a:solidFill>
                  <a:srgbClr val="121212"/>
                </a:solidFill>
                <a:effectLst/>
                <a:latin typeface="-apple-system"/>
              </a:rPr>
              <a:t>隐马尔可夫模型</a:t>
            </a:r>
            <a:r>
              <a:rPr lang="zh-CN" altLang="en-US" b="0" i="0" dirty="0" smtClean="0">
                <a:solidFill>
                  <a:srgbClr val="121212"/>
                </a:solidFill>
                <a:effectLst/>
                <a:latin typeface="-apple-system"/>
              </a:rPr>
              <a:t>。每一个位代表了一种状态，不同的时间点之间状态的变化是通过一个可训练的变化矩阵来完成的，另一个就是把用离散分布表示的状态连转化为实际的输出。但是离散的表达也诞生了一个问题，就是这个状态</a:t>
            </a:r>
            <a:r>
              <a:rPr lang="en-US" altLang="zh-CN" b="0" i="0" dirty="0" smtClean="0">
                <a:solidFill>
                  <a:srgbClr val="121212"/>
                </a:solidFill>
                <a:effectLst/>
                <a:latin typeface="-apple-system"/>
              </a:rPr>
              <a:t>vector</a:t>
            </a:r>
            <a:r>
              <a:rPr lang="zh-CN" altLang="en-US" b="0" i="0" dirty="0" smtClean="0">
                <a:solidFill>
                  <a:srgbClr val="121212"/>
                </a:solidFill>
                <a:effectLst/>
                <a:latin typeface="-apple-system"/>
              </a:rPr>
              <a:t>恐怕要很大才能形容一个复杂的问题，但参数的增多也这使得解析难度大大扩大，很多编码段都并没有被用上。</a:t>
            </a:r>
          </a:p>
          <a:p>
            <a:r>
              <a:rPr lang="zh-CN" altLang="en-US" dirty="0"/>
              <a:t/>
            </a:r>
            <a:br>
              <a:rPr lang="zh-CN" altLang="en-US" dirty="0"/>
            </a:b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636702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875504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smtClean="0">
                <a:solidFill>
                  <a:srgbClr val="121212"/>
                </a:solidFill>
                <a:effectLst/>
                <a:latin typeface="-apple-system"/>
              </a:rPr>
              <a:t>为了解决隐马尔科夫模型状态向量过大的问题，人们提出了循环神经网络，（它在</a:t>
            </a:r>
            <a:r>
              <a:rPr lang="en-US" altLang="zh-CN" b="0" i="0" dirty="0" smtClean="0">
                <a:solidFill>
                  <a:srgbClr val="121212"/>
                </a:solidFill>
                <a:effectLst/>
                <a:latin typeface="-apple-system"/>
              </a:rPr>
              <a:t>HMM</a:t>
            </a:r>
            <a:r>
              <a:rPr lang="zh-CN" altLang="en-US" b="0" i="0" dirty="0" smtClean="0">
                <a:solidFill>
                  <a:srgbClr val="121212"/>
                </a:solidFill>
                <a:effectLst/>
                <a:latin typeface="-apple-system"/>
              </a:rPr>
              <a:t>的基础上使用了非线性的变换，这样可以表达更复杂的转变，）相比于</a:t>
            </a:r>
            <a:r>
              <a:rPr lang="en-US" altLang="zh-CN" b="0" i="0" dirty="0" smtClean="0">
                <a:solidFill>
                  <a:srgbClr val="121212"/>
                </a:solidFill>
                <a:effectLst/>
                <a:latin typeface="-apple-system"/>
              </a:rPr>
              <a:t>HMM</a:t>
            </a:r>
            <a:r>
              <a:rPr lang="zh-CN" altLang="en-US" b="0" i="0" dirty="0" smtClean="0">
                <a:solidFill>
                  <a:srgbClr val="121212"/>
                </a:solidFill>
                <a:effectLst/>
                <a:latin typeface="-apple-system"/>
              </a:rPr>
              <a:t>，它采用多位连续的</a:t>
            </a:r>
            <a:r>
              <a:rPr lang="en-US" altLang="zh-CN" b="0" i="0" dirty="0" smtClean="0">
                <a:solidFill>
                  <a:srgbClr val="121212"/>
                </a:solidFill>
                <a:effectLst/>
                <a:latin typeface="-apple-system"/>
              </a:rPr>
              <a:t>hidden state</a:t>
            </a:r>
            <a:r>
              <a:rPr lang="zh-CN" altLang="en-US" b="0" i="0" dirty="0" smtClean="0">
                <a:solidFill>
                  <a:srgbClr val="121212"/>
                </a:solidFill>
                <a:effectLst/>
                <a:latin typeface="-apple-system"/>
              </a:rPr>
              <a:t>能够保存更多过去节点的信息，也节省空间。</a:t>
            </a:r>
            <a:endParaRPr lang="en-US" altLang="zh-CN" b="0" i="0" dirty="0" smtClean="0">
              <a:solidFill>
                <a:srgbClr val="121212"/>
              </a:solidFill>
              <a:effectLst/>
              <a:latin typeface="-apple-system"/>
            </a:endParaRPr>
          </a:p>
          <a:p>
            <a:r>
              <a:rPr lang="zh-CN" altLang="en-US" dirty="0" smtClean="0"/>
              <a:t>在传统的神经网络模型中，是从输入层到隐含层再到输出层，层与层之间是全连接的，每层之间的节点是无连接的。但是这种普通的神经网络对于很多问题却无能无力。例如，你要预测句子的下一个单词是什么，一般需要用到前面的单词，因为一个句子中前后单词并不是独立的。</a:t>
            </a:r>
            <a:r>
              <a:rPr lang="en-US" altLang="zh-CN" dirty="0" smtClean="0"/>
              <a:t>RNN</a:t>
            </a:r>
            <a:r>
              <a:rPr lang="zh-CN" altLang="en-US" dirty="0" smtClean="0"/>
              <a:t>之所以称为循环神经网路，就是因为一个序列当前的输出与前面的输出也有关。具体的表现形式为网络会对前面的信息进行记忆并应用于当前输出的计算中，即隐藏层之间的节点不再无连接而是有连接的，并且隐藏层的输入不仅包括输入层的输出还包括上一时刻隐藏层的输出。</a:t>
            </a:r>
            <a:endParaRPr lang="zh-CN" alt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577012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如左图所示，当</a:t>
            </a:r>
            <a:r>
              <a:rPr lang="en-US" altLang="zh-CN" dirty="0"/>
              <a:t>x</a:t>
            </a:r>
            <a:r>
              <a:rPr lang="zh-CN" altLang="en-US" dirty="0"/>
              <a:t>输入至神经网络中，每一次隐藏层中的神经元产生输出后，输出的结果就会存储到</a:t>
            </a:r>
            <a:r>
              <a:rPr lang="en-US" altLang="zh-CN" dirty="0"/>
              <a:t>memory </a:t>
            </a:r>
            <a:r>
              <a:rPr lang="zh-CN" altLang="en-US" dirty="0"/>
              <a:t>中。当有新的输入时，除了该输入外，存储在</a:t>
            </a:r>
            <a:r>
              <a:rPr lang="en-US" altLang="zh-CN" dirty="0"/>
              <a:t>memory</a:t>
            </a:r>
            <a:r>
              <a:rPr lang="zh-CN" altLang="en-US" dirty="0"/>
              <a:t>中的值也会影响输出。</a:t>
            </a:r>
            <a:endParaRPr lang="en-US" altLang="zh-CN" dirty="0"/>
          </a:p>
          <a:p>
            <a:endParaRPr lang="zh-CN" alt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357735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60.png"/><Relationship Id="rId4" Type="http://schemas.microsoft.com/office/2007/relationships/hdphoto" Target="../media/hdphoto5.wdp"/></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8.png"/><Relationship Id="rId4" Type="http://schemas.microsoft.com/office/2007/relationships/hdphoto" Target="../media/hdphoto6.wdp"/></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microsoft.com/office/2007/relationships/hdphoto" Target="../media/hdphoto7.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microsoft.com/office/2007/relationships/hdphoto" Target="../media/hdphoto9.wdp"/><Relationship Id="rId5" Type="http://schemas.openxmlformats.org/officeDocument/2006/relationships/image" Target="../media/image25.png"/><Relationship Id="rId4" Type="http://schemas.microsoft.com/office/2007/relationships/hdphoto" Target="../media/hdphoto8.wdp"/></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microsoft.com/office/2007/relationships/hdphoto" Target="../media/hdphoto10.wdp"/></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4.PNG"/><Relationship Id="rId7" Type="http://schemas.microsoft.com/office/2007/relationships/hdphoto" Target="../media/hdphoto12.wdp"/><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46.png"/><Relationship Id="rId5" Type="http://schemas.microsoft.com/office/2007/relationships/hdphoto" Target="../media/hdphoto11.wdp"/><Relationship Id="rId4" Type="http://schemas.openxmlformats.org/officeDocument/2006/relationships/image" Target="../media/image45.png"/><Relationship Id="rId9" Type="http://schemas.microsoft.com/office/2007/relationships/hdphoto" Target="../media/hdphoto13.wdp"/></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microsoft.com/office/2007/relationships/hdphoto" Target="../media/hdphoto14.wdp"/></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55.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microsoft.com/office/2007/relationships/hdphoto" Target="../media/hdphoto4.wdp"/></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flipH="1">
            <a:off x="6736740" y="5435386"/>
            <a:ext cx="10847172" cy="4531574"/>
          </a:xfrm>
          <a:custGeom>
            <a:avLst/>
            <a:gdLst/>
            <a:ahLst/>
            <a:cxnLst/>
            <a:rect l="l" t="t" r="r" b="b"/>
            <a:pathLst>
              <a:path w="10847172" h="4531574">
                <a:moveTo>
                  <a:pt x="0" y="4531552"/>
                </a:moveTo>
                <a:lnTo>
                  <a:pt x="0" y="20787"/>
                </a:lnTo>
                <a:lnTo>
                  <a:pt x="10851457" y="4531552"/>
                </a:lnTo>
                <a:lnTo>
                  <a:pt x="0" y="4531552"/>
                </a:lnTo>
                <a:close/>
              </a:path>
            </a:pathLst>
          </a:custGeom>
          <a:solidFill>
            <a:srgbClr val="1F4E78"/>
          </a:solidFill>
          <a:ln/>
          <a:effectLst>
            <a:outerShdw blurRad="133350" dist="12700" dir="2700000" algn="bl" rotWithShape="0">
              <a:srgbClr val="000000">
                <a:alpha val="100000"/>
              </a:srgbClr>
            </a:outerShdw>
          </a:effectLst>
        </p:spPr>
      </p:sp>
      <p:sp>
        <p:nvSpPr>
          <p:cNvPr id="3" name="Shape 1"/>
          <p:cNvSpPr/>
          <p:nvPr/>
        </p:nvSpPr>
        <p:spPr>
          <a:xfrm>
            <a:off x="-52907" y="5435386"/>
            <a:ext cx="10847172" cy="4531574"/>
          </a:xfrm>
          <a:custGeom>
            <a:avLst/>
            <a:gdLst/>
            <a:ahLst/>
            <a:cxnLst/>
            <a:rect l="l" t="t" r="r" b="b"/>
            <a:pathLst>
              <a:path w="10847172" h="4531574">
                <a:moveTo>
                  <a:pt x="0" y="4531552"/>
                </a:moveTo>
                <a:lnTo>
                  <a:pt x="0" y="20787"/>
                </a:lnTo>
                <a:lnTo>
                  <a:pt x="10851457" y="4531552"/>
                </a:lnTo>
                <a:lnTo>
                  <a:pt x="0" y="4531552"/>
                </a:lnTo>
                <a:close/>
              </a:path>
            </a:pathLst>
          </a:custGeom>
          <a:solidFill>
            <a:srgbClr val="1F4E78"/>
          </a:solidFill>
          <a:ln/>
          <a:effectLst>
            <a:outerShdw blurRad="133350" dist="12700" dir="2700000" algn="bl" rotWithShape="0">
              <a:srgbClr val="000000">
                <a:alpha val="100000"/>
              </a:srgbClr>
            </a:outerShdw>
          </a:effectLst>
        </p:spPr>
      </p:sp>
      <p:sp>
        <p:nvSpPr>
          <p:cNvPr id="4" name="Text 2"/>
          <p:cNvSpPr/>
          <p:nvPr/>
        </p:nvSpPr>
        <p:spPr>
          <a:xfrm>
            <a:off x="1235467" y="3041068"/>
            <a:ext cx="15085457" cy="1737079"/>
          </a:xfrm>
          <a:prstGeom prst="rect">
            <a:avLst/>
          </a:prstGeom>
          <a:noFill/>
          <a:ln/>
        </p:spPr>
        <p:txBody>
          <a:bodyPr wrap="square" lIns="95250" tIns="95250" rIns="95250" bIns="95250" rtlCol="0" anchor="t">
            <a:spAutoFit/>
          </a:bodyPr>
          <a:lstStyle/>
          <a:p>
            <a:pPr algn="ctr">
              <a:lnSpc>
                <a:spcPct val="120000"/>
              </a:lnSpc>
              <a:spcBef>
                <a:spcPts val="375"/>
              </a:spcBef>
            </a:pPr>
            <a:r>
              <a:rPr lang="zh-CN" altLang="en-US" sz="9000" b="1" dirty="0">
                <a:solidFill>
                  <a:srgbClr val="1F4E78"/>
                </a:solidFill>
                <a:latin typeface="微软雅黑" pitchFamily="34" charset="0"/>
                <a:ea typeface="微软雅黑" pitchFamily="34" charset="-122"/>
              </a:rPr>
              <a:t>一、序列问题</a:t>
            </a:r>
            <a:endParaRPr lang="en-US" sz="3000" dirty="0"/>
          </a:p>
        </p:txBody>
      </p:sp>
      <p:pic>
        <p:nvPicPr>
          <p:cNvPr id="5" name="Image 0" descr="preencoded.png"/>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945550" y="1525019"/>
            <a:ext cx="1665380" cy="1516049"/>
          </a:xfrm>
          <a:prstGeom prst="rect">
            <a:avLst/>
          </a:prstGeom>
        </p:spPr>
      </p:pic>
      <p:pic>
        <p:nvPicPr>
          <p:cNvPr id="15" name="Image 3">
            <a:extLst>
              <a:ext uri="{FF2B5EF4-FFF2-40B4-BE49-F238E27FC236}">
                <a16:creationId xmlns:a16="http://schemas.microsoft.com/office/drawing/2014/main" id="{4118DFF4-9365-9448-707E-C36069B397C3}"/>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178158" y="5584316"/>
            <a:ext cx="247210" cy="294648"/>
          </a:xfrm>
          <a:prstGeom prst="rect">
            <a:avLst/>
          </a:prstGeom>
        </p:spPr>
      </p:pic>
      <p:pic>
        <p:nvPicPr>
          <p:cNvPr id="16" name="Image 4">
            <a:extLst>
              <a:ext uri="{FF2B5EF4-FFF2-40B4-BE49-F238E27FC236}">
                <a16:creationId xmlns:a16="http://schemas.microsoft.com/office/drawing/2014/main" id="{2339EEEF-4800-4329-D996-1BCEC95F46E8}"/>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9301527" y="5343376"/>
            <a:ext cx="272181" cy="294648"/>
          </a:xfrm>
          <a:prstGeom prst="rect">
            <a:avLst/>
          </a:prstGeom>
        </p:spPr>
      </p:pic>
    </p:spTree>
    <p:extLst>
      <p:ext uri="{BB962C8B-B14F-4D97-AF65-F5344CB8AC3E}">
        <p14:creationId xmlns:p14="http://schemas.microsoft.com/office/powerpoint/2010/main" val="1743803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44778" y="278552"/>
            <a:ext cx="13537495" cy="655757"/>
          </a:xfrm>
          <a:prstGeom prst="rect">
            <a:avLst/>
          </a:prstGeom>
          <a:noFill/>
          <a:ln/>
        </p:spPr>
        <p:txBody>
          <a:bodyPr wrap="square" lIns="95250" tIns="95250" rIns="95250" bIns="95250" rtlCol="0" anchor="t">
            <a:spAutoFit/>
          </a:bodyPr>
          <a:lstStyle/>
          <a:p>
            <a:pPr>
              <a:lnSpc>
                <a:spcPct val="120000"/>
              </a:lnSpc>
              <a:spcBef>
                <a:spcPts val="375"/>
              </a:spcBef>
            </a:pPr>
            <a:r>
              <a:rPr lang="zh-CN" altLang="en-US" sz="2700" b="1" dirty="0">
                <a:solidFill>
                  <a:srgbClr val="003366"/>
                </a:solidFill>
                <a:latin typeface="Microsoft Yahei" pitchFamily="34" charset="0"/>
                <a:ea typeface="Microsoft Yahei" pitchFamily="34" charset="-122"/>
              </a:rPr>
              <a:t>循环神经网络（</a:t>
            </a:r>
            <a:r>
              <a:rPr lang="en-US" altLang="zh-CN" sz="2700" b="1" dirty="0">
                <a:solidFill>
                  <a:srgbClr val="003366"/>
                </a:solidFill>
                <a:latin typeface="Microsoft Yahei" pitchFamily="34" charset="0"/>
                <a:ea typeface="Microsoft Yahei" pitchFamily="34" charset="-122"/>
              </a:rPr>
              <a:t>Recurrent Neural Networks</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RNN</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1990</a:t>
            </a:r>
            <a:endParaRPr lang="en-US" altLang="zh-CN"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6" name="文本框 5">
            <a:extLst>
              <a:ext uri="{FF2B5EF4-FFF2-40B4-BE49-F238E27FC236}">
                <a16:creationId xmlns:a16="http://schemas.microsoft.com/office/drawing/2014/main" id="{2BB24145-6DDF-7DBA-0C6E-9D7EADCD6CC9}"/>
              </a:ext>
            </a:extLst>
          </p:cNvPr>
          <p:cNvSpPr txBox="1"/>
          <p:nvPr/>
        </p:nvSpPr>
        <p:spPr>
          <a:xfrm>
            <a:off x="989195" y="1456592"/>
            <a:ext cx="9851258" cy="584775"/>
          </a:xfrm>
          <a:prstGeom prst="rect">
            <a:avLst/>
          </a:prstGeom>
          <a:noFill/>
        </p:spPr>
        <p:txBody>
          <a:bodyPr wrap="square" rtlCol="0">
            <a:spAutoFit/>
          </a:bodyPr>
          <a:lstStyle/>
          <a:p>
            <a:pPr marL="285750" indent="-285750">
              <a:buFont typeface="Wingdings" panose="05000000000000000000" pitchFamily="2" charset="2"/>
              <a:buChar char="l"/>
            </a:pPr>
            <a:r>
              <a:rPr lang="en-US" altLang="zh-CN" sz="3200" b="1" dirty="0"/>
              <a:t>RNN</a:t>
            </a:r>
            <a:r>
              <a:rPr lang="zh-CN" altLang="en-US" sz="3200" b="1" dirty="0"/>
              <a:t>（</a:t>
            </a:r>
            <a:r>
              <a:rPr lang="en-US" altLang="zh-CN" sz="3200" b="1" dirty="0"/>
              <a:t>1990</a:t>
            </a:r>
            <a:r>
              <a:rPr lang="zh-CN" altLang="en-US" sz="3200" b="1" dirty="0"/>
              <a:t>）</a:t>
            </a:r>
            <a:endParaRPr lang="zh-CN" altLang="en-US" dirty="0"/>
          </a:p>
        </p:txBody>
      </p:sp>
      <p:pic>
        <p:nvPicPr>
          <p:cNvPr id="10" name="图片 9">
            <a:extLst>
              <a:ext uri="{FF2B5EF4-FFF2-40B4-BE49-F238E27FC236}">
                <a16:creationId xmlns:a16="http://schemas.microsoft.com/office/drawing/2014/main" id="{EECF3C7B-D6A6-0BE5-3B2E-58D27E1633AA}"/>
              </a:ext>
            </a:extLst>
          </p:cNvPr>
          <p:cNvPicPr>
            <a:picLocks noChangeAspect="1"/>
          </p:cNvPicPr>
          <p:nvPr/>
        </p:nvPicPr>
        <p:blipFill>
          <a:blip r:embed="rId3"/>
          <a:stretch>
            <a:fillRect/>
          </a:stretch>
        </p:blipFill>
        <p:spPr>
          <a:xfrm>
            <a:off x="1000800" y="2586728"/>
            <a:ext cx="15554562" cy="5341110"/>
          </a:xfrm>
          <a:prstGeom prst="rect">
            <a:avLst/>
          </a:prstGeom>
        </p:spPr>
      </p:pic>
      <p:sp>
        <p:nvSpPr>
          <p:cNvPr id="18" name="文本框 17">
            <a:extLst>
              <a:ext uri="{FF2B5EF4-FFF2-40B4-BE49-F238E27FC236}">
                <a16:creationId xmlns:a16="http://schemas.microsoft.com/office/drawing/2014/main" id="{73779DF7-F037-F9BA-3C0A-2CD6115D00A2}"/>
              </a:ext>
            </a:extLst>
          </p:cNvPr>
          <p:cNvSpPr txBox="1"/>
          <p:nvPr/>
        </p:nvSpPr>
        <p:spPr>
          <a:xfrm>
            <a:off x="3448032" y="7574280"/>
            <a:ext cx="2420281" cy="523220"/>
          </a:xfrm>
          <a:prstGeom prst="rect">
            <a:avLst/>
          </a:prstGeom>
          <a:noFill/>
        </p:spPr>
        <p:txBody>
          <a:bodyPr wrap="square" rtlCol="0">
            <a:spAutoFit/>
          </a:bodyPr>
          <a:lstStyle/>
          <a:p>
            <a:r>
              <a:rPr lang="zh-CN" altLang="en-US" sz="2800" dirty="0">
                <a:solidFill>
                  <a:schemeClr val="accent1">
                    <a:lumMod val="50000"/>
                  </a:schemeClr>
                </a:solidFill>
              </a:rPr>
              <a:t>图像生成文字</a:t>
            </a:r>
          </a:p>
        </p:txBody>
      </p:sp>
      <p:sp>
        <p:nvSpPr>
          <p:cNvPr id="19" name="文本框 18">
            <a:extLst>
              <a:ext uri="{FF2B5EF4-FFF2-40B4-BE49-F238E27FC236}">
                <a16:creationId xmlns:a16="http://schemas.microsoft.com/office/drawing/2014/main" id="{5C7CF9FB-58F0-BD2A-2717-1E320220B92D}"/>
              </a:ext>
            </a:extLst>
          </p:cNvPr>
          <p:cNvSpPr txBox="1"/>
          <p:nvPr/>
        </p:nvSpPr>
        <p:spPr>
          <a:xfrm>
            <a:off x="6726245" y="7574280"/>
            <a:ext cx="1856541" cy="523220"/>
          </a:xfrm>
          <a:prstGeom prst="rect">
            <a:avLst/>
          </a:prstGeom>
          <a:noFill/>
        </p:spPr>
        <p:txBody>
          <a:bodyPr wrap="square" rtlCol="0">
            <a:spAutoFit/>
          </a:bodyPr>
          <a:lstStyle/>
          <a:p>
            <a:r>
              <a:rPr lang="zh-CN" altLang="en-US" sz="2800" dirty="0">
                <a:solidFill>
                  <a:schemeClr val="accent1">
                    <a:lumMod val="50000"/>
                  </a:schemeClr>
                </a:solidFill>
              </a:rPr>
              <a:t>情感分析</a:t>
            </a:r>
          </a:p>
        </p:txBody>
      </p:sp>
      <p:sp>
        <p:nvSpPr>
          <p:cNvPr id="22" name="矩形 21">
            <a:extLst>
              <a:ext uri="{FF2B5EF4-FFF2-40B4-BE49-F238E27FC236}">
                <a16:creationId xmlns:a16="http://schemas.microsoft.com/office/drawing/2014/main" id="{BD0571C7-8521-E431-C76E-2196313D7DF3}"/>
              </a:ext>
            </a:extLst>
          </p:cNvPr>
          <p:cNvSpPr/>
          <p:nvPr/>
        </p:nvSpPr>
        <p:spPr>
          <a:xfrm>
            <a:off x="9359153" y="2586728"/>
            <a:ext cx="7010400" cy="49875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箭头连接符 23">
            <a:extLst>
              <a:ext uri="{FF2B5EF4-FFF2-40B4-BE49-F238E27FC236}">
                <a16:creationId xmlns:a16="http://schemas.microsoft.com/office/drawing/2014/main" id="{B089BB4F-0F0A-D92D-BC07-D5A0C65A27CC}"/>
              </a:ext>
            </a:extLst>
          </p:cNvPr>
          <p:cNvCxnSpPr/>
          <p:nvPr/>
        </p:nvCxnSpPr>
        <p:spPr>
          <a:xfrm>
            <a:off x="12649200" y="7574280"/>
            <a:ext cx="0" cy="5232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1EC38724-09B8-9CE1-A9E7-DF1628774462}"/>
                  </a:ext>
                </a:extLst>
              </p:cNvPr>
              <p:cNvSpPr txBox="1"/>
              <p:nvPr/>
            </p:nvSpPr>
            <p:spPr>
              <a:xfrm>
                <a:off x="9562037" y="8097500"/>
                <a:ext cx="7034845" cy="523220"/>
              </a:xfrm>
              <a:prstGeom prst="rect">
                <a:avLst/>
              </a:prstGeom>
              <a:noFill/>
            </p:spPr>
            <p:txBody>
              <a:bodyPr wrap="square" rtlCol="0">
                <a:spAutoFit/>
              </a:bodyPr>
              <a:lstStyle/>
              <a:p>
                <a:r>
                  <a:rPr lang="zh-CN" altLang="en-US" sz="2800" dirty="0">
                    <a:latin typeface="Times New Roman" panose="02020603050405020304" pitchFamily="18" charset="0"/>
                    <a:cs typeface="Times New Roman" panose="02020603050405020304" pitchFamily="18" charset="0"/>
                  </a:rPr>
                  <a:t>输入序列长度</a:t>
                </a:r>
                <a14:m>
                  <m:oMath xmlns:m="http://schemas.openxmlformats.org/officeDocument/2006/math">
                    <m:r>
                      <a:rPr lang="zh-CN" altLang="en-US" sz="2800" i="1" smtClean="0">
                        <a:solidFill>
                          <a:srgbClr val="FF0000"/>
                        </a:solidFill>
                        <a:latin typeface="Cambria Math" panose="02040503050406030204" pitchFamily="18" charset="0"/>
                      </a:rPr>
                      <m:t>≠</m:t>
                    </m:r>
                    <m:r>
                      <a:rPr lang="zh-CN" altLang="en-US" sz="2800" i="1">
                        <a:latin typeface="Cambria Math" panose="02040503050406030204" pitchFamily="18" charset="0"/>
                      </a:rPr>
                      <m:t>输出</m:t>
                    </m:r>
                  </m:oMath>
                </a14:m>
                <a:r>
                  <a:rPr lang="zh-CN" altLang="en-US" sz="2800" dirty="0">
                    <a:latin typeface="Times New Roman" panose="02020603050405020304" pitchFamily="18" charset="0"/>
                    <a:cs typeface="Times New Roman" panose="02020603050405020304" pitchFamily="18" charset="0"/>
                  </a:rPr>
                  <a:t>序列长度：</a:t>
                </a:r>
                <a:r>
                  <a:rPr lang="en-US" altLang="zh-CN" sz="2800" dirty="0">
                    <a:solidFill>
                      <a:srgbClr val="FF0000"/>
                    </a:solidFill>
                    <a:latin typeface="Times New Roman" panose="02020603050405020304" pitchFamily="18" charset="0"/>
                    <a:cs typeface="Times New Roman" panose="02020603050405020304" pitchFamily="18" charset="0"/>
                  </a:rPr>
                  <a:t>Seq2Seq</a:t>
                </a:r>
                <a:endParaRPr lang="zh-CN" altLang="en-US" sz="28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6" name="文本框 25">
                <a:extLst>
                  <a:ext uri="{FF2B5EF4-FFF2-40B4-BE49-F238E27FC236}">
                    <a16:creationId xmlns:a16="http://schemas.microsoft.com/office/drawing/2014/main" id="{1EC38724-09B8-9CE1-A9E7-DF1628774462}"/>
                  </a:ext>
                </a:extLst>
              </p:cNvPr>
              <p:cNvSpPr txBox="1">
                <a:spLocks noRot="1" noChangeAspect="1" noMove="1" noResize="1" noEditPoints="1" noAdjustHandles="1" noChangeArrowheads="1" noChangeShapeType="1" noTextEdit="1"/>
              </p:cNvSpPr>
              <p:nvPr/>
            </p:nvSpPr>
            <p:spPr>
              <a:xfrm>
                <a:off x="9562037" y="8097500"/>
                <a:ext cx="7034845" cy="523220"/>
              </a:xfrm>
              <a:prstGeom prst="rect">
                <a:avLst/>
              </a:prstGeom>
              <a:blipFill>
                <a:blip r:embed="rId4"/>
                <a:stretch>
                  <a:fillRect l="-1820" t="-12791" b="-31395"/>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02B65298-3346-5E47-A74A-6992306BB55F}"/>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184506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44778" y="278552"/>
            <a:ext cx="13537495" cy="674928"/>
          </a:xfrm>
          <a:prstGeom prst="rect">
            <a:avLst/>
          </a:prstGeom>
          <a:noFill/>
          <a:ln/>
        </p:spPr>
        <p:txBody>
          <a:bodyPr wrap="square" lIns="95250" tIns="95250" rIns="95250" bIns="95250" rtlCol="0" anchor="t">
            <a:spAutoFit/>
          </a:bodyPr>
          <a:lstStyle/>
          <a:p>
            <a:pPr>
              <a:lnSpc>
                <a:spcPct val="120000"/>
              </a:lnSpc>
              <a:spcBef>
                <a:spcPts val="375"/>
              </a:spcBef>
            </a:pPr>
            <a:r>
              <a:rPr lang="zh-CN" altLang="en-US" sz="2700" b="1" dirty="0">
                <a:solidFill>
                  <a:srgbClr val="003366"/>
                </a:solidFill>
                <a:latin typeface="Microsoft Yahei" pitchFamily="34" charset="0"/>
                <a:ea typeface="Microsoft Yahei" pitchFamily="34" charset="-122"/>
              </a:rPr>
              <a:t>序列到序列模型（</a:t>
            </a:r>
            <a:r>
              <a:rPr lang="en-US" altLang="zh-CN" sz="2700" b="1" dirty="0">
                <a:solidFill>
                  <a:srgbClr val="003366"/>
                </a:solidFill>
                <a:latin typeface="Microsoft Yahei" pitchFamily="34" charset="0"/>
                <a:ea typeface="Microsoft Yahei" pitchFamily="34" charset="-122"/>
              </a:rPr>
              <a:t>Sequence to Sequence</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Seq2Seq</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2014</a:t>
            </a:r>
            <a:endParaRPr lang="en-US" altLang="zh-CN"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13" name="Text 4"/>
          <p:cNvSpPr/>
          <p:nvPr/>
        </p:nvSpPr>
        <p:spPr>
          <a:xfrm>
            <a:off x="2154489" y="4844234"/>
            <a:ext cx="3217259" cy="475488"/>
          </a:xfrm>
          <a:prstGeom prst="rect">
            <a:avLst/>
          </a:prstGeom>
          <a:noFill/>
          <a:ln/>
        </p:spPr>
        <p:txBody>
          <a:bodyPr wrap="square" lIns="95250" tIns="95250" rIns="95250" bIns="95250" rtlCol="0" anchor="t">
            <a:spAutoFit/>
          </a:bodyPr>
          <a:lstStyle/>
          <a:p>
            <a:pPr algn="ctr">
              <a:lnSpc>
                <a:spcPct val="120000"/>
              </a:lnSpc>
              <a:spcBef>
                <a:spcPts val="375"/>
              </a:spcBef>
            </a:pPr>
            <a:r>
              <a:rPr lang="en-US" sz="2100" b="1" dirty="0">
                <a:solidFill>
                  <a:srgbClr val="FFFFFF"/>
                </a:solidFill>
                <a:latin typeface="Microsoft Yahei" pitchFamily="34" charset="0"/>
                <a:ea typeface="Microsoft Yahei" pitchFamily="34" charset="-122"/>
                <a:cs typeface="Microsoft Yahei" pitchFamily="34" charset="-120"/>
              </a:rPr>
              <a:t>添加文本标题</a:t>
            </a:r>
            <a:endParaRPr lang="en-US" sz="3000" dirty="0"/>
          </a:p>
        </p:txBody>
      </p:sp>
      <p:sp>
        <p:nvSpPr>
          <p:cNvPr id="5" name="文本框 4">
            <a:extLst>
              <a:ext uri="{FF2B5EF4-FFF2-40B4-BE49-F238E27FC236}">
                <a16:creationId xmlns:a16="http://schemas.microsoft.com/office/drawing/2014/main" id="{948AC04F-6D3A-ECEE-0FB0-D7BBA10810B6}"/>
              </a:ext>
            </a:extLst>
          </p:cNvPr>
          <p:cNvSpPr txBox="1"/>
          <p:nvPr/>
        </p:nvSpPr>
        <p:spPr>
          <a:xfrm>
            <a:off x="1729581" y="1359588"/>
            <a:ext cx="14097000" cy="954107"/>
          </a:xfrm>
          <a:prstGeom prst="rect">
            <a:avLst/>
          </a:prstGeom>
          <a:noFill/>
        </p:spPr>
        <p:txBody>
          <a:bodyPr wrap="square" rtlCol="0">
            <a:spAutoFit/>
          </a:bodyPr>
          <a:lstStyle/>
          <a:p>
            <a:r>
              <a:rPr lang="zh-CN" altLang="en-US" sz="2800" dirty="0"/>
              <a:t>模型是一个</a:t>
            </a:r>
            <a:r>
              <a:rPr lang="en-US" altLang="zh-CN" sz="2800" dirty="0">
                <a:solidFill>
                  <a:srgbClr val="FF0000"/>
                </a:solidFill>
              </a:rPr>
              <a:t>encoder-decoder</a:t>
            </a:r>
            <a:r>
              <a:rPr lang="zh-CN" altLang="en-US" sz="2800" dirty="0"/>
              <a:t>架构，其基本思想是</a:t>
            </a:r>
            <a:r>
              <a:rPr lang="zh-CN" altLang="en-US" sz="2800" dirty="0">
                <a:solidFill>
                  <a:srgbClr val="FF0000"/>
                </a:solidFill>
              </a:rPr>
              <a:t>编码器</a:t>
            </a:r>
            <a:r>
              <a:rPr lang="zh-CN" altLang="en-US" sz="2800" dirty="0"/>
              <a:t>用来分析输入序列，</a:t>
            </a:r>
            <a:r>
              <a:rPr lang="zh-CN" altLang="en-US" sz="2800" dirty="0">
                <a:solidFill>
                  <a:srgbClr val="FF0000"/>
                </a:solidFill>
              </a:rPr>
              <a:t>解码器</a:t>
            </a:r>
            <a:r>
              <a:rPr lang="zh-CN" altLang="en-US" sz="2800" dirty="0"/>
              <a:t>用来生成输出序列。</a:t>
            </a:r>
          </a:p>
        </p:txBody>
      </p:sp>
      <p:pic>
        <p:nvPicPr>
          <p:cNvPr id="4098" name="Picture 2" descr="在这里插入图片描述">
            <a:extLst>
              <a:ext uri="{FF2B5EF4-FFF2-40B4-BE49-F238E27FC236}">
                <a16:creationId xmlns:a16="http://schemas.microsoft.com/office/drawing/2014/main" id="{9103D593-A6B4-97CD-2B2D-469D0B1421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488" y="3577425"/>
            <a:ext cx="11430000" cy="357187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0C54804B-5DEA-5FE8-F486-9F30B639702D}"/>
              </a:ext>
            </a:extLst>
          </p:cNvPr>
          <p:cNvSpPr txBox="1"/>
          <p:nvPr/>
        </p:nvSpPr>
        <p:spPr>
          <a:xfrm>
            <a:off x="1729581" y="2683950"/>
            <a:ext cx="4322511" cy="523220"/>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dirty="0"/>
              <a:t>1.</a:t>
            </a:r>
            <a:r>
              <a:rPr lang="zh-CN" altLang="en-US" sz="2800" dirty="0"/>
              <a:t>编码器</a:t>
            </a:r>
          </a:p>
        </p:txBody>
      </p:sp>
      <p:sp>
        <p:nvSpPr>
          <p:cNvPr id="10" name="文本框 9">
            <a:extLst>
              <a:ext uri="{FF2B5EF4-FFF2-40B4-BE49-F238E27FC236}">
                <a16:creationId xmlns:a16="http://schemas.microsoft.com/office/drawing/2014/main" id="{28801A1C-BBA4-01CC-C7A5-543CA4192DCF}"/>
              </a:ext>
            </a:extLst>
          </p:cNvPr>
          <p:cNvSpPr txBox="1"/>
          <p:nvPr/>
        </p:nvSpPr>
        <p:spPr>
          <a:xfrm>
            <a:off x="5813612" y="7467706"/>
            <a:ext cx="6091517" cy="523220"/>
          </a:xfrm>
          <a:prstGeom prst="rect">
            <a:avLst/>
          </a:prstGeom>
          <a:noFill/>
        </p:spPr>
        <p:txBody>
          <a:bodyPr wrap="square" rtlCol="0">
            <a:spAutoFit/>
          </a:bodyPr>
          <a:lstStyle/>
          <a:p>
            <a:r>
              <a:rPr lang="en-US" altLang="zh-CN" sz="2800" dirty="0"/>
              <a:t>Encoder</a:t>
            </a:r>
            <a:r>
              <a:rPr lang="zh-CN" altLang="en-US" sz="2800" dirty="0"/>
              <a:t>部分一般使用普通</a:t>
            </a:r>
            <a:r>
              <a:rPr lang="en-US" altLang="zh-CN" sz="2800" dirty="0"/>
              <a:t>RNN</a:t>
            </a:r>
            <a:r>
              <a:rPr lang="zh-CN" altLang="en-US" sz="2800" dirty="0"/>
              <a:t>的结构。</a:t>
            </a:r>
            <a:endParaRPr lang="en-US" altLang="zh-CN" b="0" i="0" dirty="0">
              <a:solidFill>
                <a:srgbClr val="4D4D4D"/>
              </a:solidFill>
              <a:effectLst/>
              <a:latin typeface="-apple-system"/>
            </a:endParaRPr>
          </a:p>
        </p:txBody>
      </p:sp>
      <p:sp>
        <p:nvSpPr>
          <p:cNvPr id="6" name="矩形 5">
            <a:extLst>
              <a:ext uri="{FF2B5EF4-FFF2-40B4-BE49-F238E27FC236}">
                <a16:creationId xmlns:a16="http://schemas.microsoft.com/office/drawing/2014/main" id="{764DA010-6E40-8E3F-0DA9-B578B1BD687D}"/>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124084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44778" y="278552"/>
            <a:ext cx="13537495" cy="674928"/>
          </a:xfrm>
          <a:prstGeom prst="rect">
            <a:avLst/>
          </a:prstGeom>
          <a:noFill/>
          <a:ln/>
        </p:spPr>
        <p:txBody>
          <a:bodyPr wrap="square" lIns="95250" tIns="95250" rIns="95250" bIns="95250" rtlCol="0" anchor="t">
            <a:spAutoFit/>
          </a:bodyPr>
          <a:lstStyle/>
          <a:p>
            <a:pPr>
              <a:lnSpc>
                <a:spcPct val="120000"/>
              </a:lnSpc>
              <a:spcBef>
                <a:spcPts val="375"/>
              </a:spcBef>
            </a:pPr>
            <a:r>
              <a:rPr lang="zh-CN" altLang="en-US" sz="2700" b="1" dirty="0">
                <a:solidFill>
                  <a:srgbClr val="003366"/>
                </a:solidFill>
                <a:latin typeface="Microsoft Yahei" pitchFamily="34" charset="0"/>
                <a:ea typeface="Microsoft Yahei" pitchFamily="34" charset="-122"/>
              </a:rPr>
              <a:t>序列到序列模型（</a:t>
            </a:r>
            <a:r>
              <a:rPr lang="en-US" altLang="zh-CN" sz="2700" b="1" dirty="0">
                <a:solidFill>
                  <a:srgbClr val="003366"/>
                </a:solidFill>
                <a:latin typeface="Microsoft Yahei" pitchFamily="34" charset="0"/>
                <a:ea typeface="Microsoft Yahei" pitchFamily="34" charset="-122"/>
              </a:rPr>
              <a:t>Sequence to Sequence</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Seq2Seq</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2014</a:t>
            </a:r>
            <a:endParaRPr lang="en-US" altLang="zh-CN"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13" name="Text 4"/>
          <p:cNvSpPr/>
          <p:nvPr/>
        </p:nvSpPr>
        <p:spPr>
          <a:xfrm>
            <a:off x="2154489" y="3790134"/>
            <a:ext cx="3217259" cy="475488"/>
          </a:xfrm>
          <a:prstGeom prst="rect">
            <a:avLst/>
          </a:prstGeom>
          <a:noFill/>
          <a:ln/>
        </p:spPr>
        <p:txBody>
          <a:bodyPr wrap="square" lIns="95250" tIns="95250" rIns="95250" bIns="95250" rtlCol="0" anchor="t">
            <a:spAutoFit/>
          </a:bodyPr>
          <a:lstStyle/>
          <a:p>
            <a:pPr algn="ctr">
              <a:lnSpc>
                <a:spcPct val="120000"/>
              </a:lnSpc>
              <a:spcBef>
                <a:spcPts val="375"/>
              </a:spcBef>
            </a:pPr>
            <a:r>
              <a:rPr lang="en-US" sz="2100" b="1" dirty="0">
                <a:solidFill>
                  <a:srgbClr val="FFFFFF"/>
                </a:solidFill>
                <a:latin typeface="Microsoft Yahei" pitchFamily="34" charset="0"/>
                <a:ea typeface="Microsoft Yahei" pitchFamily="34" charset="-122"/>
                <a:cs typeface="Microsoft Yahei" pitchFamily="34" charset="-120"/>
              </a:rPr>
              <a:t>添加文本标题</a:t>
            </a:r>
            <a:endParaRPr lang="en-US" sz="3000" dirty="0"/>
          </a:p>
        </p:txBody>
      </p:sp>
      <p:sp>
        <p:nvSpPr>
          <p:cNvPr id="8" name="文本框 7">
            <a:extLst>
              <a:ext uri="{FF2B5EF4-FFF2-40B4-BE49-F238E27FC236}">
                <a16:creationId xmlns:a16="http://schemas.microsoft.com/office/drawing/2014/main" id="{0C54804B-5DEA-5FE8-F486-9F30B639702D}"/>
              </a:ext>
            </a:extLst>
          </p:cNvPr>
          <p:cNvSpPr txBox="1"/>
          <p:nvPr/>
        </p:nvSpPr>
        <p:spPr>
          <a:xfrm>
            <a:off x="1729581" y="1515550"/>
            <a:ext cx="14234319" cy="954107"/>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dirty="0"/>
              <a:t>2.</a:t>
            </a:r>
            <a:r>
              <a:rPr lang="zh-CN" altLang="en-US" sz="2800" dirty="0"/>
              <a:t>解码器</a:t>
            </a:r>
            <a:r>
              <a:rPr lang="en-US" altLang="zh-CN" sz="2800" dirty="0"/>
              <a:t>-1</a:t>
            </a:r>
            <a:r>
              <a:rPr lang="zh-CN" altLang="en-US" sz="2800" dirty="0"/>
              <a:t>：这种结构直接将</a:t>
            </a:r>
            <a:r>
              <a:rPr lang="en-US" altLang="zh-CN" sz="2800" dirty="0"/>
              <a:t>Decoder</a:t>
            </a:r>
            <a:r>
              <a:rPr lang="zh-CN" altLang="en-US" sz="2800" dirty="0"/>
              <a:t>得到的上下文向量作为</a:t>
            </a:r>
            <a:r>
              <a:rPr lang="en-US" altLang="zh-CN" sz="2800" dirty="0"/>
              <a:t>RNN</a:t>
            </a:r>
            <a:r>
              <a:rPr lang="zh-CN" altLang="en-US" sz="2800" dirty="0"/>
              <a:t>的初始隐藏状态输入到</a:t>
            </a:r>
            <a:r>
              <a:rPr lang="en-US" altLang="zh-CN" sz="2800" dirty="0"/>
              <a:t>RNN</a:t>
            </a:r>
            <a:r>
              <a:rPr lang="zh-CN" altLang="en-US" sz="2800" dirty="0"/>
              <a:t>结构中，后续单元不接受 </a:t>
            </a:r>
            <a:r>
              <a:rPr lang="en-US" altLang="zh-CN" sz="2800" dirty="0"/>
              <a:t>c </a:t>
            </a:r>
            <a:r>
              <a:rPr lang="zh-CN" altLang="en-US" sz="2800" dirty="0"/>
              <a:t>的输入</a:t>
            </a:r>
          </a:p>
        </p:txBody>
      </p:sp>
      <p:pic>
        <p:nvPicPr>
          <p:cNvPr id="5122" name="Picture 2" descr="在这里插入图片描述">
            <a:extLst>
              <a:ext uri="{FF2B5EF4-FFF2-40B4-BE49-F238E27FC236}">
                <a16:creationId xmlns:a16="http://schemas.microsoft.com/office/drawing/2014/main" id="{A27E5184-1EF0-6D5C-3FC1-86EAB1EB45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8688" y="2741269"/>
            <a:ext cx="10310812" cy="3909516"/>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60B512E8-FFC8-B4F4-2A21-0F00194A33EB}"/>
              </a:ext>
            </a:extLst>
          </p:cNvPr>
          <p:cNvPicPr>
            <a:picLocks noChangeAspect="1"/>
          </p:cNvPicPr>
          <p:nvPr/>
        </p:nvPicPr>
        <p:blipFill>
          <a:blip r:embed="rId4"/>
          <a:stretch>
            <a:fillRect/>
          </a:stretch>
        </p:blipFill>
        <p:spPr>
          <a:xfrm>
            <a:off x="3513389" y="7845036"/>
            <a:ext cx="3850230" cy="1168820"/>
          </a:xfrm>
          <a:prstGeom prst="rect">
            <a:avLst/>
          </a:prstGeom>
        </p:spPr>
      </p:pic>
      <p:pic>
        <p:nvPicPr>
          <p:cNvPr id="12" name="图片 11">
            <a:extLst>
              <a:ext uri="{FF2B5EF4-FFF2-40B4-BE49-F238E27FC236}">
                <a16:creationId xmlns:a16="http://schemas.microsoft.com/office/drawing/2014/main" id="{81A81B54-1BF2-89C9-4A1F-7B291528E167}"/>
              </a:ext>
            </a:extLst>
          </p:cNvPr>
          <p:cNvPicPr>
            <a:picLocks noChangeAspect="1"/>
          </p:cNvPicPr>
          <p:nvPr/>
        </p:nvPicPr>
        <p:blipFill rotWithShape="1">
          <a:blip r:embed="rId5"/>
          <a:srcRect r="51805" b="82741"/>
          <a:stretch/>
        </p:blipFill>
        <p:spPr>
          <a:xfrm>
            <a:off x="3361884" y="7329982"/>
            <a:ext cx="5973511" cy="511366"/>
          </a:xfrm>
          <a:prstGeom prst="rect">
            <a:avLst/>
          </a:prstGeom>
        </p:spPr>
      </p:pic>
      <p:pic>
        <p:nvPicPr>
          <p:cNvPr id="16" name="图片 15">
            <a:extLst>
              <a:ext uri="{FF2B5EF4-FFF2-40B4-BE49-F238E27FC236}">
                <a16:creationId xmlns:a16="http://schemas.microsoft.com/office/drawing/2014/main" id="{0D2D96B2-7459-850E-ED5A-C3CCE17CD627}"/>
              </a:ext>
            </a:extLst>
          </p:cNvPr>
          <p:cNvPicPr>
            <a:picLocks noChangeAspect="1"/>
          </p:cNvPicPr>
          <p:nvPr/>
        </p:nvPicPr>
        <p:blipFill>
          <a:blip r:embed="rId6"/>
          <a:stretch>
            <a:fillRect/>
          </a:stretch>
        </p:blipFill>
        <p:spPr>
          <a:xfrm>
            <a:off x="7966869" y="7121465"/>
            <a:ext cx="5888729" cy="824752"/>
          </a:xfrm>
          <a:prstGeom prst="rect">
            <a:avLst/>
          </a:prstGeom>
        </p:spPr>
      </p:pic>
      <p:sp>
        <p:nvSpPr>
          <p:cNvPr id="5" name="矩形 4">
            <a:extLst>
              <a:ext uri="{FF2B5EF4-FFF2-40B4-BE49-F238E27FC236}">
                <a16:creationId xmlns:a16="http://schemas.microsoft.com/office/drawing/2014/main" id="{F9FA15CB-2FB8-AC9C-2999-F2E89F8A4B07}"/>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692368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44778" y="278552"/>
            <a:ext cx="13537495" cy="674928"/>
          </a:xfrm>
          <a:prstGeom prst="rect">
            <a:avLst/>
          </a:prstGeom>
          <a:noFill/>
          <a:ln/>
        </p:spPr>
        <p:txBody>
          <a:bodyPr wrap="square" lIns="95250" tIns="95250" rIns="95250" bIns="95250" rtlCol="0" anchor="t">
            <a:spAutoFit/>
          </a:bodyPr>
          <a:lstStyle/>
          <a:p>
            <a:pPr>
              <a:lnSpc>
                <a:spcPct val="120000"/>
              </a:lnSpc>
              <a:spcBef>
                <a:spcPts val="375"/>
              </a:spcBef>
            </a:pPr>
            <a:r>
              <a:rPr lang="zh-CN" altLang="en-US" sz="2700" b="1" dirty="0">
                <a:solidFill>
                  <a:srgbClr val="003366"/>
                </a:solidFill>
                <a:latin typeface="Microsoft Yahei" pitchFamily="34" charset="0"/>
                <a:ea typeface="Microsoft Yahei" pitchFamily="34" charset="-122"/>
              </a:rPr>
              <a:t>序列到序列模型（</a:t>
            </a:r>
            <a:r>
              <a:rPr lang="en-US" altLang="zh-CN" sz="2700" b="1" dirty="0">
                <a:solidFill>
                  <a:srgbClr val="003366"/>
                </a:solidFill>
                <a:latin typeface="Microsoft Yahei" pitchFamily="34" charset="0"/>
                <a:ea typeface="Microsoft Yahei" pitchFamily="34" charset="-122"/>
              </a:rPr>
              <a:t>Sequence to Sequence</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Seq2Seq</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2014</a:t>
            </a:r>
            <a:endParaRPr lang="en-US" altLang="zh-CN"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13" name="Text 4"/>
          <p:cNvSpPr/>
          <p:nvPr/>
        </p:nvSpPr>
        <p:spPr>
          <a:xfrm>
            <a:off x="2154489" y="3790134"/>
            <a:ext cx="3217259" cy="475488"/>
          </a:xfrm>
          <a:prstGeom prst="rect">
            <a:avLst/>
          </a:prstGeom>
          <a:noFill/>
          <a:ln/>
        </p:spPr>
        <p:txBody>
          <a:bodyPr wrap="square" lIns="95250" tIns="95250" rIns="95250" bIns="95250" rtlCol="0" anchor="t">
            <a:spAutoFit/>
          </a:bodyPr>
          <a:lstStyle/>
          <a:p>
            <a:pPr algn="ctr">
              <a:lnSpc>
                <a:spcPct val="120000"/>
              </a:lnSpc>
              <a:spcBef>
                <a:spcPts val="375"/>
              </a:spcBef>
            </a:pPr>
            <a:r>
              <a:rPr lang="en-US" sz="2100" b="1" dirty="0">
                <a:solidFill>
                  <a:srgbClr val="FFFFFF"/>
                </a:solidFill>
                <a:latin typeface="Microsoft Yahei" pitchFamily="34" charset="0"/>
                <a:ea typeface="Microsoft Yahei" pitchFamily="34" charset="-122"/>
                <a:cs typeface="Microsoft Yahei" pitchFamily="34" charset="-120"/>
              </a:rPr>
              <a:t>添加文本标题</a:t>
            </a:r>
            <a:endParaRPr lang="en-US" sz="3000" dirty="0"/>
          </a:p>
        </p:txBody>
      </p:sp>
      <p:sp>
        <p:nvSpPr>
          <p:cNvPr id="8" name="文本框 7">
            <a:extLst>
              <a:ext uri="{FF2B5EF4-FFF2-40B4-BE49-F238E27FC236}">
                <a16:creationId xmlns:a16="http://schemas.microsoft.com/office/drawing/2014/main" id="{0C54804B-5DEA-5FE8-F486-9F30B639702D}"/>
              </a:ext>
            </a:extLst>
          </p:cNvPr>
          <p:cNvSpPr txBox="1"/>
          <p:nvPr/>
        </p:nvSpPr>
        <p:spPr>
          <a:xfrm>
            <a:off x="1729581" y="1515550"/>
            <a:ext cx="14234319" cy="954107"/>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dirty="0"/>
              <a:t>2.</a:t>
            </a:r>
            <a:r>
              <a:rPr lang="zh-CN" altLang="en-US" sz="2800" dirty="0"/>
              <a:t>解码器</a:t>
            </a:r>
            <a:r>
              <a:rPr lang="en-US" altLang="zh-CN" sz="2800" dirty="0"/>
              <a:t>-2</a:t>
            </a:r>
            <a:r>
              <a:rPr lang="zh-CN" altLang="en-US" sz="2800" dirty="0"/>
              <a:t>：第二种将</a:t>
            </a:r>
            <a:r>
              <a:rPr lang="en-US" altLang="zh-CN" sz="2800" dirty="0"/>
              <a:t>Encoder</a:t>
            </a:r>
            <a:r>
              <a:rPr lang="zh-CN" altLang="en-US" sz="2800" dirty="0"/>
              <a:t>得到的上下文向量作为每个神经单元的输入，不再是只作为第一个单元的初始隐藏状态。</a:t>
            </a:r>
          </a:p>
        </p:txBody>
      </p:sp>
      <p:pic>
        <p:nvPicPr>
          <p:cNvPr id="6146" name="Picture 2" descr="在这里插入图片描述">
            <a:extLst>
              <a:ext uri="{FF2B5EF4-FFF2-40B4-BE49-F238E27FC236}">
                <a16:creationId xmlns:a16="http://schemas.microsoft.com/office/drawing/2014/main" id="{D386BC11-F079-4935-1B73-06EB6EFC24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2369" y="3340733"/>
            <a:ext cx="7669212" cy="5368448"/>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CA8CE6A2-71F2-81E6-F41A-8249874F56C3}"/>
              </a:ext>
            </a:extLst>
          </p:cNvPr>
          <p:cNvPicPr>
            <a:picLocks noChangeAspect="1"/>
          </p:cNvPicPr>
          <p:nvPr/>
        </p:nvPicPr>
        <p:blipFill>
          <a:blip r:embed="rId4"/>
          <a:stretch>
            <a:fillRect/>
          </a:stretch>
        </p:blipFill>
        <p:spPr>
          <a:xfrm>
            <a:off x="9987756" y="4791064"/>
            <a:ext cx="6814344" cy="1279549"/>
          </a:xfrm>
          <a:prstGeom prst="rect">
            <a:avLst/>
          </a:prstGeom>
        </p:spPr>
      </p:pic>
      <p:sp>
        <p:nvSpPr>
          <p:cNvPr id="5" name="矩形 4">
            <a:extLst>
              <a:ext uri="{FF2B5EF4-FFF2-40B4-BE49-F238E27FC236}">
                <a16:creationId xmlns:a16="http://schemas.microsoft.com/office/drawing/2014/main" id="{0094BCFF-B2D1-A7F4-BCC9-A0D072DAB946}"/>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221510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44778" y="278552"/>
            <a:ext cx="13537495" cy="674928"/>
          </a:xfrm>
          <a:prstGeom prst="rect">
            <a:avLst/>
          </a:prstGeom>
          <a:noFill/>
          <a:ln/>
        </p:spPr>
        <p:txBody>
          <a:bodyPr wrap="square" lIns="95250" tIns="95250" rIns="95250" bIns="95250" rtlCol="0" anchor="t">
            <a:spAutoFit/>
          </a:bodyPr>
          <a:lstStyle/>
          <a:p>
            <a:pPr>
              <a:lnSpc>
                <a:spcPct val="120000"/>
              </a:lnSpc>
              <a:spcBef>
                <a:spcPts val="375"/>
              </a:spcBef>
            </a:pPr>
            <a:r>
              <a:rPr lang="zh-CN" altLang="en-US" sz="2700" b="1" dirty="0">
                <a:solidFill>
                  <a:srgbClr val="003366"/>
                </a:solidFill>
                <a:latin typeface="Microsoft Yahei" pitchFamily="34" charset="0"/>
                <a:ea typeface="Microsoft Yahei" pitchFamily="34" charset="-122"/>
              </a:rPr>
              <a:t>序列到序列模型（</a:t>
            </a:r>
            <a:r>
              <a:rPr lang="en-US" altLang="zh-CN" sz="2700" b="1" dirty="0">
                <a:solidFill>
                  <a:srgbClr val="003366"/>
                </a:solidFill>
                <a:latin typeface="Microsoft Yahei" pitchFamily="34" charset="0"/>
                <a:ea typeface="Microsoft Yahei" pitchFamily="34" charset="-122"/>
              </a:rPr>
              <a:t>Sequence to Sequence</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Seq2Seq</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2014</a:t>
            </a:r>
            <a:endParaRPr lang="en-US" altLang="zh-CN"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13" name="Text 4"/>
          <p:cNvSpPr/>
          <p:nvPr/>
        </p:nvSpPr>
        <p:spPr>
          <a:xfrm>
            <a:off x="2154489" y="3790134"/>
            <a:ext cx="3217259" cy="475488"/>
          </a:xfrm>
          <a:prstGeom prst="rect">
            <a:avLst/>
          </a:prstGeom>
          <a:noFill/>
          <a:ln/>
        </p:spPr>
        <p:txBody>
          <a:bodyPr wrap="square" lIns="95250" tIns="95250" rIns="95250" bIns="95250" rtlCol="0" anchor="t">
            <a:spAutoFit/>
          </a:bodyPr>
          <a:lstStyle/>
          <a:p>
            <a:pPr algn="ctr">
              <a:lnSpc>
                <a:spcPct val="120000"/>
              </a:lnSpc>
              <a:spcBef>
                <a:spcPts val="375"/>
              </a:spcBef>
            </a:pPr>
            <a:r>
              <a:rPr lang="en-US" sz="2100" b="1" dirty="0">
                <a:solidFill>
                  <a:srgbClr val="FFFFFF"/>
                </a:solidFill>
                <a:latin typeface="Microsoft Yahei" pitchFamily="34" charset="0"/>
                <a:ea typeface="Microsoft Yahei" pitchFamily="34" charset="-122"/>
                <a:cs typeface="Microsoft Yahei" pitchFamily="34" charset="-120"/>
              </a:rPr>
              <a:t>添加文本标题</a:t>
            </a:r>
            <a:endParaRPr lang="en-US" sz="3000" dirty="0"/>
          </a:p>
        </p:txBody>
      </p:sp>
      <p:sp>
        <p:nvSpPr>
          <p:cNvPr id="8" name="文本框 7">
            <a:extLst>
              <a:ext uri="{FF2B5EF4-FFF2-40B4-BE49-F238E27FC236}">
                <a16:creationId xmlns:a16="http://schemas.microsoft.com/office/drawing/2014/main" id="{0C54804B-5DEA-5FE8-F486-9F30B639702D}"/>
              </a:ext>
            </a:extLst>
          </p:cNvPr>
          <p:cNvSpPr txBox="1"/>
          <p:nvPr/>
        </p:nvSpPr>
        <p:spPr>
          <a:xfrm>
            <a:off x="1729581" y="1515550"/>
            <a:ext cx="14234319" cy="954107"/>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dirty="0"/>
              <a:t>2.</a:t>
            </a:r>
            <a:r>
              <a:rPr lang="zh-CN" altLang="en-US" sz="2800" dirty="0"/>
              <a:t>解码器</a:t>
            </a:r>
            <a:r>
              <a:rPr lang="en-US" altLang="zh-CN" sz="2800" dirty="0"/>
              <a:t>-3</a:t>
            </a:r>
            <a:r>
              <a:rPr lang="zh-CN" altLang="en-US" sz="2800" dirty="0"/>
              <a:t>：第三种在 </a:t>
            </a:r>
            <a:r>
              <a:rPr lang="en-US" altLang="zh-CN" sz="2800" dirty="0"/>
              <a:t>c </a:t>
            </a:r>
            <a:r>
              <a:rPr lang="zh-CN" altLang="en-US" sz="2800" dirty="0"/>
              <a:t>的处理上和第二种类似，但是区别在于将前一个神经单元的输出作为当前神经单元的输入。</a:t>
            </a:r>
          </a:p>
        </p:txBody>
      </p:sp>
      <p:pic>
        <p:nvPicPr>
          <p:cNvPr id="7170" name="Picture 2" descr="在这里插入图片描述">
            <a:extLst>
              <a:ext uri="{FF2B5EF4-FFF2-40B4-BE49-F238E27FC236}">
                <a16:creationId xmlns:a16="http://schemas.microsoft.com/office/drawing/2014/main" id="{3C1B3C6B-1040-7D2F-D9E4-D6AC6E018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10" y="3315381"/>
            <a:ext cx="7581890" cy="5307323"/>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D112A0BB-149D-0B15-A738-A7A7A375F051}"/>
              </a:ext>
            </a:extLst>
          </p:cNvPr>
          <p:cNvPicPr>
            <a:picLocks noChangeAspect="1"/>
          </p:cNvPicPr>
          <p:nvPr/>
        </p:nvPicPr>
        <p:blipFill>
          <a:blip r:embed="rId4"/>
          <a:stretch>
            <a:fillRect/>
          </a:stretch>
        </p:blipFill>
        <p:spPr>
          <a:xfrm>
            <a:off x="9724592" y="4950325"/>
            <a:ext cx="7831571" cy="1171076"/>
          </a:xfrm>
          <a:prstGeom prst="rect">
            <a:avLst/>
          </a:prstGeom>
        </p:spPr>
      </p:pic>
      <p:sp>
        <p:nvSpPr>
          <p:cNvPr id="5" name="矩形 4">
            <a:extLst>
              <a:ext uri="{FF2B5EF4-FFF2-40B4-BE49-F238E27FC236}">
                <a16:creationId xmlns:a16="http://schemas.microsoft.com/office/drawing/2014/main" id="{00FCD7DF-F70C-64D9-E382-85C613AC0022}"/>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209313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44778" y="278552"/>
            <a:ext cx="13537495" cy="655757"/>
          </a:xfrm>
          <a:prstGeom prst="rect">
            <a:avLst/>
          </a:prstGeom>
          <a:noFill/>
          <a:ln/>
        </p:spPr>
        <p:txBody>
          <a:bodyPr wrap="square" lIns="95250" tIns="95250" rIns="95250" bIns="95250" rtlCol="0" anchor="t">
            <a:spAutoFit/>
          </a:bodyPr>
          <a:lstStyle/>
          <a:p>
            <a:pPr>
              <a:lnSpc>
                <a:spcPct val="120000"/>
              </a:lnSpc>
              <a:spcBef>
                <a:spcPts val="375"/>
              </a:spcBef>
            </a:pPr>
            <a:r>
              <a:rPr lang="zh-CN" altLang="en-US" sz="2700" b="1" dirty="0">
                <a:solidFill>
                  <a:srgbClr val="003366"/>
                </a:solidFill>
                <a:latin typeface="Microsoft Yahei" pitchFamily="34" charset="0"/>
                <a:ea typeface="Microsoft Yahei" pitchFamily="34" charset="-122"/>
              </a:rPr>
              <a:t>循环神经网络（</a:t>
            </a:r>
            <a:r>
              <a:rPr lang="en-US" altLang="zh-CN" sz="2700" b="1" dirty="0">
                <a:solidFill>
                  <a:srgbClr val="003366"/>
                </a:solidFill>
                <a:latin typeface="Microsoft Yahei" pitchFamily="34" charset="0"/>
                <a:ea typeface="Microsoft Yahei" pitchFamily="34" charset="-122"/>
              </a:rPr>
              <a:t>Recurrent Neural Networks</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RNN</a:t>
            </a:r>
            <a:r>
              <a:rPr lang="zh-CN" altLang="en-US" sz="2700" b="1" dirty="0">
                <a:solidFill>
                  <a:srgbClr val="003366"/>
                </a:solidFill>
                <a:latin typeface="Microsoft Yahei" pitchFamily="34" charset="0"/>
                <a:ea typeface="Microsoft Yahei" pitchFamily="34" charset="-122"/>
              </a:rPr>
              <a:t>）</a:t>
            </a:r>
            <a:endParaRPr lang="en-US" altLang="zh-CN"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13" name="Text 4"/>
          <p:cNvSpPr/>
          <p:nvPr/>
        </p:nvSpPr>
        <p:spPr>
          <a:xfrm>
            <a:off x="2154489" y="4844234"/>
            <a:ext cx="3217259" cy="475488"/>
          </a:xfrm>
          <a:prstGeom prst="rect">
            <a:avLst/>
          </a:prstGeom>
          <a:noFill/>
          <a:ln/>
        </p:spPr>
        <p:txBody>
          <a:bodyPr wrap="square" lIns="95250" tIns="95250" rIns="95250" bIns="95250" rtlCol="0" anchor="t">
            <a:spAutoFit/>
          </a:bodyPr>
          <a:lstStyle/>
          <a:p>
            <a:pPr algn="ctr">
              <a:lnSpc>
                <a:spcPct val="120000"/>
              </a:lnSpc>
              <a:spcBef>
                <a:spcPts val="375"/>
              </a:spcBef>
            </a:pPr>
            <a:r>
              <a:rPr lang="en-US" sz="2100" b="1" dirty="0">
                <a:solidFill>
                  <a:srgbClr val="FFFFFF"/>
                </a:solidFill>
                <a:latin typeface="Microsoft Yahei" pitchFamily="34" charset="0"/>
                <a:ea typeface="Microsoft Yahei" pitchFamily="34" charset="-122"/>
                <a:cs typeface="Microsoft Yahei" pitchFamily="34" charset="-120"/>
              </a:rPr>
              <a:t>添加文本标题</a:t>
            </a:r>
            <a:endParaRPr lang="en-US" sz="3000" dirty="0"/>
          </a:p>
        </p:txBody>
      </p:sp>
      <p:sp>
        <p:nvSpPr>
          <p:cNvPr id="6" name="文本框 5">
            <a:extLst>
              <a:ext uri="{FF2B5EF4-FFF2-40B4-BE49-F238E27FC236}">
                <a16:creationId xmlns:a16="http://schemas.microsoft.com/office/drawing/2014/main" id="{2BB24145-6DDF-7DBA-0C6E-9D7EADCD6CC9}"/>
              </a:ext>
            </a:extLst>
          </p:cNvPr>
          <p:cNvSpPr txBox="1"/>
          <p:nvPr/>
        </p:nvSpPr>
        <p:spPr>
          <a:xfrm>
            <a:off x="989195" y="1456592"/>
            <a:ext cx="9851258" cy="584775"/>
          </a:xfrm>
          <a:prstGeom prst="rect">
            <a:avLst/>
          </a:prstGeom>
          <a:noFill/>
        </p:spPr>
        <p:txBody>
          <a:bodyPr wrap="square" rtlCol="0">
            <a:spAutoFit/>
          </a:bodyPr>
          <a:lstStyle/>
          <a:p>
            <a:pPr marL="285750" indent="-285750">
              <a:buFont typeface="Wingdings" panose="05000000000000000000" pitchFamily="2" charset="2"/>
              <a:buChar char="l"/>
            </a:pPr>
            <a:r>
              <a:rPr lang="zh-CN" altLang="en-US" sz="3200" b="1" dirty="0"/>
              <a:t>优点</a:t>
            </a:r>
            <a:endParaRPr lang="zh-CN" altLang="en-US" dirty="0"/>
          </a:p>
        </p:txBody>
      </p:sp>
      <p:sp>
        <p:nvSpPr>
          <p:cNvPr id="8" name="文本框 7">
            <a:extLst>
              <a:ext uri="{FF2B5EF4-FFF2-40B4-BE49-F238E27FC236}">
                <a16:creationId xmlns:a16="http://schemas.microsoft.com/office/drawing/2014/main" id="{D6EAA227-F3E1-2845-A254-CE27513588EF}"/>
              </a:ext>
            </a:extLst>
          </p:cNvPr>
          <p:cNvSpPr txBox="1"/>
          <p:nvPr/>
        </p:nvSpPr>
        <p:spPr>
          <a:xfrm>
            <a:off x="1636294" y="2396348"/>
            <a:ext cx="14757592" cy="1384995"/>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dirty="0"/>
              <a:t>RNN</a:t>
            </a:r>
            <a:r>
              <a:rPr lang="zh-CN" altLang="en-US" sz="2800" dirty="0"/>
              <a:t>结构具有</a:t>
            </a:r>
            <a:r>
              <a:rPr lang="zh-CN" altLang="en-US" sz="2800" dirty="0">
                <a:solidFill>
                  <a:srgbClr val="FF0000"/>
                </a:solidFill>
              </a:rPr>
              <a:t>短期记忆性</a:t>
            </a:r>
            <a:endParaRPr lang="en-US" altLang="zh-CN" sz="2800" dirty="0">
              <a:solidFill>
                <a:srgbClr val="FF0000"/>
              </a:solidFill>
            </a:endParaRPr>
          </a:p>
          <a:p>
            <a:pPr marL="285750" indent="-285750">
              <a:buFont typeface="Wingdings" panose="05000000000000000000" pitchFamily="2" charset="2"/>
              <a:buChar char="l"/>
            </a:pPr>
            <a:r>
              <a:rPr lang="zh-CN" altLang="en-US" sz="2800" dirty="0"/>
              <a:t>应用多样性，能够</a:t>
            </a:r>
            <a:r>
              <a:rPr lang="zh-CN" altLang="en-US" sz="2800" b="0" i="0" dirty="0">
                <a:effectLst/>
                <a:latin typeface="-apple-system"/>
              </a:rPr>
              <a:t>针对自然界具有连续性的输入序列</a:t>
            </a:r>
            <a:r>
              <a:rPr lang="en-US" altLang="zh-CN" sz="2800" b="0" i="0" dirty="0">
                <a:effectLst/>
                <a:latin typeface="-apple-system"/>
              </a:rPr>
              <a:t>, </a:t>
            </a:r>
            <a:r>
              <a:rPr lang="zh-CN" altLang="en-US" sz="2800" b="0" i="0" dirty="0">
                <a:effectLst/>
                <a:latin typeface="-apple-system"/>
              </a:rPr>
              <a:t>如人类的语言</a:t>
            </a:r>
            <a:r>
              <a:rPr lang="en-US" altLang="zh-CN" sz="2800" b="0" i="0" dirty="0">
                <a:effectLst/>
                <a:latin typeface="-apple-system"/>
              </a:rPr>
              <a:t>, </a:t>
            </a:r>
            <a:r>
              <a:rPr lang="zh-CN" altLang="en-US" sz="2800" b="0" i="0" dirty="0">
                <a:effectLst/>
                <a:latin typeface="-apple-system"/>
              </a:rPr>
              <a:t>语音等进行很好的处理</a:t>
            </a:r>
            <a:endParaRPr lang="en-US" altLang="zh-CN" sz="2800" dirty="0"/>
          </a:p>
          <a:p>
            <a:pPr marL="285750" indent="-285750">
              <a:buFont typeface="Wingdings" panose="05000000000000000000" pitchFamily="2" charset="2"/>
              <a:buChar char="l"/>
            </a:pPr>
            <a:r>
              <a:rPr lang="zh-CN" altLang="en-US" sz="2800" dirty="0"/>
              <a:t>适用于</a:t>
            </a:r>
            <a:r>
              <a:rPr lang="en-US" altLang="zh-CN" sz="2800" dirty="0"/>
              <a:t>NLP</a:t>
            </a:r>
            <a:r>
              <a:rPr lang="zh-CN" altLang="en-US" sz="2800" dirty="0"/>
              <a:t>、文本生成、机器翻译、语音识别、图像描述生成、情感分析</a:t>
            </a:r>
            <a:endParaRPr lang="en-US" altLang="zh-CN" sz="2800" dirty="0"/>
          </a:p>
        </p:txBody>
      </p:sp>
      <p:sp>
        <p:nvSpPr>
          <p:cNvPr id="14" name="文本框 13">
            <a:extLst>
              <a:ext uri="{FF2B5EF4-FFF2-40B4-BE49-F238E27FC236}">
                <a16:creationId xmlns:a16="http://schemas.microsoft.com/office/drawing/2014/main" id="{6AD7C5D7-9A7C-A51C-AADD-2963B5CF872E}"/>
              </a:ext>
            </a:extLst>
          </p:cNvPr>
          <p:cNvSpPr txBox="1"/>
          <p:nvPr/>
        </p:nvSpPr>
        <p:spPr>
          <a:xfrm>
            <a:off x="1044778" y="4085389"/>
            <a:ext cx="9851258" cy="584775"/>
          </a:xfrm>
          <a:prstGeom prst="rect">
            <a:avLst/>
          </a:prstGeom>
          <a:noFill/>
        </p:spPr>
        <p:txBody>
          <a:bodyPr wrap="square" rtlCol="0">
            <a:spAutoFit/>
          </a:bodyPr>
          <a:lstStyle/>
          <a:p>
            <a:pPr marL="285750" indent="-285750">
              <a:buFont typeface="Wingdings" panose="05000000000000000000" pitchFamily="2" charset="2"/>
              <a:buChar char="l"/>
            </a:pPr>
            <a:r>
              <a:rPr lang="zh-CN" altLang="en-US" sz="3200" b="1" dirty="0"/>
              <a:t>缺点</a:t>
            </a:r>
            <a:endParaRPr lang="zh-CN" altLang="en-US" dirty="0"/>
          </a:p>
        </p:txBody>
      </p:sp>
      <p:sp>
        <p:nvSpPr>
          <p:cNvPr id="15" name="文本框 14">
            <a:extLst>
              <a:ext uri="{FF2B5EF4-FFF2-40B4-BE49-F238E27FC236}">
                <a16:creationId xmlns:a16="http://schemas.microsoft.com/office/drawing/2014/main" id="{71AA98BA-4490-EFA4-7647-6CDB47227661}"/>
              </a:ext>
            </a:extLst>
          </p:cNvPr>
          <p:cNvSpPr txBox="1"/>
          <p:nvPr/>
        </p:nvSpPr>
        <p:spPr>
          <a:xfrm>
            <a:off x="1636294" y="5375358"/>
            <a:ext cx="13150516" cy="353943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dirty="0"/>
              <a:t>学不到长距离信息</a:t>
            </a:r>
            <a:endParaRPr lang="en-US" altLang="zh-CN" sz="2800" dirty="0"/>
          </a:p>
          <a:p>
            <a:endParaRPr lang="en-US" altLang="zh-CN" sz="2800" dirty="0"/>
          </a:p>
          <a:p>
            <a:pPr marL="285750" indent="-285750">
              <a:buFont typeface="Wingdings" panose="05000000000000000000" pitchFamily="2" charset="2"/>
              <a:buChar char="l"/>
            </a:pPr>
            <a:r>
              <a:rPr lang="zh-CN" altLang="en-US" sz="2800" dirty="0"/>
              <a:t>梯度</a:t>
            </a:r>
            <a:r>
              <a:rPr lang="zh-CN" altLang="en-US" sz="2800" dirty="0">
                <a:solidFill>
                  <a:srgbClr val="FF0000"/>
                </a:solidFill>
              </a:rPr>
              <a:t>爆炸</a:t>
            </a:r>
            <a:r>
              <a:rPr lang="en-US" altLang="zh-CN" sz="2800" dirty="0"/>
              <a:t>——</a:t>
            </a:r>
            <a:r>
              <a:rPr lang="zh-CN" altLang="en-US" sz="2800" dirty="0"/>
              <a:t>梯度修剪</a:t>
            </a:r>
            <a:endParaRPr lang="en-US" altLang="zh-CN" sz="2800" dirty="0"/>
          </a:p>
          <a:p>
            <a:endParaRPr lang="en-US" altLang="zh-CN" sz="2800" dirty="0"/>
          </a:p>
          <a:p>
            <a:pPr marL="285750" indent="-285750">
              <a:buFont typeface="Wingdings" panose="05000000000000000000" pitchFamily="2" charset="2"/>
              <a:buChar char="l"/>
            </a:pPr>
            <a:r>
              <a:rPr lang="zh-CN" altLang="en-US" sz="2800" dirty="0"/>
              <a:t>梯度</a:t>
            </a:r>
            <a:r>
              <a:rPr lang="zh-CN" altLang="en-US" sz="2800" dirty="0">
                <a:solidFill>
                  <a:srgbClr val="FF0000"/>
                </a:solidFill>
              </a:rPr>
              <a:t>消失</a:t>
            </a:r>
            <a:r>
              <a:rPr lang="en-US" altLang="zh-CN" sz="2800" dirty="0"/>
              <a:t>——LSTM</a:t>
            </a:r>
            <a:r>
              <a:rPr lang="zh-CN" altLang="en-US" sz="2800" dirty="0"/>
              <a:t>、</a:t>
            </a:r>
            <a:r>
              <a:rPr lang="en-US" altLang="zh-CN" sz="2800" dirty="0"/>
              <a:t>GRU</a:t>
            </a:r>
            <a:r>
              <a:rPr lang="zh-CN" altLang="en-US" sz="2800" dirty="0"/>
              <a:t>等</a:t>
            </a:r>
            <a:endParaRPr lang="en-US" altLang="zh-CN" sz="2800" dirty="0"/>
          </a:p>
          <a:p>
            <a:pPr marL="285750" indent="-285750">
              <a:buFont typeface="Wingdings" panose="05000000000000000000" pitchFamily="2" charset="2"/>
              <a:buChar char="l"/>
            </a:pPr>
            <a:endParaRPr lang="en-US" altLang="zh-CN" sz="2800" dirty="0"/>
          </a:p>
          <a:p>
            <a:pPr marL="285750" indent="-285750">
              <a:buFont typeface="Wingdings" panose="05000000000000000000" pitchFamily="2" charset="2"/>
              <a:buChar char="l"/>
            </a:pPr>
            <a:r>
              <a:rPr lang="zh-CN" altLang="en-US" sz="2800" dirty="0"/>
              <a:t>无法并行处理</a:t>
            </a:r>
            <a:r>
              <a:rPr lang="en-US" altLang="zh-CN" sz="2800" dirty="0"/>
              <a:t>——transformer</a:t>
            </a:r>
          </a:p>
          <a:p>
            <a:endParaRPr lang="zh-CN" altLang="en-US" sz="2800" dirty="0"/>
          </a:p>
        </p:txBody>
      </p:sp>
      <p:sp>
        <p:nvSpPr>
          <p:cNvPr id="16" name="矩形 15">
            <a:extLst>
              <a:ext uri="{FF2B5EF4-FFF2-40B4-BE49-F238E27FC236}">
                <a16:creationId xmlns:a16="http://schemas.microsoft.com/office/drawing/2014/main" id="{50E3735E-3C45-1B49-C81F-12B8A138AAD5}"/>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42076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44778" y="278552"/>
            <a:ext cx="13537495" cy="655757"/>
          </a:xfrm>
          <a:prstGeom prst="rect">
            <a:avLst/>
          </a:prstGeom>
          <a:noFill/>
          <a:ln/>
        </p:spPr>
        <p:txBody>
          <a:bodyPr wrap="square" lIns="95250" tIns="95250" rIns="95250" bIns="95250" rtlCol="0" anchor="t">
            <a:spAutoFit/>
          </a:bodyPr>
          <a:lstStyle/>
          <a:p>
            <a:pPr>
              <a:lnSpc>
                <a:spcPct val="120000"/>
              </a:lnSpc>
              <a:spcBef>
                <a:spcPts val="375"/>
              </a:spcBef>
            </a:pPr>
            <a:r>
              <a:rPr lang="zh-CN" altLang="en-US" sz="2700" b="1" dirty="0">
                <a:solidFill>
                  <a:srgbClr val="003366"/>
                </a:solidFill>
                <a:latin typeface="Microsoft Yahei" pitchFamily="34" charset="0"/>
                <a:ea typeface="Microsoft Yahei" pitchFamily="34" charset="-122"/>
              </a:rPr>
              <a:t>长短时记忆网络（</a:t>
            </a:r>
            <a:r>
              <a:rPr lang="en-US" altLang="zh-CN" sz="2700" b="1" dirty="0">
                <a:solidFill>
                  <a:srgbClr val="003366"/>
                </a:solidFill>
                <a:latin typeface="Microsoft Yahei" pitchFamily="34" charset="0"/>
                <a:ea typeface="Microsoft Yahei" pitchFamily="34" charset="-122"/>
              </a:rPr>
              <a:t>Long Short-Term Memory</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LSTM </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1997</a:t>
            </a:r>
            <a:endParaRPr lang="en-US" altLang="zh-CN"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6" name="文本框 5">
            <a:extLst>
              <a:ext uri="{FF2B5EF4-FFF2-40B4-BE49-F238E27FC236}">
                <a16:creationId xmlns:a16="http://schemas.microsoft.com/office/drawing/2014/main" id="{2BB24145-6DDF-7DBA-0C6E-9D7EADCD6CC9}"/>
              </a:ext>
            </a:extLst>
          </p:cNvPr>
          <p:cNvSpPr txBox="1"/>
          <p:nvPr/>
        </p:nvSpPr>
        <p:spPr>
          <a:xfrm>
            <a:off x="989195" y="1456592"/>
            <a:ext cx="9851258" cy="584775"/>
          </a:xfrm>
          <a:prstGeom prst="rect">
            <a:avLst/>
          </a:prstGeom>
          <a:noFill/>
        </p:spPr>
        <p:txBody>
          <a:bodyPr wrap="square" rtlCol="0">
            <a:spAutoFit/>
          </a:bodyPr>
          <a:lstStyle/>
          <a:p>
            <a:pPr marL="285750" indent="-285750">
              <a:buFont typeface="Wingdings" panose="05000000000000000000" pitchFamily="2" charset="2"/>
              <a:buChar char="l"/>
            </a:pPr>
            <a:r>
              <a:rPr lang="zh-CN" altLang="en-US" sz="3200" b="1" dirty="0"/>
              <a:t>网络架构</a:t>
            </a:r>
            <a:endParaRPr lang="zh-CN" altLang="en-US" dirty="0"/>
          </a:p>
        </p:txBody>
      </p:sp>
      <p:pic>
        <p:nvPicPr>
          <p:cNvPr id="12" name="图片 11">
            <a:extLst>
              <a:ext uri="{FF2B5EF4-FFF2-40B4-BE49-F238E27FC236}">
                <a16:creationId xmlns:a16="http://schemas.microsoft.com/office/drawing/2014/main" id="{3692D7BF-7B3D-D425-8C23-B1ADD3E1385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973890" y="1323610"/>
            <a:ext cx="6704989" cy="8125190"/>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8FB06DD0-BBD6-6276-7CE0-D70BA16C5065}"/>
                  </a:ext>
                </a:extLst>
              </p:cNvPr>
              <p:cNvSpPr txBox="1"/>
              <p:nvPr/>
            </p:nvSpPr>
            <p:spPr>
              <a:xfrm>
                <a:off x="10840453" y="2567048"/>
                <a:ext cx="6380747" cy="4071307"/>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4 input</a:t>
                </a:r>
                <a:r>
                  <a:rPr lang="zh-CN" altLang="en-US"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z</a:t>
                </a:r>
              </a:p>
              <a:p>
                <a:r>
                  <a:rPr lang="en-US" altLang="zh-CN" sz="3200" dirty="0">
                    <a:latin typeface="Times New Roman" panose="02020603050405020304" pitchFamily="18" charset="0"/>
                    <a:cs typeface="Times New Roman" panose="02020603050405020304" pitchFamily="18" charset="0"/>
                  </a:rPr>
                  <a:t>	</a:t>
                </a:r>
                <a:r>
                  <a:rPr lang="zh-CN" altLang="en-US" sz="3200" dirty="0">
                    <a:solidFill>
                      <a:srgbClr val="FF0000"/>
                    </a:solidFill>
                    <a:latin typeface="Times New Roman" panose="02020603050405020304" pitchFamily="18" charset="0"/>
                    <a:cs typeface="Times New Roman" panose="02020603050405020304" pitchFamily="18" charset="0"/>
                  </a:rPr>
                  <a:t>输入门</a:t>
                </a:r>
                <a:r>
                  <a:rPr lang="zh-CN" altLang="en-US" sz="3200" dirty="0">
                    <a:latin typeface="Times New Roman" panose="02020603050405020304" pitchFamily="18" charset="0"/>
                    <a:cs typeface="Times New Roman" panose="02020603050405020304" pitchFamily="18" charset="0"/>
                  </a:rPr>
                  <a:t>信号</a:t>
                </a:r>
                <a14:m>
                  <m:oMath xmlns:m="http://schemas.openxmlformats.org/officeDocument/2006/math">
                    <m:sSub>
                      <m:sSubPr>
                        <m:ctrlPr>
                          <a:rPr lang="en-US" altLang="zh-CN" sz="3200" i="1" smtClean="0">
                            <a:latin typeface="Cambria Math" panose="02040503050406030204" pitchFamily="18" charset="0"/>
                            <a:cs typeface="Times New Roman" panose="02020603050405020304" pitchFamily="18" charset="0"/>
                          </a:rPr>
                        </m:ctrlPr>
                      </m:sSubPr>
                      <m:e>
                        <m:r>
                          <a:rPr lang="en-US" altLang="zh-CN" sz="3200" b="0" i="1" smtClean="0">
                            <a:latin typeface="Cambria Math" panose="02040503050406030204" pitchFamily="18" charset="0"/>
                            <a:cs typeface="Times New Roman" panose="02020603050405020304" pitchFamily="18" charset="0"/>
                          </a:rPr>
                          <m:t>𝑧</m:t>
                        </m:r>
                      </m:e>
                      <m:sub>
                        <m:r>
                          <a:rPr lang="en-US" altLang="zh-CN" sz="3200" b="0" i="1" smtClean="0">
                            <a:latin typeface="Cambria Math" panose="02040503050406030204" pitchFamily="18" charset="0"/>
                            <a:cs typeface="Times New Roman" panose="02020603050405020304" pitchFamily="18" charset="0"/>
                          </a:rPr>
                          <m:t>𝑖</m:t>
                        </m:r>
                      </m:sub>
                    </m:sSub>
                  </m:oMath>
                </a14:m>
                <a:endParaRPr lang="en-US"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zh-CN" altLang="en-US" sz="3200" dirty="0">
                    <a:solidFill>
                      <a:srgbClr val="FF0000"/>
                    </a:solidFill>
                    <a:latin typeface="Times New Roman" panose="02020603050405020304" pitchFamily="18" charset="0"/>
                    <a:cs typeface="Times New Roman" panose="02020603050405020304" pitchFamily="18" charset="0"/>
                  </a:rPr>
                  <a:t>遗忘门</a:t>
                </a:r>
                <a:r>
                  <a:rPr lang="zh-CN" altLang="en-US" sz="3200" dirty="0">
                    <a:latin typeface="Times New Roman" panose="02020603050405020304" pitchFamily="18" charset="0"/>
                    <a:cs typeface="Times New Roman" panose="02020603050405020304" pitchFamily="18" charset="0"/>
                  </a:rPr>
                  <a:t>信号</a:t>
                </a:r>
                <a14:m>
                  <m:oMath xmlns:m="http://schemas.openxmlformats.org/officeDocument/2006/math">
                    <m:sSub>
                      <m:sSubPr>
                        <m:ctrlPr>
                          <a:rPr lang="en-US" altLang="zh-CN" sz="3200" i="1" smtClean="0">
                            <a:latin typeface="Cambria Math" panose="02040503050406030204" pitchFamily="18" charset="0"/>
                            <a:cs typeface="Times New Roman" panose="02020603050405020304" pitchFamily="18" charset="0"/>
                          </a:rPr>
                        </m:ctrlPr>
                      </m:sSubPr>
                      <m:e>
                        <m:r>
                          <a:rPr lang="en-US" altLang="zh-CN" sz="3200" b="0" i="1" smtClean="0">
                            <a:latin typeface="Cambria Math" panose="02040503050406030204" pitchFamily="18" charset="0"/>
                            <a:cs typeface="Times New Roman" panose="02020603050405020304" pitchFamily="18" charset="0"/>
                          </a:rPr>
                          <m:t>𝑧</m:t>
                        </m:r>
                      </m:e>
                      <m:sub>
                        <m:r>
                          <a:rPr lang="en-US" altLang="zh-CN" sz="3200" b="0" i="1" smtClean="0">
                            <a:latin typeface="Cambria Math" panose="02040503050406030204" pitchFamily="18" charset="0"/>
                            <a:cs typeface="Times New Roman" panose="02020603050405020304" pitchFamily="18" charset="0"/>
                          </a:rPr>
                          <m:t>𝑓</m:t>
                        </m:r>
                      </m:sub>
                    </m:sSub>
                  </m:oMath>
                </a14:m>
                <a:endParaRPr lang="en-US"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r>
                  <a:rPr lang="zh-CN" altLang="en-US" sz="3200" dirty="0">
                    <a:solidFill>
                      <a:srgbClr val="FF0000"/>
                    </a:solidFill>
                    <a:latin typeface="Times New Roman" panose="02020603050405020304" pitchFamily="18" charset="0"/>
                    <a:cs typeface="Times New Roman" panose="02020603050405020304" pitchFamily="18" charset="0"/>
                  </a:rPr>
                  <a:t>输出门</a:t>
                </a:r>
                <a:r>
                  <a:rPr lang="zh-CN" altLang="en-US" sz="3200" dirty="0">
                    <a:latin typeface="Times New Roman" panose="02020603050405020304" pitchFamily="18" charset="0"/>
                    <a:cs typeface="Times New Roman" panose="02020603050405020304" pitchFamily="18" charset="0"/>
                  </a:rPr>
                  <a:t>信号</a:t>
                </a:r>
                <a14:m>
                  <m:oMath xmlns:m="http://schemas.openxmlformats.org/officeDocument/2006/math">
                    <m:sSub>
                      <m:sSubPr>
                        <m:ctrlPr>
                          <a:rPr lang="en-US" altLang="zh-CN" sz="3200" i="1" smtClean="0">
                            <a:latin typeface="Cambria Math" panose="02040503050406030204" pitchFamily="18" charset="0"/>
                            <a:cs typeface="Times New Roman" panose="02020603050405020304" pitchFamily="18" charset="0"/>
                          </a:rPr>
                        </m:ctrlPr>
                      </m:sSubPr>
                      <m:e>
                        <m:r>
                          <a:rPr lang="en-US" altLang="zh-CN" sz="3200" b="0" i="1" smtClean="0">
                            <a:latin typeface="Cambria Math" panose="02040503050406030204" pitchFamily="18" charset="0"/>
                            <a:cs typeface="Times New Roman" panose="02020603050405020304" pitchFamily="18" charset="0"/>
                          </a:rPr>
                          <m:t>𝑧</m:t>
                        </m:r>
                      </m:e>
                      <m:sub>
                        <m:r>
                          <a:rPr lang="en-US" altLang="zh-CN" sz="3200" b="0" i="1" smtClean="0">
                            <a:latin typeface="Cambria Math" panose="02040503050406030204" pitchFamily="18" charset="0"/>
                            <a:cs typeface="Times New Roman" panose="02020603050405020304" pitchFamily="18" charset="0"/>
                          </a:rPr>
                          <m:t>𝑜</m:t>
                        </m:r>
                      </m:sub>
                    </m:sSub>
                  </m:oMath>
                </a14:m>
                <a:endParaRPr lang="en-US"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t>
                </a:r>
              </a:p>
              <a:p>
                <a:r>
                  <a:rPr lang="en-US" altLang="zh-CN" sz="3200" dirty="0">
                    <a:latin typeface="Times New Roman" panose="02020603050405020304" pitchFamily="18" charset="0"/>
                    <a:cs typeface="Times New Roman" panose="02020603050405020304" pitchFamily="18" charset="0"/>
                  </a:rPr>
                  <a:t>1 output</a:t>
                </a:r>
                <a:r>
                  <a:rPr lang="zh-CN" altLang="en-US"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a:p>
                <a:r>
                  <a:rPr lang="en-US" altLang="zh-CN" sz="3200" dirty="0">
                    <a:latin typeface="Times New Roman" panose="02020603050405020304" pitchFamily="18" charset="0"/>
                    <a:cs typeface="Times New Roman" panose="02020603050405020304" pitchFamily="18" charset="0"/>
                  </a:rPr>
                  <a:t>	a</a:t>
                </a:r>
                <a:endParaRPr lang="zh-CN" altLang="en-US" sz="3200" dirty="0">
                  <a:latin typeface="Times New Roman" panose="02020603050405020304" pitchFamily="18" charset="0"/>
                  <a:cs typeface="Times New Roman" panose="02020603050405020304" pitchFamily="18" charset="0"/>
                </a:endParaRPr>
              </a:p>
            </p:txBody>
          </p:sp>
        </mc:Choice>
        <mc:Fallback xmlns="">
          <p:sp>
            <p:nvSpPr>
              <p:cNvPr id="14" name="文本框 13">
                <a:extLst>
                  <a:ext uri="{FF2B5EF4-FFF2-40B4-BE49-F238E27FC236}">
                    <a16:creationId xmlns:a16="http://schemas.microsoft.com/office/drawing/2014/main" id="{8FB06DD0-BBD6-6276-7CE0-D70BA16C5065}"/>
                  </a:ext>
                </a:extLst>
              </p:cNvPr>
              <p:cNvSpPr txBox="1">
                <a:spLocks noRot="1" noChangeAspect="1" noMove="1" noResize="1" noEditPoints="1" noAdjustHandles="1" noChangeArrowheads="1" noChangeShapeType="1" noTextEdit="1"/>
              </p:cNvSpPr>
              <p:nvPr/>
            </p:nvSpPr>
            <p:spPr>
              <a:xfrm>
                <a:off x="10840453" y="2567048"/>
                <a:ext cx="6380747" cy="4071307"/>
              </a:xfrm>
              <a:prstGeom prst="rect">
                <a:avLst/>
              </a:prstGeom>
              <a:blipFill>
                <a:blip r:embed="rId5"/>
                <a:stretch>
                  <a:fillRect l="-2388" t="-2246" b="-3892"/>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46DF0971-5FB8-3ED2-9A28-1FA39C2DF7E8}"/>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467422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44778" y="278552"/>
            <a:ext cx="13537495" cy="655757"/>
          </a:xfrm>
          <a:prstGeom prst="rect">
            <a:avLst/>
          </a:prstGeom>
          <a:noFill/>
          <a:ln/>
        </p:spPr>
        <p:txBody>
          <a:bodyPr wrap="square" lIns="95250" tIns="95250" rIns="95250" bIns="95250" rtlCol="0" anchor="t">
            <a:spAutoFit/>
          </a:bodyPr>
          <a:lstStyle/>
          <a:p>
            <a:pPr>
              <a:lnSpc>
                <a:spcPct val="120000"/>
              </a:lnSpc>
              <a:spcBef>
                <a:spcPts val="375"/>
              </a:spcBef>
            </a:pPr>
            <a:r>
              <a:rPr lang="zh-CN" altLang="en-US" sz="2700" b="1" dirty="0">
                <a:solidFill>
                  <a:srgbClr val="003366"/>
                </a:solidFill>
                <a:latin typeface="Microsoft Yahei" pitchFamily="34" charset="0"/>
                <a:ea typeface="Microsoft Yahei" pitchFamily="34" charset="-122"/>
              </a:rPr>
              <a:t>长短时记忆网络（</a:t>
            </a:r>
            <a:r>
              <a:rPr lang="en-US" altLang="zh-CN" sz="2700" b="1" dirty="0">
                <a:solidFill>
                  <a:srgbClr val="003366"/>
                </a:solidFill>
                <a:latin typeface="Microsoft Yahei" pitchFamily="34" charset="0"/>
                <a:ea typeface="Microsoft Yahei" pitchFamily="34" charset="-122"/>
              </a:rPr>
              <a:t>Long Short-Term Memory</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LSTM </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1997</a:t>
            </a:r>
            <a:endParaRPr lang="en-US" altLang="zh-CN"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6" name="文本框 5">
            <a:extLst>
              <a:ext uri="{FF2B5EF4-FFF2-40B4-BE49-F238E27FC236}">
                <a16:creationId xmlns:a16="http://schemas.microsoft.com/office/drawing/2014/main" id="{2BB24145-6DDF-7DBA-0C6E-9D7EADCD6CC9}"/>
              </a:ext>
            </a:extLst>
          </p:cNvPr>
          <p:cNvSpPr txBox="1"/>
          <p:nvPr/>
        </p:nvSpPr>
        <p:spPr>
          <a:xfrm>
            <a:off x="989195" y="1456592"/>
            <a:ext cx="9851258" cy="584775"/>
          </a:xfrm>
          <a:prstGeom prst="rect">
            <a:avLst/>
          </a:prstGeom>
          <a:noFill/>
        </p:spPr>
        <p:txBody>
          <a:bodyPr wrap="square" rtlCol="0">
            <a:spAutoFit/>
          </a:bodyPr>
          <a:lstStyle/>
          <a:p>
            <a:pPr marL="285750" indent="-285750">
              <a:buFont typeface="Wingdings" panose="05000000000000000000" pitchFamily="2" charset="2"/>
              <a:buChar char="l"/>
            </a:pPr>
            <a:r>
              <a:rPr lang="zh-CN" altLang="en-US" sz="3200" b="1" dirty="0"/>
              <a:t>网络架构</a:t>
            </a:r>
            <a:endParaRPr lang="zh-CN" altLang="en-US" dirty="0"/>
          </a:p>
        </p:txBody>
      </p:sp>
      <p:pic>
        <p:nvPicPr>
          <p:cNvPr id="8" name="图片 7">
            <a:extLst>
              <a:ext uri="{FF2B5EF4-FFF2-40B4-BE49-F238E27FC236}">
                <a16:creationId xmlns:a16="http://schemas.microsoft.com/office/drawing/2014/main" id="{14439B07-B764-98E9-77BF-45A8AC1B0EB8}"/>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l="3073" r="1613"/>
          <a:stretch/>
        </p:blipFill>
        <p:spPr>
          <a:xfrm>
            <a:off x="3127087" y="1129955"/>
            <a:ext cx="10436513" cy="8415024"/>
          </a:xfrm>
          <a:prstGeom prst="rect">
            <a:avLst/>
          </a:prstGeom>
        </p:spPr>
      </p:pic>
      <p:sp>
        <p:nvSpPr>
          <p:cNvPr id="15" name="文本框 14">
            <a:extLst>
              <a:ext uri="{FF2B5EF4-FFF2-40B4-BE49-F238E27FC236}">
                <a16:creationId xmlns:a16="http://schemas.microsoft.com/office/drawing/2014/main" id="{0CBD743F-3C59-A330-789B-16A9A0002C35}"/>
              </a:ext>
            </a:extLst>
          </p:cNvPr>
          <p:cNvSpPr txBox="1"/>
          <p:nvPr/>
        </p:nvSpPr>
        <p:spPr>
          <a:xfrm>
            <a:off x="9480144" y="7473540"/>
            <a:ext cx="3496878" cy="1815882"/>
          </a:xfrm>
          <a:prstGeom prst="rect">
            <a:avLst/>
          </a:prstGeom>
          <a:noFill/>
        </p:spPr>
        <p:txBody>
          <a:bodyPr wrap="square" rtlCol="0">
            <a:spAutoFit/>
          </a:bodyPr>
          <a:lstStyle/>
          <a:p>
            <a:r>
              <a:rPr lang="zh-CN" altLang="en-US" sz="2800" dirty="0">
                <a:solidFill>
                  <a:srgbClr val="FF0000"/>
                </a:solidFill>
              </a:rPr>
              <a:t>缓解梯度消失</a:t>
            </a:r>
            <a:r>
              <a:rPr lang="zh-CN" altLang="en-US" sz="2800" dirty="0"/>
              <a:t>原因：</a:t>
            </a:r>
            <a:endParaRPr lang="en-US" altLang="zh-CN" sz="2800" dirty="0"/>
          </a:p>
          <a:p>
            <a:r>
              <a:rPr lang="zh-CN" altLang="en-US" sz="2800" dirty="0"/>
              <a:t>避免了无休止的连乘，可以绕过单元从而</a:t>
            </a:r>
            <a:r>
              <a:rPr lang="zh-CN" altLang="en-US" sz="2800" b="1" dirty="0">
                <a:solidFill>
                  <a:srgbClr val="C00000"/>
                </a:solidFill>
              </a:rPr>
              <a:t>记住更长的时间步骤。</a:t>
            </a:r>
          </a:p>
        </p:txBody>
      </p:sp>
      <p:cxnSp>
        <p:nvCxnSpPr>
          <p:cNvPr id="17" name="直接箭头连接符 16">
            <a:extLst>
              <a:ext uri="{FF2B5EF4-FFF2-40B4-BE49-F238E27FC236}">
                <a16:creationId xmlns:a16="http://schemas.microsoft.com/office/drawing/2014/main" id="{4F6E4144-66F7-E5AD-7776-C6BADE1D5506}"/>
              </a:ext>
            </a:extLst>
          </p:cNvPr>
          <p:cNvCxnSpPr/>
          <p:nvPr/>
        </p:nvCxnSpPr>
        <p:spPr>
          <a:xfrm>
            <a:off x="11228583" y="6898711"/>
            <a:ext cx="0" cy="593558"/>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91F52460-E48A-1894-81D4-AE1B4292295B}"/>
              </a:ext>
            </a:extLst>
          </p:cNvPr>
          <p:cNvCxnSpPr/>
          <p:nvPr/>
        </p:nvCxnSpPr>
        <p:spPr>
          <a:xfrm flipV="1">
            <a:off x="5435600" y="6028267"/>
            <a:ext cx="0" cy="508000"/>
          </a:xfrm>
          <a:prstGeom prst="line">
            <a:avLst/>
          </a:prstGeom>
          <a:ln w="28575">
            <a:solidFill>
              <a:srgbClr val="FF0000"/>
            </a:solidFill>
          </a:ln>
        </p:spPr>
        <p:style>
          <a:lnRef idx="1">
            <a:schemeClr val="accent6"/>
          </a:lnRef>
          <a:fillRef idx="0">
            <a:schemeClr val="accent6"/>
          </a:fillRef>
          <a:effectRef idx="0">
            <a:schemeClr val="accent6"/>
          </a:effectRef>
          <a:fontRef idx="minor">
            <a:schemeClr val="tx1"/>
          </a:fontRef>
        </p:style>
      </p:cxnSp>
      <p:cxnSp>
        <p:nvCxnSpPr>
          <p:cNvPr id="26" name="直接箭头连接符 25">
            <a:extLst>
              <a:ext uri="{FF2B5EF4-FFF2-40B4-BE49-F238E27FC236}">
                <a16:creationId xmlns:a16="http://schemas.microsoft.com/office/drawing/2014/main" id="{AFF2F751-9E13-ECB0-4FC3-03104426D9B6}"/>
              </a:ext>
            </a:extLst>
          </p:cNvPr>
          <p:cNvCxnSpPr/>
          <p:nvPr/>
        </p:nvCxnSpPr>
        <p:spPr>
          <a:xfrm flipH="1">
            <a:off x="3725333" y="6028267"/>
            <a:ext cx="1710267" cy="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597F7544-9F89-E9E1-6893-C42022E0A132}"/>
                  </a:ext>
                </a:extLst>
              </p:cNvPr>
              <p:cNvSpPr txBox="1"/>
              <p:nvPr/>
            </p:nvSpPr>
            <p:spPr>
              <a:xfrm>
                <a:off x="1338531" y="5567628"/>
                <a:ext cx="2375780" cy="1231106"/>
              </a:xfrm>
              <a:prstGeom prst="rect">
                <a:avLst/>
              </a:prstGeom>
              <a:noFill/>
            </p:spPr>
            <p:txBody>
              <a:bodyPr wrap="square" rtlCol="0">
                <a:spAutoFit/>
              </a:bodyPr>
              <a:lstStyle/>
              <a:p>
                <a14:m>
                  <m:oMath xmlns:m="http://schemas.openxmlformats.org/officeDocument/2006/math">
                    <m:r>
                      <m:rPr>
                        <m:sty m:val="p"/>
                      </m:rPr>
                      <a:rPr lang="en-US" altLang="zh-CN" sz="2800" i="1" smtClean="0">
                        <a:latin typeface="Cambria Math" panose="02040503050406030204" pitchFamily="18" charset="0"/>
                      </a:rPr>
                      <m:t>f</m:t>
                    </m:r>
                    <m:d>
                      <m:dPr>
                        <m:ctrlPr>
                          <a:rPr lang="en-US" altLang="zh-CN" sz="2800" b="0" i="1" smtClean="0">
                            <a:latin typeface="Cambria Math" panose="02040503050406030204" pitchFamily="18" charset="0"/>
                          </a:rPr>
                        </m:ctrlPr>
                      </m:dPr>
                      <m:e>
                        <m:sSub>
                          <m:sSubPr>
                            <m:ctrlPr>
                              <a:rPr lang="en-US" altLang="zh-CN" sz="2800" i="1" smtClean="0">
                                <a:latin typeface="Cambria Math" panose="02040503050406030204" pitchFamily="18" charset="0"/>
                              </a:rPr>
                            </m:ctrlPr>
                          </m:sSubPr>
                          <m:e>
                            <m:r>
                              <m:rPr>
                                <m:sty m:val="p"/>
                              </m:rPr>
                              <a:rPr lang="en-US" altLang="zh-CN" sz="2800" i="1">
                                <a:latin typeface="Cambria Math" panose="02040503050406030204" pitchFamily="18" charset="0"/>
                              </a:rPr>
                              <m:t>z</m:t>
                            </m:r>
                          </m:e>
                          <m:sub>
                            <m:r>
                              <a:rPr lang="en-US" altLang="zh-CN" sz="2800" b="0" i="1" smtClean="0">
                                <a:latin typeface="Cambria Math" panose="02040503050406030204" pitchFamily="18" charset="0"/>
                              </a:rPr>
                              <m:t>𝑖</m:t>
                            </m:r>
                          </m:sub>
                        </m:sSub>
                      </m:e>
                    </m:d>
                    <m:r>
                      <a:rPr lang="en-US" altLang="zh-CN" sz="2800" b="0" i="1" smtClean="0">
                        <a:latin typeface="Cambria Math" panose="02040503050406030204" pitchFamily="18" charset="0"/>
                      </a:rPr>
                      <m:t>=</m:t>
                    </m:r>
                    <m:r>
                      <a:rPr lang="en-US" altLang="zh-CN" sz="2800" b="0" i="1" smtClean="0">
                        <a:solidFill>
                          <a:srgbClr val="FF0000"/>
                        </a:solidFill>
                        <a:latin typeface="Cambria Math" panose="02040503050406030204" pitchFamily="18" charset="0"/>
                      </a:rPr>
                      <m:t>1</m:t>
                    </m:r>
                  </m:oMath>
                </a14:m>
                <a:r>
                  <a:rPr lang="en-US" altLang="zh-CN" sz="2800" dirty="0">
                    <a:solidFill>
                      <a:srgbClr val="FF0000"/>
                    </a:solidFill>
                  </a:rPr>
                  <a:t>,</a:t>
                </a:r>
                <a:r>
                  <a:rPr lang="zh-CN" altLang="en-US" sz="2800" dirty="0">
                    <a:solidFill>
                      <a:srgbClr val="FF0000"/>
                    </a:solidFill>
                  </a:rPr>
                  <a:t>开启</a:t>
                </a:r>
                <a:endParaRPr lang="en-US" altLang="zh-CN" sz="2800" dirty="0"/>
              </a:p>
              <a:p>
                <a14:m>
                  <m:oMath xmlns:m="http://schemas.openxmlformats.org/officeDocument/2006/math">
                    <m:r>
                      <m:rPr>
                        <m:sty m:val="p"/>
                      </m:rPr>
                      <a:rPr lang="en-US" altLang="zh-CN" sz="2800" i="1" smtClean="0">
                        <a:latin typeface="Cambria Math" panose="02040503050406030204" pitchFamily="18" charset="0"/>
                      </a:rPr>
                      <m:t>f</m:t>
                    </m:r>
                    <m:d>
                      <m:dPr>
                        <m:ctrlPr>
                          <a:rPr lang="en-US" altLang="zh-CN" sz="2800" b="0" i="1" smtClean="0">
                            <a:latin typeface="Cambria Math" panose="02040503050406030204" pitchFamily="18" charset="0"/>
                          </a:rPr>
                        </m:ctrlPr>
                      </m:dPr>
                      <m:e>
                        <m:sSub>
                          <m:sSubPr>
                            <m:ctrlPr>
                              <a:rPr lang="en-US" altLang="zh-CN" sz="2800" i="1" smtClean="0">
                                <a:latin typeface="Cambria Math" panose="02040503050406030204" pitchFamily="18" charset="0"/>
                              </a:rPr>
                            </m:ctrlPr>
                          </m:sSubPr>
                          <m:e>
                            <m:r>
                              <m:rPr>
                                <m:sty m:val="p"/>
                              </m:rPr>
                              <a:rPr lang="en-US" altLang="zh-CN" sz="2800" i="1">
                                <a:latin typeface="Cambria Math" panose="02040503050406030204" pitchFamily="18" charset="0"/>
                              </a:rPr>
                              <m:t>z</m:t>
                            </m:r>
                          </m:e>
                          <m:sub>
                            <m:r>
                              <a:rPr lang="en-US" altLang="zh-CN" sz="2800" b="0" i="1" smtClean="0">
                                <a:latin typeface="Cambria Math" panose="02040503050406030204" pitchFamily="18" charset="0"/>
                              </a:rPr>
                              <m:t>𝑖</m:t>
                            </m:r>
                          </m:sub>
                        </m:sSub>
                      </m:e>
                    </m:d>
                    <m:r>
                      <a:rPr lang="en-US" altLang="zh-CN" sz="2800" b="0" i="1" smtClean="0">
                        <a:latin typeface="Cambria Math" panose="02040503050406030204" pitchFamily="18" charset="0"/>
                      </a:rPr>
                      <m:t>=</m:t>
                    </m:r>
                    <m:r>
                      <a:rPr lang="en-US" altLang="zh-CN" sz="2800" b="0" i="1" smtClean="0">
                        <a:solidFill>
                          <a:srgbClr val="FF0000"/>
                        </a:solidFill>
                        <a:latin typeface="Cambria Math" panose="02040503050406030204" pitchFamily="18" charset="0"/>
                      </a:rPr>
                      <m:t>0</m:t>
                    </m:r>
                  </m:oMath>
                </a14:m>
                <a:r>
                  <a:rPr lang="en-US" altLang="zh-CN" sz="2800" dirty="0">
                    <a:solidFill>
                      <a:srgbClr val="FF0000"/>
                    </a:solidFill>
                  </a:rPr>
                  <a:t>,</a:t>
                </a:r>
                <a:r>
                  <a:rPr lang="zh-CN" altLang="en-US" sz="2800" dirty="0">
                    <a:solidFill>
                      <a:srgbClr val="FF0000"/>
                    </a:solidFill>
                  </a:rPr>
                  <a:t>关闭</a:t>
                </a:r>
                <a:endParaRPr lang="zh-CN" altLang="en-US" sz="2800" dirty="0"/>
              </a:p>
              <a:p>
                <a:endParaRPr lang="zh-CN" altLang="en-US" dirty="0"/>
              </a:p>
            </p:txBody>
          </p:sp>
        </mc:Choice>
        <mc:Fallback xmlns="">
          <p:sp>
            <p:nvSpPr>
              <p:cNvPr id="28" name="文本框 27">
                <a:extLst>
                  <a:ext uri="{FF2B5EF4-FFF2-40B4-BE49-F238E27FC236}">
                    <a16:creationId xmlns:a16="http://schemas.microsoft.com/office/drawing/2014/main" id="{597F7544-9F89-E9E1-6893-C42022E0A132}"/>
                  </a:ext>
                </a:extLst>
              </p:cNvPr>
              <p:cNvSpPr txBox="1">
                <a:spLocks noRot="1" noChangeAspect="1" noMove="1" noResize="1" noEditPoints="1" noAdjustHandles="1" noChangeArrowheads="1" noChangeShapeType="1" noTextEdit="1"/>
              </p:cNvSpPr>
              <p:nvPr/>
            </p:nvSpPr>
            <p:spPr>
              <a:xfrm>
                <a:off x="1338531" y="5567628"/>
                <a:ext cx="2375780" cy="1231106"/>
              </a:xfrm>
              <a:prstGeom prst="rect">
                <a:avLst/>
              </a:prstGeom>
              <a:blipFill>
                <a:blip r:embed="rId5"/>
                <a:stretch>
                  <a:fillRect t="-4950" r="-2828"/>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ED38B08D-D60D-7B6B-9DC0-E983E6246B63}"/>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093E02D6-4AD5-9FA9-7227-13B3078BAA70}"/>
              </a:ext>
            </a:extLst>
          </p:cNvPr>
          <p:cNvSpPr txBox="1"/>
          <p:nvPr/>
        </p:nvSpPr>
        <p:spPr>
          <a:xfrm>
            <a:off x="6071579" y="6508683"/>
            <a:ext cx="590850" cy="461665"/>
          </a:xfrm>
          <a:prstGeom prst="rect">
            <a:avLst/>
          </a:prstGeom>
          <a:noFill/>
        </p:spPr>
        <p:txBody>
          <a:bodyPr wrap="square" rtlCol="0">
            <a:spAutoFit/>
          </a:bodyPr>
          <a:lstStyle/>
          <a:p>
            <a:r>
              <a:rPr lang="zh-CN" altLang="en-US" sz="2400" b="1" dirty="0">
                <a:solidFill>
                  <a:srgbClr val="FF0000"/>
                </a:solidFill>
              </a:rPr>
              <a:t>①</a:t>
            </a:r>
          </a:p>
        </p:txBody>
      </p:sp>
      <p:sp>
        <p:nvSpPr>
          <p:cNvPr id="11" name="文本框 10">
            <a:extLst>
              <a:ext uri="{FF2B5EF4-FFF2-40B4-BE49-F238E27FC236}">
                <a16:creationId xmlns:a16="http://schemas.microsoft.com/office/drawing/2014/main" id="{E8381F22-296B-38B5-FBF6-9490AC27D951}"/>
              </a:ext>
            </a:extLst>
          </p:cNvPr>
          <p:cNvSpPr txBox="1"/>
          <p:nvPr/>
        </p:nvSpPr>
        <p:spPr>
          <a:xfrm>
            <a:off x="6571813" y="5881377"/>
            <a:ext cx="758215" cy="461665"/>
          </a:xfrm>
          <a:prstGeom prst="rect">
            <a:avLst/>
          </a:prstGeom>
          <a:noFill/>
        </p:spPr>
        <p:txBody>
          <a:bodyPr wrap="square" rtlCol="0">
            <a:spAutoFit/>
          </a:bodyPr>
          <a:lstStyle/>
          <a:p>
            <a:r>
              <a:rPr lang="zh-CN" altLang="en-US" sz="2400" b="1" dirty="0">
                <a:solidFill>
                  <a:srgbClr val="FF0000"/>
                </a:solidFill>
              </a:rPr>
              <a:t>②</a:t>
            </a:r>
          </a:p>
        </p:txBody>
      </p:sp>
      <p:sp>
        <p:nvSpPr>
          <p:cNvPr id="16" name="文本框 15">
            <a:extLst>
              <a:ext uri="{FF2B5EF4-FFF2-40B4-BE49-F238E27FC236}">
                <a16:creationId xmlns:a16="http://schemas.microsoft.com/office/drawing/2014/main" id="{1BB0B9E9-620F-5454-6C38-F96F3E6277FF}"/>
              </a:ext>
            </a:extLst>
          </p:cNvPr>
          <p:cNvSpPr txBox="1"/>
          <p:nvPr/>
        </p:nvSpPr>
        <p:spPr>
          <a:xfrm>
            <a:off x="6359933" y="1488069"/>
            <a:ext cx="590987" cy="461665"/>
          </a:xfrm>
          <a:prstGeom prst="rect">
            <a:avLst/>
          </a:prstGeom>
          <a:noFill/>
        </p:spPr>
        <p:txBody>
          <a:bodyPr wrap="square" rtlCol="0">
            <a:spAutoFit/>
          </a:bodyPr>
          <a:lstStyle/>
          <a:p>
            <a:r>
              <a:rPr lang="zh-CN" altLang="en-US" sz="2400" b="1" dirty="0">
                <a:solidFill>
                  <a:srgbClr val="FF0000"/>
                </a:solidFill>
              </a:rPr>
              <a:t>③</a:t>
            </a:r>
          </a:p>
        </p:txBody>
      </p:sp>
      <p:sp>
        <p:nvSpPr>
          <p:cNvPr id="18" name="文本框 17">
            <a:extLst>
              <a:ext uri="{FF2B5EF4-FFF2-40B4-BE49-F238E27FC236}">
                <a16:creationId xmlns:a16="http://schemas.microsoft.com/office/drawing/2014/main" id="{88BFA24E-CE93-CAC4-8C42-AD53AB17530A}"/>
              </a:ext>
            </a:extLst>
          </p:cNvPr>
          <p:cNvSpPr txBox="1"/>
          <p:nvPr/>
        </p:nvSpPr>
        <p:spPr>
          <a:xfrm>
            <a:off x="8602399" y="6083069"/>
            <a:ext cx="758214" cy="461665"/>
          </a:xfrm>
          <a:prstGeom prst="rect">
            <a:avLst/>
          </a:prstGeom>
          <a:noFill/>
        </p:spPr>
        <p:txBody>
          <a:bodyPr wrap="square" rtlCol="0">
            <a:spAutoFit/>
          </a:bodyPr>
          <a:lstStyle/>
          <a:p>
            <a:r>
              <a:rPr lang="zh-CN" altLang="en-US" sz="2400" b="1" dirty="0">
                <a:solidFill>
                  <a:srgbClr val="FF0000"/>
                </a:solidFill>
              </a:rPr>
              <a:t>④</a:t>
            </a:r>
          </a:p>
        </p:txBody>
      </p:sp>
    </p:spTree>
    <p:extLst>
      <p:ext uri="{BB962C8B-B14F-4D97-AF65-F5344CB8AC3E}">
        <p14:creationId xmlns:p14="http://schemas.microsoft.com/office/powerpoint/2010/main" val="3488358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6" name="文本框 5">
            <a:extLst>
              <a:ext uri="{FF2B5EF4-FFF2-40B4-BE49-F238E27FC236}">
                <a16:creationId xmlns:a16="http://schemas.microsoft.com/office/drawing/2014/main" id="{2BB24145-6DDF-7DBA-0C6E-9D7EADCD6CC9}"/>
              </a:ext>
            </a:extLst>
          </p:cNvPr>
          <p:cNvSpPr txBox="1"/>
          <p:nvPr/>
        </p:nvSpPr>
        <p:spPr>
          <a:xfrm>
            <a:off x="989195" y="1456592"/>
            <a:ext cx="9851258" cy="584775"/>
          </a:xfrm>
          <a:prstGeom prst="rect">
            <a:avLst/>
          </a:prstGeom>
          <a:noFill/>
        </p:spPr>
        <p:txBody>
          <a:bodyPr wrap="square" rtlCol="0">
            <a:spAutoFit/>
          </a:bodyPr>
          <a:lstStyle/>
          <a:p>
            <a:pPr marL="285750" indent="-285750">
              <a:buFont typeface="Wingdings" panose="05000000000000000000" pitchFamily="2" charset="2"/>
              <a:buChar char="l"/>
            </a:pPr>
            <a:r>
              <a:rPr lang="zh-CN" altLang="en-US" sz="3200" b="1" dirty="0"/>
              <a:t>优点</a:t>
            </a:r>
            <a:endParaRPr lang="zh-CN" altLang="en-US" dirty="0"/>
          </a:p>
        </p:txBody>
      </p:sp>
      <p:sp>
        <p:nvSpPr>
          <p:cNvPr id="8" name="文本框 7">
            <a:extLst>
              <a:ext uri="{FF2B5EF4-FFF2-40B4-BE49-F238E27FC236}">
                <a16:creationId xmlns:a16="http://schemas.microsoft.com/office/drawing/2014/main" id="{D6EAA227-F3E1-2845-A254-CE27513588EF}"/>
              </a:ext>
            </a:extLst>
          </p:cNvPr>
          <p:cNvSpPr txBox="1"/>
          <p:nvPr/>
        </p:nvSpPr>
        <p:spPr>
          <a:xfrm>
            <a:off x="1636293" y="2396348"/>
            <a:ext cx="14761947" cy="523220"/>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b="0" i="0" dirty="0">
                <a:effectLst/>
                <a:latin typeface="+mn-ea"/>
              </a:rPr>
              <a:t>LSTM</a:t>
            </a:r>
            <a:r>
              <a:rPr lang="zh-CN" altLang="en-US" sz="2800" b="0" i="0" dirty="0">
                <a:effectLst/>
                <a:latin typeface="+mn-ea"/>
              </a:rPr>
              <a:t>通过引入包含了遗忘门、输入门、输出门改善了</a:t>
            </a:r>
            <a:r>
              <a:rPr lang="en-US" altLang="zh-CN" sz="2800" b="0" i="0" dirty="0">
                <a:effectLst/>
                <a:latin typeface="+mn-ea"/>
              </a:rPr>
              <a:t>RNN</a:t>
            </a:r>
            <a:r>
              <a:rPr lang="zh-CN" altLang="en-US" sz="2800" b="0" i="0" dirty="0">
                <a:effectLst/>
                <a:latin typeface="+mn-ea"/>
              </a:rPr>
              <a:t>中存在的无法解决长期依赖问题</a:t>
            </a:r>
            <a:endParaRPr lang="zh-CN" altLang="en-US" sz="2800" dirty="0">
              <a:latin typeface="+mn-ea"/>
            </a:endParaRPr>
          </a:p>
        </p:txBody>
      </p:sp>
      <p:sp>
        <p:nvSpPr>
          <p:cNvPr id="5" name="Text 0">
            <a:extLst>
              <a:ext uri="{FF2B5EF4-FFF2-40B4-BE49-F238E27FC236}">
                <a16:creationId xmlns:a16="http://schemas.microsoft.com/office/drawing/2014/main" id="{E9C7C2F8-6660-98CF-F03F-F7B839B41835}"/>
              </a:ext>
            </a:extLst>
          </p:cNvPr>
          <p:cNvSpPr/>
          <p:nvPr/>
        </p:nvSpPr>
        <p:spPr>
          <a:xfrm>
            <a:off x="1249315" y="317577"/>
            <a:ext cx="13537495" cy="655757"/>
          </a:xfrm>
          <a:prstGeom prst="rect">
            <a:avLst/>
          </a:prstGeom>
          <a:noFill/>
          <a:ln/>
        </p:spPr>
        <p:txBody>
          <a:bodyPr wrap="square" lIns="95250" tIns="95250" rIns="95250" bIns="95250" rtlCol="0" anchor="t">
            <a:spAutoFit/>
          </a:bodyPr>
          <a:lstStyle/>
          <a:p>
            <a:pPr>
              <a:lnSpc>
                <a:spcPct val="120000"/>
              </a:lnSpc>
              <a:spcBef>
                <a:spcPts val="375"/>
              </a:spcBef>
            </a:pPr>
            <a:r>
              <a:rPr lang="zh-CN" altLang="en-US" sz="2700" b="1" dirty="0">
                <a:solidFill>
                  <a:srgbClr val="003366"/>
                </a:solidFill>
                <a:latin typeface="Microsoft Yahei" pitchFamily="34" charset="0"/>
                <a:ea typeface="Microsoft Yahei" pitchFamily="34" charset="-122"/>
              </a:rPr>
              <a:t>长短时记忆网络（</a:t>
            </a:r>
            <a:r>
              <a:rPr lang="en-US" altLang="zh-CN" sz="2700" b="1" dirty="0">
                <a:solidFill>
                  <a:srgbClr val="003366"/>
                </a:solidFill>
                <a:latin typeface="Microsoft Yahei" pitchFamily="34" charset="0"/>
                <a:ea typeface="Microsoft Yahei" pitchFamily="34" charset="-122"/>
              </a:rPr>
              <a:t>Long Short-Term Memory</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LSTM</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1997</a:t>
            </a:r>
            <a:endParaRPr lang="en-US" altLang="zh-CN" sz="3000" dirty="0"/>
          </a:p>
        </p:txBody>
      </p:sp>
      <p:sp>
        <p:nvSpPr>
          <p:cNvPr id="2" name="文本框 1">
            <a:extLst>
              <a:ext uri="{FF2B5EF4-FFF2-40B4-BE49-F238E27FC236}">
                <a16:creationId xmlns:a16="http://schemas.microsoft.com/office/drawing/2014/main" id="{A43AB1CD-1750-99E1-FA7C-308F3BCB7900}"/>
              </a:ext>
            </a:extLst>
          </p:cNvPr>
          <p:cNvSpPr txBox="1"/>
          <p:nvPr/>
        </p:nvSpPr>
        <p:spPr>
          <a:xfrm>
            <a:off x="989195" y="4342582"/>
            <a:ext cx="9851258" cy="584775"/>
          </a:xfrm>
          <a:prstGeom prst="rect">
            <a:avLst/>
          </a:prstGeom>
          <a:noFill/>
        </p:spPr>
        <p:txBody>
          <a:bodyPr wrap="square" rtlCol="0">
            <a:spAutoFit/>
          </a:bodyPr>
          <a:lstStyle/>
          <a:p>
            <a:pPr marL="285750" indent="-285750">
              <a:buFont typeface="Wingdings" panose="05000000000000000000" pitchFamily="2" charset="2"/>
              <a:buChar char="l"/>
            </a:pPr>
            <a:r>
              <a:rPr lang="zh-CN" altLang="en-US" sz="3200" b="1" dirty="0"/>
              <a:t>缺点</a:t>
            </a:r>
            <a:endParaRPr lang="zh-CN" altLang="en-US" dirty="0"/>
          </a:p>
        </p:txBody>
      </p:sp>
      <p:sp>
        <p:nvSpPr>
          <p:cNvPr id="7" name="文本框 6">
            <a:extLst>
              <a:ext uri="{FF2B5EF4-FFF2-40B4-BE49-F238E27FC236}">
                <a16:creationId xmlns:a16="http://schemas.microsoft.com/office/drawing/2014/main" id="{66119BC5-174D-0CC0-C5D8-C8FA6FF9E4E9}"/>
              </a:ext>
            </a:extLst>
          </p:cNvPr>
          <p:cNvSpPr txBox="1"/>
          <p:nvPr/>
        </p:nvSpPr>
        <p:spPr>
          <a:xfrm>
            <a:off x="1636293" y="5282338"/>
            <a:ext cx="13840773" cy="1384995"/>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t>只是部分解决了</a:t>
            </a:r>
            <a:r>
              <a:rPr lang="en-US" altLang="zh-CN" sz="2800" dirty="0"/>
              <a:t>RNN</a:t>
            </a:r>
            <a:r>
              <a:rPr lang="zh-CN" altLang="en-US" sz="2800" dirty="0"/>
              <a:t>梯度消失问题。序列长度</a:t>
            </a:r>
            <a:r>
              <a:rPr lang="zh-CN" altLang="en-US" sz="2800" dirty="0">
                <a:solidFill>
                  <a:srgbClr val="FF0000"/>
                </a:solidFill>
              </a:rPr>
              <a:t>超过一定限度后</a:t>
            </a:r>
            <a:r>
              <a:rPr lang="zh-CN" altLang="en-US" sz="2800" dirty="0"/>
              <a:t>，梯度还是会消失。</a:t>
            </a:r>
            <a:endParaRPr lang="en-US" altLang="zh-CN" sz="2800" dirty="0"/>
          </a:p>
          <a:p>
            <a:endParaRPr lang="zh-CN" altLang="en-US" sz="2800" dirty="0"/>
          </a:p>
          <a:p>
            <a:pPr marL="457200" indent="-457200">
              <a:buFont typeface="Wingdings" panose="05000000000000000000" pitchFamily="2" charset="2"/>
              <a:buChar char="l"/>
            </a:pPr>
            <a:r>
              <a:rPr lang="zh-CN" altLang="en-US" sz="2800" dirty="0"/>
              <a:t>参数多，有</a:t>
            </a:r>
            <a:r>
              <a:rPr lang="zh-CN" altLang="en-US" sz="2800" dirty="0">
                <a:solidFill>
                  <a:srgbClr val="FF0000"/>
                </a:solidFill>
              </a:rPr>
              <a:t>过拟合</a:t>
            </a:r>
            <a:r>
              <a:rPr lang="zh-CN" altLang="en-US" sz="2800" dirty="0"/>
              <a:t>风向</a:t>
            </a:r>
            <a:r>
              <a:rPr lang="en-US" altLang="zh-CN" sz="2800" dirty="0"/>
              <a:t>——</a:t>
            </a:r>
            <a:r>
              <a:rPr lang="en-US" altLang="zh-CN" sz="2800" dirty="0">
                <a:solidFill>
                  <a:srgbClr val="FF0000"/>
                </a:solidFill>
              </a:rPr>
              <a:t>GRU</a:t>
            </a:r>
            <a:endParaRPr lang="zh-CN" altLang="en-US" sz="2800" dirty="0">
              <a:solidFill>
                <a:srgbClr val="FF0000"/>
              </a:solidFill>
            </a:endParaRPr>
          </a:p>
        </p:txBody>
      </p:sp>
      <p:sp>
        <p:nvSpPr>
          <p:cNvPr id="9" name="矩形 8">
            <a:extLst>
              <a:ext uri="{FF2B5EF4-FFF2-40B4-BE49-F238E27FC236}">
                <a16:creationId xmlns:a16="http://schemas.microsoft.com/office/drawing/2014/main" id="{022A4574-F167-4252-462E-62426D8D06A0}"/>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754037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44778" y="278552"/>
            <a:ext cx="13537495" cy="655757"/>
          </a:xfrm>
          <a:prstGeom prst="rect">
            <a:avLst/>
          </a:prstGeom>
          <a:noFill/>
          <a:ln/>
        </p:spPr>
        <p:txBody>
          <a:bodyPr wrap="square" lIns="95250" tIns="95250" rIns="95250" bIns="95250" rtlCol="0" anchor="t">
            <a:spAutoFit/>
          </a:bodyPr>
          <a:lstStyle/>
          <a:p>
            <a:pPr>
              <a:lnSpc>
                <a:spcPct val="120000"/>
              </a:lnSpc>
              <a:spcBef>
                <a:spcPts val="375"/>
              </a:spcBef>
            </a:pPr>
            <a:r>
              <a:rPr lang="zh-CN" altLang="en-US" sz="2700" b="1" dirty="0">
                <a:solidFill>
                  <a:srgbClr val="003366"/>
                </a:solidFill>
                <a:latin typeface="Microsoft Yahei" pitchFamily="34" charset="0"/>
                <a:ea typeface="Microsoft Yahei" pitchFamily="34" charset="-122"/>
              </a:rPr>
              <a:t>门控神经网络（</a:t>
            </a:r>
            <a:r>
              <a:rPr lang="en-US" altLang="zh-CN" sz="2700" b="1" dirty="0">
                <a:solidFill>
                  <a:srgbClr val="003366"/>
                </a:solidFill>
                <a:latin typeface="Microsoft Yahei" pitchFamily="34" charset="0"/>
                <a:ea typeface="Microsoft Yahei" pitchFamily="34" charset="-122"/>
              </a:rPr>
              <a:t>Gated Recurrent Neural Network, GRU</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2014</a:t>
            </a:r>
            <a:endParaRPr lang="en-US" altLang="zh-CN"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13" name="Text 4"/>
          <p:cNvSpPr/>
          <p:nvPr/>
        </p:nvSpPr>
        <p:spPr>
          <a:xfrm>
            <a:off x="2154489" y="4844234"/>
            <a:ext cx="3217259" cy="475488"/>
          </a:xfrm>
          <a:prstGeom prst="rect">
            <a:avLst/>
          </a:prstGeom>
          <a:noFill/>
          <a:ln/>
        </p:spPr>
        <p:txBody>
          <a:bodyPr wrap="square" lIns="95250" tIns="95250" rIns="95250" bIns="95250" rtlCol="0" anchor="t">
            <a:spAutoFit/>
          </a:bodyPr>
          <a:lstStyle/>
          <a:p>
            <a:pPr algn="ctr">
              <a:lnSpc>
                <a:spcPct val="120000"/>
              </a:lnSpc>
              <a:spcBef>
                <a:spcPts val="375"/>
              </a:spcBef>
            </a:pPr>
            <a:r>
              <a:rPr lang="en-US" sz="2100" b="1" dirty="0">
                <a:solidFill>
                  <a:srgbClr val="FFFFFF"/>
                </a:solidFill>
                <a:latin typeface="Microsoft Yahei" pitchFamily="34" charset="0"/>
                <a:ea typeface="Microsoft Yahei" pitchFamily="34" charset="-122"/>
                <a:cs typeface="Microsoft Yahei" pitchFamily="34" charset="-120"/>
              </a:rPr>
              <a:t>添加文本标题</a:t>
            </a:r>
            <a:endParaRPr lang="en-US" sz="3000" dirty="0"/>
          </a:p>
        </p:txBody>
      </p:sp>
      <p:sp>
        <p:nvSpPr>
          <p:cNvPr id="6" name="文本框 5">
            <a:extLst>
              <a:ext uri="{FF2B5EF4-FFF2-40B4-BE49-F238E27FC236}">
                <a16:creationId xmlns:a16="http://schemas.microsoft.com/office/drawing/2014/main" id="{2BB24145-6DDF-7DBA-0C6E-9D7EADCD6CC9}"/>
              </a:ext>
            </a:extLst>
          </p:cNvPr>
          <p:cNvSpPr txBox="1"/>
          <p:nvPr/>
        </p:nvSpPr>
        <p:spPr>
          <a:xfrm>
            <a:off x="989195" y="1456592"/>
            <a:ext cx="9851258" cy="584775"/>
          </a:xfrm>
          <a:prstGeom prst="rect">
            <a:avLst/>
          </a:prstGeom>
          <a:noFill/>
        </p:spPr>
        <p:txBody>
          <a:bodyPr wrap="square" rtlCol="0">
            <a:spAutoFit/>
          </a:bodyPr>
          <a:lstStyle/>
          <a:p>
            <a:pPr marL="285750" indent="-285750">
              <a:buFont typeface="Wingdings" panose="05000000000000000000" pitchFamily="2" charset="2"/>
              <a:buChar char="l"/>
            </a:pPr>
            <a:r>
              <a:rPr lang="en-US" altLang="zh-CN" sz="3200" b="1" dirty="0"/>
              <a:t>GRU</a:t>
            </a:r>
            <a:endParaRPr lang="zh-CN" altLang="en-US" dirty="0"/>
          </a:p>
        </p:txBody>
      </p:sp>
      <p:sp>
        <p:nvSpPr>
          <p:cNvPr id="8" name="文本框 7">
            <a:extLst>
              <a:ext uri="{FF2B5EF4-FFF2-40B4-BE49-F238E27FC236}">
                <a16:creationId xmlns:a16="http://schemas.microsoft.com/office/drawing/2014/main" id="{D6EAA227-F3E1-2845-A254-CE27513588EF}"/>
              </a:ext>
            </a:extLst>
          </p:cNvPr>
          <p:cNvSpPr txBox="1"/>
          <p:nvPr/>
        </p:nvSpPr>
        <p:spPr>
          <a:xfrm>
            <a:off x="1636293" y="2396348"/>
            <a:ext cx="15248791" cy="954107"/>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dirty="0"/>
              <a:t>GRU</a:t>
            </a:r>
            <a:r>
              <a:rPr lang="zh-CN" altLang="en-US" sz="2800" dirty="0"/>
              <a:t>只有两个门。</a:t>
            </a:r>
            <a:r>
              <a:rPr lang="en-US" altLang="zh-CN" sz="2800" dirty="0"/>
              <a:t>GRU</a:t>
            </a:r>
            <a:r>
              <a:rPr lang="zh-CN" altLang="en-US" sz="2800" dirty="0"/>
              <a:t>将</a:t>
            </a:r>
            <a:r>
              <a:rPr lang="en-US" altLang="zh-CN" sz="2800" dirty="0"/>
              <a:t>LSTM</a:t>
            </a:r>
            <a:r>
              <a:rPr lang="zh-CN" altLang="en-US" sz="2800" dirty="0"/>
              <a:t>中的输入门和遗忘门合二为一，称为</a:t>
            </a:r>
            <a:r>
              <a:rPr lang="zh-CN" altLang="en-US" sz="2800" dirty="0">
                <a:solidFill>
                  <a:srgbClr val="FF0000"/>
                </a:solidFill>
              </a:rPr>
              <a:t>更新门</a:t>
            </a:r>
            <a:r>
              <a:rPr lang="zh-CN" altLang="en-US" sz="2800" dirty="0"/>
              <a:t>（</a:t>
            </a:r>
            <a:r>
              <a:rPr lang="en-US" altLang="zh-CN" sz="2800" dirty="0"/>
              <a:t>update gate</a:t>
            </a:r>
            <a:r>
              <a:rPr lang="zh-CN" altLang="en-US" sz="2800" dirty="0"/>
              <a:t>，另一个门称为</a:t>
            </a:r>
            <a:r>
              <a:rPr lang="zh-CN" altLang="en-US" sz="2800" dirty="0">
                <a:solidFill>
                  <a:srgbClr val="FF0000"/>
                </a:solidFill>
              </a:rPr>
              <a:t>重置门</a:t>
            </a:r>
            <a:r>
              <a:rPr lang="zh-CN" altLang="en-US" sz="2800" dirty="0"/>
              <a:t>（</a:t>
            </a:r>
            <a:r>
              <a:rPr lang="en-US" altLang="zh-CN" sz="2800" dirty="0"/>
              <a:t>reset gate</a:t>
            </a:r>
            <a:r>
              <a:rPr lang="zh-CN" altLang="en-US" sz="2800" dirty="0"/>
              <a:t>）。</a:t>
            </a:r>
          </a:p>
        </p:txBody>
      </p:sp>
      <p:pic>
        <p:nvPicPr>
          <p:cNvPr id="7" name="图片 6">
            <a:extLst>
              <a:ext uri="{FF2B5EF4-FFF2-40B4-BE49-F238E27FC236}">
                <a16:creationId xmlns:a16="http://schemas.microsoft.com/office/drawing/2014/main" id="{8EEA83E6-A57A-CE16-4205-F80CA39E3E9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Lst>
          </a:blip>
          <a:srcRect l="8604" t="7291" r="1209" b="2185"/>
          <a:stretch/>
        </p:blipFill>
        <p:spPr>
          <a:xfrm>
            <a:off x="5703765" y="3571938"/>
            <a:ext cx="6148632" cy="5906891"/>
          </a:xfrm>
          <a:prstGeom prst="rect">
            <a:avLst/>
          </a:prstGeom>
        </p:spPr>
      </p:pic>
      <p:sp>
        <p:nvSpPr>
          <p:cNvPr id="5" name="矩形 4">
            <a:extLst>
              <a:ext uri="{FF2B5EF4-FFF2-40B4-BE49-F238E27FC236}">
                <a16:creationId xmlns:a16="http://schemas.microsoft.com/office/drawing/2014/main" id="{C33B42E6-D7E1-ED0E-852B-E942DC8EE8FE}"/>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74559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44779" y="278552"/>
            <a:ext cx="5441394" cy="655757"/>
          </a:xfrm>
          <a:prstGeom prst="rect">
            <a:avLst/>
          </a:prstGeom>
          <a:noFill/>
          <a:ln/>
        </p:spPr>
        <p:txBody>
          <a:bodyPr wrap="square" lIns="95250" tIns="95250" rIns="95250" bIns="95250" rtlCol="0" anchor="t">
            <a:spAutoFit/>
          </a:bodyPr>
          <a:lstStyle/>
          <a:p>
            <a:pPr>
              <a:lnSpc>
                <a:spcPct val="120000"/>
              </a:lnSpc>
              <a:spcBef>
                <a:spcPts val="375"/>
              </a:spcBef>
            </a:pPr>
            <a:r>
              <a:rPr lang="zh-CN" altLang="en-US" sz="2700" b="1" dirty="0">
                <a:solidFill>
                  <a:srgbClr val="003366"/>
                </a:solidFill>
                <a:latin typeface="Microsoft Yahei" pitchFamily="34" charset="0"/>
                <a:ea typeface="Microsoft Yahei" pitchFamily="34" charset="-122"/>
              </a:rPr>
              <a:t>序列问题</a:t>
            </a:r>
            <a:endParaRPr lang="en-US"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13" name="Text 4"/>
          <p:cNvSpPr/>
          <p:nvPr/>
        </p:nvSpPr>
        <p:spPr>
          <a:xfrm>
            <a:off x="2212418" y="4743089"/>
            <a:ext cx="3217259" cy="475488"/>
          </a:xfrm>
          <a:prstGeom prst="rect">
            <a:avLst/>
          </a:prstGeom>
          <a:noFill/>
          <a:ln/>
        </p:spPr>
        <p:txBody>
          <a:bodyPr wrap="square" lIns="95250" tIns="95250" rIns="95250" bIns="95250" rtlCol="0" anchor="t">
            <a:spAutoFit/>
          </a:bodyPr>
          <a:lstStyle/>
          <a:p>
            <a:pPr algn="ctr">
              <a:lnSpc>
                <a:spcPct val="120000"/>
              </a:lnSpc>
              <a:spcBef>
                <a:spcPts val="375"/>
              </a:spcBef>
            </a:pPr>
            <a:r>
              <a:rPr lang="en-US" sz="2100" b="1" dirty="0">
                <a:solidFill>
                  <a:srgbClr val="FFFFFF"/>
                </a:solidFill>
                <a:latin typeface="Microsoft Yahei" pitchFamily="34" charset="0"/>
                <a:ea typeface="Microsoft Yahei" pitchFamily="34" charset="-122"/>
                <a:cs typeface="Microsoft Yahei" pitchFamily="34" charset="-120"/>
              </a:rPr>
              <a:t>添加文本标题</a:t>
            </a:r>
            <a:endParaRPr lang="en-US" sz="3000" dirty="0"/>
          </a:p>
        </p:txBody>
      </p:sp>
      <p:sp>
        <p:nvSpPr>
          <p:cNvPr id="15" name="Text 6"/>
          <p:cNvSpPr/>
          <p:nvPr/>
        </p:nvSpPr>
        <p:spPr>
          <a:xfrm>
            <a:off x="7225148" y="4743089"/>
            <a:ext cx="3217259" cy="475488"/>
          </a:xfrm>
          <a:prstGeom prst="rect">
            <a:avLst/>
          </a:prstGeom>
          <a:noFill/>
          <a:ln/>
        </p:spPr>
        <p:txBody>
          <a:bodyPr wrap="square" lIns="95250" tIns="95250" rIns="95250" bIns="95250" rtlCol="0" anchor="t">
            <a:spAutoFit/>
          </a:bodyPr>
          <a:lstStyle/>
          <a:p>
            <a:pPr algn="ctr">
              <a:lnSpc>
                <a:spcPct val="120000"/>
              </a:lnSpc>
              <a:spcBef>
                <a:spcPts val="375"/>
              </a:spcBef>
            </a:pPr>
            <a:r>
              <a:rPr lang="en-US" sz="2100" b="1" dirty="0">
                <a:solidFill>
                  <a:srgbClr val="FFFFFF"/>
                </a:solidFill>
                <a:latin typeface="Microsoft Yahei" pitchFamily="34" charset="0"/>
                <a:ea typeface="Microsoft Yahei" pitchFamily="34" charset="-122"/>
                <a:cs typeface="Microsoft Yahei" pitchFamily="34" charset="-120"/>
              </a:rPr>
              <a:t>添加文本标题</a:t>
            </a:r>
            <a:endParaRPr lang="en-US" sz="3000" dirty="0"/>
          </a:p>
        </p:txBody>
      </p:sp>
      <p:sp>
        <p:nvSpPr>
          <p:cNvPr id="6" name="文本框 5">
            <a:extLst>
              <a:ext uri="{FF2B5EF4-FFF2-40B4-BE49-F238E27FC236}">
                <a16:creationId xmlns:a16="http://schemas.microsoft.com/office/drawing/2014/main" id="{2BB24145-6DDF-7DBA-0C6E-9D7EADCD6CC9}"/>
              </a:ext>
            </a:extLst>
          </p:cNvPr>
          <p:cNvSpPr txBox="1"/>
          <p:nvPr/>
        </p:nvSpPr>
        <p:spPr>
          <a:xfrm>
            <a:off x="1044779" y="4935348"/>
            <a:ext cx="9851258" cy="861774"/>
          </a:xfrm>
          <a:prstGeom prst="rect">
            <a:avLst/>
          </a:prstGeom>
          <a:noFill/>
        </p:spPr>
        <p:txBody>
          <a:bodyPr wrap="square" rtlCol="0">
            <a:spAutoFit/>
          </a:bodyPr>
          <a:lstStyle/>
          <a:p>
            <a:pPr marL="285750" indent="-285750">
              <a:buFont typeface="Wingdings" panose="05000000000000000000" pitchFamily="2" charset="2"/>
              <a:buChar char="l"/>
            </a:pPr>
            <a:r>
              <a:rPr lang="zh-CN" altLang="en-US" sz="3200" b="1" dirty="0"/>
              <a:t>序列模型</a:t>
            </a:r>
            <a:endParaRPr lang="en-US" altLang="zh-CN" sz="3200" dirty="0"/>
          </a:p>
          <a:p>
            <a:endParaRPr lang="zh-CN" altLang="en-US" dirty="0"/>
          </a:p>
        </p:txBody>
      </p:sp>
      <p:sp>
        <p:nvSpPr>
          <p:cNvPr id="8" name="文本框 7">
            <a:extLst>
              <a:ext uri="{FF2B5EF4-FFF2-40B4-BE49-F238E27FC236}">
                <a16:creationId xmlns:a16="http://schemas.microsoft.com/office/drawing/2014/main" id="{D6EAA227-F3E1-2845-A254-CE27513588EF}"/>
              </a:ext>
            </a:extLst>
          </p:cNvPr>
          <p:cNvSpPr txBox="1"/>
          <p:nvPr/>
        </p:nvSpPr>
        <p:spPr>
          <a:xfrm>
            <a:off x="1691878" y="5902270"/>
            <a:ext cx="13150516" cy="52322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dirty="0"/>
              <a:t>处理</a:t>
            </a:r>
            <a:r>
              <a:rPr lang="zh-CN" altLang="en-US" sz="2800" dirty="0">
                <a:solidFill>
                  <a:srgbClr val="FF0000"/>
                </a:solidFill>
              </a:rPr>
              <a:t>序列数据</a:t>
            </a:r>
            <a:r>
              <a:rPr lang="zh-CN" altLang="en-US" sz="2800" dirty="0"/>
              <a:t>的模型，输入或者输出中包含</a:t>
            </a:r>
            <a:r>
              <a:rPr lang="zh-CN" altLang="en-US" sz="2800" dirty="0">
                <a:solidFill>
                  <a:srgbClr val="FF0000"/>
                </a:solidFill>
              </a:rPr>
              <a:t>序列数据</a:t>
            </a:r>
            <a:endParaRPr lang="zh-CN" altLang="en-US" sz="2800" dirty="0"/>
          </a:p>
        </p:txBody>
      </p:sp>
      <p:sp>
        <p:nvSpPr>
          <p:cNvPr id="7" name="文本框 6">
            <a:extLst>
              <a:ext uri="{FF2B5EF4-FFF2-40B4-BE49-F238E27FC236}">
                <a16:creationId xmlns:a16="http://schemas.microsoft.com/office/drawing/2014/main" id="{B8ADD0F0-4FC8-4CEA-350A-6616550FCCAA}"/>
              </a:ext>
            </a:extLst>
          </p:cNvPr>
          <p:cNvSpPr txBox="1"/>
          <p:nvPr/>
        </p:nvSpPr>
        <p:spPr>
          <a:xfrm>
            <a:off x="989195" y="1183330"/>
            <a:ext cx="9851258" cy="861774"/>
          </a:xfrm>
          <a:prstGeom prst="rect">
            <a:avLst/>
          </a:prstGeom>
          <a:noFill/>
        </p:spPr>
        <p:txBody>
          <a:bodyPr wrap="square" rtlCol="0">
            <a:spAutoFit/>
          </a:bodyPr>
          <a:lstStyle/>
          <a:p>
            <a:pPr marL="285750" indent="-285750">
              <a:buFont typeface="Wingdings" panose="05000000000000000000" pitchFamily="2" charset="2"/>
              <a:buChar char="l"/>
            </a:pPr>
            <a:r>
              <a:rPr lang="zh-CN" altLang="en-US" sz="3200" b="1" dirty="0"/>
              <a:t>序列数据</a:t>
            </a:r>
            <a:endParaRPr lang="en-US" altLang="zh-CN" sz="3200" dirty="0"/>
          </a:p>
          <a:p>
            <a:endParaRPr lang="zh-CN" altLang="en-US" dirty="0"/>
          </a:p>
        </p:txBody>
      </p:sp>
      <p:sp>
        <p:nvSpPr>
          <p:cNvPr id="9" name="文本框 8">
            <a:extLst>
              <a:ext uri="{FF2B5EF4-FFF2-40B4-BE49-F238E27FC236}">
                <a16:creationId xmlns:a16="http://schemas.microsoft.com/office/drawing/2014/main" id="{1F0CFA78-F1DA-0FFD-E200-88D9B4723F5C}"/>
              </a:ext>
            </a:extLst>
          </p:cNvPr>
          <p:cNvSpPr txBox="1"/>
          <p:nvPr/>
        </p:nvSpPr>
        <p:spPr>
          <a:xfrm>
            <a:off x="2006600" y="2953103"/>
            <a:ext cx="13150516" cy="2246769"/>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I  would  like  to </a:t>
            </a:r>
            <a:r>
              <a:rPr lang="en-US" altLang="zh-CN" sz="2800" dirty="0">
                <a:solidFill>
                  <a:schemeClr val="accent6"/>
                </a:solidFill>
                <a:latin typeface="Times New Roman" panose="02020603050405020304" pitchFamily="18" charset="0"/>
                <a:cs typeface="Times New Roman" panose="02020603050405020304" pitchFamily="18" charset="0"/>
              </a:rPr>
              <a:t>arrive</a:t>
            </a:r>
            <a:r>
              <a:rPr lang="en-US" altLang="zh-CN" sz="2800" dirty="0">
                <a:latin typeface="Times New Roman" panose="02020603050405020304" pitchFamily="18" charset="0"/>
                <a:cs typeface="Times New Roman" panose="02020603050405020304" pitchFamily="18" charset="0"/>
              </a:rPr>
              <a:t> </a:t>
            </a:r>
            <a:r>
              <a:rPr lang="en-US" altLang="zh-CN" sz="2800" dirty="0">
                <a:solidFill>
                  <a:srgbClr val="FF0000"/>
                </a:solidFill>
                <a:latin typeface="Times New Roman" panose="02020603050405020304" pitchFamily="18" charset="0"/>
                <a:cs typeface="Times New Roman" panose="02020603050405020304" pitchFamily="18" charset="0"/>
              </a:rPr>
              <a:t>Beijing</a:t>
            </a:r>
            <a:r>
              <a:rPr lang="en-US" altLang="zh-CN" sz="2800" dirty="0">
                <a:latin typeface="Times New Roman" panose="02020603050405020304" pitchFamily="18" charset="0"/>
                <a:cs typeface="Times New Roman" panose="02020603050405020304" pitchFamily="18" charset="0"/>
              </a:rPr>
              <a:t>  on  September  1</a:t>
            </a:r>
            <a:r>
              <a:rPr lang="en-US" altLang="zh-CN" sz="2800" baseline="30000" dirty="0">
                <a:latin typeface="Times New Roman" panose="02020603050405020304" pitchFamily="18" charset="0"/>
                <a:cs typeface="Times New Roman" panose="02020603050405020304" pitchFamily="18" charset="0"/>
              </a:rPr>
              <a:t>st</a:t>
            </a:r>
            <a:r>
              <a:rPr lang="en-US" altLang="zh-CN" sz="2800" dirty="0">
                <a:latin typeface="Times New Roman" panose="02020603050405020304" pitchFamily="18" charset="0"/>
                <a:cs typeface="Times New Roman" panose="02020603050405020304" pitchFamily="18" charset="0"/>
              </a:rPr>
              <a:t>.</a:t>
            </a:r>
          </a:p>
          <a:p>
            <a:endParaRPr lang="en-US" altLang="zh-CN" sz="2800" dirty="0">
              <a:latin typeface="Times New Roman" panose="02020603050405020304" pitchFamily="18" charset="0"/>
              <a:cs typeface="Times New Roman" panose="02020603050405020304" pitchFamily="18" charset="0"/>
            </a:endParaRPr>
          </a:p>
          <a:p>
            <a:r>
              <a:rPr lang="en-US" altLang="zh-CN" sz="2800" dirty="0">
                <a:latin typeface="Times New Roman" panose="02020603050405020304" pitchFamily="18" charset="0"/>
                <a:cs typeface="Times New Roman" panose="02020603050405020304" pitchFamily="18" charset="0"/>
              </a:rPr>
              <a:t>I  would  like  to </a:t>
            </a:r>
            <a:r>
              <a:rPr lang="en-US" altLang="zh-CN" sz="2800" dirty="0">
                <a:solidFill>
                  <a:schemeClr val="accent6"/>
                </a:solidFill>
                <a:latin typeface="Times New Roman" panose="02020603050405020304" pitchFamily="18" charset="0"/>
                <a:cs typeface="Times New Roman" panose="02020603050405020304" pitchFamily="18" charset="0"/>
              </a:rPr>
              <a:t>leave</a:t>
            </a:r>
            <a:r>
              <a:rPr lang="en-US" altLang="zh-CN" sz="2800" dirty="0">
                <a:latin typeface="Times New Roman" panose="02020603050405020304" pitchFamily="18" charset="0"/>
                <a:cs typeface="Times New Roman" panose="02020603050405020304" pitchFamily="18" charset="0"/>
              </a:rPr>
              <a:t>  </a:t>
            </a:r>
            <a:r>
              <a:rPr lang="en-US" altLang="zh-CN" sz="2800" dirty="0">
                <a:solidFill>
                  <a:srgbClr val="FF0000"/>
                </a:solidFill>
                <a:latin typeface="Times New Roman" panose="02020603050405020304" pitchFamily="18" charset="0"/>
                <a:cs typeface="Times New Roman" panose="02020603050405020304" pitchFamily="18" charset="0"/>
              </a:rPr>
              <a:t>Beijing</a:t>
            </a:r>
            <a:r>
              <a:rPr lang="en-US" altLang="zh-CN" sz="2800" dirty="0">
                <a:latin typeface="Times New Roman" panose="02020603050405020304" pitchFamily="18" charset="0"/>
                <a:cs typeface="Times New Roman" panose="02020603050405020304" pitchFamily="18" charset="0"/>
              </a:rPr>
              <a:t>  on  September  1</a:t>
            </a:r>
            <a:r>
              <a:rPr lang="en-US" altLang="zh-CN" sz="2800" baseline="30000" dirty="0">
                <a:latin typeface="Times New Roman" panose="02020603050405020304" pitchFamily="18" charset="0"/>
                <a:cs typeface="Times New Roman" panose="02020603050405020304" pitchFamily="18" charset="0"/>
              </a:rPr>
              <a:t>st</a:t>
            </a:r>
            <a:r>
              <a:rPr lang="en-US" altLang="zh-CN" sz="2800" dirty="0">
                <a:latin typeface="Times New Roman" panose="02020603050405020304" pitchFamily="18" charset="0"/>
                <a:cs typeface="Times New Roman" panose="02020603050405020304" pitchFamily="18" charset="0"/>
              </a:rPr>
              <a:t>.</a:t>
            </a:r>
          </a:p>
          <a:p>
            <a:endParaRPr lang="en-US" altLang="zh-CN" sz="2800" dirty="0"/>
          </a:p>
          <a:p>
            <a:r>
              <a:rPr lang="en-US" altLang="zh-CN" sz="2800" dirty="0"/>
              <a:t> </a:t>
            </a:r>
            <a:endParaRPr lang="zh-CN" altLang="en-US" sz="2800" dirty="0"/>
          </a:p>
        </p:txBody>
      </p:sp>
      <p:sp>
        <p:nvSpPr>
          <p:cNvPr id="10" name="文本框 9">
            <a:extLst>
              <a:ext uri="{FF2B5EF4-FFF2-40B4-BE49-F238E27FC236}">
                <a16:creationId xmlns:a16="http://schemas.microsoft.com/office/drawing/2014/main" id="{182C5028-8EE3-B238-A435-B15EDAD6512D}"/>
              </a:ext>
            </a:extLst>
          </p:cNvPr>
          <p:cNvSpPr txBox="1"/>
          <p:nvPr/>
        </p:nvSpPr>
        <p:spPr>
          <a:xfrm>
            <a:off x="1691878" y="2045104"/>
            <a:ext cx="13150516" cy="52322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dirty="0"/>
              <a:t>具有先后顺序的数据</a:t>
            </a:r>
          </a:p>
        </p:txBody>
      </p:sp>
      <p:sp>
        <p:nvSpPr>
          <p:cNvPr id="5" name="矩形 4">
            <a:extLst>
              <a:ext uri="{FF2B5EF4-FFF2-40B4-BE49-F238E27FC236}">
                <a16:creationId xmlns:a16="http://schemas.microsoft.com/office/drawing/2014/main" id="{622BFF34-448D-D14B-DE86-F02D3AC8F251}"/>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059722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44778" y="278552"/>
            <a:ext cx="13537495" cy="655757"/>
          </a:xfrm>
          <a:prstGeom prst="rect">
            <a:avLst/>
          </a:prstGeom>
          <a:noFill/>
          <a:ln/>
        </p:spPr>
        <p:txBody>
          <a:bodyPr wrap="square" lIns="95250" tIns="95250" rIns="95250" bIns="95250" rtlCol="0" anchor="t">
            <a:spAutoFit/>
          </a:bodyPr>
          <a:lstStyle/>
          <a:p>
            <a:pPr>
              <a:lnSpc>
                <a:spcPct val="120000"/>
              </a:lnSpc>
              <a:spcBef>
                <a:spcPts val="375"/>
              </a:spcBef>
            </a:pPr>
            <a:r>
              <a:rPr lang="zh-CN" altLang="en-US" sz="2700" b="1" dirty="0">
                <a:solidFill>
                  <a:srgbClr val="003366"/>
                </a:solidFill>
                <a:latin typeface="Microsoft Yahei" pitchFamily="34" charset="0"/>
                <a:ea typeface="Microsoft Yahei" pitchFamily="34" charset="-122"/>
              </a:rPr>
              <a:t>门控神经网络（</a:t>
            </a:r>
            <a:r>
              <a:rPr lang="en-US" altLang="zh-CN" sz="2700" b="1" dirty="0">
                <a:solidFill>
                  <a:srgbClr val="003366"/>
                </a:solidFill>
                <a:latin typeface="Microsoft Yahei" pitchFamily="34" charset="0"/>
                <a:ea typeface="Microsoft Yahei" pitchFamily="34" charset="-122"/>
              </a:rPr>
              <a:t>Gated Recurrent Neural Network, GRU</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2014</a:t>
            </a:r>
            <a:endParaRPr lang="en-US" altLang="zh-CN"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13" name="Text 4"/>
          <p:cNvSpPr/>
          <p:nvPr/>
        </p:nvSpPr>
        <p:spPr>
          <a:xfrm>
            <a:off x="2154489" y="4844234"/>
            <a:ext cx="3217259" cy="475488"/>
          </a:xfrm>
          <a:prstGeom prst="rect">
            <a:avLst/>
          </a:prstGeom>
          <a:noFill/>
          <a:ln/>
        </p:spPr>
        <p:txBody>
          <a:bodyPr wrap="square" lIns="95250" tIns="95250" rIns="95250" bIns="95250" rtlCol="0" anchor="t">
            <a:spAutoFit/>
          </a:bodyPr>
          <a:lstStyle/>
          <a:p>
            <a:pPr algn="ctr">
              <a:lnSpc>
                <a:spcPct val="120000"/>
              </a:lnSpc>
              <a:spcBef>
                <a:spcPts val="375"/>
              </a:spcBef>
            </a:pPr>
            <a:r>
              <a:rPr lang="en-US" sz="2100" b="1" dirty="0">
                <a:solidFill>
                  <a:srgbClr val="FFFFFF"/>
                </a:solidFill>
                <a:latin typeface="Microsoft Yahei" pitchFamily="34" charset="0"/>
                <a:ea typeface="Microsoft Yahei" pitchFamily="34" charset="-122"/>
                <a:cs typeface="Microsoft Yahei" pitchFamily="34" charset="-120"/>
              </a:rPr>
              <a:t>添加文本标题</a:t>
            </a:r>
            <a:endParaRPr lang="en-US" sz="3000" dirty="0"/>
          </a:p>
        </p:txBody>
      </p:sp>
      <p:sp>
        <p:nvSpPr>
          <p:cNvPr id="6" name="文本框 5">
            <a:extLst>
              <a:ext uri="{FF2B5EF4-FFF2-40B4-BE49-F238E27FC236}">
                <a16:creationId xmlns:a16="http://schemas.microsoft.com/office/drawing/2014/main" id="{2BB24145-6DDF-7DBA-0C6E-9D7EADCD6CC9}"/>
              </a:ext>
            </a:extLst>
          </p:cNvPr>
          <p:cNvSpPr txBox="1"/>
          <p:nvPr/>
        </p:nvSpPr>
        <p:spPr>
          <a:xfrm>
            <a:off x="989195" y="1456592"/>
            <a:ext cx="9851258" cy="584775"/>
          </a:xfrm>
          <a:prstGeom prst="rect">
            <a:avLst/>
          </a:prstGeom>
          <a:noFill/>
        </p:spPr>
        <p:txBody>
          <a:bodyPr wrap="square" rtlCol="0">
            <a:spAutoFit/>
          </a:bodyPr>
          <a:lstStyle/>
          <a:p>
            <a:pPr marL="285750" indent="-285750">
              <a:buFont typeface="Wingdings" panose="05000000000000000000" pitchFamily="2" charset="2"/>
              <a:buChar char="l"/>
            </a:pPr>
            <a:r>
              <a:rPr lang="en-US" altLang="zh-CN" sz="3200" b="1" dirty="0"/>
              <a:t>GRU</a:t>
            </a:r>
            <a:endParaRPr lang="zh-CN" altLang="en-US" dirty="0"/>
          </a:p>
        </p:txBody>
      </p:sp>
      <p:pic>
        <p:nvPicPr>
          <p:cNvPr id="9" name="图片 8">
            <a:extLst>
              <a:ext uri="{FF2B5EF4-FFF2-40B4-BE49-F238E27FC236}">
                <a16:creationId xmlns:a16="http://schemas.microsoft.com/office/drawing/2014/main" id="{AE5BF5B2-E573-4517-6FF8-9CF76A68176E}"/>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Lst>
          </a:blip>
          <a:srcRect l="3633" t="4310" r="2470" b="2069"/>
          <a:stretch/>
        </p:blipFill>
        <p:spPr>
          <a:xfrm>
            <a:off x="238354" y="2812974"/>
            <a:ext cx="8620322" cy="5005602"/>
          </a:xfrm>
          <a:prstGeom prst="rect">
            <a:avLst/>
          </a:prstGeom>
        </p:spPr>
      </p:pic>
      <p:pic>
        <p:nvPicPr>
          <p:cNvPr id="11" name="图片 10">
            <a:extLst>
              <a:ext uri="{FF2B5EF4-FFF2-40B4-BE49-F238E27FC236}">
                <a16:creationId xmlns:a16="http://schemas.microsoft.com/office/drawing/2014/main" id="{3543E8BC-8EDC-50F2-D313-E2C777F60209}"/>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25000"/>
                    </a14:imgEffect>
                  </a14:imgLayer>
                </a14:imgProps>
              </a:ext>
            </a:extLst>
          </a:blip>
          <a:srcRect l="3086" t="2309" r="2828"/>
          <a:stretch/>
        </p:blipFill>
        <p:spPr>
          <a:xfrm>
            <a:off x="9106421" y="2944601"/>
            <a:ext cx="7728559" cy="5254085"/>
          </a:xfrm>
          <a:prstGeom prst="rect">
            <a:avLst/>
          </a:prstGeom>
        </p:spPr>
      </p:pic>
      <p:sp>
        <p:nvSpPr>
          <p:cNvPr id="12" name="文本框 11">
            <a:extLst>
              <a:ext uri="{FF2B5EF4-FFF2-40B4-BE49-F238E27FC236}">
                <a16:creationId xmlns:a16="http://schemas.microsoft.com/office/drawing/2014/main" id="{0AD9F420-366B-5961-CADE-7624775EBC7C}"/>
              </a:ext>
            </a:extLst>
          </p:cNvPr>
          <p:cNvSpPr txBox="1"/>
          <p:nvPr/>
        </p:nvSpPr>
        <p:spPr>
          <a:xfrm>
            <a:off x="268046" y="2359826"/>
            <a:ext cx="6049712" cy="584775"/>
          </a:xfrm>
          <a:prstGeom prst="rect">
            <a:avLst/>
          </a:prstGeom>
          <a:noFill/>
        </p:spPr>
        <p:txBody>
          <a:bodyPr wrap="square" rtlCol="0">
            <a:spAutoFit/>
          </a:bodyPr>
          <a:lstStyle/>
          <a:p>
            <a:r>
              <a:rPr lang="zh-CN" altLang="en-US" sz="3200" b="1" dirty="0">
                <a:latin typeface="宋体" panose="02010600030101010101" pitchFamily="2" charset="-122"/>
                <a:ea typeface="宋体" panose="02010600030101010101" pitchFamily="2" charset="-122"/>
              </a:rPr>
              <a:t>重置门</a:t>
            </a:r>
          </a:p>
        </p:txBody>
      </p:sp>
      <p:sp>
        <p:nvSpPr>
          <p:cNvPr id="14" name="文本框 13">
            <a:extLst>
              <a:ext uri="{FF2B5EF4-FFF2-40B4-BE49-F238E27FC236}">
                <a16:creationId xmlns:a16="http://schemas.microsoft.com/office/drawing/2014/main" id="{DFA584F0-1975-7C74-14B5-5CF6D956D2E0}"/>
              </a:ext>
            </a:extLst>
          </p:cNvPr>
          <p:cNvSpPr txBox="1"/>
          <p:nvPr/>
        </p:nvSpPr>
        <p:spPr>
          <a:xfrm>
            <a:off x="9408094" y="2403603"/>
            <a:ext cx="6049712" cy="584775"/>
          </a:xfrm>
          <a:prstGeom prst="rect">
            <a:avLst/>
          </a:prstGeom>
          <a:noFill/>
        </p:spPr>
        <p:txBody>
          <a:bodyPr wrap="square" rtlCol="0">
            <a:spAutoFit/>
          </a:bodyPr>
          <a:lstStyle/>
          <a:p>
            <a:r>
              <a:rPr lang="zh-CN" altLang="en-US" sz="3200" b="1" dirty="0">
                <a:latin typeface="宋体" panose="02010600030101010101" pitchFamily="2" charset="-122"/>
                <a:ea typeface="宋体" panose="02010600030101010101" pitchFamily="2" charset="-122"/>
              </a:rPr>
              <a:t>更新门</a:t>
            </a:r>
          </a:p>
        </p:txBody>
      </p:sp>
      <p:sp>
        <p:nvSpPr>
          <p:cNvPr id="5" name="矩形 4">
            <a:extLst>
              <a:ext uri="{FF2B5EF4-FFF2-40B4-BE49-F238E27FC236}">
                <a16:creationId xmlns:a16="http://schemas.microsoft.com/office/drawing/2014/main" id="{A611DD9E-23D8-761E-27C5-421ABCC5345D}"/>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683483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44778" y="278552"/>
            <a:ext cx="13537495" cy="655757"/>
          </a:xfrm>
          <a:prstGeom prst="rect">
            <a:avLst/>
          </a:prstGeom>
          <a:noFill/>
          <a:ln/>
        </p:spPr>
        <p:txBody>
          <a:bodyPr wrap="square" lIns="95250" tIns="95250" rIns="95250" bIns="95250" rtlCol="0" anchor="t">
            <a:spAutoFit/>
          </a:bodyPr>
          <a:lstStyle/>
          <a:p>
            <a:pPr>
              <a:lnSpc>
                <a:spcPct val="120000"/>
              </a:lnSpc>
              <a:spcBef>
                <a:spcPts val="375"/>
              </a:spcBef>
            </a:pPr>
            <a:r>
              <a:rPr lang="zh-CN" altLang="en-US" sz="2700" b="1" dirty="0">
                <a:solidFill>
                  <a:srgbClr val="003366"/>
                </a:solidFill>
                <a:latin typeface="Microsoft Yahei" pitchFamily="34" charset="0"/>
                <a:ea typeface="Microsoft Yahei" pitchFamily="34" charset="-122"/>
              </a:rPr>
              <a:t>门控神经网络（</a:t>
            </a:r>
            <a:r>
              <a:rPr lang="en-US" altLang="zh-CN" sz="2700" b="1" dirty="0">
                <a:solidFill>
                  <a:srgbClr val="003366"/>
                </a:solidFill>
                <a:latin typeface="Microsoft Yahei" pitchFamily="34" charset="0"/>
                <a:ea typeface="Microsoft Yahei" pitchFamily="34" charset="-122"/>
              </a:rPr>
              <a:t>Gated Recurrent Neural Network, GRU</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2014</a:t>
            </a:r>
            <a:endParaRPr lang="en-US" altLang="zh-CN"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6" name="文本框 5">
            <a:extLst>
              <a:ext uri="{FF2B5EF4-FFF2-40B4-BE49-F238E27FC236}">
                <a16:creationId xmlns:a16="http://schemas.microsoft.com/office/drawing/2014/main" id="{2BB24145-6DDF-7DBA-0C6E-9D7EADCD6CC9}"/>
              </a:ext>
            </a:extLst>
          </p:cNvPr>
          <p:cNvSpPr txBox="1"/>
          <p:nvPr/>
        </p:nvSpPr>
        <p:spPr>
          <a:xfrm>
            <a:off x="989195" y="1456592"/>
            <a:ext cx="9851258" cy="584775"/>
          </a:xfrm>
          <a:prstGeom prst="rect">
            <a:avLst/>
          </a:prstGeom>
          <a:noFill/>
        </p:spPr>
        <p:txBody>
          <a:bodyPr wrap="square" rtlCol="0">
            <a:spAutoFit/>
          </a:bodyPr>
          <a:lstStyle/>
          <a:p>
            <a:pPr marL="285750" indent="-285750">
              <a:buFont typeface="Wingdings" panose="05000000000000000000" pitchFamily="2" charset="2"/>
              <a:buChar char="l"/>
            </a:pPr>
            <a:r>
              <a:rPr lang="zh-CN" altLang="en-US" sz="3200" b="1" dirty="0"/>
              <a:t>优点</a:t>
            </a:r>
            <a:endParaRPr lang="zh-CN" altLang="en-US" dirty="0"/>
          </a:p>
        </p:txBody>
      </p:sp>
      <p:sp>
        <p:nvSpPr>
          <p:cNvPr id="8" name="文本框 7">
            <a:extLst>
              <a:ext uri="{FF2B5EF4-FFF2-40B4-BE49-F238E27FC236}">
                <a16:creationId xmlns:a16="http://schemas.microsoft.com/office/drawing/2014/main" id="{D6EAA227-F3E1-2845-A254-CE27513588EF}"/>
              </a:ext>
            </a:extLst>
          </p:cNvPr>
          <p:cNvSpPr txBox="1"/>
          <p:nvPr/>
        </p:nvSpPr>
        <p:spPr>
          <a:xfrm>
            <a:off x="1691877" y="2396348"/>
            <a:ext cx="13722294" cy="2246769"/>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dirty="0"/>
              <a:t>GRU</a:t>
            </a:r>
            <a:r>
              <a:rPr lang="zh-CN" altLang="en-US" sz="2800" dirty="0"/>
              <a:t>参数更少，收敛快，</a:t>
            </a:r>
            <a:r>
              <a:rPr lang="en-US" altLang="zh-CN" sz="2800" dirty="0"/>
              <a:t>GRU</a:t>
            </a:r>
            <a:r>
              <a:rPr lang="zh-CN" altLang="en-US" sz="2800" dirty="0"/>
              <a:t>在音乐模型、语音信号模型和</a:t>
            </a:r>
            <a:r>
              <a:rPr lang="en-US" altLang="zh-CN" sz="2800" dirty="0"/>
              <a:t>NLP</a:t>
            </a:r>
            <a:r>
              <a:rPr lang="zh-CN" altLang="en-US" sz="2800" dirty="0"/>
              <a:t>模型中的性能与</a:t>
            </a:r>
            <a:r>
              <a:rPr lang="en-US" altLang="zh-CN" sz="2800" dirty="0"/>
              <a:t>LSTM</a:t>
            </a:r>
            <a:r>
              <a:rPr lang="zh-CN" altLang="en-US" sz="2800" dirty="0"/>
              <a:t>类似，而且</a:t>
            </a:r>
            <a:r>
              <a:rPr lang="zh-CN" altLang="en-US" sz="2800" dirty="0">
                <a:solidFill>
                  <a:srgbClr val="FF0000"/>
                </a:solidFill>
              </a:rPr>
              <a:t>在一些小样本数据集表现出更好的性能</a:t>
            </a:r>
            <a:r>
              <a:rPr lang="zh-CN" altLang="en-US" sz="2800" dirty="0"/>
              <a:t>。</a:t>
            </a:r>
            <a:endParaRPr lang="en-US" altLang="zh-CN" sz="2800" dirty="0"/>
          </a:p>
          <a:p>
            <a:endParaRPr lang="en-US" altLang="zh-CN" sz="2800" dirty="0"/>
          </a:p>
          <a:p>
            <a:pPr marL="285750" indent="-285750">
              <a:buFont typeface="Wingdings" panose="05000000000000000000" pitchFamily="2" charset="2"/>
              <a:buChar char="l"/>
            </a:pPr>
            <a:r>
              <a:rPr lang="zh-CN" altLang="en-US" sz="2800" dirty="0"/>
              <a:t>降低过拟合风险</a:t>
            </a:r>
            <a:endParaRPr lang="en-US" altLang="zh-CN" sz="2800" dirty="0"/>
          </a:p>
          <a:p>
            <a:endParaRPr lang="zh-CN" altLang="en-US" sz="2800" dirty="0"/>
          </a:p>
        </p:txBody>
      </p:sp>
      <p:sp>
        <p:nvSpPr>
          <p:cNvPr id="9" name="文本框 8">
            <a:extLst>
              <a:ext uri="{FF2B5EF4-FFF2-40B4-BE49-F238E27FC236}">
                <a16:creationId xmlns:a16="http://schemas.microsoft.com/office/drawing/2014/main" id="{6664BD3C-8782-5A01-3163-CB10DA7C6615}"/>
              </a:ext>
            </a:extLst>
          </p:cNvPr>
          <p:cNvSpPr txBox="1"/>
          <p:nvPr/>
        </p:nvSpPr>
        <p:spPr>
          <a:xfrm>
            <a:off x="1044778" y="5133269"/>
            <a:ext cx="9851258" cy="584775"/>
          </a:xfrm>
          <a:prstGeom prst="rect">
            <a:avLst/>
          </a:prstGeom>
          <a:noFill/>
        </p:spPr>
        <p:txBody>
          <a:bodyPr wrap="square" rtlCol="0">
            <a:spAutoFit/>
          </a:bodyPr>
          <a:lstStyle/>
          <a:p>
            <a:pPr marL="285750" indent="-285750">
              <a:buFont typeface="Wingdings" panose="05000000000000000000" pitchFamily="2" charset="2"/>
              <a:buChar char="l"/>
            </a:pPr>
            <a:r>
              <a:rPr lang="zh-CN" altLang="en-US" sz="3200" b="1" dirty="0"/>
              <a:t>缺点</a:t>
            </a:r>
            <a:endParaRPr lang="zh-CN" altLang="en-US" dirty="0"/>
          </a:p>
        </p:txBody>
      </p:sp>
      <p:sp>
        <p:nvSpPr>
          <p:cNvPr id="10" name="文本框 9">
            <a:extLst>
              <a:ext uri="{FF2B5EF4-FFF2-40B4-BE49-F238E27FC236}">
                <a16:creationId xmlns:a16="http://schemas.microsoft.com/office/drawing/2014/main" id="{43244AD0-1FA9-0A56-E29F-201635D4DBA8}"/>
              </a:ext>
            </a:extLst>
          </p:cNvPr>
          <p:cNvSpPr txBox="1"/>
          <p:nvPr/>
        </p:nvSpPr>
        <p:spPr>
          <a:xfrm>
            <a:off x="1691877" y="6073025"/>
            <a:ext cx="13150516" cy="52322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dirty="0"/>
              <a:t>无法并行计算</a:t>
            </a:r>
            <a:r>
              <a:rPr lang="en-US" altLang="zh-CN" sz="2800" dirty="0"/>
              <a:t>——QRNN</a:t>
            </a:r>
            <a:r>
              <a:rPr lang="zh-CN" altLang="en-US" sz="2800" dirty="0"/>
              <a:t>、</a:t>
            </a:r>
            <a:r>
              <a:rPr lang="en-US" altLang="zh-CN" sz="2800" dirty="0"/>
              <a:t>transformer</a:t>
            </a:r>
            <a:r>
              <a:rPr lang="zh-CN" altLang="en-US" sz="2800" dirty="0"/>
              <a:t>等</a:t>
            </a:r>
          </a:p>
        </p:txBody>
      </p:sp>
      <p:sp>
        <p:nvSpPr>
          <p:cNvPr id="5" name="矩形 4">
            <a:extLst>
              <a:ext uri="{FF2B5EF4-FFF2-40B4-BE49-F238E27FC236}">
                <a16:creationId xmlns:a16="http://schemas.microsoft.com/office/drawing/2014/main" id="{52547FC2-388C-FA6E-094C-3F3F7BE29DDD}"/>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685190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flipH="1">
            <a:off x="6736740" y="5435386"/>
            <a:ext cx="10847172" cy="4531574"/>
          </a:xfrm>
          <a:custGeom>
            <a:avLst/>
            <a:gdLst/>
            <a:ahLst/>
            <a:cxnLst/>
            <a:rect l="l" t="t" r="r" b="b"/>
            <a:pathLst>
              <a:path w="10847172" h="4531574">
                <a:moveTo>
                  <a:pt x="0" y="4531552"/>
                </a:moveTo>
                <a:lnTo>
                  <a:pt x="0" y="20787"/>
                </a:lnTo>
                <a:lnTo>
                  <a:pt x="10851457" y="4531552"/>
                </a:lnTo>
                <a:lnTo>
                  <a:pt x="0" y="4531552"/>
                </a:lnTo>
                <a:close/>
              </a:path>
            </a:pathLst>
          </a:custGeom>
          <a:solidFill>
            <a:srgbClr val="1F4E78"/>
          </a:solidFill>
          <a:ln/>
          <a:effectLst>
            <a:outerShdw blurRad="133350" dist="12700" dir="2700000" algn="bl" rotWithShape="0">
              <a:srgbClr val="000000">
                <a:alpha val="100000"/>
              </a:srgbClr>
            </a:outerShdw>
          </a:effectLst>
        </p:spPr>
      </p:sp>
      <p:sp>
        <p:nvSpPr>
          <p:cNvPr id="3" name="Shape 1"/>
          <p:cNvSpPr/>
          <p:nvPr/>
        </p:nvSpPr>
        <p:spPr>
          <a:xfrm>
            <a:off x="-52907" y="5435386"/>
            <a:ext cx="10847172" cy="4531574"/>
          </a:xfrm>
          <a:custGeom>
            <a:avLst/>
            <a:gdLst/>
            <a:ahLst/>
            <a:cxnLst/>
            <a:rect l="l" t="t" r="r" b="b"/>
            <a:pathLst>
              <a:path w="10847172" h="4531574">
                <a:moveTo>
                  <a:pt x="0" y="4531552"/>
                </a:moveTo>
                <a:lnTo>
                  <a:pt x="0" y="20787"/>
                </a:lnTo>
                <a:lnTo>
                  <a:pt x="10851457" y="4531552"/>
                </a:lnTo>
                <a:lnTo>
                  <a:pt x="0" y="4531552"/>
                </a:lnTo>
                <a:close/>
              </a:path>
            </a:pathLst>
          </a:custGeom>
          <a:solidFill>
            <a:srgbClr val="1F4E78"/>
          </a:solidFill>
          <a:ln/>
          <a:effectLst>
            <a:outerShdw blurRad="133350" dist="12700" dir="2700000" algn="bl" rotWithShape="0">
              <a:srgbClr val="000000">
                <a:alpha val="100000"/>
              </a:srgbClr>
            </a:outerShdw>
          </a:effectLst>
        </p:spPr>
      </p:sp>
      <p:sp>
        <p:nvSpPr>
          <p:cNvPr id="4" name="Text 2"/>
          <p:cNvSpPr/>
          <p:nvPr/>
        </p:nvSpPr>
        <p:spPr>
          <a:xfrm>
            <a:off x="1235467" y="3041068"/>
            <a:ext cx="15085457" cy="1737079"/>
          </a:xfrm>
          <a:prstGeom prst="rect">
            <a:avLst/>
          </a:prstGeom>
          <a:noFill/>
          <a:ln/>
        </p:spPr>
        <p:txBody>
          <a:bodyPr wrap="square" lIns="95250" tIns="95250" rIns="95250" bIns="95250" rtlCol="0" anchor="t">
            <a:spAutoFit/>
          </a:bodyPr>
          <a:lstStyle/>
          <a:p>
            <a:pPr algn="ctr">
              <a:lnSpc>
                <a:spcPct val="120000"/>
              </a:lnSpc>
              <a:spcBef>
                <a:spcPts val="375"/>
              </a:spcBef>
            </a:pPr>
            <a:r>
              <a:rPr lang="zh-CN" altLang="en-US" sz="9000" b="1" dirty="0">
                <a:solidFill>
                  <a:srgbClr val="1F4E78"/>
                </a:solidFill>
                <a:latin typeface="微软雅黑" pitchFamily="34" charset="0"/>
                <a:ea typeface="微软雅黑" pitchFamily="34" charset="-122"/>
              </a:rPr>
              <a:t>三、</a:t>
            </a:r>
            <a:r>
              <a:rPr lang="en-US" altLang="zh-CN" sz="9000" b="1" dirty="0">
                <a:solidFill>
                  <a:srgbClr val="1F4E78"/>
                </a:solidFill>
                <a:latin typeface="微软雅黑" pitchFamily="34" charset="0"/>
                <a:ea typeface="微软雅黑" pitchFamily="34" charset="-122"/>
              </a:rPr>
              <a:t>RNN</a:t>
            </a:r>
            <a:r>
              <a:rPr lang="zh-CN" altLang="en-US" sz="9000" b="1" dirty="0">
                <a:solidFill>
                  <a:srgbClr val="1F4E78"/>
                </a:solidFill>
                <a:latin typeface="微软雅黑" pitchFamily="34" charset="0"/>
                <a:ea typeface="微软雅黑" pitchFamily="34" charset="-122"/>
              </a:rPr>
              <a:t>近期相关发展</a:t>
            </a:r>
            <a:endParaRPr lang="en-US" sz="3000" dirty="0"/>
          </a:p>
        </p:txBody>
      </p:sp>
      <p:pic>
        <p:nvPicPr>
          <p:cNvPr id="5" name="Image 0" descr="preencoded.png"/>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945550" y="1525019"/>
            <a:ext cx="1665380" cy="1516049"/>
          </a:xfrm>
          <a:prstGeom prst="rect">
            <a:avLst/>
          </a:prstGeom>
        </p:spPr>
      </p:pic>
      <p:pic>
        <p:nvPicPr>
          <p:cNvPr id="15" name="Image 3">
            <a:extLst>
              <a:ext uri="{FF2B5EF4-FFF2-40B4-BE49-F238E27FC236}">
                <a16:creationId xmlns:a16="http://schemas.microsoft.com/office/drawing/2014/main" id="{4118DFF4-9365-9448-707E-C36069B397C3}"/>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178158" y="5584316"/>
            <a:ext cx="247210" cy="294648"/>
          </a:xfrm>
          <a:prstGeom prst="rect">
            <a:avLst/>
          </a:prstGeom>
        </p:spPr>
      </p:pic>
      <p:pic>
        <p:nvPicPr>
          <p:cNvPr id="16" name="Image 4">
            <a:extLst>
              <a:ext uri="{FF2B5EF4-FFF2-40B4-BE49-F238E27FC236}">
                <a16:creationId xmlns:a16="http://schemas.microsoft.com/office/drawing/2014/main" id="{2339EEEF-4800-4329-D996-1BCEC95F46E8}"/>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9301527" y="5343376"/>
            <a:ext cx="272181" cy="294648"/>
          </a:xfrm>
          <a:prstGeom prst="rect">
            <a:avLst/>
          </a:prstGeom>
        </p:spPr>
      </p:pic>
    </p:spTree>
    <p:extLst>
      <p:ext uri="{BB962C8B-B14F-4D97-AF65-F5344CB8AC3E}">
        <p14:creationId xmlns:p14="http://schemas.microsoft.com/office/powerpoint/2010/main" val="185971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989195" y="302028"/>
            <a:ext cx="13537495" cy="655757"/>
          </a:xfrm>
          <a:prstGeom prst="rect">
            <a:avLst/>
          </a:prstGeom>
          <a:noFill/>
          <a:ln/>
        </p:spPr>
        <p:txBody>
          <a:bodyPr wrap="square" lIns="95250" tIns="95250" rIns="95250" bIns="95250" rtlCol="0" anchor="t">
            <a:spAutoFit/>
          </a:bodyPr>
          <a:lstStyle/>
          <a:p>
            <a:pPr>
              <a:lnSpc>
                <a:spcPct val="120000"/>
              </a:lnSpc>
              <a:spcBef>
                <a:spcPts val="375"/>
              </a:spcBef>
            </a:pPr>
            <a:r>
              <a:rPr lang="zh-CN" altLang="en-US" sz="2700" b="1" dirty="0">
                <a:solidFill>
                  <a:srgbClr val="FF0000"/>
                </a:solidFill>
                <a:latin typeface="Microsoft Yahei" pitchFamily="34" charset="0"/>
                <a:ea typeface="Microsoft Yahei" pitchFamily="34" charset="-122"/>
              </a:rPr>
              <a:t>双向</a:t>
            </a:r>
            <a:r>
              <a:rPr lang="zh-CN" altLang="en-US" sz="2700" b="1" dirty="0">
                <a:solidFill>
                  <a:srgbClr val="003366"/>
                </a:solidFill>
                <a:latin typeface="Microsoft Yahei" pitchFamily="34" charset="0"/>
                <a:ea typeface="Microsoft Yahei" pitchFamily="34" charset="-122"/>
              </a:rPr>
              <a:t>循环神经网络</a:t>
            </a:r>
            <a:endParaRPr lang="en-US" altLang="zh-CN"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13" name="Text 4"/>
          <p:cNvSpPr/>
          <p:nvPr/>
        </p:nvSpPr>
        <p:spPr>
          <a:xfrm>
            <a:off x="2154489" y="4844234"/>
            <a:ext cx="3217259" cy="475488"/>
          </a:xfrm>
          <a:prstGeom prst="rect">
            <a:avLst/>
          </a:prstGeom>
          <a:noFill/>
          <a:ln/>
        </p:spPr>
        <p:txBody>
          <a:bodyPr wrap="square" lIns="95250" tIns="95250" rIns="95250" bIns="95250" rtlCol="0" anchor="t">
            <a:spAutoFit/>
          </a:bodyPr>
          <a:lstStyle/>
          <a:p>
            <a:pPr algn="ctr">
              <a:lnSpc>
                <a:spcPct val="120000"/>
              </a:lnSpc>
              <a:spcBef>
                <a:spcPts val="375"/>
              </a:spcBef>
            </a:pPr>
            <a:r>
              <a:rPr lang="en-US" sz="2100" b="1" dirty="0">
                <a:solidFill>
                  <a:srgbClr val="FFFFFF"/>
                </a:solidFill>
                <a:latin typeface="Microsoft Yahei" pitchFamily="34" charset="0"/>
                <a:ea typeface="Microsoft Yahei" pitchFamily="34" charset="-122"/>
                <a:cs typeface="Microsoft Yahei" pitchFamily="34" charset="-120"/>
              </a:rPr>
              <a:t>添加文本标题</a:t>
            </a:r>
            <a:endParaRPr lang="en-US" sz="3000" dirty="0"/>
          </a:p>
        </p:txBody>
      </p:sp>
      <p:sp>
        <p:nvSpPr>
          <p:cNvPr id="6" name="文本框 5">
            <a:extLst>
              <a:ext uri="{FF2B5EF4-FFF2-40B4-BE49-F238E27FC236}">
                <a16:creationId xmlns:a16="http://schemas.microsoft.com/office/drawing/2014/main" id="{2BB24145-6DDF-7DBA-0C6E-9D7EADCD6CC9}"/>
              </a:ext>
            </a:extLst>
          </p:cNvPr>
          <p:cNvSpPr txBox="1"/>
          <p:nvPr/>
        </p:nvSpPr>
        <p:spPr>
          <a:xfrm>
            <a:off x="0" y="1100426"/>
            <a:ext cx="9851258" cy="461665"/>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b="1" dirty="0">
                <a:latin typeface="Times New Roman" panose="02020603050405020304" pitchFamily="18" charset="0"/>
                <a:cs typeface="Times New Roman" panose="02020603050405020304" pitchFamily="18" charset="0"/>
              </a:rPr>
              <a:t>BRNN</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Bidirectional Recurrent Neural Network</a:t>
            </a:r>
            <a:r>
              <a:rPr lang="zh-CN" altLang="en-US" sz="2400" b="1"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7847024E-685F-17FC-7F50-1F658118AF03}"/>
              </a:ext>
            </a:extLst>
          </p:cNvPr>
          <p:cNvPicPr>
            <a:picLocks noChangeAspect="1"/>
          </p:cNvPicPr>
          <p:nvPr/>
        </p:nvPicPr>
        <p:blipFill rotWithShape="1">
          <a:blip r:embed="rId3"/>
          <a:srcRect r="3357"/>
          <a:stretch/>
        </p:blipFill>
        <p:spPr>
          <a:xfrm>
            <a:off x="268046" y="1697398"/>
            <a:ext cx="6818554" cy="3670641"/>
          </a:xfrm>
          <a:prstGeom prst="rect">
            <a:avLst/>
          </a:prstGeom>
        </p:spPr>
      </p:pic>
      <p:sp>
        <p:nvSpPr>
          <p:cNvPr id="11" name="文本框 10">
            <a:extLst>
              <a:ext uri="{FF2B5EF4-FFF2-40B4-BE49-F238E27FC236}">
                <a16:creationId xmlns:a16="http://schemas.microsoft.com/office/drawing/2014/main" id="{F8DDCB40-8BDE-B64B-CE57-CD707F5E6DDC}"/>
              </a:ext>
            </a:extLst>
          </p:cNvPr>
          <p:cNvSpPr txBox="1"/>
          <p:nvPr/>
        </p:nvSpPr>
        <p:spPr>
          <a:xfrm>
            <a:off x="8440853" y="1130196"/>
            <a:ext cx="10180479" cy="461665"/>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b="1" dirty="0" err="1">
                <a:latin typeface="Times New Roman" panose="02020603050405020304" pitchFamily="18" charset="0"/>
                <a:cs typeface="Times New Roman" panose="02020603050405020304" pitchFamily="18" charset="0"/>
              </a:rPr>
              <a:t>BiLSTM</a:t>
            </a:r>
            <a:r>
              <a:rPr lang="en-US" altLang="zh-CN" sz="2400" b="1" dirty="0">
                <a:latin typeface="Times New Roman" panose="02020603050405020304" pitchFamily="18" charset="0"/>
                <a:cs typeface="Times New Roman" panose="02020603050405020304" pitchFamily="18" charset="0"/>
              </a:rPr>
              <a:t> </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Bi-directional Long Short-Term Memory </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2013</a:t>
            </a:r>
            <a:endParaRPr lang="zh-CN" altLang="en-US" sz="2400" dirty="0">
              <a:latin typeface="Times New Roman" panose="02020603050405020304" pitchFamily="18" charset="0"/>
              <a:cs typeface="Times New Roman" panose="02020603050405020304" pitchFamily="18" charset="0"/>
            </a:endParaRPr>
          </a:p>
        </p:txBody>
      </p:sp>
      <p:pic>
        <p:nvPicPr>
          <p:cNvPr id="15" name="图片 14">
            <a:extLst>
              <a:ext uri="{FF2B5EF4-FFF2-40B4-BE49-F238E27FC236}">
                <a16:creationId xmlns:a16="http://schemas.microsoft.com/office/drawing/2014/main" id="{5554A2D8-6D11-29A1-3440-5E480D0AF590}"/>
              </a:ext>
            </a:extLst>
          </p:cNvPr>
          <p:cNvPicPr>
            <a:picLocks noChangeAspect="1"/>
          </p:cNvPicPr>
          <p:nvPr/>
        </p:nvPicPr>
        <p:blipFill rotWithShape="1">
          <a:blip r:embed="rId4"/>
          <a:srcRect l="1747" r="4058"/>
          <a:stretch/>
        </p:blipFill>
        <p:spPr>
          <a:xfrm>
            <a:off x="8440853" y="1653516"/>
            <a:ext cx="6960821" cy="3493011"/>
          </a:xfrm>
          <a:prstGeom prst="rect">
            <a:avLst/>
          </a:prstGeom>
        </p:spPr>
      </p:pic>
      <p:sp>
        <p:nvSpPr>
          <p:cNvPr id="17" name="文本框 16">
            <a:extLst>
              <a:ext uri="{FF2B5EF4-FFF2-40B4-BE49-F238E27FC236}">
                <a16:creationId xmlns:a16="http://schemas.microsoft.com/office/drawing/2014/main" id="{B7D05662-6991-7149-40B3-A2C5B1CC29FF}"/>
              </a:ext>
            </a:extLst>
          </p:cNvPr>
          <p:cNvSpPr txBox="1"/>
          <p:nvPr/>
        </p:nvSpPr>
        <p:spPr>
          <a:xfrm>
            <a:off x="0" y="5897420"/>
            <a:ext cx="4581212" cy="830997"/>
          </a:xfrm>
          <a:prstGeom prst="rect">
            <a:avLst/>
          </a:prstGeom>
          <a:noFill/>
        </p:spPr>
        <p:txBody>
          <a:bodyPr wrap="square" rtlCol="0">
            <a:spAutoFit/>
          </a:bodyPr>
          <a:lstStyle/>
          <a:p>
            <a:pPr marL="285750" indent="-285750">
              <a:buFont typeface="Wingdings" panose="05000000000000000000" pitchFamily="2" charset="2"/>
              <a:buChar char="l"/>
            </a:pPr>
            <a:r>
              <a:rPr lang="en-US" altLang="zh-CN" sz="2400" b="1" dirty="0" err="1">
                <a:latin typeface="Times New Roman" panose="02020603050405020304" pitchFamily="18" charset="0"/>
                <a:ea typeface="Microsoft Yahei" pitchFamily="34" charset="-122"/>
                <a:cs typeface="Times New Roman" panose="02020603050405020304" pitchFamily="18" charset="0"/>
              </a:rPr>
              <a:t>BiGRU</a:t>
            </a:r>
            <a:r>
              <a:rPr lang="zh-CN" altLang="en-US" sz="2400" b="1" dirty="0">
                <a:latin typeface="Times New Roman" panose="02020603050405020304" pitchFamily="18" charset="0"/>
                <a:ea typeface="Microsoft Yahei" pitchFamily="34" charset="-122"/>
                <a:cs typeface="Times New Roman" panose="02020603050405020304" pitchFamily="18" charset="0"/>
              </a:rPr>
              <a:t>（</a:t>
            </a:r>
            <a:r>
              <a:rPr lang="en-US" altLang="zh-CN" sz="2400" b="1" dirty="0">
                <a:latin typeface="Times New Roman" panose="02020603050405020304" pitchFamily="18" charset="0"/>
                <a:ea typeface="Microsoft Yahei" pitchFamily="34" charset="-122"/>
                <a:cs typeface="Times New Roman" panose="02020603050405020304" pitchFamily="18" charset="0"/>
              </a:rPr>
              <a:t>Bi-directional Gated Recurrent Neural Network</a:t>
            </a:r>
            <a:r>
              <a:rPr lang="zh-CN" altLang="en-US" sz="2400" b="1" dirty="0">
                <a:latin typeface="Times New Roman" panose="02020603050405020304" pitchFamily="18" charset="0"/>
                <a:ea typeface="Microsoft Yahei" pitchFamily="34" charset="-122"/>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pic>
        <p:nvPicPr>
          <p:cNvPr id="20" name="图片 19">
            <a:extLst>
              <a:ext uri="{FF2B5EF4-FFF2-40B4-BE49-F238E27FC236}">
                <a16:creationId xmlns:a16="http://schemas.microsoft.com/office/drawing/2014/main" id="{C824A406-9702-61A6-598A-4E7962120A3C}"/>
              </a:ext>
            </a:extLst>
          </p:cNvPr>
          <p:cNvPicPr>
            <a:picLocks noChangeAspect="1"/>
          </p:cNvPicPr>
          <p:nvPr/>
        </p:nvPicPr>
        <p:blipFill rotWithShape="1">
          <a:blip r:embed="rId5"/>
          <a:srcRect l="10206" t="5012" r="3464"/>
          <a:stretch/>
        </p:blipFill>
        <p:spPr>
          <a:xfrm>
            <a:off x="4581212" y="5491349"/>
            <a:ext cx="11094720" cy="4040592"/>
          </a:xfrm>
          <a:prstGeom prst="rect">
            <a:avLst/>
          </a:prstGeom>
        </p:spPr>
      </p:pic>
      <p:sp>
        <p:nvSpPr>
          <p:cNvPr id="21" name="矩形 20">
            <a:extLst>
              <a:ext uri="{FF2B5EF4-FFF2-40B4-BE49-F238E27FC236}">
                <a16:creationId xmlns:a16="http://schemas.microsoft.com/office/drawing/2014/main" id="{03064565-AE13-73AC-EC19-75CF42EE2775}"/>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13824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44778" y="278552"/>
            <a:ext cx="13537495" cy="655757"/>
          </a:xfrm>
          <a:prstGeom prst="rect">
            <a:avLst/>
          </a:prstGeom>
          <a:noFill/>
          <a:ln/>
        </p:spPr>
        <p:txBody>
          <a:bodyPr wrap="square" lIns="95250" tIns="95250" rIns="95250" bIns="95250" rtlCol="0" anchor="t">
            <a:spAutoFit/>
          </a:bodyPr>
          <a:lstStyle/>
          <a:p>
            <a:pPr>
              <a:lnSpc>
                <a:spcPct val="120000"/>
              </a:lnSpc>
              <a:spcBef>
                <a:spcPts val="375"/>
              </a:spcBef>
            </a:pPr>
            <a:r>
              <a:rPr lang="zh-CN" altLang="en-US" sz="2700" b="1" dirty="0">
                <a:solidFill>
                  <a:srgbClr val="FF0000"/>
                </a:solidFill>
                <a:latin typeface="Microsoft Yahei" pitchFamily="34" charset="0"/>
                <a:ea typeface="Microsoft Yahei" pitchFamily="34" charset="-122"/>
              </a:rPr>
              <a:t>深度</a:t>
            </a:r>
            <a:r>
              <a:rPr lang="zh-CN" altLang="en-US" sz="2700" b="1" dirty="0">
                <a:solidFill>
                  <a:srgbClr val="003366"/>
                </a:solidFill>
                <a:latin typeface="Microsoft Yahei" pitchFamily="34" charset="0"/>
                <a:ea typeface="Microsoft Yahei" pitchFamily="34" charset="-122"/>
              </a:rPr>
              <a:t>循环神经网络（</a:t>
            </a:r>
            <a:r>
              <a:rPr lang="en-US" altLang="zh-CN" sz="2700" b="1" dirty="0">
                <a:solidFill>
                  <a:srgbClr val="003366"/>
                </a:solidFill>
                <a:latin typeface="Microsoft Yahei" pitchFamily="34" charset="0"/>
                <a:ea typeface="Microsoft Yahei" pitchFamily="34" charset="-122"/>
              </a:rPr>
              <a:t>Deep Recurrent Neural Network, DRNN</a:t>
            </a:r>
            <a:r>
              <a:rPr lang="zh-CN" altLang="en-US" sz="2700" b="1" dirty="0">
                <a:solidFill>
                  <a:srgbClr val="003366"/>
                </a:solidFill>
                <a:latin typeface="Microsoft Yahei" pitchFamily="34" charset="0"/>
                <a:ea typeface="Microsoft Yahei" pitchFamily="34" charset="-122"/>
              </a:rPr>
              <a:t>）</a:t>
            </a:r>
            <a:endParaRPr lang="en-US" altLang="zh-CN"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6" name="文本框 5">
            <a:extLst>
              <a:ext uri="{FF2B5EF4-FFF2-40B4-BE49-F238E27FC236}">
                <a16:creationId xmlns:a16="http://schemas.microsoft.com/office/drawing/2014/main" id="{2BB24145-6DDF-7DBA-0C6E-9D7EADCD6CC9}"/>
              </a:ext>
            </a:extLst>
          </p:cNvPr>
          <p:cNvSpPr txBox="1"/>
          <p:nvPr/>
        </p:nvSpPr>
        <p:spPr>
          <a:xfrm>
            <a:off x="989195" y="1456592"/>
            <a:ext cx="9851258" cy="584775"/>
          </a:xfrm>
          <a:prstGeom prst="rect">
            <a:avLst/>
          </a:prstGeom>
          <a:noFill/>
        </p:spPr>
        <p:txBody>
          <a:bodyPr wrap="square" rtlCol="0">
            <a:spAutoFit/>
          </a:bodyPr>
          <a:lstStyle/>
          <a:p>
            <a:pPr marL="285750" indent="-285750">
              <a:buFont typeface="Wingdings" panose="05000000000000000000" pitchFamily="2" charset="2"/>
              <a:buChar char="l"/>
            </a:pPr>
            <a:r>
              <a:rPr lang="en-US" altLang="zh-CN" sz="3200" b="1" dirty="0"/>
              <a:t>DRNN</a:t>
            </a:r>
            <a:endParaRPr lang="zh-CN" altLang="en-US" dirty="0"/>
          </a:p>
        </p:txBody>
      </p:sp>
      <p:sp>
        <p:nvSpPr>
          <p:cNvPr id="8" name="文本框 7">
            <a:extLst>
              <a:ext uri="{FF2B5EF4-FFF2-40B4-BE49-F238E27FC236}">
                <a16:creationId xmlns:a16="http://schemas.microsoft.com/office/drawing/2014/main" id="{D6EAA227-F3E1-2845-A254-CE27513588EF}"/>
              </a:ext>
            </a:extLst>
          </p:cNvPr>
          <p:cNvSpPr txBox="1"/>
          <p:nvPr/>
        </p:nvSpPr>
        <p:spPr>
          <a:xfrm>
            <a:off x="1636294" y="2396348"/>
            <a:ext cx="13150516" cy="52322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dirty="0"/>
              <a:t>具有多个隐藏层的循环神经网络</a:t>
            </a:r>
          </a:p>
        </p:txBody>
      </p:sp>
      <p:pic>
        <p:nvPicPr>
          <p:cNvPr id="7" name="图片 6">
            <a:extLst>
              <a:ext uri="{FF2B5EF4-FFF2-40B4-BE49-F238E27FC236}">
                <a16:creationId xmlns:a16="http://schemas.microsoft.com/office/drawing/2014/main" id="{F0CE35F2-19A2-9542-FFF2-A9DB513410D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4775137" y="3297542"/>
            <a:ext cx="8005888" cy="4703458"/>
          </a:xfrm>
          <a:prstGeom prst="rect">
            <a:avLst/>
          </a:prstGeom>
        </p:spPr>
      </p:pic>
      <p:sp>
        <p:nvSpPr>
          <p:cNvPr id="9" name="矩形 8">
            <a:extLst>
              <a:ext uri="{FF2B5EF4-FFF2-40B4-BE49-F238E27FC236}">
                <a16:creationId xmlns:a16="http://schemas.microsoft.com/office/drawing/2014/main" id="{ADB25B69-1683-84AC-459C-B45D9E079F82}"/>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639948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44778" y="278552"/>
            <a:ext cx="15019978" cy="655757"/>
          </a:xfrm>
          <a:prstGeom prst="rect">
            <a:avLst/>
          </a:prstGeom>
          <a:noFill/>
          <a:ln/>
        </p:spPr>
        <p:txBody>
          <a:bodyPr wrap="square" lIns="95250" tIns="95250" rIns="95250" bIns="95250" rtlCol="0" anchor="t">
            <a:spAutoFit/>
          </a:bodyPr>
          <a:lstStyle/>
          <a:p>
            <a:pPr>
              <a:lnSpc>
                <a:spcPct val="120000"/>
              </a:lnSpc>
              <a:spcBef>
                <a:spcPts val="375"/>
              </a:spcBef>
            </a:pPr>
            <a:r>
              <a:rPr lang="zh-CN" altLang="en-US" sz="2700" b="1" dirty="0">
                <a:solidFill>
                  <a:srgbClr val="003366"/>
                </a:solidFill>
                <a:latin typeface="Microsoft Yahei" pitchFamily="34" charset="0"/>
                <a:ea typeface="Microsoft Yahei" pitchFamily="34" charset="-122"/>
              </a:rPr>
              <a:t>独立循环神经网络</a:t>
            </a:r>
            <a:r>
              <a:rPr lang="en-US" altLang="zh-CN" sz="2700" b="1" dirty="0">
                <a:solidFill>
                  <a:srgbClr val="003366"/>
                </a:solidFill>
                <a:latin typeface="Microsoft Yahei" pitchFamily="34" charset="0"/>
                <a:ea typeface="Microsoft Yahei" pitchFamily="34" charset="-122"/>
              </a:rPr>
              <a:t>Independently Recurrent Neural Network</a:t>
            </a:r>
            <a:r>
              <a:rPr lang="zh-CN" altLang="en-US" sz="2700" b="1" dirty="0">
                <a:solidFill>
                  <a:srgbClr val="003366"/>
                </a:solidFill>
                <a:latin typeface="Microsoft Yahei" pitchFamily="34" charset="0"/>
                <a:ea typeface="Microsoft Yahei" pitchFamily="34" charset="-122"/>
              </a:rPr>
              <a:t>（</a:t>
            </a:r>
            <a:r>
              <a:rPr lang="en-US" altLang="zh-CN" sz="2700" b="1" dirty="0" err="1">
                <a:solidFill>
                  <a:srgbClr val="003366"/>
                </a:solidFill>
                <a:latin typeface="Microsoft Yahei" pitchFamily="34" charset="0"/>
                <a:ea typeface="Microsoft Yahei" pitchFamily="34" charset="-122"/>
              </a:rPr>
              <a:t>IndRNN</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 2018</a:t>
            </a:r>
            <a:endParaRPr lang="en-US" altLang="zh-CN"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64" name="矩形 63">
            <a:extLst>
              <a:ext uri="{FF2B5EF4-FFF2-40B4-BE49-F238E27FC236}">
                <a16:creationId xmlns:a16="http://schemas.microsoft.com/office/drawing/2014/main" id="{B13D8796-260D-2DA2-4D4F-9890696C9C15}"/>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id="{CA2DB4A1-E01C-5439-E6F8-36247F1CAC2E}"/>
              </a:ext>
            </a:extLst>
          </p:cNvPr>
          <p:cNvSpPr/>
          <p:nvPr/>
        </p:nvSpPr>
        <p:spPr>
          <a:xfrm>
            <a:off x="12762756" y="7169343"/>
            <a:ext cx="4395618" cy="714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0ED34F92-E7DD-2005-A623-44B1261B3995}"/>
              </a:ext>
            </a:extLst>
          </p:cNvPr>
          <p:cNvSpPr txBox="1"/>
          <p:nvPr/>
        </p:nvSpPr>
        <p:spPr>
          <a:xfrm>
            <a:off x="-152400" y="9504272"/>
            <a:ext cx="17533689" cy="400110"/>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【1】Li, Shuai et al. “Independently Recurrent Neural Network (</a:t>
            </a:r>
            <a:r>
              <a:rPr lang="en-US" altLang="zh-CN" sz="2000" b="1" dirty="0" err="1">
                <a:solidFill>
                  <a:schemeClr val="bg1"/>
                </a:solidFill>
                <a:latin typeface="Times New Roman" panose="02020603050405020304" pitchFamily="18" charset="0"/>
                <a:cs typeface="Times New Roman" panose="02020603050405020304" pitchFamily="18" charset="0"/>
              </a:rPr>
              <a:t>IndRNN</a:t>
            </a:r>
            <a:r>
              <a:rPr lang="en-US" altLang="zh-CN" sz="2000" b="1" dirty="0">
                <a:solidFill>
                  <a:schemeClr val="bg1"/>
                </a:solidFill>
                <a:latin typeface="Times New Roman" panose="02020603050405020304" pitchFamily="18" charset="0"/>
                <a:cs typeface="Times New Roman" panose="02020603050405020304" pitchFamily="18" charset="0"/>
              </a:rPr>
              <a:t>): Building A Longer and Deeper RNN.” CVPR(2018): 5457-5466.</a:t>
            </a:r>
          </a:p>
        </p:txBody>
      </p:sp>
      <p:pic>
        <p:nvPicPr>
          <p:cNvPr id="9" name="图片 8">
            <a:extLst>
              <a:ext uri="{FF2B5EF4-FFF2-40B4-BE49-F238E27FC236}">
                <a16:creationId xmlns:a16="http://schemas.microsoft.com/office/drawing/2014/main" id="{530EB824-7D14-EF52-0279-E7A4D2DADEBF}"/>
              </a:ext>
            </a:extLst>
          </p:cNvPr>
          <p:cNvPicPr>
            <a:picLocks noChangeAspect="1"/>
          </p:cNvPicPr>
          <p:nvPr/>
        </p:nvPicPr>
        <p:blipFill>
          <a:blip r:embed="rId3"/>
          <a:stretch>
            <a:fillRect/>
          </a:stretch>
        </p:blipFill>
        <p:spPr>
          <a:xfrm>
            <a:off x="1226521" y="5197064"/>
            <a:ext cx="5865298" cy="3672985"/>
          </a:xfrm>
          <a:prstGeom prst="rect">
            <a:avLst/>
          </a:prstGeom>
        </p:spPr>
      </p:pic>
      <p:pic>
        <p:nvPicPr>
          <p:cNvPr id="11" name="图片 10">
            <a:extLst>
              <a:ext uri="{FF2B5EF4-FFF2-40B4-BE49-F238E27FC236}">
                <a16:creationId xmlns:a16="http://schemas.microsoft.com/office/drawing/2014/main" id="{FEADE209-06E3-3D34-9C6C-E99757072CF0}"/>
              </a:ext>
            </a:extLst>
          </p:cNvPr>
          <p:cNvPicPr>
            <a:picLocks noChangeAspect="1"/>
          </p:cNvPicPr>
          <p:nvPr/>
        </p:nvPicPr>
        <p:blipFill>
          <a:blip r:embed="rId4"/>
          <a:stretch>
            <a:fillRect/>
          </a:stretch>
        </p:blipFill>
        <p:spPr>
          <a:xfrm>
            <a:off x="9404002" y="3672935"/>
            <a:ext cx="6925640" cy="5535410"/>
          </a:xfrm>
          <a:prstGeom prst="rect">
            <a:avLst/>
          </a:prstGeom>
        </p:spPr>
      </p:pic>
      <p:pic>
        <p:nvPicPr>
          <p:cNvPr id="13" name="图片 12">
            <a:extLst>
              <a:ext uri="{FF2B5EF4-FFF2-40B4-BE49-F238E27FC236}">
                <a16:creationId xmlns:a16="http://schemas.microsoft.com/office/drawing/2014/main" id="{03A1A15A-F115-9E6F-1A57-BAC7D2BB0943}"/>
              </a:ext>
            </a:extLst>
          </p:cNvPr>
          <p:cNvPicPr>
            <a:picLocks noChangeAspect="1"/>
          </p:cNvPicPr>
          <p:nvPr/>
        </p:nvPicPr>
        <p:blipFill>
          <a:blip r:embed="rId5"/>
          <a:stretch>
            <a:fillRect/>
          </a:stretch>
        </p:blipFill>
        <p:spPr>
          <a:xfrm>
            <a:off x="1482539" y="3923800"/>
            <a:ext cx="5226804" cy="778100"/>
          </a:xfrm>
          <a:prstGeom prst="rect">
            <a:avLst/>
          </a:prstGeom>
        </p:spPr>
      </p:pic>
      <p:pic>
        <p:nvPicPr>
          <p:cNvPr id="16" name="图片 15">
            <a:extLst>
              <a:ext uri="{FF2B5EF4-FFF2-40B4-BE49-F238E27FC236}">
                <a16:creationId xmlns:a16="http://schemas.microsoft.com/office/drawing/2014/main" id="{03B283AC-1DF0-9E18-DD28-7292274C65B8}"/>
              </a:ext>
            </a:extLst>
          </p:cNvPr>
          <p:cNvPicPr>
            <a:picLocks noChangeAspect="1"/>
          </p:cNvPicPr>
          <p:nvPr/>
        </p:nvPicPr>
        <p:blipFill>
          <a:blip r:embed="rId6"/>
          <a:stretch>
            <a:fillRect/>
          </a:stretch>
        </p:blipFill>
        <p:spPr>
          <a:xfrm>
            <a:off x="1221984" y="4665788"/>
            <a:ext cx="5756988" cy="884033"/>
          </a:xfrm>
          <a:prstGeom prst="rect">
            <a:avLst/>
          </a:prstGeom>
        </p:spPr>
      </p:pic>
      <p:cxnSp>
        <p:nvCxnSpPr>
          <p:cNvPr id="23" name="直接箭头连接符 22">
            <a:extLst>
              <a:ext uri="{FF2B5EF4-FFF2-40B4-BE49-F238E27FC236}">
                <a16:creationId xmlns:a16="http://schemas.microsoft.com/office/drawing/2014/main" id="{659E4AFD-28B8-8FD2-F138-C81E42C649F4}"/>
              </a:ext>
            </a:extLst>
          </p:cNvPr>
          <p:cNvCxnSpPr>
            <a:cxnSpLocks/>
          </p:cNvCxnSpPr>
          <p:nvPr/>
        </p:nvCxnSpPr>
        <p:spPr>
          <a:xfrm>
            <a:off x="4095941" y="4546512"/>
            <a:ext cx="0" cy="4219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A824B5C8-CB97-82BF-C497-2DCDB04AF354}"/>
              </a:ext>
            </a:extLst>
          </p:cNvPr>
          <p:cNvSpPr txBox="1"/>
          <p:nvPr/>
        </p:nvSpPr>
        <p:spPr>
          <a:xfrm>
            <a:off x="6713880" y="4917220"/>
            <a:ext cx="2694214" cy="461665"/>
          </a:xfrm>
          <a:prstGeom prst="rect">
            <a:avLst/>
          </a:prstGeom>
          <a:noFill/>
        </p:spPr>
        <p:txBody>
          <a:bodyPr wrap="square" rtlCol="0">
            <a:spAutoFit/>
          </a:bodyPr>
          <a:lstStyle/>
          <a:p>
            <a:r>
              <a:rPr lang="zh-CN" altLang="en-US" sz="2400" b="1" dirty="0">
                <a:solidFill>
                  <a:srgbClr val="FF0000"/>
                </a:solidFill>
              </a:rPr>
              <a:t>层内神经元独立</a:t>
            </a:r>
          </a:p>
        </p:txBody>
      </p:sp>
      <p:sp>
        <p:nvSpPr>
          <p:cNvPr id="6" name="文本框 5">
            <a:extLst>
              <a:ext uri="{FF2B5EF4-FFF2-40B4-BE49-F238E27FC236}">
                <a16:creationId xmlns:a16="http://schemas.microsoft.com/office/drawing/2014/main" id="{2BB24145-6DDF-7DBA-0C6E-9D7EADCD6CC9}"/>
              </a:ext>
            </a:extLst>
          </p:cNvPr>
          <p:cNvSpPr txBox="1"/>
          <p:nvPr/>
        </p:nvSpPr>
        <p:spPr>
          <a:xfrm>
            <a:off x="838192" y="1095400"/>
            <a:ext cx="16336511" cy="2381165"/>
          </a:xfrm>
          <a:prstGeom prst="rect">
            <a:avLst/>
          </a:prstGeom>
          <a:noFill/>
        </p:spPr>
        <p:txBody>
          <a:bodyPr wrap="square" rtlCol="0">
            <a:spAutoFit/>
          </a:bodyPr>
          <a:lstStyle/>
          <a:p>
            <a:pPr marL="285750" indent="-285750">
              <a:lnSpc>
                <a:spcPts val="3600"/>
              </a:lnSpc>
              <a:buFont typeface="Wingdings" panose="05000000000000000000" pitchFamily="2" charset="2"/>
              <a:buChar char="l"/>
            </a:pPr>
            <a:r>
              <a:rPr lang="zh-CN" altLang="en-US" sz="2800" dirty="0"/>
              <a:t>传统</a:t>
            </a:r>
            <a:r>
              <a:rPr lang="en-US" altLang="zh-CN" sz="2800" dirty="0"/>
              <a:t>RNN</a:t>
            </a:r>
            <a:r>
              <a:rPr lang="zh-CN" altLang="en-US" sz="2800" dirty="0"/>
              <a:t>，层内按时间展开时参数共享，出现梯度消失和梯度爆炸的问题</a:t>
            </a:r>
            <a:endParaRPr lang="en-US" altLang="zh-CN" sz="2800" dirty="0"/>
          </a:p>
          <a:p>
            <a:pPr marL="285750" indent="-285750">
              <a:lnSpc>
                <a:spcPts val="3600"/>
              </a:lnSpc>
              <a:buFont typeface="Wingdings" panose="05000000000000000000" pitchFamily="2" charset="2"/>
              <a:buChar char="l"/>
            </a:pPr>
            <a:r>
              <a:rPr lang="zh-CN" altLang="en-US" sz="2800" dirty="0"/>
              <a:t>层内神经元相互联系，难以对神经元的行为作出合理解释</a:t>
            </a:r>
            <a:endParaRPr lang="en-US" altLang="zh-CN" sz="2800" dirty="0"/>
          </a:p>
          <a:p>
            <a:pPr marL="285750" indent="-285750">
              <a:lnSpc>
                <a:spcPts val="3600"/>
              </a:lnSpc>
              <a:buFont typeface="Wingdings" panose="05000000000000000000" pitchFamily="2" charset="2"/>
              <a:buChar char="l"/>
            </a:pPr>
            <a:r>
              <a:rPr lang="en-US" altLang="zh-CN" sz="2800" dirty="0"/>
              <a:t>LSTM/GRU</a:t>
            </a:r>
            <a:r>
              <a:rPr lang="zh-CN" altLang="en-US" sz="2800" dirty="0"/>
              <a:t>使用饱和激活函数（</a:t>
            </a:r>
            <a:r>
              <a:rPr lang="en-US" altLang="zh-CN" sz="2800" dirty="0"/>
              <a:t>Sigmoid/Tanh</a:t>
            </a:r>
            <a:r>
              <a:rPr lang="zh-CN" altLang="en-US" sz="2800" dirty="0"/>
              <a:t>）梯度在层间衰减，难以做成多层网络，</a:t>
            </a:r>
            <a:r>
              <a:rPr lang="en-US" altLang="zh-CN" sz="2800" dirty="0" err="1">
                <a:solidFill>
                  <a:srgbClr val="FF0000"/>
                </a:solidFill>
              </a:rPr>
              <a:t>I</a:t>
            </a:r>
            <a:r>
              <a:rPr lang="en-US" altLang="zh-CN" sz="2800" dirty="0" err="1">
                <a:solidFill>
                  <a:srgbClr val="FF0000"/>
                </a:solidFill>
                <a:latin typeface="+mn-ea"/>
              </a:rPr>
              <a:t>ndRNN</a:t>
            </a:r>
            <a:r>
              <a:rPr lang="zh-CN" altLang="en-US" sz="2800" dirty="0">
                <a:solidFill>
                  <a:srgbClr val="FF0000"/>
                </a:solidFill>
                <a:latin typeface="+mn-ea"/>
              </a:rPr>
              <a:t>相比于</a:t>
            </a:r>
            <a:r>
              <a:rPr lang="en-US" altLang="zh-CN" sz="2800" dirty="0">
                <a:solidFill>
                  <a:srgbClr val="FF0000"/>
                </a:solidFill>
                <a:latin typeface="+mn-ea"/>
              </a:rPr>
              <a:t>LSTM</a:t>
            </a:r>
            <a:r>
              <a:rPr lang="zh-CN" altLang="en-US" sz="2800" dirty="0">
                <a:solidFill>
                  <a:srgbClr val="FF0000"/>
                </a:solidFill>
                <a:latin typeface="+mn-ea"/>
              </a:rPr>
              <a:t>能处理更长（</a:t>
            </a:r>
            <a:r>
              <a:rPr lang="en-US" altLang="zh-CN" sz="2800" dirty="0">
                <a:solidFill>
                  <a:srgbClr val="FF0000"/>
                </a:solidFill>
                <a:latin typeface="+mn-ea"/>
              </a:rPr>
              <a:t>N&gt;5000</a:t>
            </a:r>
            <a:r>
              <a:rPr lang="zh-CN" altLang="en-US" sz="2800" dirty="0">
                <a:solidFill>
                  <a:srgbClr val="FF0000"/>
                </a:solidFill>
                <a:latin typeface="+mn-ea"/>
              </a:rPr>
              <a:t>的序列信息）</a:t>
            </a:r>
            <a:endParaRPr lang="en-US" altLang="zh-CN" sz="2800" dirty="0">
              <a:solidFill>
                <a:srgbClr val="FF0000"/>
              </a:solidFill>
              <a:latin typeface="+mn-ea"/>
            </a:endParaRPr>
          </a:p>
          <a:p>
            <a:pPr marL="285750" indent="-285750">
              <a:lnSpc>
                <a:spcPts val="3600"/>
              </a:lnSpc>
              <a:buFont typeface="Wingdings" panose="05000000000000000000" pitchFamily="2" charset="2"/>
              <a:buChar char="l"/>
            </a:pPr>
            <a:r>
              <a:rPr lang="zh-CN" altLang="en-US" sz="2800" dirty="0">
                <a:latin typeface="+mn-ea"/>
              </a:rPr>
              <a:t>在</a:t>
            </a:r>
            <a:r>
              <a:rPr lang="en-US" altLang="zh-CN" sz="2800" b="1" dirty="0">
                <a:solidFill>
                  <a:srgbClr val="C00000"/>
                </a:solidFill>
                <a:latin typeface="+mn-ea"/>
              </a:rPr>
              <a:t>adding problem , </a:t>
            </a:r>
            <a:r>
              <a:rPr lang="zh-CN" altLang="en-US" sz="2800" b="1" dirty="0">
                <a:solidFill>
                  <a:srgbClr val="C00000"/>
                </a:solidFill>
                <a:latin typeface="+mn-ea"/>
              </a:rPr>
              <a:t>序列</a:t>
            </a:r>
            <a:r>
              <a:rPr lang="en-US" altLang="zh-CN" sz="2800" b="1" dirty="0">
                <a:solidFill>
                  <a:srgbClr val="C00000"/>
                </a:solidFill>
                <a:latin typeface="+mn-ea"/>
              </a:rPr>
              <a:t>MINIST</a:t>
            </a:r>
            <a:r>
              <a:rPr lang="zh-CN" altLang="en-US" sz="2800" b="1" dirty="0">
                <a:solidFill>
                  <a:srgbClr val="C00000"/>
                </a:solidFill>
                <a:latin typeface="+mn-ea"/>
              </a:rPr>
              <a:t>分类</a:t>
            </a:r>
            <a:r>
              <a:rPr lang="en-US" altLang="zh-CN" sz="2800" b="1" dirty="0">
                <a:solidFill>
                  <a:srgbClr val="C00000"/>
                </a:solidFill>
                <a:latin typeface="+mn-ea"/>
              </a:rPr>
              <a:t> , </a:t>
            </a:r>
            <a:r>
              <a:rPr lang="zh-CN" altLang="en-US" sz="2800" b="1" dirty="0">
                <a:solidFill>
                  <a:srgbClr val="C00000"/>
                </a:solidFill>
                <a:latin typeface="+mn-ea"/>
              </a:rPr>
              <a:t>语言建模和动作识别等</a:t>
            </a:r>
            <a:r>
              <a:rPr lang="zh-CN" altLang="en-US" sz="2800" dirty="0">
                <a:latin typeface="+mn-ea"/>
              </a:rPr>
              <a:t>任务上明显优于传统传统</a:t>
            </a:r>
            <a:r>
              <a:rPr lang="en-US" altLang="zh-CN" sz="2800" dirty="0">
                <a:latin typeface="+mn-ea"/>
              </a:rPr>
              <a:t>RNN</a:t>
            </a:r>
            <a:r>
              <a:rPr lang="zh-CN" altLang="en-US" sz="2800" dirty="0">
                <a:latin typeface="+mn-ea"/>
              </a:rPr>
              <a:t>和</a:t>
            </a:r>
            <a:r>
              <a:rPr lang="en-US" altLang="zh-CN" sz="2800" dirty="0">
                <a:latin typeface="+mn-ea"/>
              </a:rPr>
              <a:t>LSTM</a:t>
            </a:r>
          </a:p>
        </p:txBody>
      </p:sp>
    </p:spTree>
    <p:extLst>
      <p:ext uri="{BB962C8B-B14F-4D97-AF65-F5344CB8AC3E}">
        <p14:creationId xmlns:p14="http://schemas.microsoft.com/office/powerpoint/2010/main" val="2234536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789E8AA-69FD-F19D-6DD1-237002E42D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754" y="4753881"/>
            <a:ext cx="6956357" cy="4350229"/>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直接箭头连接符 10">
            <a:extLst>
              <a:ext uri="{FF2B5EF4-FFF2-40B4-BE49-F238E27FC236}">
                <a16:creationId xmlns:a16="http://schemas.microsoft.com/office/drawing/2014/main" id="{37AB2135-30B5-72A2-F5C5-CC76FDEA92E3}"/>
              </a:ext>
            </a:extLst>
          </p:cNvPr>
          <p:cNvCxnSpPr>
            <a:cxnSpLocks/>
          </p:cNvCxnSpPr>
          <p:nvPr/>
        </p:nvCxnSpPr>
        <p:spPr>
          <a:xfrm>
            <a:off x="7612717" y="7055971"/>
            <a:ext cx="193995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054" name="Picture 6" descr="这里写图片描述">
            <a:extLst>
              <a:ext uri="{FF2B5EF4-FFF2-40B4-BE49-F238E27FC236}">
                <a16:creationId xmlns:a16="http://schemas.microsoft.com/office/drawing/2014/main" id="{D59EFCC8-CD6A-BDB9-5988-3B05F1EE1F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5841" y="5873628"/>
            <a:ext cx="7735448" cy="2677655"/>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a:extLst>
              <a:ext uri="{FF2B5EF4-FFF2-40B4-BE49-F238E27FC236}">
                <a16:creationId xmlns:a16="http://schemas.microsoft.com/office/drawing/2014/main" id="{CA2DB4A1-E01C-5439-E6F8-36247F1CAC2E}"/>
              </a:ext>
            </a:extLst>
          </p:cNvPr>
          <p:cNvSpPr/>
          <p:nvPr/>
        </p:nvSpPr>
        <p:spPr>
          <a:xfrm>
            <a:off x="12985671" y="7978345"/>
            <a:ext cx="4395618" cy="714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D807301D-A8D7-2C5B-CA4F-64C107E452E8}"/>
              </a:ext>
            </a:extLst>
          </p:cNvPr>
          <p:cNvSpPr txBox="1"/>
          <p:nvPr/>
        </p:nvSpPr>
        <p:spPr>
          <a:xfrm>
            <a:off x="7752417" y="6532751"/>
            <a:ext cx="1724053" cy="523220"/>
          </a:xfrm>
          <a:prstGeom prst="rect">
            <a:avLst/>
          </a:prstGeom>
          <a:noFill/>
        </p:spPr>
        <p:txBody>
          <a:bodyPr wrap="square" rtlCol="0">
            <a:spAutoFit/>
          </a:bodyPr>
          <a:lstStyle/>
          <a:p>
            <a:r>
              <a:rPr lang="en-US" altLang="zh-CN" sz="2800" dirty="0" err="1">
                <a:latin typeface="-apple-system"/>
              </a:rPr>
              <a:t>f</a:t>
            </a:r>
            <a:r>
              <a:rPr lang="en-US" altLang="zh-CN" sz="2800" b="0" i="0" dirty="0" err="1">
                <a:effectLst/>
                <a:latin typeface="-apple-system"/>
              </a:rPr>
              <a:t>o</a:t>
            </a:r>
            <a:r>
              <a:rPr lang="en-US" altLang="zh-CN" sz="2800" dirty="0">
                <a:latin typeface="-apple-system"/>
              </a:rPr>
              <a:t>-</a:t>
            </a:r>
            <a:r>
              <a:rPr lang="en-US" altLang="zh-CN" sz="2800" b="0" i="0" dirty="0">
                <a:effectLst/>
                <a:latin typeface="-apple-system"/>
              </a:rPr>
              <a:t>pooling</a:t>
            </a:r>
            <a:endParaRPr lang="zh-CN" altLang="en-US" sz="2400" dirty="0"/>
          </a:p>
        </p:txBody>
      </p:sp>
      <p:sp>
        <p:nvSpPr>
          <p:cNvPr id="2" name="Text 0"/>
          <p:cNvSpPr/>
          <p:nvPr/>
        </p:nvSpPr>
        <p:spPr>
          <a:xfrm>
            <a:off x="1044778" y="278552"/>
            <a:ext cx="13537495" cy="655757"/>
          </a:xfrm>
          <a:prstGeom prst="rect">
            <a:avLst/>
          </a:prstGeom>
          <a:noFill/>
          <a:ln/>
        </p:spPr>
        <p:txBody>
          <a:bodyPr wrap="square" lIns="95250" tIns="95250" rIns="95250" bIns="95250" rtlCol="0" anchor="t">
            <a:spAutoFit/>
          </a:bodyPr>
          <a:lstStyle/>
          <a:p>
            <a:pPr>
              <a:lnSpc>
                <a:spcPct val="120000"/>
              </a:lnSpc>
              <a:spcBef>
                <a:spcPts val="375"/>
              </a:spcBef>
            </a:pPr>
            <a:r>
              <a:rPr lang="zh-CN" altLang="en-US" sz="2700" b="1" dirty="0">
                <a:solidFill>
                  <a:srgbClr val="003366"/>
                </a:solidFill>
                <a:latin typeface="Microsoft Yahei" pitchFamily="34" charset="0"/>
                <a:ea typeface="Microsoft Yahei" pitchFamily="34" charset="-122"/>
              </a:rPr>
              <a:t>准循环神经网络 </a:t>
            </a:r>
            <a:r>
              <a:rPr lang="en-US" altLang="zh-CN" sz="2700" b="1" dirty="0">
                <a:solidFill>
                  <a:srgbClr val="003366"/>
                </a:solidFill>
                <a:latin typeface="Microsoft Yahei" pitchFamily="34" charset="0"/>
                <a:ea typeface="Microsoft Yahei" pitchFamily="34" charset="-122"/>
              </a:rPr>
              <a:t>Quasi-Recurrent Neural Networks</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QRNN</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 2017</a:t>
            </a:r>
            <a:endParaRPr lang="en-US" altLang="zh-CN"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6" name="文本框 5">
            <a:extLst>
              <a:ext uri="{FF2B5EF4-FFF2-40B4-BE49-F238E27FC236}">
                <a16:creationId xmlns:a16="http://schemas.microsoft.com/office/drawing/2014/main" id="{2BB24145-6DDF-7DBA-0C6E-9D7EADCD6CC9}"/>
              </a:ext>
            </a:extLst>
          </p:cNvPr>
          <p:cNvSpPr txBox="1"/>
          <p:nvPr/>
        </p:nvSpPr>
        <p:spPr>
          <a:xfrm>
            <a:off x="497754" y="1214450"/>
            <a:ext cx="16665394" cy="353943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b="0" i="0" dirty="0">
                <a:effectLst/>
                <a:latin typeface="-apple-system"/>
              </a:rPr>
              <a:t>结合了</a:t>
            </a:r>
            <a:r>
              <a:rPr lang="en-US" altLang="zh-CN" sz="2800" b="0" i="0" dirty="0">
                <a:effectLst/>
                <a:latin typeface="-apple-system"/>
              </a:rPr>
              <a:t>RNN</a:t>
            </a:r>
            <a:r>
              <a:rPr lang="zh-CN" altLang="en-US" sz="2800" b="0" i="0" dirty="0">
                <a:effectLst/>
                <a:latin typeface="-apple-system"/>
              </a:rPr>
              <a:t>和</a:t>
            </a:r>
            <a:r>
              <a:rPr lang="en-US" altLang="zh-CN" sz="2800" b="0" i="0" dirty="0">
                <a:effectLst/>
                <a:latin typeface="-apple-system"/>
              </a:rPr>
              <a:t>CNN</a:t>
            </a:r>
            <a:r>
              <a:rPr lang="zh-CN" altLang="en-US" sz="2800" b="0" i="0" dirty="0">
                <a:effectLst/>
                <a:latin typeface="-apple-system"/>
              </a:rPr>
              <a:t>的特性：</a:t>
            </a:r>
            <a:endParaRPr lang="en-US" altLang="zh-CN" sz="2800" b="0" i="0" dirty="0">
              <a:effectLst/>
              <a:latin typeface="-apple-system"/>
            </a:endParaRPr>
          </a:p>
          <a:p>
            <a:endParaRPr lang="en-US" altLang="zh-CN" sz="2800" dirty="0">
              <a:latin typeface="-apple-system"/>
            </a:endParaRPr>
          </a:p>
          <a:p>
            <a:r>
              <a:rPr lang="zh-CN" altLang="en-US" sz="2800" b="0" i="0" dirty="0">
                <a:solidFill>
                  <a:srgbClr val="121212"/>
                </a:solidFill>
                <a:effectLst/>
                <a:latin typeface="-apple-system"/>
              </a:rPr>
              <a:t>（</a:t>
            </a:r>
            <a:r>
              <a:rPr lang="en-US" altLang="zh-CN" sz="2800" b="0" i="0" dirty="0">
                <a:solidFill>
                  <a:srgbClr val="121212"/>
                </a:solidFill>
                <a:effectLst/>
                <a:latin typeface="-apple-system"/>
              </a:rPr>
              <a:t>1</a:t>
            </a:r>
            <a:r>
              <a:rPr lang="zh-CN" altLang="en-US" sz="2800" b="0" i="0" dirty="0">
                <a:solidFill>
                  <a:srgbClr val="121212"/>
                </a:solidFill>
                <a:effectLst/>
                <a:latin typeface="-apple-system"/>
              </a:rPr>
              <a:t>）</a:t>
            </a:r>
            <a:r>
              <a:rPr lang="zh-CN" altLang="en-US" sz="2800" b="0" i="0" dirty="0">
                <a:effectLst/>
                <a:latin typeface="-apple-system"/>
              </a:rPr>
              <a:t>像</a:t>
            </a:r>
            <a:r>
              <a:rPr lang="en-US" altLang="zh-CN" sz="2800" b="0" i="0" dirty="0">
                <a:effectLst/>
                <a:latin typeface="-apple-system"/>
              </a:rPr>
              <a:t>CNN</a:t>
            </a:r>
            <a:r>
              <a:rPr lang="zh-CN" altLang="en-US" sz="2800" b="0" i="0" dirty="0">
                <a:effectLst/>
                <a:latin typeface="-apple-system"/>
              </a:rPr>
              <a:t>一样，基于时间步维度和</a:t>
            </a:r>
            <a:r>
              <a:rPr lang="en-US" altLang="zh-CN" sz="2800" b="0" i="0" dirty="0">
                <a:effectLst/>
                <a:latin typeface="-apple-system"/>
              </a:rPr>
              <a:t>minibatch</a:t>
            </a:r>
            <a:r>
              <a:rPr lang="zh-CN" altLang="en-US" sz="2800" b="0" i="0" dirty="0">
                <a:effectLst/>
                <a:latin typeface="-apple-system"/>
              </a:rPr>
              <a:t>维度上进行</a:t>
            </a:r>
            <a:r>
              <a:rPr lang="zh-CN" altLang="en-US" sz="2800" b="0" i="0" dirty="0">
                <a:solidFill>
                  <a:srgbClr val="FF0000"/>
                </a:solidFill>
                <a:effectLst/>
                <a:latin typeface="-apple-system"/>
              </a:rPr>
              <a:t>并行</a:t>
            </a:r>
            <a:r>
              <a:rPr lang="zh-CN" altLang="en-US" sz="2800" b="0" i="0" dirty="0">
                <a:effectLst/>
                <a:latin typeface="-apple-system"/>
              </a:rPr>
              <a:t>计算，</a:t>
            </a:r>
            <a:r>
              <a:rPr lang="zh-CN" altLang="en-US" sz="2800" b="0" i="0" dirty="0">
                <a:solidFill>
                  <a:srgbClr val="FF0000"/>
                </a:solidFill>
                <a:effectLst/>
                <a:latin typeface="-apple-system"/>
              </a:rPr>
              <a:t>确保对序列数据有高吞吐量和良好的长度缩放性。</a:t>
            </a:r>
            <a:r>
              <a:rPr lang="en-US" altLang="zh-CN" sz="2800" b="0" i="0" dirty="0">
                <a:solidFill>
                  <a:srgbClr val="FF0000"/>
                </a:solidFill>
                <a:effectLst/>
                <a:latin typeface="-apple-system"/>
              </a:rPr>
              <a:t>(masked convolution)</a:t>
            </a:r>
            <a:endParaRPr lang="en-US" altLang="zh-CN" sz="2800" dirty="0">
              <a:solidFill>
                <a:srgbClr val="FF0000"/>
              </a:solidFill>
              <a:latin typeface="-apple-system"/>
            </a:endParaRPr>
          </a:p>
          <a:p>
            <a:r>
              <a:rPr lang="zh-CN" altLang="en-US" sz="2800" b="0" i="0" dirty="0">
                <a:solidFill>
                  <a:srgbClr val="121212"/>
                </a:solidFill>
                <a:effectLst/>
                <a:latin typeface="-apple-system"/>
              </a:rPr>
              <a:t>（</a:t>
            </a:r>
            <a:r>
              <a:rPr lang="en-US" altLang="zh-CN" sz="2800" b="0" i="0" dirty="0">
                <a:solidFill>
                  <a:srgbClr val="121212"/>
                </a:solidFill>
                <a:effectLst/>
                <a:latin typeface="-apple-system"/>
              </a:rPr>
              <a:t>2</a:t>
            </a:r>
            <a:r>
              <a:rPr lang="zh-CN" altLang="en-US" sz="2800" b="0" i="0" dirty="0">
                <a:solidFill>
                  <a:srgbClr val="121212"/>
                </a:solidFill>
                <a:effectLst/>
                <a:latin typeface="-apple-system"/>
              </a:rPr>
              <a:t>）</a:t>
            </a:r>
            <a:r>
              <a:rPr lang="zh-CN" altLang="en-US" sz="2800" b="0" i="0" dirty="0">
                <a:effectLst/>
                <a:latin typeface="-apple-system"/>
              </a:rPr>
              <a:t>像</a:t>
            </a:r>
            <a:r>
              <a:rPr lang="en-US" altLang="zh-CN" sz="2800" b="0" i="0" dirty="0">
                <a:effectLst/>
                <a:latin typeface="-apple-system"/>
              </a:rPr>
              <a:t>RNN</a:t>
            </a:r>
            <a:r>
              <a:rPr lang="zh-CN" altLang="en-US" sz="2800" b="0" i="0" dirty="0">
                <a:effectLst/>
                <a:latin typeface="-apple-system"/>
              </a:rPr>
              <a:t>一样，允许输出是依赖于序列中之前的有序元素基础上得到的，即</a:t>
            </a:r>
            <a:r>
              <a:rPr lang="en-US" altLang="zh-CN" sz="2800" b="0" i="0" dirty="0">
                <a:effectLst/>
                <a:latin typeface="-apple-system"/>
              </a:rPr>
              <a:t>RNN</a:t>
            </a:r>
            <a:r>
              <a:rPr lang="zh-CN" altLang="en-US" sz="2800" b="0" i="0" dirty="0">
                <a:effectLst/>
                <a:latin typeface="-apple-system"/>
              </a:rPr>
              <a:t>本身的过去时间依赖性</a:t>
            </a:r>
            <a:endParaRPr lang="en-US" altLang="zh-CN" sz="2800" b="0" i="0" dirty="0">
              <a:effectLst/>
              <a:latin typeface="-apple-system"/>
            </a:endParaRPr>
          </a:p>
          <a:p>
            <a:r>
              <a:rPr lang="zh-CN" altLang="en-US" sz="2800" dirty="0">
                <a:latin typeface="-apple-system"/>
              </a:rPr>
              <a:t>（</a:t>
            </a:r>
            <a:r>
              <a:rPr lang="en-US" altLang="zh-CN" sz="2800" dirty="0">
                <a:latin typeface="-apple-system"/>
              </a:rPr>
              <a:t>3</a:t>
            </a:r>
            <a:r>
              <a:rPr lang="zh-CN" altLang="en-US" sz="2800" dirty="0">
                <a:latin typeface="-apple-system"/>
              </a:rPr>
              <a:t>）在</a:t>
            </a:r>
            <a:r>
              <a:rPr lang="zh-CN" altLang="en-US" sz="2800" dirty="0">
                <a:solidFill>
                  <a:srgbClr val="FF0000"/>
                </a:solidFill>
                <a:latin typeface="-apple-system"/>
              </a:rPr>
              <a:t>文档级情感分类、语言建模和基于字符的神经机器翻译</a:t>
            </a:r>
            <a:r>
              <a:rPr lang="zh-CN" altLang="en-US" sz="2800" dirty="0">
                <a:latin typeface="-apple-system"/>
              </a:rPr>
              <a:t>都</a:t>
            </a:r>
            <a:r>
              <a:rPr lang="zh-CN" altLang="en-US" sz="2800" b="1" dirty="0">
                <a:latin typeface="-apple-system"/>
              </a:rPr>
              <a:t>优于</a:t>
            </a:r>
            <a:r>
              <a:rPr lang="zh-CN" altLang="en-US" sz="2800" dirty="0">
                <a:latin typeface="-apple-system"/>
              </a:rPr>
              <a:t>基于</a:t>
            </a:r>
            <a:r>
              <a:rPr lang="en-US" altLang="zh-CN" sz="2800" dirty="0">
                <a:latin typeface="-apple-system"/>
              </a:rPr>
              <a:t>lstm</a:t>
            </a:r>
            <a:r>
              <a:rPr lang="zh-CN" altLang="en-US" sz="2800" dirty="0">
                <a:latin typeface="-apple-system"/>
              </a:rPr>
              <a:t>的相同隐藏大小的模型。</a:t>
            </a:r>
            <a:r>
              <a:rPr lang="zh-CN" altLang="en-US" sz="2800" b="1" dirty="0">
                <a:solidFill>
                  <a:srgbClr val="C00000"/>
                </a:solidFill>
                <a:latin typeface="-apple-system"/>
              </a:rPr>
              <a:t>具有处理长序列任务的优势。</a:t>
            </a:r>
          </a:p>
          <a:p>
            <a:endParaRPr lang="zh-CN" altLang="en-US" sz="2800" dirty="0"/>
          </a:p>
        </p:txBody>
      </p:sp>
      <p:sp>
        <p:nvSpPr>
          <p:cNvPr id="64" name="矩形 63">
            <a:extLst>
              <a:ext uri="{FF2B5EF4-FFF2-40B4-BE49-F238E27FC236}">
                <a16:creationId xmlns:a16="http://schemas.microsoft.com/office/drawing/2014/main" id="{B13D8796-260D-2DA2-4D4F-9890696C9C15}"/>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0ED34F92-E7DD-2005-A623-44B1261B3995}"/>
              </a:ext>
            </a:extLst>
          </p:cNvPr>
          <p:cNvSpPr txBox="1"/>
          <p:nvPr/>
        </p:nvSpPr>
        <p:spPr>
          <a:xfrm>
            <a:off x="-152400" y="9504272"/>
            <a:ext cx="17533689" cy="400110"/>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【1】J. Bradbury, S. </a:t>
            </a:r>
            <a:r>
              <a:rPr lang="en-US" altLang="zh-CN" sz="2000" b="1" dirty="0" err="1">
                <a:solidFill>
                  <a:schemeClr val="bg1"/>
                </a:solidFill>
                <a:latin typeface="Times New Roman" panose="02020603050405020304" pitchFamily="18" charset="0"/>
                <a:cs typeface="Times New Roman" panose="02020603050405020304" pitchFamily="18" charset="0"/>
              </a:rPr>
              <a:t>Merity</a:t>
            </a:r>
            <a:r>
              <a:rPr lang="en-US" altLang="zh-CN" sz="2000" b="1" dirty="0">
                <a:solidFill>
                  <a:schemeClr val="bg1"/>
                </a:solidFill>
                <a:latin typeface="Times New Roman" panose="02020603050405020304" pitchFamily="18" charset="0"/>
                <a:cs typeface="Times New Roman" panose="02020603050405020304" pitchFamily="18" charset="0"/>
              </a:rPr>
              <a:t>, C. </a:t>
            </a:r>
            <a:r>
              <a:rPr lang="en-US" altLang="zh-CN" sz="2000" b="1" dirty="0" err="1">
                <a:solidFill>
                  <a:schemeClr val="bg1"/>
                </a:solidFill>
                <a:latin typeface="Times New Roman" panose="02020603050405020304" pitchFamily="18" charset="0"/>
                <a:cs typeface="Times New Roman" panose="02020603050405020304" pitchFamily="18" charset="0"/>
              </a:rPr>
              <a:t>Xiong</a:t>
            </a:r>
            <a:r>
              <a:rPr lang="en-US" altLang="zh-CN" sz="2000" b="1" dirty="0">
                <a:solidFill>
                  <a:schemeClr val="bg1"/>
                </a:solidFill>
                <a:latin typeface="Times New Roman" panose="02020603050405020304" pitchFamily="18" charset="0"/>
                <a:cs typeface="Times New Roman" panose="02020603050405020304" pitchFamily="18" charset="0"/>
              </a:rPr>
              <a:t>, and R. </a:t>
            </a:r>
            <a:r>
              <a:rPr lang="en-US" altLang="zh-CN" sz="2000" b="1" dirty="0" err="1">
                <a:solidFill>
                  <a:schemeClr val="bg1"/>
                </a:solidFill>
                <a:latin typeface="Times New Roman" panose="02020603050405020304" pitchFamily="18" charset="0"/>
                <a:cs typeface="Times New Roman" panose="02020603050405020304" pitchFamily="18" charset="0"/>
              </a:rPr>
              <a:t>Socher</a:t>
            </a:r>
            <a:r>
              <a:rPr lang="en-US" altLang="zh-CN" sz="2000" b="1" dirty="0">
                <a:solidFill>
                  <a:schemeClr val="bg1"/>
                </a:solidFill>
                <a:latin typeface="Times New Roman" panose="02020603050405020304" pitchFamily="18" charset="0"/>
                <a:cs typeface="Times New Roman" panose="02020603050405020304" pitchFamily="18" charset="0"/>
              </a:rPr>
              <a:t>. Quasi-recurrent neural networks. International Conference on Learning Representations (ICLR), 2017.</a:t>
            </a:r>
          </a:p>
        </p:txBody>
      </p:sp>
    </p:spTree>
    <p:extLst>
      <p:ext uri="{BB962C8B-B14F-4D97-AF65-F5344CB8AC3E}">
        <p14:creationId xmlns:p14="http://schemas.microsoft.com/office/powerpoint/2010/main" val="206569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44778" y="278552"/>
            <a:ext cx="13537495" cy="674928"/>
          </a:xfrm>
          <a:prstGeom prst="rect">
            <a:avLst/>
          </a:prstGeom>
          <a:noFill/>
          <a:ln/>
        </p:spPr>
        <p:txBody>
          <a:bodyPr wrap="square" lIns="95250" tIns="95250" rIns="95250" bIns="95250" rtlCol="0" anchor="t">
            <a:spAutoFit/>
          </a:bodyPr>
          <a:lstStyle/>
          <a:p>
            <a:pPr>
              <a:lnSpc>
                <a:spcPct val="120000"/>
              </a:lnSpc>
              <a:spcBef>
                <a:spcPts val="375"/>
              </a:spcBef>
            </a:pPr>
            <a:r>
              <a:rPr lang="zh-CN" altLang="en-US" sz="2700" b="1" dirty="0">
                <a:solidFill>
                  <a:srgbClr val="003366"/>
                </a:solidFill>
                <a:latin typeface="Microsoft Yahei" pitchFamily="34" charset="0"/>
                <a:ea typeface="Microsoft Yahei" pitchFamily="34" charset="-122"/>
              </a:rPr>
              <a:t>简单循环单元（</a:t>
            </a:r>
            <a:r>
              <a:rPr lang="en-US" altLang="zh-CN" sz="2700" b="1" dirty="0">
                <a:solidFill>
                  <a:srgbClr val="003366"/>
                </a:solidFill>
                <a:latin typeface="Microsoft Yahei" pitchFamily="34" charset="0"/>
                <a:ea typeface="Microsoft Yahei" pitchFamily="34" charset="-122"/>
              </a:rPr>
              <a:t>simple recurrent units</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SRU</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2017 </a:t>
            </a:r>
            <a:endParaRPr lang="en-US" altLang="zh-CN"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13" name="Text 4"/>
          <p:cNvSpPr/>
          <p:nvPr/>
        </p:nvSpPr>
        <p:spPr>
          <a:xfrm>
            <a:off x="2154489" y="4844234"/>
            <a:ext cx="3217259" cy="475488"/>
          </a:xfrm>
          <a:prstGeom prst="rect">
            <a:avLst/>
          </a:prstGeom>
          <a:noFill/>
          <a:ln/>
        </p:spPr>
        <p:txBody>
          <a:bodyPr wrap="square" lIns="95250" tIns="95250" rIns="95250" bIns="95250" rtlCol="0" anchor="t">
            <a:spAutoFit/>
          </a:bodyPr>
          <a:lstStyle/>
          <a:p>
            <a:pPr algn="ctr">
              <a:lnSpc>
                <a:spcPct val="120000"/>
              </a:lnSpc>
              <a:spcBef>
                <a:spcPts val="375"/>
              </a:spcBef>
            </a:pPr>
            <a:r>
              <a:rPr lang="en-US" sz="2100" b="1" dirty="0">
                <a:solidFill>
                  <a:srgbClr val="FFFFFF"/>
                </a:solidFill>
                <a:latin typeface="Microsoft Yahei" pitchFamily="34" charset="0"/>
                <a:ea typeface="Microsoft Yahei" pitchFamily="34" charset="-122"/>
                <a:cs typeface="Microsoft Yahei" pitchFamily="34" charset="-120"/>
              </a:rPr>
              <a:t>添加文本标题</a:t>
            </a:r>
            <a:endParaRPr lang="en-US" sz="3000" dirty="0"/>
          </a:p>
        </p:txBody>
      </p:sp>
      <p:sp>
        <p:nvSpPr>
          <p:cNvPr id="6" name="文本框 5">
            <a:extLst>
              <a:ext uri="{FF2B5EF4-FFF2-40B4-BE49-F238E27FC236}">
                <a16:creationId xmlns:a16="http://schemas.microsoft.com/office/drawing/2014/main" id="{2BB24145-6DDF-7DBA-0C6E-9D7EADCD6CC9}"/>
              </a:ext>
            </a:extLst>
          </p:cNvPr>
          <p:cNvSpPr txBox="1"/>
          <p:nvPr/>
        </p:nvSpPr>
        <p:spPr>
          <a:xfrm>
            <a:off x="989194" y="1354992"/>
            <a:ext cx="11977505" cy="1815882"/>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dirty="0"/>
              <a:t>传统</a:t>
            </a:r>
            <a:r>
              <a:rPr lang="en-US" altLang="zh-CN" sz="2800" dirty="0"/>
              <a:t>RNN</a:t>
            </a:r>
            <a:r>
              <a:rPr lang="zh-CN" altLang="en-US" sz="2800" dirty="0"/>
              <a:t>或</a:t>
            </a:r>
            <a:r>
              <a:rPr lang="en-US" altLang="zh-CN" sz="2800" dirty="0"/>
              <a:t>LSTM</a:t>
            </a:r>
            <a:r>
              <a:rPr lang="zh-CN" altLang="en-US" sz="2800" dirty="0"/>
              <a:t>、</a:t>
            </a:r>
            <a:r>
              <a:rPr lang="en-US" altLang="zh-CN" sz="2800" dirty="0"/>
              <a:t>GRU</a:t>
            </a:r>
            <a:r>
              <a:rPr lang="zh-CN" altLang="en-US" sz="2800" dirty="0"/>
              <a:t>采用串行计算，训练和测试太慢。</a:t>
            </a:r>
            <a:endParaRPr lang="en-US" altLang="zh-CN" sz="2800" dirty="0"/>
          </a:p>
          <a:p>
            <a:pPr marL="285750" indent="-285750">
              <a:buFont typeface="Wingdings" panose="05000000000000000000" pitchFamily="2" charset="2"/>
              <a:buChar char="l"/>
            </a:pPr>
            <a:endParaRPr lang="en-US" altLang="zh-CN" sz="2800" dirty="0"/>
          </a:p>
          <a:p>
            <a:pPr marL="285750" indent="-285750">
              <a:buFont typeface="Wingdings" panose="05000000000000000000" pitchFamily="2" charset="2"/>
              <a:buChar char="l"/>
            </a:pPr>
            <a:r>
              <a:rPr lang="en-US" altLang="zh-CN" sz="2800" dirty="0"/>
              <a:t>SRU(simple recurrent units)</a:t>
            </a:r>
            <a:r>
              <a:rPr lang="zh-CN" altLang="en-US" sz="2800" dirty="0"/>
              <a:t>将大部分运算放到进行并行处理，只是将有具有小量运算的步骤进行串行。</a:t>
            </a:r>
          </a:p>
        </p:txBody>
      </p:sp>
      <p:pic>
        <p:nvPicPr>
          <p:cNvPr id="1026" name="Picture 2" descr="2">
            <a:extLst>
              <a:ext uri="{FF2B5EF4-FFF2-40B4-BE49-F238E27FC236}">
                <a16:creationId xmlns:a16="http://schemas.microsoft.com/office/drawing/2014/main" id="{6452C2C6-1A0E-E9B5-8D02-CDAFA1BB0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894" y="3635886"/>
            <a:ext cx="11977505" cy="487417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EB1F82B5-7FB2-0255-6793-356A8A601E47}"/>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598DBBDF-B645-B977-7D21-7E1C1DD77853}"/>
              </a:ext>
            </a:extLst>
          </p:cNvPr>
          <p:cNvSpPr txBox="1"/>
          <p:nvPr/>
        </p:nvSpPr>
        <p:spPr>
          <a:xfrm>
            <a:off x="268046" y="9461387"/>
            <a:ext cx="16040100" cy="400110"/>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[1] Tao L ,  Hui D . Simple Recurrent Units for Highly Parallelizable Recurrence:, 10.48550/arXiv.1709.02755[P]. 2017.</a:t>
            </a:r>
            <a:endParaRPr lang="zh-CN" alt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014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44778" y="278552"/>
            <a:ext cx="13537495" cy="655757"/>
          </a:xfrm>
          <a:prstGeom prst="rect">
            <a:avLst/>
          </a:prstGeom>
          <a:noFill/>
          <a:ln/>
        </p:spPr>
        <p:txBody>
          <a:bodyPr wrap="square" lIns="95250" tIns="95250" rIns="95250" bIns="95250" rtlCol="0" anchor="t">
            <a:spAutoFit/>
          </a:bodyPr>
          <a:lstStyle/>
          <a:p>
            <a:pPr>
              <a:lnSpc>
                <a:spcPct val="120000"/>
              </a:lnSpc>
              <a:spcBef>
                <a:spcPts val="375"/>
              </a:spcBef>
            </a:pPr>
            <a:r>
              <a:rPr lang="zh-CN" altLang="en-US" sz="2700" b="1" dirty="0">
                <a:solidFill>
                  <a:srgbClr val="003366"/>
                </a:solidFill>
                <a:latin typeface="Microsoft Yahei" pitchFamily="34" charset="0"/>
                <a:ea typeface="Microsoft Yahei" pitchFamily="34" charset="-122"/>
              </a:rPr>
              <a:t>切片循环神经网络（</a:t>
            </a:r>
            <a:r>
              <a:rPr lang="en-US" altLang="zh-CN" sz="2700" b="1" dirty="0">
                <a:solidFill>
                  <a:srgbClr val="003366"/>
                </a:solidFill>
                <a:latin typeface="Microsoft Yahei" pitchFamily="34" charset="0"/>
                <a:ea typeface="Microsoft Yahei" pitchFamily="34" charset="-122"/>
              </a:rPr>
              <a:t>Sliced recurrent neural networks</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SRNN</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2018</a:t>
            </a:r>
            <a:endParaRPr lang="en-US" altLang="zh-CN"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13" name="Text 4"/>
          <p:cNvSpPr/>
          <p:nvPr/>
        </p:nvSpPr>
        <p:spPr>
          <a:xfrm>
            <a:off x="2154489" y="4844234"/>
            <a:ext cx="3217259" cy="475488"/>
          </a:xfrm>
          <a:prstGeom prst="rect">
            <a:avLst/>
          </a:prstGeom>
          <a:noFill/>
          <a:ln/>
        </p:spPr>
        <p:txBody>
          <a:bodyPr wrap="square" lIns="95250" tIns="95250" rIns="95250" bIns="95250" rtlCol="0" anchor="t">
            <a:spAutoFit/>
          </a:bodyPr>
          <a:lstStyle/>
          <a:p>
            <a:pPr algn="ctr">
              <a:lnSpc>
                <a:spcPct val="120000"/>
              </a:lnSpc>
              <a:spcBef>
                <a:spcPts val="375"/>
              </a:spcBef>
            </a:pPr>
            <a:r>
              <a:rPr lang="en-US" sz="2100" b="1" dirty="0">
                <a:solidFill>
                  <a:srgbClr val="FFFFFF"/>
                </a:solidFill>
                <a:latin typeface="Microsoft Yahei" pitchFamily="34" charset="0"/>
                <a:ea typeface="Microsoft Yahei" pitchFamily="34" charset="-122"/>
                <a:cs typeface="Microsoft Yahei" pitchFamily="34" charset="-120"/>
              </a:rPr>
              <a:t>添加文本标题</a:t>
            </a:r>
            <a:endParaRPr lang="en-US" sz="3000" dirty="0"/>
          </a:p>
        </p:txBody>
      </p:sp>
      <p:sp>
        <p:nvSpPr>
          <p:cNvPr id="6" name="文本框 5">
            <a:extLst>
              <a:ext uri="{FF2B5EF4-FFF2-40B4-BE49-F238E27FC236}">
                <a16:creationId xmlns:a16="http://schemas.microsoft.com/office/drawing/2014/main" id="{2BB24145-6DDF-7DBA-0C6E-9D7EADCD6CC9}"/>
              </a:ext>
            </a:extLst>
          </p:cNvPr>
          <p:cNvSpPr txBox="1"/>
          <p:nvPr/>
        </p:nvSpPr>
        <p:spPr>
          <a:xfrm>
            <a:off x="989195" y="1456592"/>
            <a:ext cx="9851258" cy="584775"/>
          </a:xfrm>
          <a:prstGeom prst="rect">
            <a:avLst/>
          </a:prstGeom>
          <a:noFill/>
        </p:spPr>
        <p:txBody>
          <a:bodyPr wrap="square" rtlCol="0">
            <a:spAutoFit/>
          </a:bodyPr>
          <a:lstStyle/>
          <a:p>
            <a:pPr marL="285750" indent="-285750">
              <a:buFont typeface="Wingdings" panose="05000000000000000000" pitchFamily="2" charset="2"/>
              <a:buChar char="l"/>
            </a:pPr>
            <a:r>
              <a:rPr lang="zh-CN" altLang="en-US" sz="3200" b="1" dirty="0"/>
              <a:t>解决</a:t>
            </a:r>
            <a:r>
              <a:rPr lang="en-US" altLang="zh-CN" sz="3200" b="1" dirty="0"/>
              <a:t>RNN</a:t>
            </a:r>
            <a:r>
              <a:rPr lang="zh-CN" altLang="en-US" sz="3200" b="1" dirty="0"/>
              <a:t>并行问题</a:t>
            </a:r>
            <a:endParaRPr lang="zh-CN" altLang="en-US" dirty="0"/>
          </a:p>
        </p:txBody>
      </p:sp>
      <p:pic>
        <p:nvPicPr>
          <p:cNvPr id="5" name="图片 4">
            <a:extLst>
              <a:ext uri="{FF2B5EF4-FFF2-40B4-BE49-F238E27FC236}">
                <a16:creationId xmlns:a16="http://schemas.microsoft.com/office/drawing/2014/main" id="{4A00580E-54FA-3E7E-0433-02D2C4B745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2366" y="3606800"/>
            <a:ext cx="9343759" cy="5494767"/>
          </a:xfrm>
          <a:prstGeom prst="rect">
            <a:avLst/>
          </a:prstGeom>
          <a:noFill/>
          <a:ln>
            <a:noFill/>
          </a:ln>
        </p:spPr>
      </p:pic>
      <p:sp>
        <p:nvSpPr>
          <p:cNvPr id="9" name="矩形 8">
            <a:extLst>
              <a:ext uri="{FF2B5EF4-FFF2-40B4-BE49-F238E27FC236}">
                <a16:creationId xmlns:a16="http://schemas.microsoft.com/office/drawing/2014/main" id="{04BD7036-0D6C-A87E-28A8-A0EDEC2D6CB3}"/>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D4016850-BC4D-B886-2AC7-86B82E08DD94}"/>
              </a:ext>
            </a:extLst>
          </p:cNvPr>
          <p:cNvSpPr txBox="1"/>
          <p:nvPr/>
        </p:nvSpPr>
        <p:spPr>
          <a:xfrm>
            <a:off x="11519690" y="4061558"/>
            <a:ext cx="4701613" cy="4401205"/>
          </a:xfrm>
          <a:prstGeom prst="rect">
            <a:avLst/>
          </a:prstGeom>
          <a:noFill/>
        </p:spPr>
        <p:txBody>
          <a:bodyPr wrap="square">
            <a:spAutoFit/>
          </a:bodyPr>
          <a:lstStyle/>
          <a:p>
            <a:r>
              <a:rPr lang="zh-CN" altLang="en-US" sz="2800" dirty="0"/>
              <a:t>以图右图为例，序列长度为 </a:t>
            </a:r>
            <a:r>
              <a:rPr lang="en-US" altLang="zh-CN" sz="2800" dirty="0">
                <a:solidFill>
                  <a:srgbClr val="FF0000"/>
                </a:solidFill>
              </a:rPr>
              <a:t>T=8</a:t>
            </a:r>
            <a:r>
              <a:rPr lang="zh-CN" altLang="en-US" sz="2800" dirty="0"/>
              <a:t>，切片次数 </a:t>
            </a:r>
            <a:r>
              <a:rPr lang="en-US" altLang="zh-CN" sz="2800" dirty="0">
                <a:solidFill>
                  <a:srgbClr val="FF0000"/>
                </a:solidFill>
              </a:rPr>
              <a:t>k=2</a:t>
            </a:r>
            <a:r>
              <a:rPr lang="zh-CN" altLang="en-US" sz="2800" dirty="0"/>
              <a:t>，每一层的切片数 </a:t>
            </a:r>
            <a:r>
              <a:rPr lang="en-US" altLang="zh-CN" sz="2800" dirty="0">
                <a:solidFill>
                  <a:srgbClr val="FF0000"/>
                </a:solidFill>
              </a:rPr>
              <a:t>n=2</a:t>
            </a:r>
            <a:r>
              <a:rPr lang="zh-CN" altLang="en-US" sz="2800" dirty="0"/>
              <a:t>。通过两次分割操作，我们在第 </a:t>
            </a:r>
            <a:r>
              <a:rPr lang="en-US" altLang="zh-CN" sz="2800" dirty="0"/>
              <a:t>0 </a:t>
            </a:r>
            <a:r>
              <a:rPr lang="zh-CN" altLang="en-US" sz="2800" dirty="0"/>
              <a:t>层得到了 </a:t>
            </a:r>
            <a:r>
              <a:rPr lang="en-US" altLang="zh-CN" sz="2800" dirty="0"/>
              <a:t>4 </a:t>
            </a:r>
            <a:r>
              <a:rPr lang="zh-CN" altLang="en-US" sz="2800" dirty="0"/>
              <a:t>个最小子序列，每个最小子序列的长度为 </a:t>
            </a:r>
            <a:r>
              <a:rPr lang="en-US" altLang="zh-CN" sz="2800" dirty="0"/>
              <a:t>2</a:t>
            </a:r>
            <a:r>
              <a:rPr lang="zh-CN" altLang="en-US" sz="2800" dirty="0"/>
              <a:t>。如果序列或子序列的长度不能被 </a:t>
            </a:r>
            <a:r>
              <a:rPr lang="en-US" altLang="zh-CN" sz="2800" dirty="0"/>
              <a:t>n </a:t>
            </a:r>
            <a:r>
              <a:rPr lang="zh-CN" altLang="en-US" sz="2800" dirty="0"/>
              <a:t>整除，我们就利用 </a:t>
            </a:r>
            <a:r>
              <a:rPr lang="en-US" altLang="zh-CN" sz="2800" dirty="0"/>
              <a:t>padding </a:t>
            </a:r>
            <a:r>
              <a:rPr lang="zh-CN" altLang="en-US" sz="2800" dirty="0"/>
              <a:t>的方法或者在每一层选择不同的切片数。</a:t>
            </a:r>
          </a:p>
        </p:txBody>
      </p:sp>
      <p:sp>
        <p:nvSpPr>
          <p:cNvPr id="10" name="文本框 9">
            <a:extLst>
              <a:ext uri="{FF2B5EF4-FFF2-40B4-BE49-F238E27FC236}">
                <a16:creationId xmlns:a16="http://schemas.microsoft.com/office/drawing/2014/main" id="{7A453027-D6F7-6F88-F48C-FCBD0DAF026A}"/>
              </a:ext>
            </a:extLst>
          </p:cNvPr>
          <p:cNvSpPr txBox="1"/>
          <p:nvPr/>
        </p:nvSpPr>
        <p:spPr>
          <a:xfrm>
            <a:off x="1029280" y="9472492"/>
            <a:ext cx="9051010" cy="400110"/>
          </a:xfrm>
          <a:prstGeom prst="rect">
            <a:avLst/>
          </a:prstGeom>
          <a:noFill/>
        </p:spPr>
        <p:txBody>
          <a:bodyPr wrap="square">
            <a:spAutoFit/>
          </a:bodyPr>
          <a:lstStyle/>
          <a:p>
            <a:r>
              <a:rPr lang="zh-CN" altLang="en-US" sz="2000" b="1" dirty="0">
                <a:solidFill>
                  <a:schemeClr val="bg1"/>
                </a:solidFill>
                <a:latin typeface="Times New Roman" panose="02020603050405020304" pitchFamily="18" charset="0"/>
                <a:cs typeface="Times New Roman" panose="02020603050405020304" pitchFamily="18" charset="0"/>
              </a:rPr>
              <a:t>[1] Yu Z ,  Liu G . Sliced Recurrent Neural Networks[J].  2018.</a:t>
            </a:r>
          </a:p>
        </p:txBody>
      </p:sp>
      <p:sp>
        <p:nvSpPr>
          <p:cNvPr id="8" name="文本框 7">
            <a:extLst>
              <a:ext uri="{FF2B5EF4-FFF2-40B4-BE49-F238E27FC236}">
                <a16:creationId xmlns:a16="http://schemas.microsoft.com/office/drawing/2014/main" id="{D6EAA227-F3E1-2845-A254-CE27513588EF}"/>
              </a:ext>
            </a:extLst>
          </p:cNvPr>
          <p:cNvSpPr txBox="1"/>
          <p:nvPr/>
        </p:nvSpPr>
        <p:spPr>
          <a:xfrm>
            <a:off x="1504514" y="2183511"/>
            <a:ext cx="15315118" cy="954107"/>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dirty="0"/>
              <a:t>在不改变循环单元的情况下，</a:t>
            </a:r>
            <a:r>
              <a:rPr lang="en-US" altLang="zh-CN" sz="2800" dirty="0" err="1"/>
              <a:t>srnn</a:t>
            </a:r>
            <a:r>
              <a:rPr lang="zh-CN" altLang="en-US" sz="2800" dirty="0"/>
              <a:t>的速度是标准</a:t>
            </a:r>
            <a:r>
              <a:rPr lang="en-US" altLang="zh-CN" sz="2800" dirty="0" err="1"/>
              <a:t>rnn</a:t>
            </a:r>
            <a:r>
              <a:rPr lang="zh-CN" altLang="en-US" sz="2800" dirty="0"/>
              <a:t>的</a:t>
            </a:r>
            <a:r>
              <a:rPr lang="en-US" altLang="zh-CN" sz="2800" b="1" dirty="0">
                <a:solidFill>
                  <a:srgbClr val="FF0000"/>
                </a:solidFill>
              </a:rPr>
              <a:t>136</a:t>
            </a:r>
            <a:r>
              <a:rPr lang="zh-CN" altLang="en-US" sz="2800" dirty="0"/>
              <a:t>倍，</a:t>
            </a:r>
            <a:r>
              <a:rPr lang="zh-CN" altLang="en-US" sz="2800" b="1" dirty="0">
                <a:solidFill>
                  <a:srgbClr val="FF0000"/>
                </a:solidFill>
              </a:rPr>
              <a:t>对于更长的序列，甚至可以更快。</a:t>
            </a:r>
            <a:endParaRPr lang="en-US" altLang="zh-CN" sz="2800" b="1" dirty="0">
              <a:solidFill>
                <a:srgbClr val="FF0000"/>
              </a:solidFill>
            </a:endParaRPr>
          </a:p>
          <a:p>
            <a:pPr marL="285750" indent="-285750">
              <a:buFont typeface="Wingdings" panose="05000000000000000000" pitchFamily="2" charset="2"/>
              <a:buChar char="l"/>
            </a:pPr>
            <a:r>
              <a:rPr lang="zh-CN" altLang="en-US" sz="2800" dirty="0"/>
              <a:t>并在</a:t>
            </a:r>
            <a:r>
              <a:rPr lang="en-US" altLang="zh-CN" sz="2800" dirty="0"/>
              <a:t>6</a:t>
            </a:r>
            <a:r>
              <a:rPr lang="zh-CN" altLang="en-US" sz="2800" dirty="0"/>
              <a:t>个</a:t>
            </a:r>
            <a:r>
              <a:rPr lang="zh-CN" altLang="en-US" sz="2800" b="1" dirty="0">
                <a:solidFill>
                  <a:srgbClr val="FF0000"/>
                </a:solidFill>
              </a:rPr>
              <a:t>大规模情感分析数据集</a:t>
            </a:r>
            <a:r>
              <a:rPr lang="zh-CN" altLang="en-US" sz="2800" dirty="0"/>
              <a:t>上得到验证。</a:t>
            </a:r>
          </a:p>
        </p:txBody>
      </p:sp>
    </p:spTree>
    <p:extLst>
      <p:ext uri="{BB962C8B-B14F-4D97-AF65-F5344CB8AC3E}">
        <p14:creationId xmlns:p14="http://schemas.microsoft.com/office/powerpoint/2010/main" val="3927774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44778" y="278552"/>
            <a:ext cx="13537495" cy="655757"/>
          </a:xfrm>
          <a:prstGeom prst="rect">
            <a:avLst/>
          </a:prstGeom>
          <a:noFill/>
          <a:ln/>
        </p:spPr>
        <p:txBody>
          <a:bodyPr wrap="square" lIns="95250" tIns="95250" rIns="95250" bIns="95250" rtlCol="0" anchor="t">
            <a:spAutoFit/>
          </a:bodyPr>
          <a:lstStyle/>
          <a:p>
            <a:pPr>
              <a:lnSpc>
                <a:spcPct val="120000"/>
              </a:lnSpc>
              <a:spcBef>
                <a:spcPts val="375"/>
              </a:spcBef>
            </a:pPr>
            <a:r>
              <a:rPr lang="zh-CN" altLang="en-US" sz="2700" b="1" dirty="0">
                <a:solidFill>
                  <a:srgbClr val="003366"/>
                </a:solidFill>
                <a:latin typeface="Microsoft Yahei" pitchFamily="34" charset="0"/>
                <a:ea typeface="Microsoft Yahei" pitchFamily="34" charset="-122"/>
              </a:rPr>
              <a:t>树结构长短期记忆网络（</a:t>
            </a:r>
            <a:r>
              <a:rPr lang="en-US" altLang="zh-CN" sz="2700" b="1" dirty="0">
                <a:solidFill>
                  <a:srgbClr val="003366"/>
                </a:solidFill>
                <a:latin typeface="Microsoft Yahei" pitchFamily="34" charset="0"/>
                <a:ea typeface="Microsoft Yahei" pitchFamily="34" charset="-122"/>
              </a:rPr>
              <a:t>Tree-Structured LSTMs, </a:t>
            </a:r>
            <a:r>
              <a:rPr lang="en-US" altLang="zh-CN" sz="2700" b="1" dirty="0" err="1">
                <a:solidFill>
                  <a:srgbClr val="003366"/>
                </a:solidFill>
                <a:latin typeface="Microsoft Yahei" pitchFamily="34" charset="0"/>
                <a:ea typeface="Microsoft Yahei" pitchFamily="34" charset="-122"/>
              </a:rPr>
              <a:t>TreeLSTM</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2015</a:t>
            </a:r>
            <a:endParaRPr lang="en-US" altLang="zh-CN"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13" name="Text 4"/>
          <p:cNvSpPr/>
          <p:nvPr/>
        </p:nvSpPr>
        <p:spPr>
          <a:xfrm>
            <a:off x="2154489" y="4844234"/>
            <a:ext cx="3217259" cy="475488"/>
          </a:xfrm>
          <a:prstGeom prst="rect">
            <a:avLst/>
          </a:prstGeom>
          <a:noFill/>
          <a:ln/>
        </p:spPr>
        <p:txBody>
          <a:bodyPr wrap="square" lIns="95250" tIns="95250" rIns="95250" bIns="95250" rtlCol="0" anchor="t">
            <a:spAutoFit/>
          </a:bodyPr>
          <a:lstStyle/>
          <a:p>
            <a:pPr algn="ctr">
              <a:lnSpc>
                <a:spcPct val="120000"/>
              </a:lnSpc>
              <a:spcBef>
                <a:spcPts val="375"/>
              </a:spcBef>
            </a:pPr>
            <a:r>
              <a:rPr lang="en-US" sz="2100" b="1" dirty="0">
                <a:solidFill>
                  <a:srgbClr val="FFFFFF"/>
                </a:solidFill>
                <a:latin typeface="Microsoft Yahei" pitchFamily="34" charset="0"/>
                <a:ea typeface="Microsoft Yahei" pitchFamily="34" charset="-122"/>
                <a:cs typeface="Microsoft Yahei" pitchFamily="34" charset="-120"/>
              </a:rPr>
              <a:t>添加文本标题</a:t>
            </a:r>
            <a:endParaRPr lang="en-US" sz="3000" dirty="0"/>
          </a:p>
        </p:txBody>
      </p:sp>
      <p:sp>
        <p:nvSpPr>
          <p:cNvPr id="6" name="文本框 5">
            <a:extLst>
              <a:ext uri="{FF2B5EF4-FFF2-40B4-BE49-F238E27FC236}">
                <a16:creationId xmlns:a16="http://schemas.microsoft.com/office/drawing/2014/main" id="{2BB24145-6DDF-7DBA-0C6E-9D7EADCD6CC9}"/>
              </a:ext>
            </a:extLst>
          </p:cNvPr>
          <p:cNvSpPr txBox="1"/>
          <p:nvPr/>
        </p:nvSpPr>
        <p:spPr>
          <a:xfrm>
            <a:off x="989195" y="1393092"/>
            <a:ext cx="9851258" cy="584775"/>
          </a:xfrm>
          <a:prstGeom prst="rect">
            <a:avLst/>
          </a:prstGeom>
          <a:noFill/>
        </p:spPr>
        <p:txBody>
          <a:bodyPr wrap="square" rtlCol="0">
            <a:spAutoFit/>
          </a:bodyPr>
          <a:lstStyle/>
          <a:p>
            <a:pPr marL="285750" indent="-285750">
              <a:buFont typeface="Wingdings" panose="05000000000000000000" pitchFamily="2" charset="2"/>
              <a:buChar char="l"/>
            </a:pPr>
            <a:r>
              <a:rPr lang="en-US" altLang="zh-CN" sz="3200" b="1" dirty="0" err="1"/>
              <a:t>TreeLSTM</a:t>
            </a:r>
            <a:endParaRPr lang="zh-CN" altLang="en-US" dirty="0"/>
          </a:p>
        </p:txBody>
      </p:sp>
      <p:sp>
        <p:nvSpPr>
          <p:cNvPr id="8" name="文本框 7">
            <a:extLst>
              <a:ext uri="{FF2B5EF4-FFF2-40B4-BE49-F238E27FC236}">
                <a16:creationId xmlns:a16="http://schemas.microsoft.com/office/drawing/2014/main" id="{D6EAA227-F3E1-2845-A254-CE27513588EF}"/>
              </a:ext>
            </a:extLst>
          </p:cNvPr>
          <p:cNvSpPr txBox="1"/>
          <p:nvPr/>
        </p:nvSpPr>
        <p:spPr>
          <a:xfrm>
            <a:off x="1636294" y="2332848"/>
            <a:ext cx="14594306" cy="1815882"/>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b="0" i="0" dirty="0">
                <a:solidFill>
                  <a:srgbClr val="000000"/>
                </a:solidFill>
                <a:effectLst/>
                <a:latin typeface="PingFang SC"/>
              </a:rPr>
              <a:t>LSTM</a:t>
            </a:r>
            <a:r>
              <a:rPr lang="zh-CN" altLang="en-US" sz="2800" b="0" i="0" dirty="0">
                <a:solidFill>
                  <a:srgbClr val="000000"/>
                </a:solidFill>
                <a:effectLst/>
                <a:latin typeface="PingFang SC"/>
              </a:rPr>
              <a:t>是严格按照按照固定的输入序列进行输入，即从头到尾输入单词序列，无法改变顺序。</a:t>
            </a:r>
            <a:endParaRPr lang="en-US" altLang="zh-CN" sz="2800" b="0" i="0" dirty="0">
              <a:solidFill>
                <a:srgbClr val="000000"/>
              </a:solidFill>
              <a:effectLst/>
              <a:latin typeface="PingFang SC"/>
            </a:endParaRPr>
          </a:p>
          <a:p>
            <a:endParaRPr lang="en-US" altLang="zh-CN" sz="2800" dirty="0">
              <a:solidFill>
                <a:srgbClr val="151920"/>
              </a:solidFill>
              <a:latin typeface="Microsoft YaHei" panose="020B0503020204020204" pitchFamily="34" charset="-122"/>
              <a:ea typeface="Microsoft YaHei" panose="020B0503020204020204" pitchFamily="34" charset="-122"/>
            </a:endParaRPr>
          </a:p>
          <a:p>
            <a:pPr marL="285750" indent="-285750">
              <a:buFont typeface="Wingdings" panose="05000000000000000000" pitchFamily="2" charset="2"/>
              <a:buChar char="l"/>
            </a:pPr>
            <a:r>
              <a:rPr lang="en-US" altLang="zh-CN" sz="2800" dirty="0"/>
              <a:t>Tree-LSTM</a:t>
            </a:r>
            <a:r>
              <a:rPr lang="zh-CN" altLang="en-US" sz="2800" dirty="0"/>
              <a:t>门控向量和存储单元更新取决于许多子单元的状态，此外，</a:t>
            </a:r>
            <a:r>
              <a:rPr lang="en-US" altLang="zh-CN" sz="2800" dirty="0" err="1"/>
              <a:t>TreeLSTM</a:t>
            </a:r>
            <a:r>
              <a:rPr lang="zh-CN" altLang="en-US" sz="2800" dirty="0"/>
              <a:t>单元为每个子单元包含一个忘记门，这允许</a:t>
            </a:r>
            <a:r>
              <a:rPr lang="en-US" altLang="zh-CN" sz="2800" dirty="0"/>
              <a:t>Tree-LSTM</a:t>
            </a:r>
            <a:r>
              <a:rPr lang="zh-CN" altLang="en-US" sz="2800" dirty="0"/>
              <a:t>单元选择性地合并来自每个子级的信息。</a:t>
            </a:r>
          </a:p>
        </p:txBody>
      </p:sp>
      <p:pic>
        <p:nvPicPr>
          <p:cNvPr id="7" name="图片 6">
            <a:extLst>
              <a:ext uri="{FF2B5EF4-FFF2-40B4-BE49-F238E27FC236}">
                <a16:creationId xmlns:a16="http://schemas.microsoft.com/office/drawing/2014/main" id="{2ED9B4A2-908D-7B2B-52A8-F7AA34DE3012}"/>
              </a:ext>
            </a:extLst>
          </p:cNvPr>
          <p:cNvPicPr>
            <a:picLocks noChangeAspect="1"/>
          </p:cNvPicPr>
          <p:nvPr/>
        </p:nvPicPr>
        <p:blipFill>
          <a:blip r:embed="rId3"/>
          <a:stretch>
            <a:fillRect/>
          </a:stretch>
        </p:blipFill>
        <p:spPr>
          <a:xfrm>
            <a:off x="1815832" y="4471461"/>
            <a:ext cx="7648493" cy="4655605"/>
          </a:xfrm>
          <a:prstGeom prst="rect">
            <a:avLst/>
          </a:prstGeom>
        </p:spPr>
      </p:pic>
      <p:sp>
        <p:nvSpPr>
          <p:cNvPr id="5" name="矩形 4">
            <a:extLst>
              <a:ext uri="{FF2B5EF4-FFF2-40B4-BE49-F238E27FC236}">
                <a16:creationId xmlns:a16="http://schemas.microsoft.com/office/drawing/2014/main" id="{BB61E0A5-6F5F-3073-31C8-DC8F900F7293}"/>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2CCCD77B-D471-AD0A-B257-AB594E29C3F9}"/>
              </a:ext>
            </a:extLst>
          </p:cNvPr>
          <p:cNvSpPr txBox="1"/>
          <p:nvPr/>
        </p:nvSpPr>
        <p:spPr>
          <a:xfrm>
            <a:off x="476096" y="9475728"/>
            <a:ext cx="17167727" cy="400110"/>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[1] Tai K S ,  </a:t>
            </a:r>
            <a:r>
              <a:rPr lang="en-US" altLang="zh-CN" sz="2000" b="1" dirty="0" err="1">
                <a:solidFill>
                  <a:schemeClr val="bg1"/>
                </a:solidFill>
                <a:latin typeface="Times New Roman" panose="02020603050405020304" pitchFamily="18" charset="0"/>
                <a:cs typeface="Times New Roman" panose="02020603050405020304" pitchFamily="18" charset="0"/>
              </a:rPr>
              <a:t>Socher</a:t>
            </a:r>
            <a:r>
              <a:rPr lang="en-US" altLang="zh-CN" sz="2000" b="1" dirty="0">
                <a:solidFill>
                  <a:schemeClr val="bg1"/>
                </a:solidFill>
                <a:latin typeface="Times New Roman" panose="02020603050405020304" pitchFamily="18" charset="0"/>
                <a:cs typeface="Times New Roman" panose="02020603050405020304" pitchFamily="18" charset="0"/>
              </a:rPr>
              <a:t> R ,  Manning C D . Improved Semantic Representations From Tree-Structured Long Short-Term Memory Networks[J]. </a:t>
            </a:r>
            <a:endParaRPr lang="zh-CN" altLang="en-US" sz="2000" b="1"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E7E12F59-16E8-7B0A-625B-6A93ABA0DD61}"/>
              </a:ext>
            </a:extLst>
          </p:cNvPr>
          <p:cNvSpPr txBox="1"/>
          <p:nvPr/>
        </p:nvSpPr>
        <p:spPr>
          <a:xfrm>
            <a:off x="10349738" y="4998770"/>
            <a:ext cx="5390593" cy="3600986"/>
          </a:xfrm>
          <a:prstGeom prst="rect">
            <a:avLst/>
          </a:prstGeom>
          <a:noFill/>
        </p:spPr>
        <p:txBody>
          <a:bodyPr wrap="square">
            <a:spAutoFit/>
          </a:bodyPr>
          <a:lstStyle/>
          <a:p>
            <a:r>
              <a:rPr lang="en-US" altLang="zh-CN" sz="3600" b="1" dirty="0" err="1"/>
              <a:t>Treelstm</a:t>
            </a:r>
            <a:r>
              <a:rPr lang="zh-CN" altLang="en-US" sz="3600" b="1" dirty="0"/>
              <a:t>在</a:t>
            </a:r>
            <a:endParaRPr lang="en-US" altLang="zh-CN" sz="3600" b="1" dirty="0"/>
          </a:p>
          <a:p>
            <a:r>
              <a:rPr lang="en-US" altLang="zh-CN" sz="3200" dirty="0"/>
              <a:t>1.  </a:t>
            </a:r>
            <a:r>
              <a:rPr lang="zh-CN" altLang="en-US" sz="3200" dirty="0"/>
              <a:t>预测两个句子的</a:t>
            </a:r>
            <a:r>
              <a:rPr lang="zh-CN" altLang="en-US" sz="3200" b="1" dirty="0">
                <a:solidFill>
                  <a:srgbClr val="FF0000"/>
                </a:solidFill>
              </a:rPr>
              <a:t>语义相关性</a:t>
            </a:r>
            <a:r>
              <a:rPr lang="zh-CN" altLang="en-US" sz="3200" b="1" dirty="0"/>
              <a:t> </a:t>
            </a:r>
            <a:r>
              <a:rPr lang="en-US" altLang="zh-CN" sz="3200" dirty="0"/>
              <a:t>(</a:t>
            </a:r>
            <a:r>
              <a:rPr lang="en-US" altLang="zh-CN" sz="3200" dirty="0" err="1"/>
              <a:t>semeeval</a:t>
            </a:r>
            <a:r>
              <a:rPr lang="en-US" altLang="zh-CN" sz="3200" dirty="0"/>
              <a:t> 2014</a:t>
            </a:r>
            <a:r>
              <a:rPr lang="zh-CN" altLang="en-US" sz="3200" dirty="0"/>
              <a:t>，任务</a:t>
            </a:r>
            <a:r>
              <a:rPr lang="en-US" altLang="zh-CN" sz="3200" dirty="0"/>
              <a:t>1) </a:t>
            </a:r>
          </a:p>
          <a:p>
            <a:r>
              <a:rPr lang="en-US" altLang="zh-CN" sz="3200" dirty="0"/>
              <a:t>2.  </a:t>
            </a:r>
            <a:r>
              <a:rPr lang="zh-CN" altLang="en-US" sz="3200" b="1" dirty="0">
                <a:solidFill>
                  <a:srgbClr val="FF0000"/>
                </a:solidFill>
              </a:rPr>
              <a:t>情感分类 </a:t>
            </a:r>
            <a:r>
              <a:rPr lang="en-US" altLang="zh-CN" sz="3200" dirty="0"/>
              <a:t>(Stanford</a:t>
            </a:r>
            <a:r>
              <a:rPr lang="zh-CN" altLang="en-US" sz="3200" dirty="0"/>
              <a:t>情感树   银行</a:t>
            </a:r>
            <a:r>
              <a:rPr lang="en-US" altLang="zh-CN" sz="3200" dirty="0"/>
              <a:t>)</a:t>
            </a:r>
          </a:p>
          <a:p>
            <a:r>
              <a:rPr lang="zh-CN" altLang="en-US" sz="3200" b="1" dirty="0">
                <a:solidFill>
                  <a:srgbClr val="C00000"/>
                </a:solidFill>
              </a:rPr>
              <a:t>任务上优于所有现有系统和强大的</a:t>
            </a:r>
            <a:r>
              <a:rPr lang="en-US" altLang="zh-CN" sz="3200" b="1" dirty="0">
                <a:solidFill>
                  <a:srgbClr val="C00000"/>
                </a:solidFill>
              </a:rPr>
              <a:t>LSTM</a:t>
            </a:r>
            <a:r>
              <a:rPr lang="zh-CN" altLang="en-US" sz="3200" b="1" dirty="0">
                <a:solidFill>
                  <a:srgbClr val="C00000"/>
                </a:solidFill>
              </a:rPr>
              <a:t>基线。</a:t>
            </a:r>
            <a:r>
              <a:rPr lang="en-US" altLang="zh-CN" sz="3200" b="1" dirty="0">
                <a:solidFill>
                  <a:srgbClr val="C00000"/>
                </a:solidFill>
              </a:rPr>
              <a:t>(2015)</a:t>
            </a:r>
            <a:endParaRPr lang="zh-CN" altLang="en-US" sz="3200" b="1" dirty="0">
              <a:solidFill>
                <a:srgbClr val="C00000"/>
              </a:solidFill>
            </a:endParaRPr>
          </a:p>
        </p:txBody>
      </p:sp>
    </p:spTree>
    <p:extLst>
      <p:ext uri="{BB962C8B-B14F-4D97-AF65-F5344CB8AC3E}">
        <p14:creationId xmlns:p14="http://schemas.microsoft.com/office/powerpoint/2010/main" val="1049918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44779" y="278552"/>
            <a:ext cx="7733302" cy="655757"/>
          </a:xfrm>
          <a:prstGeom prst="rect">
            <a:avLst/>
          </a:prstGeom>
          <a:noFill/>
          <a:ln/>
        </p:spPr>
        <p:txBody>
          <a:bodyPr wrap="square" lIns="95250" tIns="95250" rIns="95250" bIns="95250" rtlCol="0" anchor="t">
            <a:spAutoFit/>
          </a:bodyPr>
          <a:lstStyle/>
          <a:p>
            <a:pPr>
              <a:lnSpc>
                <a:spcPct val="120000"/>
              </a:lnSpc>
              <a:spcBef>
                <a:spcPts val="375"/>
              </a:spcBef>
            </a:pPr>
            <a:r>
              <a:rPr lang="zh-CN" altLang="en-US" sz="2700" b="1" dirty="0">
                <a:solidFill>
                  <a:srgbClr val="003366"/>
                </a:solidFill>
                <a:latin typeface="Microsoft Yahei" pitchFamily="34" charset="0"/>
                <a:ea typeface="Microsoft Yahei" pitchFamily="34" charset="-122"/>
              </a:rPr>
              <a:t>自回归模型（</a:t>
            </a:r>
            <a:r>
              <a:rPr lang="en-US" altLang="zh-CN" sz="2700" b="1" dirty="0">
                <a:solidFill>
                  <a:srgbClr val="003366"/>
                </a:solidFill>
                <a:latin typeface="Microsoft Yahei" pitchFamily="34" charset="0"/>
                <a:ea typeface="Microsoft Yahei" pitchFamily="34" charset="-122"/>
              </a:rPr>
              <a:t>Autoregressive Models</a:t>
            </a:r>
            <a:r>
              <a:rPr lang="zh-CN" altLang="en-US" sz="2700" b="1" dirty="0">
                <a:solidFill>
                  <a:srgbClr val="003366"/>
                </a:solidFill>
                <a:latin typeface="Microsoft Yahei" pitchFamily="34" charset="0"/>
                <a:ea typeface="Microsoft Yahei" pitchFamily="34" charset="-122"/>
              </a:rPr>
              <a:t>）</a:t>
            </a:r>
            <a:endParaRPr lang="en-US"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13" name="Text 4"/>
          <p:cNvSpPr/>
          <p:nvPr/>
        </p:nvSpPr>
        <p:spPr>
          <a:xfrm>
            <a:off x="2212418" y="4743089"/>
            <a:ext cx="3217259" cy="475488"/>
          </a:xfrm>
          <a:prstGeom prst="rect">
            <a:avLst/>
          </a:prstGeom>
          <a:noFill/>
          <a:ln/>
        </p:spPr>
        <p:txBody>
          <a:bodyPr wrap="square" lIns="95250" tIns="95250" rIns="95250" bIns="95250" rtlCol="0" anchor="t">
            <a:spAutoFit/>
          </a:bodyPr>
          <a:lstStyle/>
          <a:p>
            <a:pPr algn="ctr">
              <a:lnSpc>
                <a:spcPct val="120000"/>
              </a:lnSpc>
              <a:spcBef>
                <a:spcPts val="375"/>
              </a:spcBef>
            </a:pPr>
            <a:r>
              <a:rPr lang="en-US" sz="2100" b="1" dirty="0">
                <a:solidFill>
                  <a:srgbClr val="FFFFFF"/>
                </a:solidFill>
                <a:latin typeface="Microsoft Yahei" pitchFamily="34" charset="0"/>
                <a:ea typeface="Microsoft Yahei" pitchFamily="34" charset="-122"/>
                <a:cs typeface="Microsoft Yahei" pitchFamily="34" charset="-120"/>
              </a:rPr>
              <a:t>添加文本标题</a:t>
            </a:r>
            <a:endParaRPr lang="en-US" sz="3000" dirty="0"/>
          </a:p>
        </p:txBody>
      </p:sp>
      <p:sp>
        <p:nvSpPr>
          <p:cNvPr id="15" name="Text 6"/>
          <p:cNvSpPr/>
          <p:nvPr/>
        </p:nvSpPr>
        <p:spPr>
          <a:xfrm>
            <a:off x="7225148" y="4743089"/>
            <a:ext cx="3217259" cy="475488"/>
          </a:xfrm>
          <a:prstGeom prst="rect">
            <a:avLst/>
          </a:prstGeom>
          <a:noFill/>
          <a:ln/>
        </p:spPr>
        <p:txBody>
          <a:bodyPr wrap="square" lIns="95250" tIns="95250" rIns="95250" bIns="95250" rtlCol="0" anchor="t">
            <a:spAutoFit/>
          </a:bodyPr>
          <a:lstStyle/>
          <a:p>
            <a:pPr algn="ctr">
              <a:lnSpc>
                <a:spcPct val="120000"/>
              </a:lnSpc>
              <a:spcBef>
                <a:spcPts val="375"/>
              </a:spcBef>
            </a:pPr>
            <a:r>
              <a:rPr lang="en-US" sz="2100" b="1" dirty="0">
                <a:solidFill>
                  <a:srgbClr val="FFFFFF"/>
                </a:solidFill>
                <a:latin typeface="Microsoft Yahei" pitchFamily="34" charset="0"/>
                <a:ea typeface="Microsoft Yahei" pitchFamily="34" charset="-122"/>
                <a:cs typeface="Microsoft Yahei" pitchFamily="34" charset="-120"/>
              </a:rPr>
              <a:t>添加文本标题</a:t>
            </a:r>
            <a:endParaRPr lang="en-US" sz="3000" dirty="0"/>
          </a:p>
        </p:txBody>
      </p:sp>
      <p:sp>
        <p:nvSpPr>
          <p:cNvPr id="6" name="文本框 5">
            <a:extLst>
              <a:ext uri="{FF2B5EF4-FFF2-40B4-BE49-F238E27FC236}">
                <a16:creationId xmlns:a16="http://schemas.microsoft.com/office/drawing/2014/main" id="{2BB24145-6DDF-7DBA-0C6E-9D7EADCD6CC9}"/>
              </a:ext>
            </a:extLst>
          </p:cNvPr>
          <p:cNvSpPr txBox="1"/>
          <p:nvPr/>
        </p:nvSpPr>
        <p:spPr>
          <a:xfrm>
            <a:off x="989195" y="1456592"/>
            <a:ext cx="9851258" cy="584775"/>
          </a:xfrm>
          <a:prstGeom prst="rect">
            <a:avLst/>
          </a:prstGeom>
          <a:noFill/>
        </p:spPr>
        <p:txBody>
          <a:bodyPr wrap="square" rtlCol="0">
            <a:spAutoFit/>
          </a:bodyPr>
          <a:lstStyle/>
          <a:p>
            <a:pPr marL="285750" indent="-285750">
              <a:buFont typeface="Wingdings" panose="05000000000000000000" pitchFamily="2" charset="2"/>
              <a:buChar char="l"/>
            </a:pPr>
            <a:r>
              <a:rPr lang="zh-CN" altLang="en-US" sz="3200" b="1" dirty="0"/>
              <a:t>自回归模型</a:t>
            </a:r>
            <a:endParaRPr lang="zh-CN" altLang="en-US" dirty="0"/>
          </a:p>
        </p:txBody>
      </p:sp>
      <p:sp>
        <p:nvSpPr>
          <p:cNvPr id="8" name="文本框 7">
            <a:extLst>
              <a:ext uri="{FF2B5EF4-FFF2-40B4-BE49-F238E27FC236}">
                <a16:creationId xmlns:a16="http://schemas.microsoft.com/office/drawing/2014/main" id="{D6EAA227-F3E1-2845-A254-CE27513588EF}"/>
              </a:ext>
            </a:extLst>
          </p:cNvPr>
          <p:cNvSpPr txBox="1"/>
          <p:nvPr/>
        </p:nvSpPr>
        <p:spPr>
          <a:xfrm>
            <a:off x="1636294" y="2396348"/>
            <a:ext cx="13150516" cy="954107"/>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dirty="0"/>
              <a:t>用</a:t>
            </a:r>
            <a:r>
              <a:rPr lang="zh-CN" altLang="en-US" sz="2800" dirty="0">
                <a:solidFill>
                  <a:srgbClr val="FF0000"/>
                </a:solidFill>
              </a:rPr>
              <a:t>自身做回归变量</a:t>
            </a:r>
            <a:r>
              <a:rPr lang="zh-CN" altLang="en-US" sz="2800" dirty="0"/>
              <a:t>，即利用前期若干时刻的随机变量的</a:t>
            </a:r>
            <a:r>
              <a:rPr lang="zh-CN" altLang="en-US" sz="2800" dirty="0">
                <a:solidFill>
                  <a:srgbClr val="FF0000"/>
                </a:solidFill>
              </a:rPr>
              <a:t>线性组合</a:t>
            </a:r>
            <a:r>
              <a:rPr lang="zh-CN" altLang="en-US" sz="2800" dirty="0"/>
              <a:t>来描述以后某时刻随机变量的线性回归模型</a:t>
            </a:r>
          </a:p>
        </p:txBody>
      </p:sp>
      <p:pic>
        <p:nvPicPr>
          <p:cNvPr id="11" name="图片 10">
            <a:extLst>
              <a:ext uri="{FF2B5EF4-FFF2-40B4-BE49-F238E27FC236}">
                <a16:creationId xmlns:a16="http://schemas.microsoft.com/office/drawing/2014/main" id="{12CDF537-1083-3CEC-2E08-3AEE59743755}"/>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452010" y="3705436"/>
            <a:ext cx="11518474" cy="4289964"/>
          </a:xfrm>
          <a:prstGeom prst="rect">
            <a:avLst/>
          </a:prstGeom>
        </p:spPr>
      </p:pic>
      <p:sp>
        <p:nvSpPr>
          <p:cNvPr id="5" name="矩形 4">
            <a:extLst>
              <a:ext uri="{FF2B5EF4-FFF2-40B4-BE49-F238E27FC236}">
                <a16:creationId xmlns:a16="http://schemas.microsoft.com/office/drawing/2014/main" id="{AE8F8B71-5199-78F1-2255-188C6BA074D3}"/>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7021635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44777" y="278552"/>
            <a:ext cx="15458321" cy="674928"/>
          </a:xfrm>
          <a:prstGeom prst="rect">
            <a:avLst/>
          </a:prstGeom>
          <a:noFill/>
          <a:ln/>
        </p:spPr>
        <p:txBody>
          <a:bodyPr wrap="square" lIns="95250" tIns="95250" rIns="95250" bIns="95250" rtlCol="0" anchor="t">
            <a:spAutoFit/>
          </a:bodyPr>
          <a:lstStyle/>
          <a:p>
            <a:pPr>
              <a:lnSpc>
                <a:spcPct val="120000"/>
              </a:lnSpc>
              <a:spcBef>
                <a:spcPts val="375"/>
              </a:spcBef>
            </a:pPr>
            <a:r>
              <a:rPr lang="en-US" altLang="zh-CN" sz="2700" b="1" dirty="0">
                <a:solidFill>
                  <a:srgbClr val="003366"/>
                </a:solidFill>
                <a:latin typeface="Microsoft Yahei" pitchFamily="34" charset="0"/>
                <a:ea typeface="Microsoft Yahei" pitchFamily="34" charset="-122"/>
              </a:rPr>
              <a:t>LSTMP</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Long Short-Term Memory Projection layer</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2014</a:t>
            </a:r>
            <a:endParaRPr lang="en-US" altLang="zh-CN"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BB24145-6DDF-7DBA-0C6E-9D7EADCD6CC9}"/>
                  </a:ext>
                </a:extLst>
              </p:cNvPr>
              <p:cNvSpPr txBox="1"/>
              <p:nvPr/>
            </p:nvSpPr>
            <p:spPr>
              <a:xfrm>
                <a:off x="989195" y="1346688"/>
                <a:ext cx="15513904" cy="2015424"/>
              </a:xfrm>
              <a:prstGeom prst="rect">
                <a:avLst/>
              </a:prstGeom>
              <a:noFill/>
            </p:spPr>
            <p:txBody>
              <a:bodyPr wrap="square" rtlCol="0">
                <a:spAutoFit/>
              </a:bodyPr>
              <a:lstStyle/>
              <a:p>
                <a:pPr marL="285750" indent="-285750">
                  <a:lnSpc>
                    <a:spcPts val="3800"/>
                  </a:lnSpc>
                  <a:buFont typeface="Wingdings" panose="05000000000000000000" pitchFamily="2" charset="2"/>
                  <a:buChar char="l"/>
                </a:pPr>
                <a:r>
                  <a:rPr lang="zh-CN" altLang="en-US" sz="2800" b="0" i="0" dirty="0">
                    <a:solidFill>
                      <a:srgbClr val="121212"/>
                    </a:solidFill>
                    <a:effectLst/>
                    <a:latin typeface="-apple-system"/>
                  </a:rPr>
                  <a:t>该变种的主要目的是</a:t>
                </a:r>
                <a:r>
                  <a:rPr lang="zh-CN" altLang="en-US" sz="2800" b="1" i="0" dirty="0">
                    <a:solidFill>
                      <a:srgbClr val="121212"/>
                    </a:solidFill>
                    <a:effectLst/>
                    <a:latin typeface="-apple-system"/>
                  </a:rPr>
                  <a:t>为了减小模型参数</a:t>
                </a:r>
                <a:r>
                  <a:rPr lang="zh-CN" altLang="en-US" sz="2800" b="0" i="0" dirty="0">
                    <a:solidFill>
                      <a:srgbClr val="121212"/>
                    </a:solidFill>
                    <a:effectLst/>
                    <a:latin typeface="-apple-system"/>
                  </a:rPr>
                  <a:t>。</a:t>
                </a:r>
                <a:endParaRPr lang="en-US" altLang="zh-CN" sz="2800" dirty="0"/>
              </a:p>
              <a:p>
                <a:pPr marL="285750" indent="-285750">
                  <a:lnSpc>
                    <a:spcPts val="3800"/>
                  </a:lnSpc>
                  <a:buFont typeface="Wingdings" panose="05000000000000000000" pitchFamily="2" charset="2"/>
                  <a:buChar char="l"/>
                </a:pPr>
                <a14:m>
                  <m:oMath xmlns:m="http://schemas.openxmlformats.org/officeDocument/2006/math">
                    <m:sSub>
                      <m:sSubPr>
                        <m:ctrlPr>
                          <a:rPr lang="en-US" altLang="zh-CN" sz="2800" b="0" i="1" smtClean="0">
                            <a:solidFill>
                              <a:srgbClr val="121212"/>
                            </a:solidFill>
                            <a:effectLst/>
                            <a:latin typeface="Cambria Math" panose="02040503050406030204" pitchFamily="18" charset="0"/>
                          </a:rPr>
                        </m:ctrlPr>
                      </m:sSubPr>
                      <m:e>
                        <m:r>
                          <a:rPr lang="en-US" altLang="zh-CN" sz="2800" b="0" i="1" smtClean="0">
                            <a:solidFill>
                              <a:srgbClr val="121212"/>
                            </a:solidFill>
                            <a:effectLst/>
                            <a:latin typeface="Cambria Math" panose="02040503050406030204" pitchFamily="18" charset="0"/>
                          </a:rPr>
                          <m:t>𝑟</m:t>
                        </m:r>
                      </m:e>
                      <m:sub>
                        <m:r>
                          <a:rPr lang="en-US" altLang="zh-CN" sz="2800" b="0" i="1" smtClean="0">
                            <a:solidFill>
                              <a:srgbClr val="121212"/>
                            </a:solidFill>
                            <a:effectLst/>
                            <a:latin typeface="Cambria Math" panose="02040503050406030204" pitchFamily="18" charset="0"/>
                          </a:rPr>
                          <m:t>𝑡</m:t>
                        </m:r>
                      </m:sub>
                    </m:sSub>
                  </m:oMath>
                </a14:m>
                <a:r>
                  <a:rPr lang="zh-CN" altLang="en-US" sz="2800" b="0" i="0" dirty="0">
                    <a:solidFill>
                      <a:srgbClr val="121212"/>
                    </a:solidFill>
                    <a:effectLst/>
                    <a:latin typeface="-apple-system"/>
                  </a:rPr>
                  <a:t>表示的是</a:t>
                </a:r>
                <a:r>
                  <a:rPr lang="en-US" altLang="zh-CN" sz="2800" b="0" i="0" dirty="0">
                    <a:solidFill>
                      <a:srgbClr val="121212"/>
                    </a:solidFill>
                    <a:effectLst/>
                    <a:latin typeface="-apple-system"/>
                  </a:rPr>
                  <a:t>recurrent projection</a:t>
                </a:r>
                <a:r>
                  <a:rPr lang="zh-CN" altLang="en-US" sz="2800" b="0" i="0" dirty="0">
                    <a:solidFill>
                      <a:srgbClr val="121212"/>
                    </a:solidFill>
                    <a:effectLst/>
                    <a:latin typeface="-apple-system"/>
                  </a:rPr>
                  <a:t>，</a:t>
                </a:r>
                <a14:m>
                  <m:oMath xmlns:m="http://schemas.openxmlformats.org/officeDocument/2006/math">
                    <m:sSub>
                      <m:sSubPr>
                        <m:ctrlPr>
                          <a:rPr lang="en-US" altLang="zh-CN" sz="2800" i="1">
                            <a:solidFill>
                              <a:srgbClr val="121212"/>
                            </a:solidFill>
                            <a:latin typeface="Cambria Math" panose="02040503050406030204" pitchFamily="18" charset="0"/>
                          </a:rPr>
                        </m:ctrlPr>
                      </m:sSubPr>
                      <m:e>
                        <m:r>
                          <a:rPr lang="en-US" altLang="zh-CN" sz="2800" i="1">
                            <a:solidFill>
                              <a:srgbClr val="121212"/>
                            </a:solidFill>
                            <a:latin typeface="Cambria Math" panose="02040503050406030204" pitchFamily="18" charset="0"/>
                          </a:rPr>
                          <m:t>𝑟</m:t>
                        </m:r>
                      </m:e>
                      <m:sub>
                        <m:r>
                          <a:rPr lang="en-US" altLang="zh-CN" sz="2800" i="1">
                            <a:solidFill>
                              <a:srgbClr val="121212"/>
                            </a:solidFill>
                            <a:latin typeface="Cambria Math" panose="02040503050406030204" pitchFamily="18" charset="0"/>
                          </a:rPr>
                          <m:t>𝑡</m:t>
                        </m:r>
                      </m:sub>
                    </m:sSub>
                  </m:oMath>
                </a14:m>
                <a:r>
                  <a:rPr lang="zh-CN" altLang="en-US" sz="2800" b="0" i="0" dirty="0">
                    <a:solidFill>
                      <a:srgbClr val="121212"/>
                    </a:solidFill>
                    <a:effectLst/>
                    <a:latin typeface="-apple-system"/>
                  </a:rPr>
                  <a:t>会作为下一个时间点各个门的输入；</a:t>
                </a:r>
                <a:endParaRPr lang="en-US" altLang="zh-CN" sz="2800" b="0" i="0" dirty="0">
                  <a:solidFill>
                    <a:srgbClr val="121212"/>
                  </a:solidFill>
                  <a:effectLst/>
                  <a:latin typeface="-apple-system"/>
                </a:endParaRPr>
              </a:p>
              <a:p>
                <a:pPr marL="285750" indent="-285750">
                  <a:lnSpc>
                    <a:spcPts val="3800"/>
                  </a:lnSpc>
                  <a:buFont typeface="Wingdings" panose="05000000000000000000" pitchFamily="2" charset="2"/>
                  <a:buChar char="l"/>
                </a:pPr>
                <a:r>
                  <a:rPr lang="zh-CN" altLang="en-US" sz="2800" dirty="0">
                    <a:solidFill>
                      <a:srgbClr val="121212"/>
                    </a:solidFill>
                    <a:latin typeface="-apple-system"/>
                  </a:rPr>
                  <a:t>可以</a:t>
                </a:r>
                <a:r>
                  <a:rPr lang="zh-CN" altLang="en-US" sz="2800" b="1" dirty="0">
                    <a:solidFill>
                      <a:srgbClr val="C00000"/>
                    </a:solidFill>
                    <a:latin typeface="-apple-system"/>
                  </a:rPr>
                  <a:t>更有效</a:t>
                </a:r>
                <a:r>
                  <a:rPr lang="zh-CN" altLang="en-US" sz="2800" dirty="0">
                    <a:solidFill>
                      <a:srgbClr val="121212"/>
                    </a:solidFill>
                    <a:latin typeface="-apple-system"/>
                  </a:rPr>
                  <a:t>地利用模型参数来</a:t>
                </a:r>
                <a:r>
                  <a:rPr lang="zh-CN" altLang="en-US" sz="2800" b="1" dirty="0">
                    <a:solidFill>
                      <a:srgbClr val="C00000"/>
                    </a:solidFill>
                    <a:latin typeface="-apple-system"/>
                  </a:rPr>
                  <a:t>训练大词汇量语音识别的声学模型</a:t>
                </a:r>
                <a:r>
                  <a:rPr lang="zh-CN" altLang="en-US" sz="2800" dirty="0">
                    <a:solidFill>
                      <a:srgbClr val="121212"/>
                    </a:solidFill>
                    <a:latin typeface="-apple-system"/>
                  </a:rPr>
                  <a:t>。增加</a:t>
                </a:r>
                <a:r>
                  <a:rPr lang="en-US" altLang="zh-CN" sz="2800" dirty="0">
                    <a:solidFill>
                      <a:srgbClr val="121212"/>
                    </a:solidFill>
                    <a:latin typeface="-apple-system"/>
                  </a:rPr>
                  <a:t>LSTMP</a:t>
                </a:r>
                <a:r>
                  <a:rPr lang="zh-CN" altLang="en-US" sz="2800" dirty="0"/>
                  <a:t>层的数量可以缓解</a:t>
                </a:r>
                <a:r>
                  <a:rPr lang="zh-CN" altLang="en-US" sz="2800" dirty="0">
                    <a:solidFill>
                      <a:srgbClr val="121212"/>
                    </a:solidFill>
                    <a:latin typeface="-apple-system"/>
                  </a:rPr>
                  <a:t>缓解</a:t>
                </a:r>
                <a:r>
                  <a:rPr lang="zh-CN" altLang="en-US" sz="2800" dirty="0">
                    <a:solidFill>
                      <a:srgbClr val="FF0000"/>
                    </a:solidFill>
                    <a:latin typeface="-apple-system"/>
                  </a:rPr>
                  <a:t>单层的过拟合问题</a:t>
                </a:r>
                <a:r>
                  <a:rPr lang="zh-CN" altLang="en-US" sz="2800" dirty="0"/>
                  <a:t>，并更好地概括保存的数据。</a:t>
                </a:r>
              </a:p>
            </p:txBody>
          </p:sp>
        </mc:Choice>
        <mc:Fallback xmlns="">
          <p:sp>
            <p:nvSpPr>
              <p:cNvPr id="6" name="文本框 5">
                <a:extLst>
                  <a:ext uri="{FF2B5EF4-FFF2-40B4-BE49-F238E27FC236}">
                    <a16:creationId xmlns:a16="http://schemas.microsoft.com/office/drawing/2014/main" id="{2BB24145-6DDF-7DBA-0C6E-9D7EADCD6CC9}"/>
                  </a:ext>
                </a:extLst>
              </p:cNvPr>
              <p:cNvSpPr txBox="1">
                <a:spLocks noRot="1" noChangeAspect="1" noMove="1" noResize="1" noEditPoints="1" noAdjustHandles="1" noChangeArrowheads="1" noChangeShapeType="1" noTextEdit="1"/>
              </p:cNvSpPr>
              <p:nvPr/>
            </p:nvSpPr>
            <p:spPr>
              <a:xfrm>
                <a:off x="989195" y="1346688"/>
                <a:ext cx="15513904" cy="2015424"/>
              </a:xfrm>
              <a:prstGeom prst="rect">
                <a:avLst/>
              </a:prstGeom>
              <a:blipFill>
                <a:blip r:embed="rId3"/>
                <a:stretch>
                  <a:fillRect l="-668" t="-2115" b="-7251"/>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5C7127D1-C875-CA3F-720A-C0CD92B9CED8}"/>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图片 7">
            <a:extLst>
              <a:ext uri="{FF2B5EF4-FFF2-40B4-BE49-F238E27FC236}">
                <a16:creationId xmlns:a16="http://schemas.microsoft.com/office/drawing/2014/main" id="{E9281E52-5FF8-F59D-3D88-C29CE654A3B0}"/>
              </a:ext>
            </a:extLst>
          </p:cNvPr>
          <p:cNvPicPr>
            <a:picLocks noChangeAspect="1"/>
          </p:cNvPicPr>
          <p:nvPr/>
        </p:nvPicPr>
        <p:blipFill>
          <a:blip r:embed="rId4"/>
          <a:stretch>
            <a:fillRect/>
          </a:stretch>
        </p:blipFill>
        <p:spPr>
          <a:xfrm>
            <a:off x="13528420" y="3826640"/>
            <a:ext cx="2002525" cy="4977706"/>
          </a:xfrm>
          <a:prstGeom prst="rect">
            <a:avLst/>
          </a:prstGeom>
        </p:spPr>
      </p:pic>
      <p:pic>
        <p:nvPicPr>
          <p:cNvPr id="11" name="图片 10">
            <a:extLst>
              <a:ext uri="{FF2B5EF4-FFF2-40B4-BE49-F238E27FC236}">
                <a16:creationId xmlns:a16="http://schemas.microsoft.com/office/drawing/2014/main" id="{E6D0461A-4E55-1642-34AA-5E77D0590E91}"/>
              </a:ext>
            </a:extLst>
          </p:cNvPr>
          <p:cNvPicPr>
            <a:picLocks noChangeAspect="1"/>
          </p:cNvPicPr>
          <p:nvPr/>
        </p:nvPicPr>
        <p:blipFill>
          <a:blip r:embed="rId5"/>
          <a:stretch>
            <a:fillRect/>
          </a:stretch>
        </p:blipFill>
        <p:spPr>
          <a:xfrm>
            <a:off x="579773" y="4125215"/>
            <a:ext cx="12496996" cy="4538383"/>
          </a:xfrm>
          <a:prstGeom prst="rect">
            <a:avLst/>
          </a:prstGeom>
        </p:spPr>
      </p:pic>
      <p:pic>
        <p:nvPicPr>
          <p:cNvPr id="13" name="图片 12">
            <a:extLst>
              <a:ext uri="{FF2B5EF4-FFF2-40B4-BE49-F238E27FC236}">
                <a16:creationId xmlns:a16="http://schemas.microsoft.com/office/drawing/2014/main" id="{EEFB1C9F-E2FD-9EE7-1F1D-BD7BD216004C}"/>
              </a:ext>
            </a:extLst>
          </p:cNvPr>
          <p:cNvPicPr>
            <a:picLocks noChangeAspect="1"/>
          </p:cNvPicPr>
          <p:nvPr/>
        </p:nvPicPr>
        <p:blipFill rotWithShape="1">
          <a:blip r:embed="rId6"/>
          <a:srcRect l="14202" r="11916"/>
          <a:stretch/>
        </p:blipFill>
        <p:spPr>
          <a:xfrm>
            <a:off x="10756082" y="5705416"/>
            <a:ext cx="2349610" cy="892693"/>
          </a:xfrm>
          <a:prstGeom prst="rect">
            <a:avLst/>
          </a:prstGeom>
        </p:spPr>
      </p:pic>
      <p:sp>
        <p:nvSpPr>
          <p:cNvPr id="7" name="文本框 6">
            <a:extLst>
              <a:ext uri="{FF2B5EF4-FFF2-40B4-BE49-F238E27FC236}">
                <a16:creationId xmlns:a16="http://schemas.microsoft.com/office/drawing/2014/main" id="{526B1101-08B4-564D-A5C4-EC0EF6AE987B}"/>
              </a:ext>
            </a:extLst>
          </p:cNvPr>
          <p:cNvSpPr txBox="1"/>
          <p:nvPr/>
        </p:nvSpPr>
        <p:spPr>
          <a:xfrm>
            <a:off x="268046" y="9471269"/>
            <a:ext cx="16125623" cy="400110"/>
          </a:xfrm>
          <a:prstGeom prst="rect">
            <a:avLst/>
          </a:prstGeom>
          <a:noFill/>
        </p:spPr>
        <p:txBody>
          <a:bodyPr wrap="square">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[1] Long Short-Term Memory Based Recurrent Neural Network Architectures for Large Vocabulary Speech Recognition</a:t>
            </a:r>
            <a:endParaRPr lang="zh-CN" alt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935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44778" y="278552"/>
            <a:ext cx="13537495" cy="655757"/>
          </a:xfrm>
          <a:prstGeom prst="rect">
            <a:avLst/>
          </a:prstGeom>
          <a:noFill/>
          <a:ln/>
        </p:spPr>
        <p:txBody>
          <a:bodyPr wrap="square" lIns="95250" tIns="95250" rIns="95250" bIns="95250" rtlCol="0" anchor="t">
            <a:spAutoFit/>
          </a:bodyPr>
          <a:lstStyle/>
          <a:p>
            <a:pPr>
              <a:lnSpc>
                <a:spcPct val="120000"/>
              </a:lnSpc>
              <a:spcBef>
                <a:spcPts val="375"/>
              </a:spcBef>
            </a:pPr>
            <a:r>
              <a:rPr lang="zh-CN" altLang="en-US" sz="2700" b="1" dirty="0">
                <a:solidFill>
                  <a:srgbClr val="003366"/>
                </a:solidFill>
                <a:latin typeface="Microsoft Yahei" pitchFamily="34" charset="0"/>
                <a:ea typeface="Microsoft Yahei" pitchFamily="34" charset="-122"/>
              </a:rPr>
              <a:t>卷积长短时记忆网络</a:t>
            </a:r>
            <a:r>
              <a:rPr lang="en-US" altLang="zh-CN" sz="2700" b="1" dirty="0">
                <a:solidFill>
                  <a:srgbClr val="003366"/>
                </a:solidFill>
                <a:latin typeface="Microsoft Yahei" pitchFamily="34" charset="0"/>
                <a:ea typeface="Microsoft Yahei" pitchFamily="34" charset="-122"/>
              </a:rPr>
              <a:t>Convolutional LSTM</a:t>
            </a:r>
            <a:r>
              <a:rPr lang="zh-CN" altLang="en-US" sz="2700" b="1" dirty="0">
                <a:solidFill>
                  <a:srgbClr val="003366"/>
                </a:solidFill>
                <a:latin typeface="Microsoft Yahei" pitchFamily="34" charset="0"/>
                <a:ea typeface="Microsoft Yahei" pitchFamily="34" charset="-122"/>
              </a:rPr>
              <a:t>（</a:t>
            </a:r>
            <a:r>
              <a:rPr lang="en-US" altLang="zh-CN" sz="2700" b="1" dirty="0" err="1">
                <a:solidFill>
                  <a:srgbClr val="003366"/>
                </a:solidFill>
                <a:latin typeface="Microsoft Yahei" pitchFamily="34" charset="0"/>
                <a:ea typeface="Microsoft Yahei" pitchFamily="34" charset="-122"/>
              </a:rPr>
              <a:t>ConvLSTM</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 2015</a:t>
            </a:r>
            <a:endParaRPr lang="en-US" altLang="zh-CN"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64" name="矩形 63">
            <a:extLst>
              <a:ext uri="{FF2B5EF4-FFF2-40B4-BE49-F238E27FC236}">
                <a16:creationId xmlns:a16="http://schemas.microsoft.com/office/drawing/2014/main" id="{B13D8796-260D-2DA2-4D4F-9890696C9C15}"/>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id="{CA2DB4A1-E01C-5439-E6F8-36247F1CAC2E}"/>
              </a:ext>
            </a:extLst>
          </p:cNvPr>
          <p:cNvSpPr/>
          <p:nvPr/>
        </p:nvSpPr>
        <p:spPr>
          <a:xfrm>
            <a:off x="12762756" y="7169343"/>
            <a:ext cx="4395618" cy="714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0ED34F92-E7DD-2005-A623-44B1261B3995}"/>
              </a:ext>
            </a:extLst>
          </p:cNvPr>
          <p:cNvSpPr txBox="1"/>
          <p:nvPr/>
        </p:nvSpPr>
        <p:spPr>
          <a:xfrm>
            <a:off x="-152400" y="9504272"/>
            <a:ext cx="17533689" cy="400110"/>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【1】Shi, Xingjian et al. “Convolutional LSTM Network: A Machine Learning Approach for Precipitation Nowcasting.” NIPS (2015).</a:t>
            </a:r>
          </a:p>
        </p:txBody>
      </p:sp>
      <p:pic>
        <p:nvPicPr>
          <p:cNvPr id="7" name="图片 6">
            <a:extLst>
              <a:ext uri="{FF2B5EF4-FFF2-40B4-BE49-F238E27FC236}">
                <a16:creationId xmlns:a16="http://schemas.microsoft.com/office/drawing/2014/main" id="{84BFEE59-E765-1509-721E-BADA49099DC3}"/>
              </a:ext>
            </a:extLst>
          </p:cNvPr>
          <p:cNvPicPr>
            <a:picLocks noChangeAspect="1"/>
          </p:cNvPicPr>
          <p:nvPr/>
        </p:nvPicPr>
        <p:blipFill>
          <a:blip r:embed="rId3"/>
          <a:stretch>
            <a:fillRect/>
          </a:stretch>
        </p:blipFill>
        <p:spPr>
          <a:xfrm>
            <a:off x="989195" y="3000838"/>
            <a:ext cx="8009943" cy="2477652"/>
          </a:xfrm>
          <a:prstGeom prst="rect">
            <a:avLst/>
          </a:prstGeom>
        </p:spPr>
      </p:pic>
      <p:pic>
        <p:nvPicPr>
          <p:cNvPr id="17" name="图片 16">
            <a:extLst>
              <a:ext uri="{FF2B5EF4-FFF2-40B4-BE49-F238E27FC236}">
                <a16:creationId xmlns:a16="http://schemas.microsoft.com/office/drawing/2014/main" id="{E6B91EBB-362E-264B-C916-8244DE0644DB}"/>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25000"/>
                    </a14:imgEffect>
                  </a14:imgLayer>
                </a14:imgProps>
              </a:ext>
            </a:extLst>
          </a:blip>
          <a:srcRect l="-358" t="9864" r="358" b="3309"/>
          <a:stretch/>
        </p:blipFill>
        <p:spPr>
          <a:xfrm>
            <a:off x="9117672" y="2667710"/>
            <a:ext cx="7903856" cy="2471240"/>
          </a:xfrm>
          <a:prstGeom prst="rect">
            <a:avLst/>
          </a:prstGeom>
        </p:spPr>
      </p:pic>
      <p:pic>
        <p:nvPicPr>
          <p:cNvPr id="19" name="图片 18">
            <a:extLst>
              <a:ext uri="{FF2B5EF4-FFF2-40B4-BE49-F238E27FC236}">
                <a16:creationId xmlns:a16="http://schemas.microsoft.com/office/drawing/2014/main" id="{A68F6AA5-D137-EEDA-AB51-3541CC10DB90}"/>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25000"/>
                    </a14:imgEffect>
                  </a14:imgLayer>
                </a14:imgProps>
              </a:ext>
            </a:extLst>
          </a:blip>
          <a:stretch>
            <a:fillRect/>
          </a:stretch>
        </p:blipFill>
        <p:spPr>
          <a:xfrm>
            <a:off x="1210979" y="5998242"/>
            <a:ext cx="8400381" cy="2596838"/>
          </a:xfrm>
          <a:prstGeom prst="rect">
            <a:avLst/>
          </a:prstGeom>
        </p:spPr>
      </p:pic>
      <p:sp>
        <p:nvSpPr>
          <p:cNvPr id="20" name="文本框 19">
            <a:extLst>
              <a:ext uri="{FF2B5EF4-FFF2-40B4-BE49-F238E27FC236}">
                <a16:creationId xmlns:a16="http://schemas.microsoft.com/office/drawing/2014/main" id="{D52DE018-3704-FBDA-88A6-C653489EAF66}"/>
              </a:ext>
            </a:extLst>
          </p:cNvPr>
          <p:cNvSpPr txBox="1"/>
          <p:nvPr/>
        </p:nvSpPr>
        <p:spPr>
          <a:xfrm>
            <a:off x="9859536" y="5151792"/>
            <a:ext cx="5806440" cy="369332"/>
          </a:xfrm>
          <a:prstGeom prst="rect">
            <a:avLst/>
          </a:prstGeom>
          <a:noFill/>
        </p:spPr>
        <p:txBody>
          <a:bodyPr wrap="square" rtlCol="0">
            <a:spAutoFit/>
          </a:bodyPr>
          <a:lstStyle/>
          <a:p>
            <a:pPr algn="ctr"/>
            <a:r>
              <a:rPr lang="en-US" altLang="zh-CN" dirty="0">
                <a:latin typeface="+mn-ea"/>
              </a:rPr>
              <a:t>LSTM</a:t>
            </a:r>
            <a:r>
              <a:rPr lang="zh-CN" altLang="en-US" dirty="0">
                <a:latin typeface="+mn-ea"/>
              </a:rPr>
              <a:t>关键方程</a:t>
            </a:r>
          </a:p>
        </p:txBody>
      </p:sp>
      <p:sp>
        <p:nvSpPr>
          <p:cNvPr id="21" name="文本框 20">
            <a:extLst>
              <a:ext uri="{FF2B5EF4-FFF2-40B4-BE49-F238E27FC236}">
                <a16:creationId xmlns:a16="http://schemas.microsoft.com/office/drawing/2014/main" id="{D1D105C3-C7DB-0133-E702-B21A0D851710}"/>
              </a:ext>
            </a:extLst>
          </p:cNvPr>
          <p:cNvSpPr txBox="1"/>
          <p:nvPr/>
        </p:nvSpPr>
        <p:spPr>
          <a:xfrm>
            <a:off x="3758975" y="8551306"/>
            <a:ext cx="4583756" cy="369332"/>
          </a:xfrm>
          <a:prstGeom prst="rect">
            <a:avLst/>
          </a:prstGeom>
          <a:noFill/>
        </p:spPr>
        <p:txBody>
          <a:bodyPr wrap="square" rtlCol="0">
            <a:spAutoFit/>
          </a:bodyPr>
          <a:lstStyle/>
          <a:p>
            <a:r>
              <a:rPr lang="en-US" altLang="zh-CN" dirty="0" err="1"/>
              <a:t>ConvLSTM</a:t>
            </a:r>
            <a:r>
              <a:rPr lang="zh-CN" altLang="en-US" dirty="0"/>
              <a:t>关键方程</a:t>
            </a:r>
          </a:p>
        </p:txBody>
      </p:sp>
      <p:sp>
        <p:nvSpPr>
          <p:cNvPr id="22" name="矩形 21">
            <a:extLst>
              <a:ext uri="{FF2B5EF4-FFF2-40B4-BE49-F238E27FC236}">
                <a16:creationId xmlns:a16="http://schemas.microsoft.com/office/drawing/2014/main" id="{4FE9D246-57E2-93CF-799F-E3BC645D085D}"/>
              </a:ext>
            </a:extLst>
          </p:cNvPr>
          <p:cNvSpPr/>
          <p:nvPr/>
        </p:nvSpPr>
        <p:spPr>
          <a:xfrm>
            <a:off x="3119924" y="6140195"/>
            <a:ext cx="320040" cy="4158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a:extLst>
              <a:ext uri="{FF2B5EF4-FFF2-40B4-BE49-F238E27FC236}">
                <a16:creationId xmlns:a16="http://schemas.microsoft.com/office/drawing/2014/main" id="{5FC948E9-ACD3-CD85-EBD8-F6421D988ED4}"/>
              </a:ext>
            </a:extLst>
          </p:cNvPr>
          <p:cNvPicPr>
            <a:picLocks noChangeAspect="1"/>
          </p:cNvPicPr>
          <p:nvPr/>
        </p:nvPicPr>
        <p:blipFill rotWithShape="1">
          <a:blip r:embed="rId8">
            <a:extLst>
              <a:ext uri="{BEBA8EAE-BF5A-486C-A8C5-ECC9F3942E4B}">
                <a14:imgProps xmlns:a14="http://schemas.microsoft.com/office/drawing/2010/main">
                  <a14:imgLayer r:embed="rId9">
                    <a14:imgEffect>
                      <a14:sharpenSoften amount="50000"/>
                    </a14:imgEffect>
                  </a14:imgLayer>
                </a14:imgProps>
              </a:ext>
            </a:extLst>
          </a:blip>
          <a:srcRect t="5582" b="5557"/>
          <a:stretch/>
        </p:blipFill>
        <p:spPr>
          <a:xfrm>
            <a:off x="10711354" y="5711573"/>
            <a:ext cx="4533975" cy="3265236"/>
          </a:xfrm>
          <a:prstGeom prst="rect">
            <a:avLst/>
          </a:prstGeom>
        </p:spPr>
      </p:pic>
      <p:sp>
        <p:nvSpPr>
          <p:cNvPr id="6" name="文本框 5">
            <a:extLst>
              <a:ext uri="{FF2B5EF4-FFF2-40B4-BE49-F238E27FC236}">
                <a16:creationId xmlns:a16="http://schemas.microsoft.com/office/drawing/2014/main" id="{2BB24145-6DDF-7DBA-0C6E-9D7EADCD6CC9}"/>
              </a:ext>
            </a:extLst>
          </p:cNvPr>
          <p:cNvSpPr txBox="1"/>
          <p:nvPr/>
        </p:nvSpPr>
        <p:spPr>
          <a:xfrm>
            <a:off x="1172366" y="1096092"/>
            <a:ext cx="15659367" cy="1384995"/>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dirty="0">
                <a:latin typeface="+mn-ea"/>
              </a:rPr>
              <a:t>为了更好地模拟</a:t>
            </a:r>
            <a:r>
              <a:rPr lang="zh-CN" altLang="en-US" sz="2800" dirty="0">
                <a:solidFill>
                  <a:srgbClr val="FF0000"/>
                </a:solidFill>
                <a:latin typeface="+mn-ea"/>
              </a:rPr>
              <a:t>时空关系</a:t>
            </a:r>
            <a:r>
              <a:rPr lang="zh-CN" altLang="en-US" sz="2800" dirty="0">
                <a:latin typeface="+mn-ea"/>
              </a:rPr>
              <a:t>，该论文将</a:t>
            </a:r>
            <a:r>
              <a:rPr lang="en-US" altLang="zh-CN" sz="2800" dirty="0">
                <a:latin typeface="+mn-ea"/>
              </a:rPr>
              <a:t>LSTM</a:t>
            </a:r>
            <a:r>
              <a:rPr lang="zh-CN" altLang="en-US" sz="2800" dirty="0">
                <a:latin typeface="+mn-ea"/>
              </a:rPr>
              <a:t>函数的思想推广到在输入到状态和状态到状态的转换中具有卷积结构的卷积模型。通过叠加多个</a:t>
            </a:r>
            <a:r>
              <a:rPr lang="en-US" altLang="zh-CN" sz="2800" dirty="0" err="1">
                <a:latin typeface="+mn-ea"/>
              </a:rPr>
              <a:t>ConvLSTM</a:t>
            </a:r>
            <a:r>
              <a:rPr lang="zh-CN" altLang="en-US" sz="2800" dirty="0">
                <a:latin typeface="+mn-ea"/>
              </a:rPr>
              <a:t>层并形成编码预测结构。</a:t>
            </a:r>
            <a:r>
              <a:rPr lang="zh-CN" altLang="en-US" sz="2800" b="1" dirty="0">
                <a:solidFill>
                  <a:srgbClr val="C00000"/>
                </a:solidFill>
                <a:latin typeface="+mn-ea"/>
              </a:rPr>
              <a:t>适用于输入和预测目标均为时空序列的时空序列预测问题， </a:t>
            </a:r>
            <a:r>
              <a:rPr lang="en-US" altLang="zh-CN" sz="2800" b="1" dirty="0" err="1">
                <a:solidFill>
                  <a:srgbClr val="C00000"/>
                </a:solidFill>
                <a:latin typeface="+mn-ea"/>
              </a:rPr>
              <a:t>ConvLSTM</a:t>
            </a:r>
            <a:r>
              <a:rPr lang="zh-CN" altLang="en-US" sz="2800" b="1" dirty="0">
                <a:solidFill>
                  <a:srgbClr val="C00000"/>
                </a:solidFill>
                <a:latin typeface="+mn-ea"/>
              </a:rPr>
              <a:t>网络能够更好地捕捉时空相关性</a:t>
            </a:r>
          </a:p>
        </p:txBody>
      </p:sp>
    </p:spTree>
    <p:extLst>
      <p:ext uri="{BB962C8B-B14F-4D97-AF65-F5344CB8AC3E}">
        <p14:creationId xmlns:p14="http://schemas.microsoft.com/office/powerpoint/2010/main" val="597667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44778" y="278552"/>
            <a:ext cx="13537495" cy="655757"/>
          </a:xfrm>
          <a:prstGeom prst="rect">
            <a:avLst/>
          </a:prstGeom>
          <a:noFill/>
          <a:ln/>
        </p:spPr>
        <p:txBody>
          <a:bodyPr wrap="square" lIns="95250" tIns="95250" rIns="95250" bIns="95250" rtlCol="0" anchor="t">
            <a:spAutoFit/>
          </a:bodyPr>
          <a:lstStyle/>
          <a:p>
            <a:pPr lvl="1">
              <a:lnSpc>
                <a:spcPct val="120000"/>
              </a:lnSpc>
              <a:spcBef>
                <a:spcPts val="375"/>
              </a:spcBef>
            </a:pPr>
            <a:r>
              <a:rPr lang="en-US" altLang="zh-CN" sz="2700" b="1" dirty="0" err="1">
                <a:solidFill>
                  <a:srgbClr val="003366"/>
                </a:solidFill>
                <a:latin typeface="Microsoft Yahei" pitchFamily="34" charset="0"/>
                <a:ea typeface="Microsoft Yahei" pitchFamily="34" charset="-122"/>
              </a:rPr>
              <a:t>PredRNN</a:t>
            </a:r>
            <a:r>
              <a:rPr lang="en-US" altLang="zh-CN" sz="2700" b="1" dirty="0">
                <a:solidFill>
                  <a:srgbClr val="003366"/>
                </a:solidFill>
                <a:latin typeface="Microsoft Yahei" pitchFamily="34" charset="0"/>
                <a:ea typeface="Microsoft Yahei" pitchFamily="34" charset="-122"/>
              </a:rPr>
              <a:t> 2017</a:t>
            </a:r>
            <a:endParaRPr lang="en-US" altLang="zh-CN"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64" name="矩形 63">
            <a:extLst>
              <a:ext uri="{FF2B5EF4-FFF2-40B4-BE49-F238E27FC236}">
                <a16:creationId xmlns:a16="http://schemas.microsoft.com/office/drawing/2014/main" id="{B13D8796-260D-2DA2-4D4F-9890696C9C15}"/>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id="{CA2DB4A1-E01C-5439-E6F8-36247F1CAC2E}"/>
              </a:ext>
            </a:extLst>
          </p:cNvPr>
          <p:cNvSpPr/>
          <p:nvPr/>
        </p:nvSpPr>
        <p:spPr>
          <a:xfrm>
            <a:off x="12762756" y="7169343"/>
            <a:ext cx="4395618" cy="7140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0ED34F92-E7DD-2005-A623-44B1261B3995}"/>
              </a:ext>
            </a:extLst>
          </p:cNvPr>
          <p:cNvSpPr txBox="1"/>
          <p:nvPr/>
        </p:nvSpPr>
        <p:spPr>
          <a:xfrm>
            <a:off x="-152400" y="9504272"/>
            <a:ext cx="17533689" cy="400110"/>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【1】Wang, </a:t>
            </a:r>
            <a:r>
              <a:rPr lang="en-US" altLang="zh-CN" sz="2000" b="1" dirty="0" err="1">
                <a:solidFill>
                  <a:schemeClr val="bg1"/>
                </a:solidFill>
                <a:latin typeface="Times New Roman" panose="02020603050405020304" pitchFamily="18" charset="0"/>
                <a:cs typeface="Times New Roman" panose="02020603050405020304" pitchFamily="18" charset="0"/>
              </a:rPr>
              <a:t>Yunbo</a:t>
            </a:r>
            <a:r>
              <a:rPr lang="en-US" altLang="zh-CN" sz="2000" b="1" dirty="0">
                <a:solidFill>
                  <a:schemeClr val="bg1"/>
                </a:solidFill>
                <a:latin typeface="Times New Roman" panose="02020603050405020304" pitchFamily="18" charset="0"/>
                <a:cs typeface="Times New Roman" panose="02020603050405020304" pitchFamily="18" charset="0"/>
              </a:rPr>
              <a:t> et al. “</a:t>
            </a:r>
            <a:r>
              <a:rPr lang="en-US" altLang="zh-CN" sz="2000" b="1" dirty="0" err="1">
                <a:solidFill>
                  <a:schemeClr val="bg1"/>
                </a:solidFill>
                <a:latin typeface="Times New Roman" panose="02020603050405020304" pitchFamily="18" charset="0"/>
                <a:cs typeface="Times New Roman" panose="02020603050405020304" pitchFamily="18" charset="0"/>
              </a:rPr>
              <a:t>PredRNN</a:t>
            </a:r>
            <a:r>
              <a:rPr lang="en-US" altLang="zh-CN" sz="2000" b="1" dirty="0">
                <a:solidFill>
                  <a:schemeClr val="bg1"/>
                </a:solidFill>
                <a:latin typeface="Times New Roman" panose="02020603050405020304" pitchFamily="18" charset="0"/>
                <a:cs typeface="Times New Roman" panose="02020603050405020304" pitchFamily="18" charset="0"/>
              </a:rPr>
              <a:t>: Recurrent Neural Networks for Predictive Learning using Spatiotemporal LSTMs.” NIPS (2017).</a:t>
            </a:r>
          </a:p>
        </p:txBody>
      </p:sp>
      <p:pic>
        <p:nvPicPr>
          <p:cNvPr id="7" name="图片 6">
            <a:extLst>
              <a:ext uri="{FF2B5EF4-FFF2-40B4-BE49-F238E27FC236}">
                <a16:creationId xmlns:a16="http://schemas.microsoft.com/office/drawing/2014/main" id="{CA8DD7F5-013A-DD77-A80E-581D183B3EE0}"/>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642226" y="3843364"/>
            <a:ext cx="13944436" cy="5389297"/>
          </a:xfrm>
          <a:prstGeom prst="rect">
            <a:avLst/>
          </a:prstGeom>
        </p:spPr>
      </p:pic>
      <p:sp>
        <p:nvSpPr>
          <p:cNvPr id="6" name="文本框 5">
            <a:extLst>
              <a:ext uri="{FF2B5EF4-FFF2-40B4-BE49-F238E27FC236}">
                <a16:creationId xmlns:a16="http://schemas.microsoft.com/office/drawing/2014/main" id="{2BB24145-6DDF-7DBA-0C6E-9D7EADCD6CC9}"/>
              </a:ext>
            </a:extLst>
          </p:cNvPr>
          <p:cNvSpPr txBox="1"/>
          <p:nvPr/>
        </p:nvSpPr>
        <p:spPr>
          <a:xfrm>
            <a:off x="1154295" y="1186762"/>
            <a:ext cx="15509857" cy="2677656"/>
          </a:xfrm>
          <a:prstGeom prst="rect">
            <a:avLst/>
          </a:prstGeom>
          <a:noFill/>
        </p:spPr>
        <p:txBody>
          <a:bodyPr wrap="square" rtlCol="0">
            <a:spAutoFit/>
          </a:bodyPr>
          <a:lstStyle/>
          <a:p>
            <a:pPr marL="285750" indent="-285750">
              <a:buFont typeface="Wingdings" panose="05000000000000000000" pitchFamily="2" charset="2"/>
              <a:buChar char="l"/>
            </a:pPr>
            <a:r>
              <a:rPr lang="en-US" altLang="zh-CN" sz="2800" dirty="0" err="1">
                <a:latin typeface="+mn-ea"/>
              </a:rPr>
              <a:t>PredRNN</a:t>
            </a:r>
            <a:r>
              <a:rPr lang="zh-CN" altLang="en-US" sz="2800" dirty="0">
                <a:latin typeface="+mn-ea"/>
              </a:rPr>
              <a:t>是一种用于序列预测的端到端深度学习模型，特别是用于视频预测任务。允许属于不同</a:t>
            </a:r>
            <a:r>
              <a:rPr lang="en-US" altLang="zh-CN" sz="2800" dirty="0">
                <a:latin typeface="+mn-ea"/>
              </a:rPr>
              <a:t>LSTMS</a:t>
            </a:r>
            <a:r>
              <a:rPr lang="zh-CN" altLang="en-US" sz="2800" dirty="0">
                <a:latin typeface="+mn-ea"/>
              </a:rPr>
              <a:t>的单元</a:t>
            </a:r>
            <a:r>
              <a:rPr lang="zh-CN" altLang="en-US" sz="2800" dirty="0">
                <a:solidFill>
                  <a:srgbClr val="FF0000"/>
                </a:solidFill>
                <a:latin typeface="+mn-ea"/>
              </a:rPr>
              <a:t>跨层交互</a:t>
            </a:r>
            <a:r>
              <a:rPr lang="zh-CN" altLang="en-US" sz="2800" dirty="0">
                <a:latin typeface="+mn-ea"/>
              </a:rPr>
              <a:t>。</a:t>
            </a:r>
          </a:p>
          <a:p>
            <a:pPr marL="285750" indent="-285750">
              <a:buFont typeface="Wingdings" panose="05000000000000000000" pitchFamily="2" charset="2"/>
              <a:buChar char="l"/>
            </a:pPr>
            <a:r>
              <a:rPr lang="zh-CN" altLang="en-US" sz="2800" dirty="0">
                <a:latin typeface="+mn-ea"/>
              </a:rPr>
              <a:t>设计了一种新的时空</a:t>
            </a:r>
            <a:r>
              <a:rPr lang="en-US" altLang="zh-CN" sz="2800" dirty="0">
                <a:latin typeface="+mn-ea"/>
              </a:rPr>
              <a:t>LSTM</a:t>
            </a:r>
            <a:r>
              <a:rPr lang="zh-CN" altLang="en-US" sz="2800" dirty="0">
                <a:latin typeface="+mn-ea"/>
              </a:rPr>
              <a:t>（</a:t>
            </a:r>
            <a:r>
              <a:rPr lang="en-US" altLang="zh-CN" sz="2800" dirty="0">
                <a:latin typeface="+mn-ea"/>
              </a:rPr>
              <a:t>ST-LSTM</a:t>
            </a:r>
            <a:r>
              <a:rPr lang="zh-CN" altLang="en-US" sz="2800" dirty="0">
                <a:latin typeface="+mn-ea"/>
              </a:rPr>
              <a:t>）单元，它在一个统一的记忆单元中记忆空间和时间特征，并在</a:t>
            </a:r>
            <a:r>
              <a:rPr lang="zh-CN" altLang="en-US" sz="2800" dirty="0">
                <a:solidFill>
                  <a:srgbClr val="FF0000"/>
                </a:solidFill>
                <a:latin typeface="+mn-ea"/>
              </a:rPr>
              <a:t>垂直层面和水平层面</a:t>
            </a:r>
            <a:r>
              <a:rPr lang="zh-CN" altLang="en-US" sz="2800" dirty="0">
                <a:latin typeface="+mn-ea"/>
              </a:rPr>
              <a:t>上传递记忆。这种单元是</a:t>
            </a:r>
            <a:r>
              <a:rPr lang="en-US" altLang="zh-CN" sz="2800" dirty="0" err="1">
                <a:latin typeface="+mn-ea"/>
              </a:rPr>
              <a:t>PredRNN</a:t>
            </a:r>
            <a:r>
              <a:rPr lang="zh-CN" altLang="en-US" sz="2800" dirty="0">
                <a:latin typeface="+mn-ea"/>
              </a:rPr>
              <a:t>的关键部分。</a:t>
            </a:r>
            <a:endParaRPr lang="en-US" altLang="zh-CN" sz="2800" dirty="0">
              <a:latin typeface="+mn-ea"/>
            </a:endParaRPr>
          </a:p>
          <a:p>
            <a:pPr marL="285750" indent="-285750">
              <a:buFont typeface="Wingdings" panose="05000000000000000000" pitchFamily="2" charset="2"/>
              <a:buChar char="l"/>
            </a:pPr>
            <a:r>
              <a:rPr lang="zh-CN" altLang="en-US" sz="2800" b="1" i="0" dirty="0">
                <a:solidFill>
                  <a:srgbClr val="374151"/>
                </a:solidFill>
                <a:effectLst/>
                <a:latin typeface="Söhne"/>
              </a:rPr>
              <a:t>通过使用</a:t>
            </a:r>
            <a:r>
              <a:rPr lang="en-US" altLang="zh-CN" sz="2800" b="1" i="0" dirty="0" err="1">
                <a:solidFill>
                  <a:srgbClr val="374151"/>
                </a:solidFill>
                <a:effectLst/>
                <a:latin typeface="Söhne"/>
              </a:rPr>
              <a:t>PredRNN</a:t>
            </a:r>
            <a:r>
              <a:rPr lang="zh-CN" altLang="en-US" sz="2800" b="1" i="0" dirty="0">
                <a:solidFill>
                  <a:srgbClr val="374151"/>
                </a:solidFill>
                <a:effectLst/>
                <a:latin typeface="Söhne"/>
              </a:rPr>
              <a:t>，可以在预测视频序列方面取得令人印象深刻的结果，例如在视频补全和动作预测方面。</a:t>
            </a:r>
            <a:endParaRPr lang="zh-CN" altLang="en-US" sz="2800" b="1" dirty="0">
              <a:latin typeface="+mn-ea"/>
            </a:endParaRPr>
          </a:p>
        </p:txBody>
      </p:sp>
    </p:spTree>
    <p:extLst>
      <p:ext uri="{BB962C8B-B14F-4D97-AF65-F5344CB8AC3E}">
        <p14:creationId xmlns:p14="http://schemas.microsoft.com/office/powerpoint/2010/main" val="3865156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23714" y="278552"/>
            <a:ext cx="16471457" cy="1154355"/>
          </a:xfrm>
          <a:prstGeom prst="rect">
            <a:avLst/>
          </a:prstGeom>
          <a:noFill/>
          <a:ln/>
        </p:spPr>
        <p:txBody>
          <a:bodyPr wrap="square" lIns="95250" tIns="95250" rIns="95250" bIns="95250" rtlCol="0" anchor="t">
            <a:spAutoFit/>
          </a:bodyPr>
          <a:lstStyle/>
          <a:p>
            <a:pPr lvl="1">
              <a:lnSpc>
                <a:spcPct val="120000"/>
              </a:lnSpc>
              <a:spcBef>
                <a:spcPts val="375"/>
              </a:spcBef>
            </a:pPr>
            <a:r>
              <a:rPr lang="zh-CN" altLang="en-US" sz="2700" b="1" dirty="0">
                <a:solidFill>
                  <a:srgbClr val="003366"/>
                </a:solidFill>
                <a:latin typeface="Microsoft Yahei" pitchFamily="34" charset="0"/>
                <a:ea typeface="Microsoft Yahei" pitchFamily="34" charset="-122"/>
              </a:rPr>
              <a:t>自适应聚合的递归多视图立体网络</a:t>
            </a:r>
            <a:r>
              <a:rPr lang="en-US" altLang="zh-CN" sz="2700" b="1" dirty="0">
                <a:solidFill>
                  <a:srgbClr val="003366"/>
                </a:solidFill>
                <a:latin typeface="Microsoft Yahei" pitchFamily="34" charset="0"/>
                <a:ea typeface="Microsoft Yahei" pitchFamily="34" charset="-122"/>
              </a:rPr>
              <a:t>Adaptive Aggregation Recurrent Multi-view Stereo Network</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AA-</a:t>
            </a:r>
            <a:r>
              <a:rPr lang="en-US" altLang="zh-CN" sz="2700" b="1" dirty="0" err="1">
                <a:solidFill>
                  <a:srgbClr val="003366"/>
                </a:solidFill>
                <a:latin typeface="Microsoft Yahei" pitchFamily="34" charset="0"/>
                <a:ea typeface="Microsoft Yahei" pitchFamily="34" charset="-122"/>
              </a:rPr>
              <a:t>RMVSNet</a:t>
            </a:r>
            <a:r>
              <a:rPr lang="en-US" altLang="zh-CN" sz="2700" b="1" dirty="0">
                <a:solidFill>
                  <a:srgbClr val="003366"/>
                </a:solidFill>
                <a:latin typeface="Microsoft Yahei" pitchFamily="34" charset="0"/>
                <a:ea typeface="Microsoft Yahei" pitchFamily="34" charset="-122"/>
              </a:rPr>
              <a:t>)2021</a:t>
            </a:r>
            <a:endParaRPr lang="en-US" altLang="zh-CN"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64" name="矩形 63">
            <a:extLst>
              <a:ext uri="{FF2B5EF4-FFF2-40B4-BE49-F238E27FC236}">
                <a16:creationId xmlns:a16="http://schemas.microsoft.com/office/drawing/2014/main" id="{B13D8796-260D-2DA2-4D4F-9890696C9C15}"/>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0ED34F92-E7DD-2005-A623-44B1261B3995}"/>
              </a:ext>
            </a:extLst>
          </p:cNvPr>
          <p:cNvSpPr txBox="1"/>
          <p:nvPr/>
        </p:nvSpPr>
        <p:spPr>
          <a:xfrm>
            <a:off x="0" y="9475728"/>
            <a:ext cx="17708563" cy="400110"/>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[1] Wei, </a:t>
            </a:r>
            <a:r>
              <a:rPr lang="en-US" altLang="zh-CN" sz="2000" b="1" dirty="0" err="1">
                <a:solidFill>
                  <a:schemeClr val="bg1"/>
                </a:solidFill>
                <a:latin typeface="Times New Roman" panose="02020603050405020304" pitchFamily="18" charset="0"/>
                <a:cs typeface="Times New Roman" panose="02020603050405020304" pitchFamily="18" charset="0"/>
              </a:rPr>
              <a:t>Zizhuang</a:t>
            </a:r>
            <a:r>
              <a:rPr lang="en-US" altLang="zh-CN" sz="2000" b="1" dirty="0">
                <a:solidFill>
                  <a:schemeClr val="bg1"/>
                </a:solidFill>
                <a:latin typeface="Times New Roman" panose="02020603050405020304" pitchFamily="18" charset="0"/>
                <a:cs typeface="Times New Roman" panose="02020603050405020304" pitchFamily="18" charset="0"/>
              </a:rPr>
              <a:t> et al. “AA-</a:t>
            </a:r>
            <a:r>
              <a:rPr lang="en-US" altLang="zh-CN" sz="2000" b="1" dirty="0" err="1">
                <a:solidFill>
                  <a:schemeClr val="bg1"/>
                </a:solidFill>
                <a:latin typeface="Times New Roman" panose="02020603050405020304" pitchFamily="18" charset="0"/>
                <a:cs typeface="Times New Roman" panose="02020603050405020304" pitchFamily="18" charset="0"/>
              </a:rPr>
              <a:t>RMVSNet</a:t>
            </a:r>
            <a:r>
              <a:rPr lang="en-US" altLang="zh-CN" sz="2000" b="1" dirty="0">
                <a:solidFill>
                  <a:schemeClr val="bg1"/>
                </a:solidFill>
                <a:latin typeface="Times New Roman" panose="02020603050405020304" pitchFamily="18" charset="0"/>
                <a:cs typeface="Times New Roman" panose="02020603050405020304" pitchFamily="18" charset="0"/>
              </a:rPr>
              <a:t>: Adaptive Aggregation Recurrent Multi-view Stereo Network.” 2021 ICCV: 6167-6176.</a:t>
            </a:r>
          </a:p>
        </p:txBody>
      </p:sp>
      <p:pic>
        <p:nvPicPr>
          <p:cNvPr id="11" name="图片 10">
            <a:extLst>
              <a:ext uri="{FF2B5EF4-FFF2-40B4-BE49-F238E27FC236}">
                <a16:creationId xmlns:a16="http://schemas.microsoft.com/office/drawing/2014/main" id="{2505B424-C68E-56A4-2D83-04C84EB1BB65}"/>
              </a:ext>
            </a:extLst>
          </p:cNvPr>
          <p:cNvPicPr>
            <a:picLocks noChangeAspect="1"/>
          </p:cNvPicPr>
          <p:nvPr/>
        </p:nvPicPr>
        <p:blipFill>
          <a:blip r:embed="rId3"/>
          <a:stretch>
            <a:fillRect/>
          </a:stretch>
        </p:blipFill>
        <p:spPr>
          <a:xfrm>
            <a:off x="2866469" y="4153210"/>
            <a:ext cx="11823224" cy="5206671"/>
          </a:xfrm>
          <a:prstGeom prst="rect">
            <a:avLst/>
          </a:prstGeom>
        </p:spPr>
      </p:pic>
      <p:sp>
        <p:nvSpPr>
          <p:cNvPr id="6" name="文本框 5">
            <a:extLst>
              <a:ext uri="{FF2B5EF4-FFF2-40B4-BE49-F238E27FC236}">
                <a16:creationId xmlns:a16="http://schemas.microsoft.com/office/drawing/2014/main" id="{2BB24145-6DDF-7DBA-0C6E-9D7EADCD6CC9}"/>
              </a:ext>
            </a:extLst>
          </p:cNvPr>
          <p:cNvSpPr txBox="1"/>
          <p:nvPr/>
        </p:nvSpPr>
        <p:spPr>
          <a:xfrm>
            <a:off x="499914" y="1366412"/>
            <a:ext cx="16708734" cy="2677656"/>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b="0" i="0" dirty="0">
                <a:effectLst/>
                <a:latin typeface="Söhne"/>
              </a:rPr>
              <a:t>自适应聚合的递归多视图立体网络</a:t>
            </a:r>
            <a:r>
              <a:rPr lang="en-US" altLang="zh-CN" sz="2800" b="0" i="0" dirty="0">
                <a:effectLst/>
                <a:latin typeface="Söhne"/>
              </a:rPr>
              <a:t>(AA-</a:t>
            </a:r>
            <a:r>
              <a:rPr lang="en-US" altLang="zh-CN" sz="2800" b="0" i="0" dirty="0" err="1">
                <a:effectLst/>
                <a:latin typeface="Söhne"/>
              </a:rPr>
              <a:t>RMVSNet</a:t>
            </a:r>
            <a:r>
              <a:rPr lang="en-US" altLang="zh-CN" sz="2800" b="0" i="0" dirty="0">
                <a:effectLst/>
                <a:latin typeface="Söhne"/>
              </a:rPr>
              <a:t>)</a:t>
            </a:r>
            <a:r>
              <a:rPr lang="zh-CN" altLang="en-US" sz="2800" b="0" i="0" dirty="0">
                <a:effectLst/>
                <a:latin typeface="Söhne"/>
              </a:rPr>
              <a:t>是一种</a:t>
            </a:r>
            <a:r>
              <a:rPr lang="zh-CN" altLang="en-US" sz="2800" b="1" i="0" dirty="0">
                <a:solidFill>
                  <a:srgbClr val="C00000"/>
                </a:solidFill>
                <a:effectLst/>
                <a:latin typeface="Söhne"/>
              </a:rPr>
              <a:t>用于图像立体匹配</a:t>
            </a:r>
            <a:r>
              <a:rPr lang="zh-CN" altLang="en-US" sz="2800" b="0" i="0" dirty="0">
                <a:effectLst/>
                <a:latin typeface="Söhne"/>
              </a:rPr>
              <a:t>的深度学习网络。它是在多视图立体匹配问题上的一种改进方法。</a:t>
            </a:r>
            <a:endParaRPr lang="en-US" altLang="zh-CN" sz="2800" b="0" i="0" dirty="0">
              <a:effectLst/>
              <a:latin typeface="Söhne"/>
            </a:endParaRPr>
          </a:p>
          <a:p>
            <a:endParaRPr lang="en-US" altLang="zh-CN" sz="2800" dirty="0">
              <a:latin typeface="+mn-ea"/>
            </a:endParaRPr>
          </a:p>
          <a:p>
            <a:pPr marL="285750" indent="-285750">
              <a:buFont typeface="Wingdings" panose="05000000000000000000" pitchFamily="2" charset="2"/>
              <a:buChar char="l"/>
            </a:pPr>
            <a:r>
              <a:rPr lang="zh-CN" altLang="en-US" sz="2800" dirty="0">
                <a:latin typeface="Söhne"/>
              </a:rPr>
              <a:t>核心思想是将多个视角的图像作为输入，并</a:t>
            </a:r>
            <a:r>
              <a:rPr lang="zh-CN" altLang="en-US" sz="2800" b="1" dirty="0">
                <a:latin typeface="Söhne"/>
              </a:rPr>
              <a:t>使用递归神经网络（</a:t>
            </a:r>
            <a:r>
              <a:rPr lang="en-US" altLang="zh-CN" sz="2800" b="1" dirty="0">
                <a:latin typeface="Söhne"/>
              </a:rPr>
              <a:t>RNN</a:t>
            </a:r>
            <a:r>
              <a:rPr lang="zh-CN" altLang="en-US" sz="2800" b="1" dirty="0">
                <a:latin typeface="Söhne"/>
              </a:rPr>
              <a:t>）来捕捉图像中的空间结构</a:t>
            </a:r>
            <a:r>
              <a:rPr lang="zh-CN" altLang="en-US" sz="2800" dirty="0">
                <a:latin typeface="+mn-ea"/>
              </a:rPr>
              <a:t>。</a:t>
            </a:r>
            <a:r>
              <a:rPr lang="zh-CN" altLang="en-US" sz="2800" b="1" i="0" dirty="0">
                <a:solidFill>
                  <a:srgbClr val="C00000"/>
                </a:solidFill>
                <a:effectLst/>
                <a:latin typeface="Söhne"/>
              </a:rPr>
              <a:t>主要优势是它能够自适应地捕捉场景中的复杂结构和不规则形状。此外，该方法能够在不需要手动标注深度信息的情况下进行深度估计。（适用于无人驾驶汽车和机器人等需要快速准确深度估计的应用）</a:t>
            </a:r>
            <a:endParaRPr lang="zh-CN" altLang="en-US" sz="2800" b="1" dirty="0">
              <a:solidFill>
                <a:srgbClr val="C00000"/>
              </a:solidFill>
              <a:latin typeface="+mn-ea"/>
            </a:endParaRPr>
          </a:p>
        </p:txBody>
      </p:sp>
    </p:spTree>
    <p:extLst>
      <p:ext uri="{BB962C8B-B14F-4D97-AF65-F5344CB8AC3E}">
        <p14:creationId xmlns:p14="http://schemas.microsoft.com/office/powerpoint/2010/main" val="566931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23714" y="278552"/>
            <a:ext cx="16995606" cy="655757"/>
          </a:xfrm>
          <a:prstGeom prst="rect">
            <a:avLst/>
          </a:prstGeom>
          <a:noFill/>
          <a:ln/>
        </p:spPr>
        <p:txBody>
          <a:bodyPr wrap="square" lIns="95250" tIns="95250" rIns="95250" bIns="95250" rtlCol="0" anchor="t">
            <a:spAutoFit/>
          </a:bodyPr>
          <a:lstStyle/>
          <a:p>
            <a:pPr lvl="1">
              <a:lnSpc>
                <a:spcPct val="120000"/>
              </a:lnSpc>
              <a:spcBef>
                <a:spcPts val="375"/>
              </a:spcBef>
            </a:pPr>
            <a:r>
              <a:rPr lang="zh-CN" altLang="en-US" sz="2700" b="1" dirty="0">
                <a:solidFill>
                  <a:srgbClr val="003366"/>
                </a:solidFill>
                <a:latin typeface="Microsoft Yahei" pitchFamily="34" charset="0"/>
                <a:ea typeface="Microsoft Yahei" pitchFamily="34" charset="-122"/>
              </a:rPr>
              <a:t>张量训练分层递归神经网络 </a:t>
            </a:r>
            <a:r>
              <a:rPr lang="en-US" altLang="zh-CN" sz="2700" b="1" dirty="0">
                <a:solidFill>
                  <a:srgbClr val="003366"/>
                </a:solidFill>
                <a:latin typeface="Microsoft Yahei" pitchFamily="34" charset="0"/>
                <a:ea typeface="Microsoft Yahei" pitchFamily="34" charset="-122"/>
              </a:rPr>
              <a:t>Tensor-Train Hierarchical Recurrent Neural Network</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TTH-RNN)2021</a:t>
            </a:r>
            <a:endParaRPr lang="en-US" altLang="zh-CN"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6" name="文本框 5">
            <a:extLst>
              <a:ext uri="{FF2B5EF4-FFF2-40B4-BE49-F238E27FC236}">
                <a16:creationId xmlns:a16="http://schemas.microsoft.com/office/drawing/2014/main" id="{2BB24145-6DDF-7DBA-0C6E-9D7EADCD6CC9}"/>
              </a:ext>
            </a:extLst>
          </p:cNvPr>
          <p:cNvSpPr txBox="1"/>
          <p:nvPr/>
        </p:nvSpPr>
        <p:spPr>
          <a:xfrm>
            <a:off x="1154295" y="1329592"/>
            <a:ext cx="14263505" cy="3108543"/>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dirty="0">
                <a:latin typeface="+mn-ea"/>
              </a:rPr>
              <a:t>通过添加张量序列嵌入层，</a:t>
            </a:r>
            <a:r>
              <a:rPr lang="en-US" altLang="zh-CN" sz="2800" dirty="0">
                <a:latin typeface="+mn-ea"/>
              </a:rPr>
              <a:t>TTH-RNN</a:t>
            </a:r>
            <a:r>
              <a:rPr lang="zh-CN" altLang="en-US" sz="2800" dirty="0">
                <a:latin typeface="+mn-ea"/>
              </a:rPr>
              <a:t>可以</a:t>
            </a:r>
            <a:r>
              <a:rPr lang="zh-CN" altLang="en-US" sz="2800" dirty="0">
                <a:solidFill>
                  <a:srgbClr val="FF0000"/>
                </a:solidFill>
                <a:latin typeface="+mn-ea"/>
              </a:rPr>
              <a:t>避免</a:t>
            </a:r>
            <a:r>
              <a:rPr lang="zh-CN" altLang="en-US" sz="2800" dirty="0">
                <a:latin typeface="+mn-ea"/>
              </a:rPr>
              <a:t>高维视频特征导致的</a:t>
            </a:r>
            <a:r>
              <a:rPr lang="zh-CN" altLang="en-US" sz="2800" dirty="0">
                <a:solidFill>
                  <a:srgbClr val="FF0000"/>
                </a:solidFill>
                <a:latin typeface="+mn-ea"/>
              </a:rPr>
              <a:t>隐藏映射矩阵的大特征</a:t>
            </a:r>
            <a:r>
              <a:rPr lang="zh-CN" altLang="en-US" sz="2800" dirty="0">
                <a:latin typeface="+mn-ea"/>
              </a:rPr>
              <a:t>。它通过去除大部分训练参数来降低训练难度。</a:t>
            </a:r>
            <a:endParaRPr lang="en-US" altLang="zh-CN" sz="2800" dirty="0">
              <a:latin typeface="+mn-ea"/>
            </a:endParaRPr>
          </a:p>
          <a:p>
            <a:pPr marL="285750" indent="-285750">
              <a:buFont typeface="Wingdings" panose="05000000000000000000" pitchFamily="2" charset="2"/>
              <a:buChar char="l"/>
            </a:pPr>
            <a:endParaRPr lang="en-US" altLang="zh-CN" sz="2800" dirty="0">
              <a:latin typeface="+mn-ea"/>
            </a:endParaRPr>
          </a:p>
          <a:p>
            <a:pPr marL="285750" indent="-285750">
              <a:buFont typeface="Wingdings" panose="05000000000000000000" pitchFamily="2" charset="2"/>
              <a:buChar char="l"/>
            </a:pPr>
            <a:r>
              <a:rPr lang="zh-CN" altLang="en-US" sz="2800" dirty="0">
                <a:latin typeface="+mn-ea"/>
              </a:rPr>
              <a:t>通过开发</a:t>
            </a:r>
            <a:r>
              <a:rPr lang="en-US" altLang="zh-CN" sz="2800" dirty="0">
                <a:latin typeface="+mn-ea"/>
              </a:rPr>
              <a:t>RNN</a:t>
            </a:r>
            <a:r>
              <a:rPr lang="zh-CN" altLang="en-US" sz="2800" dirty="0">
                <a:latin typeface="+mn-ea"/>
              </a:rPr>
              <a:t>的分层结构，</a:t>
            </a:r>
            <a:r>
              <a:rPr lang="en-US" altLang="zh-CN" sz="2800" dirty="0">
                <a:latin typeface="+mn-ea"/>
              </a:rPr>
              <a:t>TTH-RNN</a:t>
            </a:r>
            <a:r>
              <a:rPr lang="zh-CN" altLang="en-US" sz="2800" dirty="0">
                <a:latin typeface="+mn-ea"/>
              </a:rPr>
              <a:t>可以捕获帧之间的</a:t>
            </a:r>
            <a:r>
              <a:rPr lang="zh-CN" altLang="en-US" sz="2800" dirty="0">
                <a:solidFill>
                  <a:srgbClr val="FF0000"/>
                </a:solidFill>
                <a:latin typeface="+mn-ea"/>
              </a:rPr>
              <a:t>长距离时间相关性</a:t>
            </a:r>
            <a:r>
              <a:rPr lang="zh-CN" altLang="en-US" sz="2800" dirty="0">
                <a:latin typeface="+mn-ea"/>
              </a:rPr>
              <a:t>。它扩展了</a:t>
            </a:r>
            <a:r>
              <a:rPr lang="en-US" altLang="zh-CN" sz="2800" dirty="0">
                <a:latin typeface="+mn-ea"/>
              </a:rPr>
              <a:t>RNN</a:t>
            </a:r>
            <a:r>
              <a:rPr lang="zh-CN" altLang="en-US" sz="2800" dirty="0">
                <a:latin typeface="+mn-ea"/>
              </a:rPr>
              <a:t>可以处理的最长序列的限制，同时，通过对帧序列进行分层建模，增强了非线性拟合能力。</a:t>
            </a:r>
            <a:r>
              <a:rPr lang="zh-CN" altLang="en-US" sz="2800" b="1" dirty="0">
                <a:solidFill>
                  <a:srgbClr val="C00000"/>
                </a:solidFill>
                <a:latin typeface="+mn-ea"/>
              </a:rPr>
              <a:t>适用于长视频数据的建模与分析</a:t>
            </a:r>
            <a:endParaRPr lang="en-US" altLang="zh-CN" sz="2800" b="1" dirty="0">
              <a:solidFill>
                <a:srgbClr val="C00000"/>
              </a:solidFill>
              <a:latin typeface="+mn-ea"/>
            </a:endParaRPr>
          </a:p>
          <a:p>
            <a:pPr marL="285750" indent="-285750">
              <a:buFont typeface="Wingdings" panose="05000000000000000000" pitchFamily="2" charset="2"/>
              <a:buChar char="l"/>
            </a:pPr>
            <a:endParaRPr lang="zh-CN" altLang="en-US" sz="2800" dirty="0">
              <a:latin typeface="+mn-ea"/>
            </a:endParaRPr>
          </a:p>
        </p:txBody>
      </p:sp>
      <p:sp>
        <p:nvSpPr>
          <p:cNvPr id="64" name="矩形 63">
            <a:extLst>
              <a:ext uri="{FF2B5EF4-FFF2-40B4-BE49-F238E27FC236}">
                <a16:creationId xmlns:a16="http://schemas.microsoft.com/office/drawing/2014/main" id="{B13D8796-260D-2DA2-4D4F-9890696C9C15}"/>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0ED34F92-E7DD-2005-A623-44B1261B3995}"/>
              </a:ext>
            </a:extLst>
          </p:cNvPr>
          <p:cNvSpPr txBox="1"/>
          <p:nvPr/>
        </p:nvSpPr>
        <p:spPr>
          <a:xfrm>
            <a:off x="0" y="9475728"/>
            <a:ext cx="17708563" cy="400110"/>
          </a:xfrm>
          <a:prstGeom prst="rect">
            <a:avLst/>
          </a:prstGeom>
          <a:noFill/>
        </p:spPr>
        <p:txBody>
          <a:bodyPr wrap="square" rtlCol="0">
            <a:spAutoFit/>
          </a:bodyPr>
          <a:lstStyle/>
          <a:p>
            <a:r>
              <a:rPr lang="en-US" altLang="zh-CN" sz="2000" b="1" dirty="0">
                <a:solidFill>
                  <a:schemeClr val="bg1"/>
                </a:solidFill>
                <a:latin typeface="Times New Roman" panose="02020603050405020304" pitchFamily="18" charset="0"/>
                <a:cs typeface="Times New Roman" panose="02020603050405020304" pitchFamily="18" charset="0"/>
              </a:rPr>
              <a:t>Zhao, Bin et al. “TTH-RNN: Tensor-Train Hierarchical Recurrent Neural Network for Video Summarization.” 2021 IEEE Transactions on Industrial Electronics</a:t>
            </a:r>
          </a:p>
        </p:txBody>
      </p:sp>
      <p:pic>
        <p:nvPicPr>
          <p:cNvPr id="7" name="图片 6">
            <a:extLst>
              <a:ext uri="{FF2B5EF4-FFF2-40B4-BE49-F238E27FC236}">
                <a16:creationId xmlns:a16="http://schemas.microsoft.com/office/drawing/2014/main" id="{21A571D7-0254-943C-B964-3080BAC7E643}"/>
              </a:ext>
            </a:extLst>
          </p:cNvPr>
          <p:cNvPicPr>
            <a:picLocks noChangeAspect="1"/>
          </p:cNvPicPr>
          <p:nvPr/>
        </p:nvPicPr>
        <p:blipFill>
          <a:blip r:embed="rId3"/>
          <a:stretch>
            <a:fillRect/>
          </a:stretch>
        </p:blipFill>
        <p:spPr>
          <a:xfrm>
            <a:off x="2853672" y="3890052"/>
            <a:ext cx="12135689" cy="5025473"/>
          </a:xfrm>
          <a:prstGeom prst="rect">
            <a:avLst/>
          </a:prstGeom>
        </p:spPr>
      </p:pic>
    </p:spTree>
    <p:extLst>
      <p:ext uri="{BB962C8B-B14F-4D97-AF65-F5344CB8AC3E}">
        <p14:creationId xmlns:p14="http://schemas.microsoft.com/office/powerpoint/2010/main" val="2433689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flipH="1">
            <a:off x="6736740" y="5435386"/>
            <a:ext cx="10847172" cy="4531574"/>
          </a:xfrm>
          <a:custGeom>
            <a:avLst/>
            <a:gdLst/>
            <a:ahLst/>
            <a:cxnLst/>
            <a:rect l="l" t="t" r="r" b="b"/>
            <a:pathLst>
              <a:path w="10847172" h="4531574">
                <a:moveTo>
                  <a:pt x="0" y="4531552"/>
                </a:moveTo>
                <a:lnTo>
                  <a:pt x="0" y="20787"/>
                </a:lnTo>
                <a:lnTo>
                  <a:pt x="10851457" y="4531552"/>
                </a:lnTo>
                <a:lnTo>
                  <a:pt x="0" y="4531552"/>
                </a:lnTo>
                <a:close/>
              </a:path>
            </a:pathLst>
          </a:custGeom>
          <a:solidFill>
            <a:srgbClr val="1F4E78"/>
          </a:solidFill>
          <a:ln/>
          <a:effectLst>
            <a:outerShdw blurRad="133350" dist="12700" dir="2700000" algn="bl" rotWithShape="0">
              <a:srgbClr val="000000">
                <a:alpha val="100000"/>
              </a:srgbClr>
            </a:outerShdw>
          </a:effectLst>
        </p:spPr>
      </p:sp>
      <p:sp>
        <p:nvSpPr>
          <p:cNvPr id="3" name="Shape 1"/>
          <p:cNvSpPr/>
          <p:nvPr/>
        </p:nvSpPr>
        <p:spPr>
          <a:xfrm>
            <a:off x="-52907" y="5435386"/>
            <a:ext cx="10847172" cy="4531574"/>
          </a:xfrm>
          <a:custGeom>
            <a:avLst/>
            <a:gdLst/>
            <a:ahLst/>
            <a:cxnLst/>
            <a:rect l="l" t="t" r="r" b="b"/>
            <a:pathLst>
              <a:path w="10847172" h="4531574">
                <a:moveTo>
                  <a:pt x="0" y="4531552"/>
                </a:moveTo>
                <a:lnTo>
                  <a:pt x="0" y="20787"/>
                </a:lnTo>
                <a:lnTo>
                  <a:pt x="10851457" y="4531552"/>
                </a:lnTo>
                <a:lnTo>
                  <a:pt x="0" y="4531552"/>
                </a:lnTo>
                <a:close/>
              </a:path>
            </a:pathLst>
          </a:custGeom>
          <a:solidFill>
            <a:srgbClr val="1F4E78"/>
          </a:solidFill>
          <a:ln/>
          <a:effectLst>
            <a:outerShdw blurRad="133350" dist="12700" dir="2700000" algn="bl" rotWithShape="0">
              <a:srgbClr val="000000">
                <a:alpha val="100000"/>
              </a:srgbClr>
            </a:outerShdw>
          </a:effectLst>
        </p:spPr>
      </p:sp>
      <p:sp>
        <p:nvSpPr>
          <p:cNvPr id="4" name="Text 2"/>
          <p:cNvSpPr/>
          <p:nvPr/>
        </p:nvSpPr>
        <p:spPr>
          <a:xfrm>
            <a:off x="1235467" y="3735682"/>
            <a:ext cx="15085457" cy="1737079"/>
          </a:xfrm>
          <a:prstGeom prst="rect">
            <a:avLst/>
          </a:prstGeom>
          <a:noFill/>
          <a:ln/>
        </p:spPr>
        <p:txBody>
          <a:bodyPr wrap="square" lIns="95250" tIns="95250" rIns="95250" bIns="95250" rtlCol="0" anchor="t">
            <a:spAutoFit/>
          </a:bodyPr>
          <a:lstStyle/>
          <a:p>
            <a:pPr algn="ctr">
              <a:lnSpc>
                <a:spcPct val="120000"/>
              </a:lnSpc>
              <a:spcBef>
                <a:spcPts val="375"/>
              </a:spcBef>
            </a:pPr>
            <a:r>
              <a:rPr lang="zh-CN" altLang="en-US" sz="9000" b="1" dirty="0">
                <a:solidFill>
                  <a:srgbClr val="1F4E78"/>
                </a:solidFill>
                <a:latin typeface="微软雅黑" pitchFamily="34" charset="0"/>
                <a:ea typeface="微软雅黑" pitchFamily="34" charset="-122"/>
                <a:cs typeface="微软雅黑" pitchFamily="34" charset="-120"/>
              </a:rPr>
              <a:t>恳请各位同学批评指正</a:t>
            </a:r>
            <a:endParaRPr lang="en-US" sz="3000" dirty="0"/>
          </a:p>
        </p:txBody>
      </p:sp>
      <p:pic>
        <p:nvPicPr>
          <p:cNvPr id="5" name="Image 0" descr="preencoded.png"/>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8245045" y="2024877"/>
            <a:ext cx="1352687" cy="142238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44779" y="278552"/>
            <a:ext cx="9397628" cy="655757"/>
          </a:xfrm>
          <a:prstGeom prst="rect">
            <a:avLst/>
          </a:prstGeom>
          <a:noFill/>
          <a:ln/>
        </p:spPr>
        <p:txBody>
          <a:bodyPr wrap="square" lIns="95250" tIns="95250" rIns="95250" bIns="95250" rtlCol="0" anchor="t">
            <a:spAutoFit/>
          </a:bodyPr>
          <a:lstStyle/>
          <a:p>
            <a:pPr>
              <a:lnSpc>
                <a:spcPct val="120000"/>
              </a:lnSpc>
              <a:spcBef>
                <a:spcPts val="375"/>
              </a:spcBef>
            </a:pPr>
            <a:r>
              <a:rPr lang="en-US" altLang="zh-CN" sz="2700" b="1" dirty="0">
                <a:solidFill>
                  <a:srgbClr val="003366"/>
                </a:solidFill>
                <a:latin typeface="Microsoft Yahei" pitchFamily="34" charset="0"/>
                <a:ea typeface="Microsoft Yahei" pitchFamily="34" charset="-122"/>
              </a:rPr>
              <a:t>Forward-Feed Neural Nets</a:t>
            </a:r>
            <a:endParaRPr lang="en-US"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15" name="Text 6"/>
          <p:cNvSpPr/>
          <p:nvPr/>
        </p:nvSpPr>
        <p:spPr>
          <a:xfrm>
            <a:off x="7225148" y="4743089"/>
            <a:ext cx="3217259" cy="475488"/>
          </a:xfrm>
          <a:prstGeom prst="rect">
            <a:avLst/>
          </a:prstGeom>
          <a:noFill/>
          <a:ln/>
        </p:spPr>
        <p:txBody>
          <a:bodyPr wrap="square" lIns="95250" tIns="95250" rIns="95250" bIns="95250" rtlCol="0" anchor="t">
            <a:spAutoFit/>
          </a:bodyPr>
          <a:lstStyle/>
          <a:p>
            <a:pPr algn="ctr">
              <a:lnSpc>
                <a:spcPct val="120000"/>
              </a:lnSpc>
              <a:spcBef>
                <a:spcPts val="375"/>
              </a:spcBef>
            </a:pPr>
            <a:r>
              <a:rPr lang="en-US" sz="2100" b="1" dirty="0">
                <a:solidFill>
                  <a:srgbClr val="FFFFFF"/>
                </a:solidFill>
                <a:latin typeface="Microsoft Yahei" pitchFamily="34" charset="0"/>
                <a:ea typeface="Microsoft Yahei" pitchFamily="34" charset="-122"/>
                <a:cs typeface="Microsoft Yahei" pitchFamily="34" charset="-120"/>
              </a:rPr>
              <a:t>添加文本标题</a:t>
            </a:r>
            <a:endParaRPr lang="en-US" sz="3000" dirty="0"/>
          </a:p>
        </p:txBody>
      </p:sp>
      <p:sp>
        <p:nvSpPr>
          <p:cNvPr id="6" name="文本框 5">
            <a:extLst>
              <a:ext uri="{FF2B5EF4-FFF2-40B4-BE49-F238E27FC236}">
                <a16:creationId xmlns:a16="http://schemas.microsoft.com/office/drawing/2014/main" id="{2BB24145-6DDF-7DBA-0C6E-9D7EADCD6CC9}"/>
              </a:ext>
            </a:extLst>
          </p:cNvPr>
          <p:cNvSpPr txBox="1"/>
          <p:nvPr/>
        </p:nvSpPr>
        <p:spPr>
          <a:xfrm>
            <a:off x="989195" y="1456592"/>
            <a:ext cx="9851258" cy="861774"/>
          </a:xfrm>
          <a:prstGeom prst="rect">
            <a:avLst/>
          </a:prstGeom>
          <a:noFill/>
        </p:spPr>
        <p:txBody>
          <a:bodyPr wrap="square" rtlCol="0">
            <a:spAutoFit/>
          </a:bodyPr>
          <a:lstStyle/>
          <a:p>
            <a:pPr marL="285750" indent="-285750">
              <a:buFont typeface="Wingdings" panose="05000000000000000000" pitchFamily="2" charset="2"/>
              <a:buChar char="l"/>
            </a:pPr>
            <a:r>
              <a:rPr lang="en-US" altLang="zh-CN" sz="3200" b="1" dirty="0"/>
              <a:t>Forward-Feed Neural Nets</a:t>
            </a:r>
          </a:p>
          <a:p>
            <a:pPr marL="285750" indent="-285750">
              <a:buFont typeface="Wingdings" panose="05000000000000000000" pitchFamily="2" charset="2"/>
              <a:buChar char="l"/>
            </a:pPr>
            <a:endParaRPr lang="zh-CN" altLang="en-US" dirty="0"/>
          </a:p>
        </p:txBody>
      </p:sp>
      <p:sp>
        <p:nvSpPr>
          <p:cNvPr id="8" name="文本框 7">
            <a:extLst>
              <a:ext uri="{FF2B5EF4-FFF2-40B4-BE49-F238E27FC236}">
                <a16:creationId xmlns:a16="http://schemas.microsoft.com/office/drawing/2014/main" id="{D6EAA227-F3E1-2845-A254-CE27513588EF}"/>
              </a:ext>
            </a:extLst>
          </p:cNvPr>
          <p:cNvSpPr txBox="1"/>
          <p:nvPr/>
        </p:nvSpPr>
        <p:spPr>
          <a:xfrm>
            <a:off x="1636294" y="2396348"/>
            <a:ext cx="13150516" cy="523220"/>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dirty="0"/>
              <a:t>可以是</a:t>
            </a:r>
            <a:r>
              <a:rPr lang="zh-CN" altLang="en-US" sz="2800" dirty="0">
                <a:solidFill>
                  <a:srgbClr val="FF0000"/>
                </a:solidFill>
              </a:rPr>
              <a:t>线性</a:t>
            </a:r>
            <a:r>
              <a:rPr lang="zh-CN" altLang="en-US" sz="2800" dirty="0"/>
              <a:t>的也可以是</a:t>
            </a:r>
            <a:r>
              <a:rPr lang="zh-CN" altLang="en-US" sz="2800" dirty="0">
                <a:solidFill>
                  <a:srgbClr val="FF0000"/>
                </a:solidFill>
              </a:rPr>
              <a:t>非线性</a:t>
            </a:r>
            <a:r>
              <a:rPr lang="zh-CN" altLang="en-US" sz="2800" dirty="0"/>
              <a:t>的，可以是单步的（一层）或者是多步的（多层）</a:t>
            </a:r>
          </a:p>
        </p:txBody>
      </p:sp>
      <p:sp>
        <p:nvSpPr>
          <p:cNvPr id="5" name="矩形 4">
            <a:extLst>
              <a:ext uri="{FF2B5EF4-FFF2-40B4-BE49-F238E27FC236}">
                <a16:creationId xmlns:a16="http://schemas.microsoft.com/office/drawing/2014/main" id="{4AFC2FFC-24FF-C423-DA59-5DB6BCBA0E4D}"/>
              </a:ext>
            </a:extLst>
          </p:cNvPr>
          <p:cNvSpPr/>
          <p:nvPr/>
        </p:nvSpPr>
        <p:spPr>
          <a:xfrm>
            <a:off x="13117262" y="8419246"/>
            <a:ext cx="3062177" cy="850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5F8E00FF-815D-98CF-6F09-B71300FC53C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727136" y="3103786"/>
            <a:ext cx="10968832" cy="3668265"/>
          </a:xfrm>
          <a:prstGeom prst="rect">
            <a:avLst/>
          </a:prstGeom>
        </p:spPr>
      </p:pic>
      <p:pic>
        <p:nvPicPr>
          <p:cNvPr id="12" name="图片 11">
            <a:extLst>
              <a:ext uri="{FF2B5EF4-FFF2-40B4-BE49-F238E27FC236}">
                <a16:creationId xmlns:a16="http://schemas.microsoft.com/office/drawing/2014/main" id="{612F54F7-E8C3-C517-52A8-53BCE44ED5D5}"/>
              </a:ext>
            </a:extLst>
          </p:cNvPr>
          <p:cNvPicPr>
            <a:picLocks noChangeAspect="1"/>
          </p:cNvPicPr>
          <p:nvPr/>
        </p:nvPicPr>
        <p:blipFill>
          <a:blip r:embed="rId5"/>
          <a:stretch>
            <a:fillRect/>
          </a:stretch>
        </p:blipFill>
        <p:spPr>
          <a:xfrm>
            <a:off x="7012334" y="7010824"/>
            <a:ext cx="3032418" cy="755970"/>
          </a:xfrm>
          <a:prstGeom prst="rect">
            <a:avLst/>
          </a:prstGeom>
        </p:spPr>
      </p:pic>
      <p:cxnSp>
        <p:nvCxnSpPr>
          <p:cNvPr id="9" name="直接箭头连接符 8">
            <a:extLst>
              <a:ext uri="{FF2B5EF4-FFF2-40B4-BE49-F238E27FC236}">
                <a16:creationId xmlns:a16="http://schemas.microsoft.com/office/drawing/2014/main" id="{4B4C27BA-4E63-2BB4-7926-1082F78EA00C}"/>
              </a:ext>
            </a:extLst>
          </p:cNvPr>
          <p:cNvCxnSpPr>
            <a:cxnSpLocks/>
            <a:stCxn id="10" idx="2"/>
          </p:cNvCxnSpPr>
          <p:nvPr/>
        </p:nvCxnSpPr>
        <p:spPr>
          <a:xfrm>
            <a:off x="8211552" y="6772051"/>
            <a:ext cx="0" cy="419581"/>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 name="矩形 6">
            <a:extLst>
              <a:ext uri="{FF2B5EF4-FFF2-40B4-BE49-F238E27FC236}">
                <a16:creationId xmlns:a16="http://schemas.microsoft.com/office/drawing/2014/main" id="{C1EC24F0-3200-E290-3528-29601102F199}"/>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685127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44779" y="278552"/>
            <a:ext cx="9397628" cy="655757"/>
          </a:xfrm>
          <a:prstGeom prst="rect">
            <a:avLst/>
          </a:prstGeom>
          <a:noFill/>
          <a:ln/>
        </p:spPr>
        <p:txBody>
          <a:bodyPr wrap="square" lIns="95250" tIns="95250" rIns="95250" bIns="95250" rtlCol="0" anchor="t">
            <a:spAutoFit/>
          </a:bodyPr>
          <a:lstStyle/>
          <a:p>
            <a:pPr>
              <a:lnSpc>
                <a:spcPct val="120000"/>
              </a:lnSpc>
              <a:spcBef>
                <a:spcPts val="375"/>
              </a:spcBef>
            </a:pPr>
            <a:r>
              <a:rPr lang="zh-CN" altLang="en-US" sz="2700" b="1" dirty="0">
                <a:solidFill>
                  <a:srgbClr val="003366"/>
                </a:solidFill>
                <a:latin typeface="Microsoft Yahei" pitchFamily="34" charset="0"/>
                <a:ea typeface="Microsoft Yahei" pitchFamily="34" charset="-122"/>
              </a:rPr>
              <a:t>线性动态系统（</a:t>
            </a:r>
            <a:r>
              <a:rPr lang="en-US" altLang="zh-CN" sz="2700" b="1" dirty="0">
                <a:solidFill>
                  <a:srgbClr val="003366"/>
                </a:solidFill>
                <a:latin typeface="Microsoft Yahei" pitchFamily="34" charset="0"/>
                <a:ea typeface="Microsoft Yahei" pitchFamily="34" charset="-122"/>
              </a:rPr>
              <a:t>Linear Dynamical System</a:t>
            </a:r>
            <a:r>
              <a:rPr lang="zh-CN" altLang="en-US" sz="2700" b="1" dirty="0">
                <a:solidFill>
                  <a:srgbClr val="003366"/>
                </a:solidFill>
                <a:latin typeface="Microsoft Yahei" pitchFamily="34" charset="0"/>
                <a:ea typeface="Microsoft Yahei" pitchFamily="34" charset="-122"/>
              </a:rPr>
              <a:t>）</a:t>
            </a:r>
            <a:endParaRPr lang="en-US" altLang="zh-CN"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13" name="Text 4"/>
          <p:cNvSpPr/>
          <p:nvPr/>
        </p:nvSpPr>
        <p:spPr>
          <a:xfrm>
            <a:off x="2154489" y="4844234"/>
            <a:ext cx="3217259" cy="475488"/>
          </a:xfrm>
          <a:prstGeom prst="rect">
            <a:avLst/>
          </a:prstGeom>
          <a:noFill/>
          <a:ln/>
        </p:spPr>
        <p:txBody>
          <a:bodyPr wrap="square" lIns="95250" tIns="95250" rIns="95250" bIns="95250" rtlCol="0" anchor="t">
            <a:spAutoFit/>
          </a:bodyPr>
          <a:lstStyle/>
          <a:p>
            <a:pPr algn="ctr">
              <a:lnSpc>
                <a:spcPct val="120000"/>
              </a:lnSpc>
              <a:spcBef>
                <a:spcPts val="375"/>
              </a:spcBef>
            </a:pPr>
            <a:r>
              <a:rPr lang="en-US" sz="2100" b="1" dirty="0">
                <a:solidFill>
                  <a:srgbClr val="FFFFFF"/>
                </a:solidFill>
                <a:latin typeface="Microsoft Yahei" pitchFamily="34" charset="0"/>
                <a:ea typeface="Microsoft Yahei" pitchFamily="34" charset="-122"/>
                <a:cs typeface="Microsoft Yahei" pitchFamily="34" charset="-120"/>
              </a:rPr>
              <a:t>添加文本标题</a:t>
            </a:r>
            <a:endParaRPr lang="en-US" sz="3000" dirty="0"/>
          </a:p>
        </p:txBody>
      </p:sp>
      <p:sp>
        <p:nvSpPr>
          <p:cNvPr id="15" name="Text 6"/>
          <p:cNvSpPr/>
          <p:nvPr/>
        </p:nvSpPr>
        <p:spPr>
          <a:xfrm>
            <a:off x="7225148" y="4743089"/>
            <a:ext cx="3217259" cy="475488"/>
          </a:xfrm>
          <a:prstGeom prst="rect">
            <a:avLst/>
          </a:prstGeom>
          <a:noFill/>
          <a:ln/>
        </p:spPr>
        <p:txBody>
          <a:bodyPr wrap="square" lIns="95250" tIns="95250" rIns="95250" bIns="95250" rtlCol="0" anchor="t">
            <a:spAutoFit/>
          </a:bodyPr>
          <a:lstStyle/>
          <a:p>
            <a:pPr algn="ctr">
              <a:lnSpc>
                <a:spcPct val="120000"/>
              </a:lnSpc>
              <a:spcBef>
                <a:spcPts val="375"/>
              </a:spcBef>
            </a:pPr>
            <a:r>
              <a:rPr lang="en-US" sz="2100" b="1" dirty="0">
                <a:solidFill>
                  <a:srgbClr val="FFFFFF"/>
                </a:solidFill>
                <a:latin typeface="Microsoft Yahei" pitchFamily="34" charset="0"/>
                <a:ea typeface="Microsoft Yahei" pitchFamily="34" charset="-122"/>
                <a:cs typeface="Microsoft Yahei" pitchFamily="34" charset="-120"/>
              </a:rPr>
              <a:t>添加文本标题</a:t>
            </a:r>
            <a:endParaRPr lang="en-US" sz="3000" dirty="0"/>
          </a:p>
        </p:txBody>
      </p:sp>
      <p:sp>
        <p:nvSpPr>
          <p:cNvPr id="6" name="文本框 5">
            <a:extLst>
              <a:ext uri="{FF2B5EF4-FFF2-40B4-BE49-F238E27FC236}">
                <a16:creationId xmlns:a16="http://schemas.microsoft.com/office/drawing/2014/main" id="{2BB24145-6DDF-7DBA-0C6E-9D7EADCD6CC9}"/>
              </a:ext>
            </a:extLst>
          </p:cNvPr>
          <p:cNvSpPr txBox="1"/>
          <p:nvPr/>
        </p:nvSpPr>
        <p:spPr>
          <a:xfrm>
            <a:off x="989195" y="1456592"/>
            <a:ext cx="9851258" cy="584775"/>
          </a:xfrm>
          <a:prstGeom prst="rect">
            <a:avLst/>
          </a:prstGeom>
          <a:noFill/>
        </p:spPr>
        <p:txBody>
          <a:bodyPr wrap="square" rtlCol="0">
            <a:spAutoFit/>
          </a:bodyPr>
          <a:lstStyle/>
          <a:p>
            <a:pPr marL="285750" indent="-285750">
              <a:buFont typeface="Wingdings" panose="05000000000000000000" pitchFamily="2" charset="2"/>
              <a:buChar char="l"/>
            </a:pPr>
            <a:r>
              <a:rPr lang="zh-CN" altLang="en-US" sz="3200" b="1" dirty="0"/>
              <a:t>线性动态系统</a:t>
            </a:r>
            <a:endParaRPr lang="zh-CN" altLang="en-US" dirty="0"/>
          </a:p>
        </p:txBody>
      </p:sp>
      <p:pic>
        <p:nvPicPr>
          <p:cNvPr id="14" name="图片 13">
            <a:extLst>
              <a:ext uri="{FF2B5EF4-FFF2-40B4-BE49-F238E27FC236}">
                <a16:creationId xmlns:a16="http://schemas.microsoft.com/office/drawing/2014/main" id="{E9366053-DFBF-7DCE-356A-57BFCF640080}"/>
              </a:ext>
            </a:extLst>
          </p:cNvPr>
          <p:cNvPicPr>
            <a:picLocks noChangeAspect="1"/>
          </p:cNvPicPr>
          <p:nvPr/>
        </p:nvPicPr>
        <p:blipFill>
          <a:blip r:embed="rId3"/>
          <a:stretch>
            <a:fillRect/>
          </a:stretch>
        </p:blipFill>
        <p:spPr>
          <a:xfrm>
            <a:off x="4868563" y="4392386"/>
            <a:ext cx="7561372" cy="4995454"/>
          </a:xfrm>
          <a:prstGeom prst="rect">
            <a:avLst/>
          </a:prstGeom>
        </p:spPr>
      </p:pic>
      <p:sp>
        <p:nvSpPr>
          <p:cNvPr id="5" name="矩形 4">
            <a:extLst>
              <a:ext uri="{FF2B5EF4-FFF2-40B4-BE49-F238E27FC236}">
                <a16:creationId xmlns:a16="http://schemas.microsoft.com/office/drawing/2014/main" id="{A640DAE6-DB1E-53D9-DA44-42039ED41F22}"/>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D6EAA227-F3E1-2845-A254-CE27513588EF}"/>
              </a:ext>
            </a:extLst>
          </p:cNvPr>
          <p:cNvSpPr txBox="1"/>
          <p:nvPr/>
        </p:nvSpPr>
        <p:spPr>
          <a:xfrm>
            <a:off x="1636294" y="2218857"/>
            <a:ext cx="13150516" cy="1815882"/>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dirty="0"/>
              <a:t>通常对于下一时间点的预测是</a:t>
            </a:r>
            <a:r>
              <a:rPr lang="zh-CN" altLang="en-US" sz="2800" dirty="0">
                <a:solidFill>
                  <a:srgbClr val="FF0000"/>
                </a:solidFill>
              </a:rPr>
              <a:t>根据历史数据</a:t>
            </a:r>
            <a:r>
              <a:rPr lang="zh-CN" altLang="en-US" sz="2800" dirty="0"/>
              <a:t>的，但也可以通过假如量化的事实信息（</a:t>
            </a:r>
            <a:r>
              <a:rPr lang="en-US" altLang="zh-CN" sz="2800" dirty="0"/>
              <a:t>driving input</a:t>
            </a:r>
            <a:r>
              <a:rPr lang="zh-CN" altLang="en-US" sz="2800" dirty="0"/>
              <a:t>），来完善输出。</a:t>
            </a:r>
            <a:endParaRPr lang="en-US" altLang="zh-CN" sz="2800" dirty="0"/>
          </a:p>
          <a:p>
            <a:pPr marL="285750" indent="-285750">
              <a:buFont typeface="Wingdings" panose="05000000000000000000" pitchFamily="2" charset="2"/>
              <a:buChar char="l"/>
            </a:pPr>
            <a:r>
              <a:rPr lang="en-US" altLang="zh-CN" sz="2800" b="1" i="0" dirty="0">
                <a:solidFill>
                  <a:srgbClr val="4D4D4D"/>
                </a:solidFill>
                <a:effectLst/>
                <a:latin typeface="-apple-system"/>
              </a:rPr>
              <a:t>HMM </a:t>
            </a:r>
            <a:r>
              <a:rPr lang="zh-CN" altLang="en-US" sz="2800" b="1" i="0" dirty="0">
                <a:solidFill>
                  <a:srgbClr val="4D4D4D"/>
                </a:solidFill>
                <a:effectLst/>
                <a:latin typeface="-apple-system"/>
              </a:rPr>
              <a:t>模型适用于隐变量是离散的值的时候，对于连续隐变量的 </a:t>
            </a:r>
            <a:r>
              <a:rPr lang="en-US" altLang="zh-CN" sz="2800" b="1" i="0" dirty="0">
                <a:solidFill>
                  <a:srgbClr val="4D4D4D"/>
                </a:solidFill>
                <a:effectLst/>
                <a:latin typeface="-apple-system"/>
              </a:rPr>
              <a:t>HMM</a:t>
            </a:r>
            <a:r>
              <a:rPr lang="zh-CN" altLang="en-US" sz="2800" b="1" i="0" dirty="0">
                <a:solidFill>
                  <a:srgbClr val="4D4D4D"/>
                </a:solidFill>
                <a:effectLst/>
                <a:latin typeface="-apple-system"/>
              </a:rPr>
              <a:t>，常用线性动态系统描述</a:t>
            </a:r>
            <a:r>
              <a:rPr lang="zh-CN" altLang="en-US" sz="2800" b="1" dirty="0">
                <a:solidFill>
                  <a:srgbClr val="4D4D4D"/>
                </a:solidFill>
                <a:latin typeface="-apple-system"/>
              </a:rPr>
              <a:t>。</a:t>
            </a:r>
            <a:endParaRPr lang="zh-CN" altLang="en-US" sz="2800" b="1" dirty="0"/>
          </a:p>
        </p:txBody>
      </p:sp>
    </p:spTree>
    <p:extLst>
      <p:ext uri="{BB962C8B-B14F-4D97-AF65-F5344CB8AC3E}">
        <p14:creationId xmlns:p14="http://schemas.microsoft.com/office/powerpoint/2010/main" val="2694152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44778" y="278552"/>
            <a:ext cx="13537495" cy="655757"/>
          </a:xfrm>
          <a:prstGeom prst="rect">
            <a:avLst/>
          </a:prstGeom>
          <a:noFill/>
          <a:ln/>
        </p:spPr>
        <p:txBody>
          <a:bodyPr wrap="square" lIns="95250" tIns="95250" rIns="95250" bIns="95250" rtlCol="0" anchor="t">
            <a:spAutoFit/>
          </a:bodyPr>
          <a:lstStyle/>
          <a:p>
            <a:pPr>
              <a:lnSpc>
                <a:spcPct val="120000"/>
              </a:lnSpc>
              <a:spcBef>
                <a:spcPts val="375"/>
              </a:spcBef>
            </a:pPr>
            <a:r>
              <a:rPr lang="zh-CN" altLang="en-US" sz="2700" b="1" dirty="0">
                <a:solidFill>
                  <a:srgbClr val="003366"/>
                </a:solidFill>
                <a:latin typeface="Microsoft Yahei" pitchFamily="34" charset="0"/>
                <a:ea typeface="Microsoft Yahei" pitchFamily="34" charset="-122"/>
              </a:rPr>
              <a:t>线性动态系统</a:t>
            </a:r>
            <a:r>
              <a:rPr lang="en-US" altLang="zh-CN" sz="2700" b="1" dirty="0">
                <a:solidFill>
                  <a:srgbClr val="003366"/>
                </a:solidFill>
                <a:latin typeface="Microsoft Yahei" pitchFamily="34" charset="0"/>
                <a:ea typeface="Microsoft Yahei" pitchFamily="34" charset="-122"/>
              </a:rPr>
              <a:t>——</a:t>
            </a:r>
            <a:r>
              <a:rPr lang="zh-CN" altLang="en-US" sz="2700" b="1" dirty="0">
                <a:solidFill>
                  <a:srgbClr val="003366"/>
                </a:solidFill>
                <a:latin typeface="Microsoft Yahei" pitchFamily="34" charset="0"/>
                <a:ea typeface="Microsoft Yahei" pitchFamily="34" charset="-122"/>
              </a:rPr>
              <a:t>隐马尔可夫模型（</a:t>
            </a:r>
            <a:r>
              <a:rPr lang="en-US" altLang="zh-CN" sz="2700" b="1" dirty="0">
                <a:solidFill>
                  <a:srgbClr val="003366"/>
                </a:solidFill>
                <a:latin typeface="Microsoft Yahei" pitchFamily="34" charset="0"/>
                <a:ea typeface="Microsoft Yahei" pitchFamily="34" charset="-122"/>
              </a:rPr>
              <a:t>Hidden Markov Models</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HMM)</a:t>
            </a:r>
            <a:endParaRPr lang="en-US" altLang="zh-CN"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13" name="Text 4"/>
          <p:cNvSpPr/>
          <p:nvPr/>
        </p:nvSpPr>
        <p:spPr>
          <a:xfrm>
            <a:off x="2154489" y="4844234"/>
            <a:ext cx="3217259" cy="475488"/>
          </a:xfrm>
          <a:prstGeom prst="rect">
            <a:avLst/>
          </a:prstGeom>
          <a:noFill/>
          <a:ln/>
        </p:spPr>
        <p:txBody>
          <a:bodyPr wrap="square" lIns="95250" tIns="95250" rIns="95250" bIns="95250" rtlCol="0" anchor="t">
            <a:spAutoFit/>
          </a:bodyPr>
          <a:lstStyle/>
          <a:p>
            <a:pPr algn="ctr">
              <a:lnSpc>
                <a:spcPct val="120000"/>
              </a:lnSpc>
              <a:spcBef>
                <a:spcPts val="375"/>
              </a:spcBef>
            </a:pPr>
            <a:r>
              <a:rPr lang="en-US" sz="2100" b="1" dirty="0">
                <a:solidFill>
                  <a:srgbClr val="FFFFFF"/>
                </a:solidFill>
                <a:latin typeface="Microsoft Yahei" pitchFamily="34" charset="0"/>
                <a:ea typeface="Microsoft Yahei" pitchFamily="34" charset="-122"/>
                <a:cs typeface="Microsoft Yahei" pitchFamily="34" charset="-120"/>
              </a:rPr>
              <a:t>添加文本标题</a:t>
            </a:r>
            <a:endParaRPr lang="en-US" sz="3000" dirty="0"/>
          </a:p>
        </p:txBody>
      </p:sp>
      <p:sp>
        <p:nvSpPr>
          <p:cNvPr id="6" name="文本框 5">
            <a:extLst>
              <a:ext uri="{FF2B5EF4-FFF2-40B4-BE49-F238E27FC236}">
                <a16:creationId xmlns:a16="http://schemas.microsoft.com/office/drawing/2014/main" id="{2BB24145-6DDF-7DBA-0C6E-9D7EADCD6CC9}"/>
              </a:ext>
            </a:extLst>
          </p:cNvPr>
          <p:cNvSpPr txBox="1"/>
          <p:nvPr/>
        </p:nvSpPr>
        <p:spPr>
          <a:xfrm>
            <a:off x="989195" y="1456592"/>
            <a:ext cx="9851258" cy="584775"/>
          </a:xfrm>
          <a:prstGeom prst="rect">
            <a:avLst/>
          </a:prstGeom>
          <a:noFill/>
        </p:spPr>
        <p:txBody>
          <a:bodyPr wrap="square" rtlCol="0">
            <a:spAutoFit/>
          </a:bodyPr>
          <a:lstStyle/>
          <a:p>
            <a:pPr marL="285750" indent="-285750">
              <a:buFont typeface="Wingdings" panose="05000000000000000000" pitchFamily="2" charset="2"/>
              <a:buChar char="l"/>
            </a:pPr>
            <a:r>
              <a:rPr lang="zh-CN" altLang="en-US" sz="3200" b="1" dirty="0"/>
              <a:t>隐马尔可夫模型</a:t>
            </a:r>
            <a:endParaRPr lang="zh-CN" altLang="en-US" dirty="0"/>
          </a:p>
        </p:txBody>
      </p:sp>
      <p:sp>
        <p:nvSpPr>
          <p:cNvPr id="8" name="文本框 7">
            <a:extLst>
              <a:ext uri="{FF2B5EF4-FFF2-40B4-BE49-F238E27FC236}">
                <a16:creationId xmlns:a16="http://schemas.microsoft.com/office/drawing/2014/main" id="{D6EAA227-F3E1-2845-A254-CE27513588EF}"/>
              </a:ext>
            </a:extLst>
          </p:cNvPr>
          <p:cNvSpPr txBox="1"/>
          <p:nvPr/>
        </p:nvSpPr>
        <p:spPr>
          <a:xfrm>
            <a:off x="1298265" y="3854897"/>
            <a:ext cx="7225250" cy="2246769"/>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b="1" dirty="0"/>
              <a:t>适用于：</a:t>
            </a:r>
            <a:endParaRPr lang="en-US" altLang="zh-CN" sz="2800" b="1" dirty="0"/>
          </a:p>
          <a:p>
            <a:r>
              <a:rPr lang="en-US" altLang="zh-CN" sz="2800" b="1" dirty="0"/>
              <a:t>1</a:t>
            </a:r>
            <a:r>
              <a:rPr lang="zh-CN" altLang="en-US" sz="2800" b="1" dirty="0"/>
              <a:t> </a:t>
            </a:r>
            <a:r>
              <a:rPr lang="en-US" altLang="zh-CN" sz="2800" b="1" dirty="0"/>
              <a:t>.</a:t>
            </a:r>
            <a:r>
              <a:rPr lang="zh-CN" altLang="en-US" sz="2800" b="1" dirty="0"/>
              <a:t>基于序列的模型，如时间序列或状态序列。</a:t>
            </a:r>
            <a:endParaRPr lang="en-US" altLang="zh-CN" sz="2800" b="1" dirty="0"/>
          </a:p>
          <a:p>
            <a:r>
              <a:rPr lang="en-US" altLang="zh-CN" sz="2800" b="1" dirty="0"/>
              <a:t>2 .</a:t>
            </a:r>
            <a:r>
              <a:rPr lang="zh-CN" altLang="en-US" sz="2800" b="1" dirty="0"/>
              <a:t>问题中存在两类数据，即观测序列和隐藏状态序列（状态序列）</a:t>
            </a:r>
            <a:endParaRPr lang="en-US" altLang="zh-CN" sz="2800" b="1" dirty="0"/>
          </a:p>
          <a:p>
            <a:r>
              <a:rPr lang="zh-CN" altLang="en-US" sz="2800" dirty="0"/>
              <a:t>如：输入法的补全</a:t>
            </a:r>
            <a:r>
              <a:rPr lang="en-US" altLang="zh-CN" sz="2800" dirty="0"/>
              <a:t>…</a:t>
            </a:r>
            <a:endParaRPr lang="zh-CN" altLang="en-US" sz="2800" dirty="0"/>
          </a:p>
        </p:txBody>
      </p:sp>
      <p:sp>
        <p:nvSpPr>
          <p:cNvPr id="10" name="文本框 9">
            <a:extLst>
              <a:ext uri="{FF2B5EF4-FFF2-40B4-BE49-F238E27FC236}">
                <a16:creationId xmlns:a16="http://schemas.microsoft.com/office/drawing/2014/main" id="{772BB538-9CD1-DC2E-D89C-B120ACBE5CEA}"/>
              </a:ext>
            </a:extLst>
          </p:cNvPr>
          <p:cNvSpPr txBox="1"/>
          <p:nvPr/>
        </p:nvSpPr>
        <p:spPr>
          <a:xfrm>
            <a:off x="2142991" y="8169688"/>
            <a:ext cx="4876506" cy="523220"/>
          </a:xfrm>
          <a:prstGeom prst="rect">
            <a:avLst/>
          </a:prstGeom>
          <a:noFill/>
        </p:spPr>
        <p:txBody>
          <a:bodyPr wrap="square" rtlCol="0">
            <a:spAutoFit/>
          </a:bodyPr>
          <a:lstStyle/>
          <a:p>
            <a:r>
              <a:rPr lang="zh-CN" altLang="en-US" sz="2800" dirty="0"/>
              <a:t>参数增多</a:t>
            </a:r>
            <a:r>
              <a:rPr lang="zh-CN" altLang="en-US" sz="2800" dirty="0">
                <a:solidFill>
                  <a:srgbClr val="FF0000"/>
                </a:solidFill>
              </a:rPr>
              <a:t>，状态向量</a:t>
            </a:r>
            <a:r>
              <a:rPr lang="zh-CN" altLang="en-US" sz="2800" dirty="0"/>
              <a:t>需要很大</a:t>
            </a:r>
          </a:p>
        </p:txBody>
      </p:sp>
      <p:cxnSp>
        <p:nvCxnSpPr>
          <p:cNvPr id="12" name="直接箭头连接符 11">
            <a:extLst>
              <a:ext uri="{FF2B5EF4-FFF2-40B4-BE49-F238E27FC236}">
                <a16:creationId xmlns:a16="http://schemas.microsoft.com/office/drawing/2014/main" id="{DD385C19-8135-D08F-1E4D-F15AA066DA94}"/>
              </a:ext>
            </a:extLst>
          </p:cNvPr>
          <p:cNvCxnSpPr>
            <a:cxnSpLocks/>
          </p:cNvCxnSpPr>
          <p:nvPr/>
        </p:nvCxnSpPr>
        <p:spPr>
          <a:xfrm flipH="1" flipV="1">
            <a:off x="7091502" y="8424476"/>
            <a:ext cx="2858969" cy="13645"/>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pic>
        <p:nvPicPr>
          <p:cNvPr id="14" name="图片 13">
            <a:extLst>
              <a:ext uri="{FF2B5EF4-FFF2-40B4-BE49-F238E27FC236}">
                <a16:creationId xmlns:a16="http://schemas.microsoft.com/office/drawing/2014/main" id="{BB8D8CB8-06F7-A2F5-252D-4E131BD397E2}"/>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Lst>
          </a:blip>
          <a:srcRect t="6223"/>
          <a:stretch/>
        </p:blipFill>
        <p:spPr>
          <a:xfrm>
            <a:off x="10022476" y="3255768"/>
            <a:ext cx="6436724" cy="6305332"/>
          </a:xfrm>
          <a:prstGeom prst="rect">
            <a:avLst/>
          </a:prstGeom>
        </p:spPr>
      </p:pic>
      <p:sp>
        <p:nvSpPr>
          <p:cNvPr id="5" name="矩形 4">
            <a:extLst>
              <a:ext uri="{FF2B5EF4-FFF2-40B4-BE49-F238E27FC236}">
                <a16:creationId xmlns:a16="http://schemas.microsoft.com/office/drawing/2014/main" id="{D16B263E-631A-04F8-2F8E-354E9E2B9741}"/>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9C594DCB-1E49-FC49-3837-0C68AEF532B8}"/>
              </a:ext>
            </a:extLst>
          </p:cNvPr>
          <p:cNvSpPr txBox="1"/>
          <p:nvPr/>
        </p:nvSpPr>
        <p:spPr>
          <a:xfrm>
            <a:off x="1290191" y="2205422"/>
            <a:ext cx="14975780" cy="954107"/>
          </a:xfrm>
          <a:prstGeom prst="rect">
            <a:avLst/>
          </a:prstGeom>
          <a:noFill/>
        </p:spPr>
        <p:txBody>
          <a:bodyPr wrap="square" rtlCol="0">
            <a:spAutoFit/>
          </a:bodyPr>
          <a:lstStyle/>
          <a:p>
            <a:pPr marL="457200" indent="-457200">
              <a:buFont typeface="Wingdings" panose="05000000000000000000" pitchFamily="2" charset="2"/>
              <a:buChar char="l"/>
            </a:pPr>
            <a:r>
              <a:rPr lang="zh-CN" altLang="en-US" sz="2800" dirty="0"/>
              <a:t>语言语义分析的难度在于，</a:t>
            </a:r>
            <a:r>
              <a:rPr lang="zh-CN" altLang="en-US" sz="2800" b="1" dirty="0"/>
              <a:t>字词排序的不同以及多音多义词的存在都会影响人们的理解，利用隐马尔科夫模型通过可观测的语句来获取背后隐藏的词性信息。</a:t>
            </a:r>
          </a:p>
        </p:txBody>
      </p:sp>
    </p:spTree>
    <p:extLst>
      <p:ext uri="{BB962C8B-B14F-4D97-AF65-F5344CB8AC3E}">
        <p14:creationId xmlns:p14="http://schemas.microsoft.com/office/powerpoint/2010/main" val="3682025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flipH="1">
            <a:off x="6736740" y="5435386"/>
            <a:ext cx="10847172" cy="4531574"/>
          </a:xfrm>
          <a:custGeom>
            <a:avLst/>
            <a:gdLst/>
            <a:ahLst/>
            <a:cxnLst/>
            <a:rect l="l" t="t" r="r" b="b"/>
            <a:pathLst>
              <a:path w="10847172" h="4531574">
                <a:moveTo>
                  <a:pt x="0" y="4531552"/>
                </a:moveTo>
                <a:lnTo>
                  <a:pt x="0" y="20787"/>
                </a:lnTo>
                <a:lnTo>
                  <a:pt x="10851457" y="4531552"/>
                </a:lnTo>
                <a:lnTo>
                  <a:pt x="0" y="4531552"/>
                </a:lnTo>
                <a:close/>
              </a:path>
            </a:pathLst>
          </a:custGeom>
          <a:solidFill>
            <a:srgbClr val="1F4E78"/>
          </a:solidFill>
          <a:ln/>
          <a:effectLst>
            <a:outerShdw blurRad="133350" dist="12700" dir="2700000" algn="bl" rotWithShape="0">
              <a:srgbClr val="000000">
                <a:alpha val="100000"/>
              </a:srgbClr>
            </a:outerShdw>
          </a:effectLst>
        </p:spPr>
      </p:sp>
      <p:sp>
        <p:nvSpPr>
          <p:cNvPr id="3" name="Shape 1"/>
          <p:cNvSpPr/>
          <p:nvPr/>
        </p:nvSpPr>
        <p:spPr>
          <a:xfrm>
            <a:off x="-52907" y="5435386"/>
            <a:ext cx="10847172" cy="4531574"/>
          </a:xfrm>
          <a:custGeom>
            <a:avLst/>
            <a:gdLst/>
            <a:ahLst/>
            <a:cxnLst/>
            <a:rect l="l" t="t" r="r" b="b"/>
            <a:pathLst>
              <a:path w="10847172" h="4531574">
                <a:moveTo>
                  <a:pt x="0" y="4531552"/>
                </a:moveTo>
                <a:lnTo>
                  <a:pt x="0" y="20787"/>
                </a:lnTo>
                <a:lnTo>
                  <a:pt x="10851457" y="4531552"/>
                </a:lnTo>
                <a:lnTo>
                  <a:pt x="0" y="4531552"/>
                </a:lnTo>
                <a:close/>
              </a:path>
            </a:pathLst>
          </a:custGeom>
          <a:solidFill>
            <a:srgbClr val="1F4E78"/>
          </a:solidFill>
          <a:ln/>
          <a:effectLst>
            <a:outerShdw blurRad="133350" dist="12700" dir="2700000" algn="bl" rotWithShape="0">
              <a:srgbClr val="000000">
                <a:alpha val="100000"/>
              </a:srgbClr>
            </a:outerShdw>
          </a:effectLst>
        </p:spPr>
      </p:sp>
      <p:sp>
        <p:nvSpPr>
          <p:cNvPr id="4" name="Text 2"/>
          <p:cNvSpPr/>
          <p:nvPr/>
        </p:nvSpPr>
        <p:spPr>
          <a:xfrm>
            <a:off x="1235467" y="3041068"/>
            <a:ext cx="15085457" cy="1737079"/>
          </a:xfrm>
          <a:prstGeom prst="rect">
            <a:avLst/>
          </a:prstGeom>
          <a:noFill/>
          <a:ln/>
        </p:spPr>
        <p:txBody>
          <a:bodyPr wrap="square" lIns="95250" tIns="95250" rIns="95250" bIns="95250" rtlCol="0" anchor="t">
            <a:spAutoFit/>
          </a:bodyPr>
          <a:lstStyle/>
          <a:p>
            <a:pPr algn="ctr">
              <a:lnSpc>
                <a:spcPct val="120000"/>
              </a:lnSpc>
              <a:spcBef>
                <a:spcPts val="375"/>
              </a:spcBef>
            </a:pPr>
            <a:r>
              <a:rPr lang="zh-CN" altLang="en-US" sz="9000" b="1" dirty="0">
                <a:solidFill>
                  <a:srgbClr val="1F4E78"/>
                </a:solidFill>
                <a:latin typeface="微软雅黑" pitchFamily="34" charset="0"/>
                <a:ea typeface="微软雅黑" pitchFamily="34" charset="-122"/>
              </a:rPr>
              <a:t>二、</a:t>
            </a:r>
            <a:r>
              <a:rPr lang="en-US" altLang="zh-CN" sz="9000" b="1" dirty="0">
                <a:solidFill>
                  <a:srgbClr val="1F4E78"/>
                </a:solidFill>
                <a:latin typeface="微软雅黑" pitchFamily="34" charset="0"/>
                <a:ea typeface="微软雅黑" pitchFamily="34" charset="-122"/>
              </a:rPr>
              <a:t>RNN</a:t>
            </a:r>
            <a:r>
              <a:rPr lang="zh-CN" altLang="en-US" sz="9000" b="1" dirty="0">
                <a:solidFill>
                  <a:srgbClr val="1F4E78"/>
                </a:solidFill>
                <a:latin typeface="微软雅黑" pitchFamily="34" charset="0"/>
                <a:ea typeface="微软雅黑" pitchFamily="34" charset="-122"/>
              </a:rPr>
              <a:t>经典模型</a:t>
            </a:r>
            <a:endParaRPr lang="en-US" sz="3000" dirty="0"/>
          </a:p>
        </p:txBody>
      </p:sp>
      <p:pic>
        <p:nvPicPr>
          <p:cNvPr id="5" name="Image 0" descr="preencoded.png"/>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7945550" y="1525019"/>
            <a:ext cx="1665380" cy="1516049"/>
          </a:xfrm>
          <a:prstGeom prst="rect">
            <a:avLst/>
          </a:prstGeom>
        </p:spPr>
      </p:pic>
      <p:pic>
        <p:nvPicPr>
          <p:cNvPr id="15" name="Image 3">
            <a:extLst>
              <a:ext uri="{FF2B5EF4-FFF2-40B4-BE49-F238E27FC236}">
                <a16:creationId xmlns:a16="http://schemas.microsoft.com/office/drawing/2014/main" id="{4118DFF4-9365-9448-707E-C36069B397C3}"/>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7178158" y="5584316"/>
            <a:ext cx="247210" cy="294648"/>
          </a:xfrm>
          <a:prstGeom prst="rect">
            <a:avLst/>
          </a:prstGeom>
        </p:spPr>
      </p:pic>
      <p:pic>
        <p:nvPicPr>
          <p:cNvPr id="16" name="Image 4">
            <a:extLst>
              <a:ext uri="{FF2B5EF4-FFF2-40B4-BE49-F238E27FC236}">
                <a16:creationId xmlns:a16="http://schemas.microsoft.com/office/drawing/2014/main" id="{2339EEEF-4800-4329-D996-1BCEC95F46E8}"/>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9301527" y="5343376"/>
            <a:ext cx="272181" cy="294648"/>
          </a:xfrm>
          <a:prstGeom prst="rect">
            <a:avLst/>
          </a:prstGeom>
        </p:spPr>
      </p:pic>
    </p:spTree>
    <p:extLst>
      <p:ext uri="{BB962C8B-B14F-4D97-AF65-F5344CB8AC3E}">
        <p14:creationId xmlns:p14="http://schemas.microsoft.com/office/powerpoint/2010/main" val="3087196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44778" y="278552"/>
            <a:ext cx="13537495" cy="655757"/>
          </a:xfrm>
          <a:prstGeom prst="rect">
            <a:avLst/>
          </a:prstGeom>
          <a:noFill/>
          <a:ln/>
        </p:spPr>
        <p:txBody>
          <a:bodyPr wrap="square" lIns="95250" tIns="95250" rIns="95250" bIns="95250" rtlCol="0" anchor="t">
            <a:spAutoFit/>
          </a:bodyPr>
          <a:lstStyle/>
          <a:p>
            <a:pPr>
              <a:lnSpc>
                <a:spcPct val="120000"/>
              </a:lnSpc>
              <a:spcBef>
                <a:spcPts val="375"/>
              </a:spcBef>
            </a:pPr>
            <a:r>
              <a:rPr lang="zh-CN" altLang="en-US" sz="2700" b="1" dirty="0">
                <a:solidFill>
                  <a:srgbClr val="003366"/>
                </a:solidFill>
                <a:latin typeface="Microsoft Yahei" pitchFamily="34" charset="0"/>
                <a:ea typeface="Microsoft Yahei" pitchFamily="34" charset="-122"/>
              </a:rPr>
              <a:t>循环神经网络（</a:t>
            </a:r>
            <a:r>
              <a:rPr lang="en-US" altLang="zh-CN" sz="2700" b="1" dirty="0">
                <a:solidFill>
                  <a:srgbClr val="003366"/>
                </a:solidFill>
                <a:latin typeface="Microsoft Yahei" pitchFamily="34" charset="0"/>
                <a:ea typeface="Microsoft Yahei" pitchFamily="34" charset="-122"/>
              </a:rPr>
              <a:t>Recurrent Neural Networks</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RNN</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1990</a:t>
            </a:r>
            <a:endParaRPr lang="en-US" altLang="zh-CN"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13" name="Text 4"/>
          <p:cNvSpPr/>
          <p:nvPr/>
        </p:nvSpPr>
        <p:spPr>
          <a:xfrm>
            <a:off x="2154489" y="4844234"/>
            <a:ext cx="3217259" cy="475488"/>
          </a:xfrm>
          <a:prstGeom prst="rect">
            <a:avLst/>
          </a:prstGeom>
          <a:noFill/>
          <a:ln/>
        </p:spPr>
        <p:txBody>
          <a:bodyPr wrap="square" lIns="95250" tIns="95250" rIns="95250" bIns="95250" rtlCol="0" anchor="t">
            <a:spAutoFit/>
          </a:bodyPr>
          <a:lstStyle/>
          <a:p>
            <a:pPr algn="ctr">
              <a:lnSpc>
                <a:spcPct val="120000"/>
              </a:lnSpc>
              <a:spcBef>
                <a:spcPts val="375"/>
              </a:spcBef>
            </a:pPr>
            <a:r>
              <a:rPr lang="en-US" sz="2100" b="1" dirty="0">
                <a:solidFill>
                  <a:srgbClr val="FFFFFF"/>
                </a:solidFill>
                <a:latin typeface="Microsoft Yahei" pitchFamily="34" charset="0"/>
                <a:ea typeface="Microsoft Yahei" pitchFamily="34" charset="-122"/>
                <a:cs typeface="Microsoft Yahei" pitchFamily="34" charset="-120"/>
              </a:rPr>
              <a:t>添加文本标题</a:t>
            </a:r>
            <a:endParaRPr lang="en-US" sz="3000" dirty="0"/>
          </a:p>
        </p:txBody>
      </p:sp>
      <p:sp>
        <p:nvSpPr>
          <p:cNvPr id="6" name="文本框 5">
            <a:extLst>
              <a:ext uri="{FF2B5EF4-FFF2-40B4-BE49-F238E27FC236}">
                <a16:creationId xmlns:a16="http://schemas.microsoft.com/office/drawing/2014/main" id="{2BB24145-6DDF-7DBA-0C6E-9D7EADCD6CC9}"/>
              </a:ext>
            </a:extLst>
          </p:cNvPr>
          <p:cNvSpPr txBox="1"/>
          <p:nvPr/>
        </p:nvSpPr>
        <p:spPr>
          <a:xfrm>
            <a:off x="989195" y="1456592"/>
            <a:ext cx="9851258" cy="584775"/>
          </a:xfrm>
          <a:prstGeom prst="rect">
            <a:avLst/>
          </a:prstGeom>
          <a:noFill/>
        </p:spPr>
        <p:txBody>
          <a:bodyPr wrap="square" rtlCol="0">
            <a:spAutoFit/>
          </a:bodyPr>
          <a:lstStyle/>
          <a:p>
            <a:pPr marL="285750" indent="-285750">
              <a:buFont typeface="Wingdings" panose="05000000000000000000" pitchFamily="2" charset="2"/>
              <a:buChar char="l"/>
            </a:pPr>
            <a:r>
              <a:rPr lang="en-US" altLang="zh-CN" sz="3200" b="1" dirty="0"/>
              <a:t>RNN</a:t>
            </a:r>
            <a:endParaRPr lang="zh-CN" altLang="en-US" dirty="0"/>
          </a:p>
        </p:txBody>
      </p:sp>
      <p:sp>
        <p:nvSpPr>
          <p:cNvPr id="8" name="文本框 7">
            <a:extLst>
              <a:ext uri="{FF2B5EF4-FFF2-40B4-BE49-F238E27FC236}">
                <a16:creationId xmlns:a16="http://schemas.microsoft.com/office/drawing/2014/main" id="{D6EAA227-F3E1-2845-A254-CE27513588EF}"/>
              </a:ext>
            </a:extLst>
          </p:cNvPr>
          <p:cNvSpPr txBox="1"/>
          <p:nvPr/>
        </p:nvSpPr>
        <p:spPr>
          <a:xfrm>
            <a:off x="1636294" y="2263770"/>
            <a:ext cx="13150516" cy="2246769"/>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dirty="0"/>
              <a:t>是一类以</a:t>
            </a:r>
            <a:r>
              <a:rPr lang="zh-CN" altLang="en-US" sz="2800" dirty="0">
                <a:solidFill>
                  <a:srgbClr val="FF0000"/>
                </a:solidFill>
              </a:rPr>
              <a:t>序列（</a:t>
            </a:r>
            <a:r>
              <a:rPr lang="en-US" altLang="zh-CN" sz="2800" dirty="0">
                <a:solidFill>
                  <a:srgbClr val="FF0000"/>
                </a:solidFill>
              </a:rPr>
              <a:t>sequence</a:t>
            </a:r>
            <a:r>
              <a:rPr lang="zh-CN" altLang="en-US" sz="2800" dirty="0">
                <a:solidFill>
                  <a:srgbClr val="FF0000"/>
                </a:solidFill>
              </a:rPr>
              <a:t>）数据</a:t>
            </a:r>
            <a:r>
              <a:rPr lang="zh-CN" altLang="en-US" sz="2800" dirty="0"/>
              <a:t>为输入，在序列的演进方向进行递归（</a:t>
            </a:r>
            <a:r>
              <a:rPr lang="en-US" altLang="zh-CN" sz="2800" dirty="0"/>
              <a:t>recursion</a:t>
            </a:r>
            <a:r>
              <a:rPr lang="zh-CN" altLang="en-US" sz="2800" dirty="0"/>
              <a:t>）且所有节点（循环单元）按链式连接的递归神经网络。</a:t>
            </a:r>
            <a:endParaRPr lang="en-US" altLang="zh-CN" sz="2800" dirty="0"/>
          </a:p>
          <a:p>
            <a:pPr marL="285750" indent="-285750">
              <a:buFont typeface="Wingdings" panose="05000000000000000000" pitchFamily="2" charset="2"/>
              <a:buChar char="l"/>
            </a:pPr>
            <a:endParaRPr lang="en-US" altLang="zh-CN" sz="2800" dirty="0"/>
          </a:p>
          <a:p>
            <a:pPr marL="285750" indent="-285750">
              <a:buFont typeface="Wingdings" panose="05000000000000000000" pitchFamily="2" charset="2"/>
              <a:buChar char="l"/>
            </a:pPr>
            <a:r>
              <a:rPr lang="zh-CN" altLang="en-US" sz="2800" b="1" i="0" dirty="0">
                <a:solidFill>
                  <a:srgbClr val="121212"/>
                </a:solidFill>
                <a:effectLst/>
                <a:latin typeface="-apple-system"/>
              </a:rPr>
              <a:t>能够保存更多过去节点的信息，也节省空间。</a:t>
            </a:r>
            <a:endParaRPr lang="en-US" altLang="zh-CN" sz="2800" b="1" dirty="0"/>
          </a:p>
          <a:p>
            <a:pPr marL="285750" indent="-285750">
              <a:buFont typeface="Wingdings" panose="05000000000000000000" pitchFamily="2" charset="2"/>
              <a:buChar char="l"/>
            </a:pPr>
            <a:endParaRPr lang="zh-CN" altLang="en-US" sz="2800" dirty="0"/>
          </a:p>
        </p:txBody>
      </p:sp>
      <p:pic>
        <p:nvPicPr>
          <p:cNvPr id="7" name="图片 6">
            <a:extLst>
              <a:ext uri="{FF2B5EF4-FFF2-40B4-BE49-F238E27FC236}">
                <a16:creationId xmlns:a16="http://schemas.microsoft.com/office/drawing/2014/main" id="{002368DA-1C73-F0F3-F067-546B7124F8D6}"/>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297546" y="4176844"/>
            <a:ext cx="13622323" cy="4356992"/>
          </a:xfrm>
          <a:prstGeom prst="rect">
            <a:avLst/>
          </a:prstGeom>
        </p:spPr>
      </p:pic>
      <p:sp>
        <p:nvSpPr>
          <p:cNvPr id="5" name="矩形 4">
            <a:extLst>
              <a:ext uri="{FF2B5EF4-FFF2-40B4-BE49-F238E27FC236}">
                <a16:creationId xmlns:a16="http://schemas.microsoft.com/office/drawing/2014/main" id="{416C5044-6FB0-9E2D-C5A3-59CB90F6EBA8}"/>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668822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044778" y="278552"/>
            <a:ext cx="13537495" cy="655757"/>
          </a:xfrm>
          <a:prstGeom prst="rect">
            <a:avLst/>
          </a:prstGeom>
          <a:noFill/>
          <a:ln/>
        </p:spPr>
        <p:txBody>
          <a:bodyPr wrap="square" lIns="95250" tIns="95250" rIns="95250" bIns="95250" rtlCol="0" anchor="t">
            <a:spAutoFit/>
          </a:bodyPr>
          <a:lstStyle/>
          <a:p>
            <a:pPr>
              <a:lnSpc>
                <a:spcPct val="120000"/>
              </a:lnSpc>
              <a:spcBef>
                <a:spcPts val="375"/>
              </a:spcBef>
            </a:pPr>
            <a:r>
              <a:rPr lang="zh-CN" altLang="en-US" sz="2700" b="1" dirty="0">
                <a:solidFill>
                  <a:srgbClr val="003366"/>
                </a:solidFill>
                <a:latin typeface="Microsoft Yahei" pitchFamily="34" charset="0"/>
                <a:ea typeface="Microsoft Yahei" pitchFamily="34" charset="-122"/>
              </a:rPr>
              <a:t>循环神经网络（</a:t>
            </a:r>
            <a:r>
              <a:rPr lang="en-US" altLang="zh-CN" sz="2700" b="1" dirty="0">
                <a:solidFill>
                  <a:srgbClr val="003366"/>
                </a:solidFill>
                <a:latin typeface="Microsoft Yahei" pitchFamily="34" charset="0"/>
                <a:ea typeface="Microsoft Yahei" pitchFamily="34" charset="-122"/>
              </a:rPr>
              <a:t>Recurrent Neural Networks</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RNN</a:t>
            </a:r>
            <a:r>
              <a:rPr lang="zh-CN" altLang="en-US" sz="2700" b="1" dirty="0">
                <a:solidFill>
                  <a:srgbClr val="003366"/>
                </a:solidFill>
                <a:latin typeface="Microsoft Yahei" pitchFamily="34" charset="0"/>
                <a:ea typeface="Microsoft Yahei" pitchFamily="34" charset="-122"/>
              </a:rPr>
              <a:t>）</a:t>
            </a:r>
            <a:r>
              <a:rPr lang="en-US" altLang="zh-CN" sz="2700" b="1" dirty="0">
                <a:solidFill>
                  <a:srgbClr val="003366"/>
                </a:solidFill>
                <a:latin typeface="Microsoft Yahei" pitchFamily="34" charset="0"/>
                <a:ea typeface="Microsoft Yahei" pitchFamily="34" charset="-122"/>
              </a:rPr>
              <a:t>1990</a:t>
            </a:r>
            <a:endParaRPr lang="en-US" altLang="zh-CN" sz="3000" dirty="0"/>
          </a:p>
        </p:txBody>
      </p:sp>
      <p:sp>
        <p:nvSpPr>
          <p:cNvPr id="3" name="Shape 1"/>
          <p:cNvSpPr/>
          <p:nvPr/>
        </p:nvSpPr>
        <p:spPr>
          <a:xfrm flipV="1">
            <a:off x="-453103" y="278552"/>
            <a:ext cx="1442298" cy="620477"/>
          </a:xfrm>
          <a:custGeom>
            <a:avLst/>
            <a:gdLst/>
            <a:ahLst/>
            <a:cxnLst/>
            <a:rect l="l" t="t" r="r" b="b"/>
            <a:pathLst>
              <a:path w="1442298" h="620477">
                <a:moveTo>
                  <a:pt x="1442298" y="0"/>
                </a:moveTo>
                <a:lnTo>
                  <a:pt x="0" y="0"/>
                </a:lnTo>
                <a:lnTo>
                  <a:pt x="0" y="620477"/>
                </a:lnTo>
                <a:lnTo>
                  <a:pt x="1029368" y="620477"/>
                </a:lnTo>
                <a:lnTo>
                  <a:pt x="1442298" y="0"/>
                </a:lnTo>
                <a:lnTo>
                  <a:pt x="1442298" y="0"/>
                </a:lnTo>
                <a:close/>
              </a:path>
            </a:pathLst>
          </a:custGeom>
          <a:solidFill>
            <a:srgbClr val="1F4E78"/>
          </a:solidFill>
          <a:ln/>
        </p:spPr>
      </p:sp>
      <p:sp>
        <p:nvSpPr>
          <p:cNvPr id="4" name="Shape 2"/>
          <p:cNvSpPr/>
          <p:nvPr/>
        </p:nvSpPr>
        <p:spPr>
          <a:xfrm>
            <a:off x="1172366" y="899029"/>
            <a:ext cx="16471457" cy="0"/>
          </a:xfrm>
          <a:custGeom>
            <a:avLst/>
            <a:gdLst/>
            <a:ahLst/>
            <a:cxnLst/>
            <a:rect l="l" t="t" r="r" b="b"/>
            <a:pathLst>
              <a:path w="16471457">
                <a:moveTo>
                  <a:pt x="0" y="0"/>
                </a:moveTo>
                <a:lnTo>
                  <a:pt x="16471457" y="0"/>
                </a:lnTo>
              </a:path>
            </a:pathLst>
          </a:custGeom>
          <a:noFill/>
          <a:ln w="19050">
            <a:solidFill>
              <a:srgbClr val="DBDBDB"/>
            </a:solidFill>
            <a:prstDash val="solid"/>
            <a:headEnd type="none"/>
            <a:tailEnd type="none"/>
          </a:ln>
        </p:spPr>
      </p:sp>
      <p:sp>
        <p:nvSpPr>
          <p:cNvPr id="13" name="Text 4"/>
          <p:cNvSpPr/>
          <p:nvPr/>
        </p:nvSpPr>
        <p:spPr>
          <a:xfrm>
            <a:off x="2154489" y="4844234"/>
            <a:ext cx="3217259" cy="475488"/>
          </a:xfrm>
          <a:prstGeom prst="rect">
            <a:avLst/>
          </a:prstGeom>
          <a:noFill/>
          <a:ln/>
        </p:spPr>
        <p:txBody>
          <a:bodyPr wrap="square" lIns="95250" tIns="95250" rIns="95250" bIns="95250" rtlCol="0" anchor="t">
            <a:spAutoFit/>
          </a:bodyPr>
          <a:lstStyle/>
          <a:p>
            <a:pPr algn="ctr">
              <a:lnSpc>
                <a:spcPct val="120000"/>
              </a:lnSpc>
              <a:spcBef>
                <a:spcPts val="375"/>
              </a:spcBef>
            </a:pPr>
            <a:r>
              <a:rPr lang="en-US" sz="2100" b="1" dirty="0">
                <a:solidFill>
                  <a:srgbClr val="FFFFFF"/>
                </a:solidFill>
                <a:latin typeface="Microsoft Yahei" pitchFamily="34" charset="0"/>
                <a:ea typeface="Microsoft Yahei" pitchFamily="34" charset="-122"/>
                <a:cs typeface="Microsoft Yahei" pitchFamily="34" charset="-120"/>
              </a:rPr>
              <a:t>添加文本标题</a:t>
            </a:r>
            <a:endParaRPr lang="en-US" sz="3000" dirty="0"/>
          </a:p>
        </p:txBody>
      </p:sp>
      <p:sp>
        <p:nvSpPr>
          <p:cNvPr id="6" name="文本框 5">
            <a:extLst>
              <a:ext uri="{FF2B5EF4-FFF2-40B4-BE49-F238E27FC236}">
                <a16:creationId xmlns:a16="http://schemas.microsoft.com/office/drawing/2014/main" id="{2BB24145-6DDF-7DBA-0C6E-9D7EADCD6CC9}"/>
              </a:ext>
            </a:extLst>
          </p:cNvPr>
          <p:cNvSpPr txBox="1"/>
          <p:nvPr/>
        </p:nvSpPr>
        <p:spPr>
          <a:xfrm>
            <a:off x="989195" y="1456592"/>
            <a:ext cx="9851258" cy="584775"/>
          </a:xfrm>
          <a:prstGeom prst="rect">
            <a:avLst/>
          </a:prstGeom>
          <a:noFill/>
        </p:spPr>
        <p:txBody>
          <a:bodyPr wrap="square" rtlCol="0">
            <a:spAutoFit/>
          </a:bodyPr>
          <a:lstStyle/>
          <a:p>
            <a:pPr marL="285750" indent="-285750">
              <a:buFont typeface="Wingdings" panose="05000000000000000000" pitchFamily="2" charset="2"/>
              <a:buChar char="l"/>
            </a:pPr>
            <a:r>
              <a:rPr lang="en-US" altLang="zh-CN" sz="3200" b="1" dirty="0"/>
              <a:t>RNN</a:t>
            </a:r>
            <a:r>
              <a:rPr lang="zh-CN" altLang="en-US" sz="3200" b="1" dirty="0"/>
              <a:t>（</a:t>
            </a:r>
            <a:r>
              <a:rPr lang="en-US" altLang="zh-CN" sz="3200" b="1" dirty="0"/>
              <a:t>1990</a:t>
            </a:r>
            <a:r>
              <a:rPr lang="zh-CN" altLang="en-US" sz="3200" b="1" dirty="0"/>
              <a:t>）</a:t>
            </a:r>
            <a:endParaRPr lang="zh-CN" altLang="en-US" dirty="0"/>
          </a:p>
        </p:txBody>
      </p:sp>
      <p:sp>
        <p:nvSpPr>
          <p:cNvPr id="8" name="文本框 7">
            <a:extLst>
              <a:ext uri="{FF2B5EF4-FFF2-40B4-BE49-F238E27FC236}">
                <a16:creationId xmlns:a16="http://schemas.microsoft.com/office/drawing/2014/main" id="{D6EAA227-F3E1-2845-A254-CE27513588EF}"/>
              </a:ext>
            </a:extLst>
          </p:cNvPr>
          <p:cNvSpPr txBox="1"/>
          <p:nvPr/>
        </p:nvSpPr>
        <p:spPr>
          <a:xfrm>
            <a:off x="1636294" y="2396348"/>
            <a:ext cx="13150516" cy="1384995"/>
          </a:xfrm>
          <a:prstGeom prst="rect">
            <a:avLst/>
          </a:prstGeom>
          <a:noFill/>
        </p:spPr>
        <p:txBody>
          <a:bodyPr wrap="square" rtlCol="0">
            <a:spAutoFit/>
          </a:bodyPr>
          <a:lstStyle/>
          <a:p>
            <a:pPr marL="285750" indent="-285750">
              <a:buFont typeface="Wingdings" panose="05000000000000000000" pitchFamily="2" charset="2"/>
              <a:buChar char="l"/>
            </a:pPr>
            <a:r>
              <a:rPr lang="zh-CN" altLang="en-US" sz="2800" dirty="0"/>
              <a:t>是一类以</a:t>
            </a:r>
            <a:r>
              <a:rPr lang="zh-CN" altLang="en-US" sz="2800" dirty="0">
                <a:solidFill>
                  <a:srgbClr val="FF0000"/>
                </a:solidFill>
              </a:rPr>
              <a:t>序列（</a:t>
            </a:r>
            <a:r>
              <a:rPr lang="en-US" altLang="zh-CN" sz="2800" dirty="0">
                <a:solidFill>
                  <a:srgbClr val="FF0000"/>
                </a:solidFill>
              </a:rPr>
              <a:t>sequence</a:t>
            </a:r>
            <a:r>
              <a:rPr lang="zh-CN" altLang="en-US" sz="2800" dirty="0">
                <a:solidFill>
                  <a:srgbClr val="FF0000"/>
                </a:solidFill>
              </a:rPr>
              <a:t>）数据</a:t>
            </a:r>
            <a:r>
              <a:rPr lang="zh-CN" altLang="en-US" sz="2800" dirty="0"/>
              <a:t>为输入，在序列的演进方向进行递归（</a:t>
            </a:r>
            <a:r>
              <a:rPr lang="en-US" altLang="zh-CN" sz="2800" dirty="0"/>
              <a:t>recursion</a:t>
            </a:r>
            <a:r>
              <a:rPr lang="zh-CN" altLang="en-US" sz="2800" dirty="0"/>
              <a:t>）且所有节点（循环单元）按链式连接的递归神经网络。</a:t>
            </a:r>
            <a:endParaRPr lang="en-US" altLang="zh-CN" sz="2800" dirty="0"/>
          </a:p>
          <a:p>
            <a:pPr marL="285750" indent="-285750">
              <a:buFont typeface="Wingdings" panose="05000000000000000000" pitchFamily="2" charset="2"/>
              <a:buChar char="l"/>
            </a:pPr>
            <a:endParaRPr lang="zh-CN" altLang="en-US" sz="2800" dirty="0"/>
          </a:p>
        </p:txBody>
      </p:sp>
      <p:pic>
        <p:nvPicPr>
          <p:cNvPr id="7" name="图片 6">
            <a:extLst>
              <a:ext uri="{FF2B5EF4-FFF2-40B4-BE49-F238E27FC236}">
                <a16:creationId xmlns:a16="http://schemas.microsoft.com/office/drawing/2014/main" id="{002368DA-1C73-F0F3-F067-546B7124F8D6}"/>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2297546" y="4176844"/>
            <a:ext cx="13622323" cy="4356992"/>
          </a:xfrm>
          <a:prstGeom prst="rect">
            <a:avLst/>
          </a:prstGeom>
        </p:spPr>
      </p:pic>
      <p:cxnSp>
        <p:nvCxnSpPr>
          <p:cNvPr id="9" name="直接箭头连接符 8">
            <a:extLst>
              <a:ext uri="{FF2B5EF4-FFF2-40B4-BE49-F238E27FC236}">
                <a16:creationId xmlns:a16="http://schemas.microsoft.com/office/drawing/2014/main" id="{97E36BC6-9396-2CBB-9862-70E7974A706C}"/>
              </a:ext>
            </a:extLst>
          </p:cNvPr>
          <p:cNvCxnSpPr>
            <a:cxnSpLocks/>
          </p:cNvCxnSpPr>
          <p:nvPr/>
        </p:nvCxnSpPr>
        <p:spPr>
          <a:xfrm flipV="1">
            <a:off x="3979333" y="6891867"/>
            <a:ext cx="0" cy="54186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连接符: 曲线 37">
            <a:extLst>
              <a:ext uri="{FF2B5EF4-FFF2-40B4-BE49-F238E27FC236}">
                <a16:creationId xmlns:a16="http://schemas.microsoft.com/office/drawing/2014/main" id="{A86331D4-079F-DB67-64A0-AF2EF814CB74}"/>
              </a:ext>
            </a:extLst>
          </p:cNvPr>
          <p:cNvCxnSpPr/>
          <p:nvPr/>
        </p:nvCxnSpPr>
        <p:spPr>
          <a:xfrm rot="10800000">
            <a:off x="3962401" y="5909733"/>
            <a:ext cx="16933" cy="12700"/>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45" name="任意多边形: 形状 44">
            <a:extLst>
              <a:ext uri="{FF2B5EF4-FFF2-40B4-BE49-F238E27FC236}">
                <a16:creationId xmlns:a16="http://schemas.microsoft.com/office/drawing/2014/main" id="{941A3967-FFCF-CF96-A44B-77A5FA35618B}"/>
              </a:ext>
            </a:extLst>
          </p:cNvPr>
          <p:cNvSpPr/>
          <p:nvPr/>
        </p:nvSpPr>
        <p:spPr>
          <a:xfrm>
            <a:off x="3996267" y="5643800"/>
            <a:ext cx="1278224" cy="582922"/>
          </a:xfrm>
          <a:custGeom>
            <a:avLst/>
            <a:gdLst>
              <a:gd name="connsiteX0" fmla="*/ 0 w 1278224"/>
              <a:gd name="connsiteY0" fmla="*/ 265933 h 582922"/>
              <a:gd name="connsiteX1" fmla="*/ 169333 w 1278224"/>
              <a:gd name="connsiteY1" fmla="*/ 45800 h 582922"/>
              <a:gd name="connsiteX2" fmla="*/ 711200 w 1278224"/>
              <a:gd name="connsiteY2" fmla="*/ 11933 h 582922"/>
              <a:gd name="connsiteX3" fmla="*/ 1066800 w 1278224"/>
              <a:gd name="connsiteY3" fmla="*/ 198200 h 582922"/>
              <a:gd name="connsiteX4" fmla="*/ 1270000 w 1278224"/>
              <a:gd name="connsiteY4" fmla="*/ 553800 h 582922"/>
              <a:gd name="connsiteX5" fmla="*/ 1219200 w 1278224"/>
              <a:gd name="connsiteY5" fmla="*/ 536867 h 582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78224" h="582922">
                <a:moveTo>
                  <a:pt x="0" y="265933"/>
                </a:moveTo>
                <a:cubicBezTo>
                  <a:pt x="25400" y="177033"/>
                  <a:pt x="50800" y="88133"/>
                  <a:pt x="169333" y="45800"/>
                </a:cubicBezTo>
                <a:cubicBezTo>
                  <a:pt x="287866" y="3467"/>
                  <a:pt x="561622" y="-13467"/>
                  <a:pt x="711200" y="11933"/>
                </a:cubicBezTo>
                <a:cubicBezTo>
                  <a:pt x="860778" y="37333"/>
                  <a:pt x="973667" y="107889"/>
                  <a:pt x="1066800" y="198200"/>
                </a:cubicBezTo>
                <a:cubicBezTo>
                  <a:pt x="1159933" y="288511"/>
                  <a:pt x="1244600" y="497356"/>
                  <a:pt x="1270000" y="553800"/>
                </a:cubicBezTo>
                <a:cubicBezTo>
                  <a:pt x="1295400" y="610245"/>
                  <a:pt x="1257300" y="573556"/>
                  <a:pt x="1219200" y="536867"/>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形状 45">
            <a:extLst>
              <a:ext uri="{FF2B5EF4-FFF2-40B4-BE49-F238E27FC236}">
                <a16:creationId xmlns:a16="http://schemas.microsoft.com/office/drawing/2014/main" id="{19F53474-5A1E-D172-00E4-8538D1B9F7F5}"/>
              </a:ext>
            </a:extLst>
          </p:cNvPr>
          <p:cNvSpPr/>
          <p:nvPr/>
        </p:nvSpPr>
        <p:spPr>
          <a:xfrm>
            <a:off x="3928533" y="6604000"/>
            <a:ext cx="1320800" cy="543644"/>
          </a:xfrm>
          <a:custGeom>
            <a:avLst/>
            <a:gdLst>
              <a:gd name="connsiteX0" fmla="*/ 1320800 w 1320800"/>
              <a:gd name="connsiteY0" fmla="*/ 0 h 543644"/>
              <a:gd name="connsiteX1" fmla="*/ 1185334 w 1320800"/>
              <a:gd name="connsiteY1" fmla="*/ 321733 h 543644"/>
              <a:gd name="connsiteX2" fmla="*/ 931334 w 1320800"/>
              <a:gd name="connsiteY2" fmla="*/ 491067 h 543644"/>
              <a:gd name="connsiteX3" fmla="*/ 524934 w 1320800"/>
              <a:gd name="connsiteY3" fmla="*/ 541867 h 543644"/>
              <a:gd name="connsiteX4" fmla="*/ 186267 w 1320800"/>
              <a:gd name="connsiteY4" fmla="*/ 440267 h 543644"/>
              <a:gd name="connsiteX5" fmla="*/ 0 w 1320800"/>
              <a:gd name="connsiteY5" fmla="*/ 287867 h 543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800" h="543644">
                <a:moveTo>
                  <a:pt x="1320800" y="0"/>
                </a:moveTo>
                <a:cubicBezTo>
                  <a:pt x="1285522" y="119944"/>
                  <a:pt x="1250245" y="239889"/>
                  <a:pt x="1185334" y="321733"/>
                </a:cubicBezTo>
                <a:cubicBezTo>
                  <a:pt x="1120423" y="403577"/>
                  <a:pt x="1041401" y="454378"/>
                  <a:pt x="931334" y="491067"/>
                </a:cubicBezTo>
                <a:cubicBezTo>
                  <a:pt x="821267" y="527756"/>
                  <a:pt x="649112" y="550334"/>
                  <a:pt x="524934" y="541867"/>
                </a:cubicBezTo>
                <a:cubicBezTo>
                  <a:pt x="400756" y="533400"/>
                  <a:pt x="273756" y="482600"/>
                  <a:pt x="186267" y="440267"/>
                </a:cubicBezTo>
                <a:cubicBezTo>
                  <a:pt x="98778" y="397934"/>
                  <a:pt x="49389" y="342900"/>
                  <a:pt x="0" y="287867"/>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箭头连接符 47">
            <a:extLst>
              <a:ext uri="{FF2B5EF4-FFF2-40B4-BE49-F238E27FC236}">
                <a16:creationId xmlns:a16="http://schemas.microsoft.com/office/drawing/2014/main" id="{98D316BE-547E-14A5-065A-D3DD8B896134}"/>
              </a:ext>
            </a:extLst>
          </p:cNvPr>
          <p:cNvCxnSpPr>
            <a:cxnSpLocks/>
          </p:cNvCxnSpPr>
          <p:nvPr/>
        </p:nvCxnSpPr>
        <p:spPr>
          <a:xfrm flipV="1">
            <a:off x="3979333" y="6891867"/>
            <a:ext cx="0" cy="54186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4E12F0DE-7CA5-8A0A-F01C-25C9204CA864}"/>
              </a:ext>
            </a:extLst>
          </p:cNvPr>
          <p:cNvSpPr txBox="1"/>
          <p:nvPr/>
        </p:nvSpPr>
        <p:spPr>
          <a:xfrm>
            <a:off x="4588933" y="5277529"/>
            <a:ext cx="1121954" cy="461665"/>
          </a:xfrm>
          <a:prstGeom prst="rect">
            <a:avLst/>
          </a:prstGeom>
          <a:noFill/>
        </p:spPr>
        <p:txBody>
          <a:bodyPr wrap="squar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store</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1EAF064D-1795-5B6D-3023-070A994F0B39}"/>
              </a:ext>
            </a:extLst>
          </p:cNvPr>
          <p:cNvSpPr/>
          <p:nvPr/>
        </p:nvSpPr>
        <p:spPr>
          <a:xfrm>
            <a:off x="-22474" y="9515838"/>
            <a:ext cx="17556163" cy="360000"/>
          </a:xfrm>
          <a:prstGeom prst="rect">
            <a:avLst/>
          </a:prstGeom>
          <a:solidFill>
            <a:srgbClr val="1F4E7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72E13D0C-BF75-5CD3-02F9-1D68A837867F}"/>
              </a:ext>
            </a:extLst>
          </p:cNvPr>
          <p:cNvSpPr txBox="1"/>
          <p:nvPr/>
        </p:nvSpPr>
        <p:spPr>
          <a:xfrm>
            <a:off x="3502448" y="6955042"/>
            <a:ext cx="300990" cy="461665"/>
          </a:xfrm>
          <a:prstGeom prst="rect">
            <a:avLst/>
          </a:prstGeom>
          <a:noFill/>
        </p:spPr>
        <p:txBody>
          <a:bodyPr wrap="square">
            <a:spAutoFit/>
          </a:bodyPr>
          <a:lstStyle/>
          <a:p>
            <a:r>
              <a:rPr lang="zh-CN" altLang="en-US" sz="2400" b="1" dirty="0">
                <a:solidFill>
                  <a:srgbClr val="FF0000"/>
                </a:solidFill>
              </a:rPr>
              <a:t>①</a:t>
            </a:r>
          </a:p>
        </p:txBody>
      </p:sp>
      <p:sp>
        <p:nvSpPr>
          <p:cNvPr id="15" name="文本框 14">
            <a:extLst>
              <a:ext uri="{FF2B5EF4-FFF2-40B4-BE49-F238E27FC236}">
                <a16:creationId xmlns:a16="http://schemas.microsoft.com/office/drawing/2014/main" id="{3613AD6A-A1AF-8595-6A51-48DCC11B1A9E}"/>
              </a:ext>
            </a:extLst>
          </p:cNvPr>
          <p:cNvSpPr txBox="1"/>
          <p:nvPr/>
        </p:nvSpPr>
        <p:spPr>
          <a:xfrm>
            <a:off x="4216415" y="5203014"/>
            <a:ext cx="507985" cy="461665"/>
          </a:xfrm>
          <a:prstGeom prst="rect">
            <a:avLst/>
          </a:prstGeom>
          <a:noFill/>
        </p:spPr>
        <p:txBody>
          <a:bodyPr wrap="square">
            <a:spAutoFit/>
          </a:bodyPr>
          <a:lstStyle/>
          <a:p>
            <a:r>
              <a:rPr lang="zh-CN" altLang="en-US" sz="2400" b="1" dirty="0">
                <a:solidFill>
                  <a:srgbClr val="FF0000"/>
                </a:solidFill>
              </a:rPr>
              <a:t>②</a:t>
            </a:r>
          </a:p>
        </p:txBody>
      </p:sp>
      <p:sp>
        <p:nvSpPr>
          <p:cNvPr id="20" name="文本框 19">
            <a:extLst>
              <a:ext uri="{FF2B5EF4-FFF2-40B4-BE49-F238E27FC236}">
                <a16:creationId xmlns:a16="http://schemas.microsoft.com/office/drawing/2014/main" id="{EF34483D-CEB0-3A5C-F497-766543445895}"/>
              </a:ext>
            </a:extLst>
          </p:cNvPr>
          <p:cNvSpPr txBox="1"/>
          <p:nvPr/>
        </p:nvSpPr>
        <p:spPr>
          <a:xfrm>
            <a:off x="4470407" y="6627157"/>
            <a:ext cx="406393"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Calibri" panose="020F0502020204030204"/>
                <a:ea typeface="等线" panose="02010600030101010101" pitchFamily="2" charset="-122"/>
                <a:cs typeface="+mn-cs"/>
              </a:rPr>
              <a:t>③</a:t>
            </a:r>
          </a:p>
        </p:txBody>
      </p:sp>
    </p:spTree>
    <p:extLst>
      <p:ext uri="{BB962C8B-B14F-4D97-AF65-F5344CB8AC3E}">
        <p14:creationId xmlns:p14="http://schemas.microsoft.com/office/powerpoint/2010/main" val="643863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40248</TotalTime>
  <Words>5849</Words>
  <Application>Microsoft Office PowerPoint</Application>
  <PresentationFormat>自定义</PresentationFormat>
  <Paragraphs>291</Paragraphs>
  <Slides>35</Slides>
  <Notes>35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35</vt:i4>
      </vt:variant>
    </vt:vector>
  </HeadingPairs>
  <TitlesOfParts>
    <vt:vector size="49" baseType="lpstr">
      <vt:lpstr>-apple-system</vt:lpstr>
      <vt:lpstr>Microsoft Yahei</vt:lpstr>
      <vt:lpstr>PingFang SC</vt:lpstr>
      <vt:lpstr>Söhne</vt:lpstr>
      <vt:lpstr>等线</vt:lpstr>
      <vt:lpstr>宋体</vt:lpstr>
      <vt:lpstr>微软雅黑</vt:lpstr>
      <vt:lpstr>微软雅黑</vt:lpstr>
      <vt:lpstr>Arial</vt:lpstr>
      <vt:lpstr>Calibri</vt:lpstr>
      <vt:lpstr>Cambria Math</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lenovo</cp:lastModifiedBy>
  <cp:revision>169</cp:revision>
  <dcterms:created xsi:type="dcterms:W3CDTF">2022-11-22T02:17:19Z</dcterms:created>
  <dcterms:modified xsi:type="dcterms:W3CDTF">2023-04-12T02:41:25Z</dcterms:modified>
</cp:coreProperties>
</file>