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comments/comment1.xml" ContentType="application/vnd.openxmlformats-officedocument.presentationml.comment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48"/>
  </p:notesMasterIdLst>
  <p:sldIdLst>
    <p:sldId id="287" r:id="rId3"/>
    <p:sldId id="288" r:id="rId4"/>
    <p:sldId id="289" r:id="rId5"/>
    <p:sldId id="294" r:id="rId6"/>
    <p:sldId id="312" r:id="rId7"/>
    <p:sldId id="300" r:id="rId8"/>
    <p:sldId id="313" r:id="rId9"/>
    <p:sldId id="301" r:id="rId10"/>
    <p:sldId id="315" r:id="rId11"/>
    <p:sldId id="316" r:id="rId12"/>
    <p:sldId id="317" r:id="rId13"/>
    <p:sldId id="322" r:id="rId14"/>
    <p:sldId id="323" r:id="rId15"/>
    <p:sldId id="318" r:id="rId16"/>
    <p:sldId id="319" r:id="rId17"/>
    <p:sldId id="320" r:id="rId18"/>
    <p:sldId id="321" r:id="rId19"/>
    <p:sldId id="326" r:id="rId20"/>
    <p:sldId id="327" r:id="rId21"/>
    <p:sldId id="328" r:id="rId22"/>
    <p:sldId id="329" r:id="rId23"/>
    <p:sldId id="330" r:id="rId24"/>
    <p:sldId id="331" r:id="rId25"/>
    <p:sldId id="332" r:id="rId26"/>
    <p:sldId id="335" r:id="rId27"/>
    <p:sldId id="336" r:id="rId28"/>
    <p:sldId id="333" r:id="rId29"/>
    <p:sldId id="334" r:id="rId30"/>
    <p:sldId id="337" r:id="rId31"/>
    <p:sldId id="338" r:id="rId32"/>
    <p:sldId id="324" r:id="rId33"/>
    <p:sldId id="325" r:id="rId34"/>
    <p:sldId id="339" r:id="rId35"/>
    <p:sldId id="340" r:id="rId36"/>
    <p:sldId id="341" r:id="rId37"/>
    <p:sldId id="342" r:id="rId38"/>
    <p:sldId id="343" r:id="rId39"/>
    <p:sldId id="344" r:id="rId40"/>
    <p:sldId id="345" r:id="rId41"/>
    <p:sldId id="346" r:id="rId42"/>
    <p:sldId id="347" r:id="rId43"/>
    <p:sldId id="348" r:id="rId44"/>
    <p:sldId id="314" r:id="rId45"/>
    <p:sldId id="349" r:id="rId46"/>
    <p:sldId id="311" r:id="rId47"/>
  </p:sldIdLst>
  <p:sldSz cx="12192000" cy="6858000"/>
  <p:notesSz cx="6858000" cy="9144000"/>
  <p:custDataLst>
    <p:tags r:id="rId4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飞" initials="孟飞" lastIdx="1" clrIdx="0">
    <p:extLst>
      <p:ext uri="{19B8F6BF-5375-455C-9EA6-DF929625EA0E}">
        <p15:presenceInfo xmlns:p15="http://schemas.microsoft.com/office/powerpoint/2012/main" userId="e4c1aaf59d16c6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F9FBD"/>
    <a:srgbClr val="A1D2E0"/>
    <a:srgbClr val="CDBF97"/>
    <a:srgbClr val="8D7545"/>
    <a:srgbClr val="ECE8E5"/>
    <a:srgbClr val="E4CBCB"/>
    <a:srgbClr val="A88755"/>
    <a:srgbClr val="1F2020"/>
    <a:srgbClr val="263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6284" autoAdjust="0"/>
  </p:normalViewPr>
  <p:slideViewPr>
    <p:cSldViewPr snapToGrid="0">
      <p:cViewPr varScale="1">
        <p:scale>
          <a:sx n="155" d="100"/>
          <a:sy n="155" d="100"/>
        </p:scale>
        <p:origin x="708" y="1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gs" Target="tags/tag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29T00:44:43.413"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77D22-AD28-43FC-8EB4-B134A7D334C3}" type="datetimeFigureOut">
              <a:rPr lang="zh-CN" altLang="en-US" smtClean="0"/>
              <a:t>2023/3/14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C8EFA-96ED-4A18-B46D-8BDC030E3AF6}" type="slidenum">
              <a:rPr lang="zh-CN" altLang="en-US" smtClean="0"/>
              <a:t>‹#›</a:t>
            </a:fld>
            <a:endParaRPr lang="zh-CN" altLang="en-US"/>
          </a:p>
        </p:txBody>
      </p:sp>
    </p:spTree>
    <p:extLst>
      <p:ext uri="{BB962C8B-B14F-4D97-AF65-F5344CB8AC3E}">
        <p14:creationId xmlns:p14="http://schemas.microsoft.com/office/powerpoint/2010/main" val="421636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DA8C8EFA-96ED-4A18-B46D-8BDC030E3AF6}" type="slidenum">
              <a:rPr lang="zh-CN" altLang="en-US" smtClean="0"/>
              <a:t>6</a:t>
            </a:fld>
            <a:endParaRPr lang="zh-CN" altLang="en-US"/>
          </a:p>
        </p:txBody>
      </p:sp>
    </p:spTree>
    <p:extLst>
      <p:ext uri="{BB962C8B-B14F-4D97-AF65-F5344CB8AC3E}">
        <p14:creationId xmlns:p14="http://schemas.microsoft.com/office/powerpoint/2010/main" val="330559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8C8EFA-96ED-4A18-B46D-8BDC030E3AF6}" type="slidenum">
              <a:rPr lang="zh-CN" altLang="en-US" smtClean="0"/>
              <a:t>41</a:t>
            </a:fld>
            <a:endParaRPr lang="zh-CN" altLang="en-US"/>
          </a:p>
        </p:txBody>
      </p:sp>
    </p:spTree>
    <p:extLst>
      <p:ext uri="{BB962C8B-B14F-4D97-AF65-F5344CB8AC3E}">
        <p14:creationId xmlns:p14="http://schemas.microsoft.com/office/powerpoint/2010/main" val="58775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30956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82697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803053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67804" y="6525239"/>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http://www.YPPPt.com/xiazai/</a:t>
            </a:r>
          </a:p>
        </p:txBody>
      </p:sp>
    </p:spTree>
    <p:extLst>
      <p:ext uri="{BB962C8B-B14F-4D97-AF65-F5344CB8AC3E}">
        <p14:creationId xmlns:p14="http://schemas.microsoft.com/office/powerpoint/2010/main" val="3672178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6510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2576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2023/3/14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1921834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2023/3/14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2388807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212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A1F59C-638C-4665-AFE6-5E1FB2BF00F3}"/>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27386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13702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58848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75121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364013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680679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91925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17751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994146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4.sv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4.sv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4.sv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4.sv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4.sv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4.sv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4.sv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sv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4.sv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4.sv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4.sv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4.sv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4.sv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4.sv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sv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4.sv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comments" Target="../comments/comment1.xml"/><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4.sv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37.xml"/><Relationship Id="rId6" Type="http://schemas.openxmlformats.org/officeDocument/2006/relationships/image" Target="../media/image47.png"/><Relationship Id="rId5" Type="http://schemas.openxmlformats.org/officeDocument/2006/relationships/image" Target="../media/image4.sv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4.svg"/></Relationships>
</file>

<file path=ppt/slides/_rels/slide4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4.svg"/></Relationships>
</file>

<file path=ppt/slides/_rels/slide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1">
            <a:extLst>
              <a:ext uri="{FF2B5EF4-FFF2-40B4-BE49-F238E27FC236}">
                <a16:creationId xmlns:a16="http://schemas.microsoft.com/office/drawing/2014/main" id="{4794F53A-7FF2-44F2-88C0-E4E8431B05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697669" y="1418730"/>
            <a:ext cx="3332554" cy="3938473"/>
          </a:xfrm>
          <a:prstGeom prst="rect">
            <a:avLst/>
          </a:prstGeom>
        </p:spPr>
      </p:pic>
      <p:sp>
        <p:nvSpPr>
          <p:cNvPr id="3" name="iconfont-11910-5686862">
            <a:extLst>
              <a:ext uri="{FF2B5EF4-FFF2-40B4-BE49-F238E27FC236}">
                <a16:creationId xmlns:a16="http://schemas.microsoft.com/office/drawing/2014/main" id="{8E34B27C-6579-49F3-9714-2A5428673A84}"/>
              </a:ext>
            </a:extLst>
          </p:cNvPr>
          <p:cNvSpPr>
            <a:spLocks noChangeAspect="1"/>
          </p:cNvSpPr>
          <p:nvPr/>
        </p:nvSpPr>
        <p:spPr bwMode="auto">
          <a:xfrm rot="16200000">
            <a:off x="742131" y="5880849"/>
            <a:ext cx="320765" cy="366309"/>
          </a:xfrm>
          <a:custGeom>
            <a:avLst/>
            <a:gdLst>
              <a:gd name="T0" fmla="*/ 4621 w 9242"/>
              <a:gd name="T1" fmla="*/ 10555 h 10555"/>
              <a:gd name="T2" fmla="*/ 4034 w 9242"/>
              <a:gd name="T3" fmla="*/ 10285 h 10555"/>
              <a:gd name="T4" fmla="*/ 244 w 9242"/>
              <a:gd name="T5" fmla="*/ 5872 h 10555"/>
              <a:gd name="T6" fmla="*/ 127 w 9242"/>
              <a:gd name="T7" fmla="*/ 5043 h 10555"/>
              <a:gd name="T8" fmla="*/ 831 w 9242"/>
              <a:gd name="T9" fmla="*/ 4592 h 10555"/>
              <a:gd name="T10" fmla="*/ 2221 w 9242"/>
              <a:gd name="T11" fmla="*/ 4592 h 10555"/>
              <a:gd name="T12" fmla="*/ 2221 w 9242"/>
              <a:gd name="T13" fmla="*/ 1200 h 10555"/>
              <a:gd name="T14" fmla="*/ 3421 w 9242"/>
              <a:gd name="T15" fmla="*/ 0 h 10555"/>
              <a:gd name="T16" fmla="*/ 5821 w 9242"/>
              <a:gd name="T17" fmla="*/ 0 h 10555"/>
              <a:gd name="T18" fmla="*/ 7021 w 9242"/>
              <a:gd name="T19" fmla="*/ 1200 h 10555"/>
              <a:gd name="T20" fmla="*/ 7021 w 9242"/>
              <a:gd name="T21" fmla="*/ 4591 h 10555"/>
              <a:gd name="T22" fmla="*/ 8411 w 9242"/>
              <a:gd name="T23" fmla="*/ 4591 h 10555"/>
              <a:gd name="T24" fmla="*/ 9115 w 9242"/>
              <a:gd name="T25" fmla="*/ 5042 h 10555"/>
              <a:gd name="T26" fmla="*/ 8999 w 9242"/>
              <a:gd name="T27" fmla="*/ 5871 h 10555"/>
              <a:gd name="T28" fmla="*/ 5209 w 9242"/>
              <a:gd name="T29" fmla="*/ 10285 h 10555"/>
              <a:gd name="T30" fmla="*/ 4621 w 9242"/>
              <a:gd name="T31" fmla="*/ 10555 h 10555"/>
              <a:gd name="T32" fmla="*/ 886 w 9242"/>
              <a:gd name="T33" fmla="*/ 5392 h 10555"/>
              <a:gd name="T34" fmla="*/ 4621 w 9242"/>
              <a:gd name="T35" fmla="*/ 9742 h 10555"/>
              <a:gd name="T36" fmla="*/ 8356 w 9242"/>
              <a:gd name="T37" fmla="*/ 5392 h 10555"/>
              <a:gd name="T38" fmla="*/ 6221 w 9242"/>
              <a:gd name="T39" fmla="*/ 5392 h 10555"/>
              <a:gd name="T40" fmla="*/ 6221 w 9242"/>
              <a:gd name="T41" fmla="*/ 1200 h 10555"/>
              <a:gd name="T42" fmla="*/ 5821 w 9242"/>
              <a:gd name="T43" fmla="*/ 800 h 10555"/>
              <a:gd name="T44" fmla="*/ 3421 w 9242"/>
              <a:gd name="T45" fmla="*/ 800 h 10555"/>
              <a:gd name="T46" fmla="*/ 3021 w 9242"/>
              <a:gd name="T47" fmla="*/ 1200 h 10555"/>
              <a:gd name="T48" fmla="*/ 3021 w 9242"/>
              <a:gd name="T49" fmla="*/ 5391 h 10555"/>
              <a:gd name="T50" fmla="*/ 886 w 9242"/>
              <a:gd name="T51" fmla="*/ 5391 h 10555"/>
              <a:gd name="T52" fmla="*/ 886 w 9242"/>
              <a:gd name="T53" fmla="*/ 5392 h 10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42" h="10555">
                <a:moveTo>
                  <a:pt x="4621" y="10555"/>
                </a:moveTo>
                <a:cubicBezTo>
                  <a:pt x="4395" y="10555"/>
                  <a:pt x="4181" y="10456"/>
                  <a:pt x="4034" y="10285"/>
                </a:cubicBezTo>
                <a:lnTo>
                  <a:pt x="244" y="5872"/>
                </a:lnTo>
                <a:cubicBezTo>
                  <a:pt x="44" y="5640"/>
                  <a:pt x="0" y="5322"/>
                  <a:pt x="127" y="5043"/>
                </a:cubicBezTo>
                <a:cubicBezTo>
                  <a:pt x="255" y="4765"/>
                  <a:pt x="525" y="4592"/>
                  <a:pt x="831" y="4592"/>
                </a:cubicBezTo>
                <a:lnTo>
                  <a:pt x="2221" y="4592"/>
                </a:lnTo>
                <a:lnTo>
                  <a:pt x="2221" y="1200"/>
                </a:lnTo>
                <a:cubicBezTo>
                  <a:pt x="2221" y="539"/>
                  <a:pt x="2760" y="0"/>
                  <a:pt x="3421" y="0"/>
                </a:cubicBezTo>
                <a:lnTo>
                  <a:pt x="5821" y="0"/>
                </a:lnTo>
                <a:cubicBezTo>
                  <a:pt x="6482" y="0"/>
                  <a:pt x="7021" y="539"/>
                  <a:pt x="7021" y="1200"/>
                </a:cubicBezTo>
                <a:lnTo>
                  <a:pt x="7021" y="4591"/>
                </a:lnTo>
                <a:lnTo>
                  <a:pt x="8411" y="4591"/>
                </a:lnTo>
                <a:cubicBezTo>
                  <a:pt x="8717" y="4591"/>
                  <a:pt x="8987" y="4764"/>
                  <a:pt x="9115" y="5042"/>
                </a:cubicBezTo>
                <a:cubicBezTo>
                  <a:pt x="9242" y="5321"/>
                  <a:pt x="9199" y="5639"/>
                  <a:pt x="8999" y="5871"/>
                </a:cubicBezTo>
                <a:lnTo>
                  <a:pt x="5209" y="10285"/>
                </a:lnTo>
                <a:cubicBezTo>
                  <a:pt x="5061" y="10457"/>
                  <a:pt x="4847" y="10555"/>
                  <a:pt x="4621" y="10555"/>
                </a:cubicBezTo>
                <a:close/>
                <a:moveTo>
                  <a:pt x="886" y="5392"/>
                </a:moveTo>
                <a:lnTo>
                  <a:pt x="4621" y="9742"/>
                </a:lnTo>
                <a:lnTo>
                  <a:pt x="8356" y="5392"/>
                </a:lnTo>
                <a:lnTo>
                  <a:pt x="6221" y="5392"/>
                </a:lnTo>
                <a:lnTo>
                  <a:pt x="6221" y="1200"/>
                </a:lnTo>
                <a:cubicBezTo>
                  <a:pt x="6221" y="980"/>
                  <a:pt x="6041" y="800"/>
                  <a:pt x="5821" y="800"/>
                </a:cubicBezTo>
                <a:lnTo>
                  <a:pt x="3421" y="800"/>
                </a:lnTo>
                <a:cubicBezTo>
                  <a:pt x="3201" y="800"/>
                  <a:pt x="3021" y="980"/>
                  <a:pt x="3021" y="1200"/>
                </a:cubicBezTo>
                <a:lnTo>
                  <a:pt x="3021" y="5391"/>
                </a:lnTo>
                <a:lnTo>
                  <a:pt x="886" y="5391"/>
                </a:lnTo>
                <a:lnTo>
                  <a:pt x="886" y="5392"/>
                </a:lnTo>
                <a:close/>
              </a:path>
            </a:pathLst>
          </a:custGeom>
          <a:solidFill>
            <a:schemeClr val="tx1"/>
          </a:solidFill>
          <a:ln>
            <a:solidFill>
              <a:schemeClr val="tx1"/>
            </a:solidFill>
          </a:ln>
        </p:spPr>
        <p:txBody>
          <a:bodyPr/>
          <a:lstStyle/>
          <a:p>
            <a:endParaRPr lang="zh-CN" altLang="en-US">
              <a:cs typeface="+mn-ea"/>
              <a:sym typeface="+mn-lt"/>
            </a:endParaRPr>
          </a:p>
        </p:txBody>
      </p:sp>
      <p:sp>
        <p:nvSpPr>
          <p:cNvPr id="4" name="iconfont-1054-809968">
            <a:extLst>
              <a:ext uri="{FF2B5EF4-FFF2-40B4-BE49-F238E27FC236}">
                <a16:creationId xmlns:a16="http://schemas.microsoft.com/office/drawing/2014/main" id="{D01E78C8-8446-4C0D-B4A1-58D82AD34E2A}"/>
              </a:ext>
            </a:extLst>
          </p:cNvPr>
          <p:cNvSpPr>
            <a:spLocks noChangeAspect="1"/>
          </p:cNvSpPr>
          <p:nvPr/>
        </p:nvSpPr>
        <p:spPr bwMode="auto">
          <a:xfrm>
            <a:off x="698442" y="1050753"/>
            <a:ext cx="304842" cy="304842"/>
          </a:xfrm>
          <a:custGeom>
            <a:avLst/>
            <a:gdLst>
              <a:gd name="T0" fmla="*/ 7991 w 12800"/>
              <a:gd name="T1" fmla="*/ 4785 h 12800"/>
              <a:gd name="T2" fmla="*/ 7237 w 12800"/>
              <a:gd name="T3" fmla="*/ 4281 h 12800"/>
              <a:gd name="T4" fmla="*/ 6348 w 12800"/>
              <a:gd name="T5" fmla="*/ 4105 h 12800"/>
              <a:gd name="T6" fmla="*/ 5458 w 12800"/>
              <a:gd name="T7" fmla="*/ 4281 h 12800"/>
              <a:gd name="T8" fmla="*/ 4704 w 12800"/>
              <a:gd name="T9" fmla="*/ 4785 h 12800"/>
              <a:gd name="T10" fmla="*/ 4200 w 12800"/>
              <a:gd name="T11" fmla="*/ 5538 h 12800"/>
              <a:gd name="T12" fmla="*/ 4023 w 12800"/>
              <a:gd name="T13" fmla="*/ 6426 h 12800"/>
              <a:gd name="T14" fmla="*/ 4200 w 12800"/>
              <a:gd name="T15" fmla="*/ 7314 h 12800"/>
              <a:gd name="T16" fmla="*/ 4704 w 12800"/>
              <a:gd name="T17" fmla="*/ 8067 h 12800"/>
              <a:gd name="T18" fmla="*/ 5458 w 12800"/>
              <a:gd name="T19" fmla="*/ 8571 h 12800"/>
              <a:gd name="T20" fmla="*/ 6348 w 12800"/>
              <a:gd name="T21" fmla="*/ 8747 h 12800"/>
              <a:gd name="T22" fmla="*/ 7237 w 12800"/>
              <a:gd name="T23" fmla="*/ 8571 h 12800"/>
              <a:gd name="T24" fmla="*/ 7991 w 12800"/>
              <a:gd name="T25" fmla="*/ 8067 h 12800"/>
              <a:gd name="T26" fmla="*/ 8495 w 12800"/>
              <a:gd name="T27" fmla="*/ 7314 h 12800"/>
              <a:gd name="T28" fmla="*/ 8672 w 12800"/>
              <a:gd name="T29" fmla="*/ 6426 h 12800"/>
              <a:gd name="T30" fmla="*/ 8495 w 12800"/>
              <a:gd name="T31" fmla="*/ 5538 h 12800"/>
              <a:gd name="T32" fmla="*/ 7991 w 12800"/>
              <a:gd name="T33" fmla="*/ 4785 h 12800"/>
              <a:gd name="T34" fmla="*/ 11482 w 12800"/>
              <a:gd name="T35" fmla="*/ 5844 h 12800"/>
              <a:gd name="T36" fmla="*/ 6947 w 12800"/>
              <a:gd name="T37" fmla="*/ 1317 h 12800"/>
              <a:gd name="T38" fmla="*/ 6947 w 12800"/>
              <a:gd name="T39" fmla="*/ 0 h 12800"/>
              <a:gd name="T40" fmla="*/ 5880 w 12800"/>
              <a:gd name="T41" fmla="*/ 0 h 12800"/>
              <a:gd name="T42" fmla="*/ 5880 w 12800"/>
              <a:gd name="T43" fmla="*/ 1334 h 12800"/>
              <a:gd name="T44" fmla="*/ 1318 w 12800"/>
              <a:gd name="T45" fmla="*/ 5844 h 12800"/>
              <a:gd name="T46" fmla="*/ 0 w 12800"/>
              <a:gd name="T47" fmla="*/ 5844 h 12800"/>
              <a:gd name="T48" fmla="*/ 0 w 12800"/>
              <a:gd name="T49" fmla="*/ 6933 h 12800"/>
              <a:gd name="T50" fmla="*/ 1318 w 12800"/>
              <a:gd name="T51" fmla="*/ 6933 h 12800"/>
              <a:gd name="T52" fmla="*/ 5857 w 12800"/>
              <a:gd name="T53" fmla="*/ 11466 h 12800"/>
              <a:gd name="T54" fmla="*/ 5857 w 12800"/>
              <a:gd name="T55" fmla="*/ 12800 h 12800"/>
              <a:gd name="T56" fmla="*/ 6947 w 12800"/>
              <a:gd name="T57" fmla="*/ 12800 h 12800"/>
              <a:gd name="T58" fmla="*/ 6947 w 12800"/>
              <a:gd name="T59" fmla="*/ 11483 h 12800"/>
              <a:gd name="T60" fmla="*/ 11482 w 12800"/>
              <a:gd name="T61" fmla="*/ 6933 h 12800"/>
              <a:gd name="T62" fmla="*/ 12800 w 12800"/>
              <a:gd name="T63" fmla="*/ 6933 h 12800"/>
              <a:gd name="T64" fmla="*/ 12800 w 12800"/>
              <a:gd name="T65" fmla="*/ 5844 h 12800"/>
              <a:gd name="T66" fmla="*/ 11482 w 12800"/>
              <a:gd name="T67" fmla="*/ 5844 h 12800"/>
              <a:gd name="T68" fmla="*/ 6400 w 12800"/>
              <a:gd name="T69" fmla="*/ 10589 h 12800"/>
              <a:gd name="T70" fmla="*/ 2214 w 12800"/>
              <a:gd name="T71" fmla="*/ 6409 h 12800"/>
              <a:gd name="T72" fmla="*/ 6400 w 12800"/>
              <a:gd name="T73" fmla="*/ 2206 h 12800"/>
              <a:gd name="T74" fmla="*/ 10586 w 12800"/>
              <a:gd name="T75" fmla="*/ 6409 h 12800"/>
              <a:gd name="T76" fmla="*/ 6400 w 12800"/>
              <a:gd name="T77" fmla="*/ 1058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00" h="12800">
                <a:moveTo>
                  <a:pt x="7991" y="4785"/>
                </a:moveTo>
                <a:cubicBezTo>
                  <a:pt x="7776" y="4570"/>
                  <a:pt x="7518" y="4398"/>
                  <a:pt x="7237" y="4281"/>
                </a:cubicBezTo>
                <a:cubicBezTo>
                  <a:pt x="6956" y="4165"/>
                  <a:pt x="6652" y="4105"/>
                  <a:pt x="6348" y="4105"/>
                </a:cubicBezTo>
                <a:cubicBezTo>
                  <a:pt x="6043" y="4105"/>
                  <a:pt x="5739" y="4165"/>
                  <a:pt x="5458" y="4281"/>
                </a:cubicBezTo>
                <a:cubicBezTo>
                  <a:pt x="5177" y="4398"/>
                  <a:pt x="4919" y="4570"/>
                  <a:pt x="4704" y="4785"/>
                </a:cubicBezTo>
                <a:cubicBezTo>
                  <a:pt x="4489" y="4999"/>
                  <a:pt x="4317" y="5257"/>
                  <a:pt x="4200" y="5538"/>
                </a:cubicBezTo>
                <a:cubicBezTo>
                  <a:pt x="4084" y="5819"/>
                  <a:pt x="4023" y="6122"/>
                  <a:pt x="4023" y="6426"/>
                </a:cubicBezTo>
                <a:cubicBezTo>
                  <a:pt x="4023" y="6730"/>
                  <a:pt x="4084" y="7033"/>
                  <a:pt x="4200" y="7314"/>
                </a:cubicBezTo>
                <a:cubicBezTo>
                  <a:pt x="4317" y="7595"/>
                  <a:pt x="4489" y="7853"/>
                  <a:pt x="4704" y="8067"/>
                </a:cubicBezTo>
                <a:cubicBezTo>
                  <a:pt x="4919" y="8282"/>
                  <a:pt x="5177" y="8454"/>
                  <a:pt x="5458" y="8571"/>
                </a:cubicBezTo>
                <a:cubicBezTo>
                  <a:pt x="5739" y="8687"/>
                  <a:pt x="6043" y="8747"/>
                  <a:pt x="6348" y="8747"/>
                </a:cubicBezTo>
                <a:cubicBezTo>
                  <a:pt x="6652" y="8747"/>
                  <a:pt x="6956" y="8687"/>
                  <a:pt x="7237" y="8571"/>
                </a:cubicBezTo>
                <a:cubicBezTo>
                  <a:pt x="7518" y="8454"/>
                  <a:pt x="7776" y="8282"/>
                  <a:pt x="7991" y="8067"/>
                </a:cubicBezTo>
                <a:cubicBezTo>
                  <a:pt x="8206" y="7853"/>
                  <a:pt x="8379" y="7595"/>
                  <a:pt x="8495" y="7314"/>
                </a:cubicBezTo>
                <a:cubicBezTo>
                  <a:pt x="8611" y="7034"/>
                  <a:pt x="8672" y="6730"/>
                  <a:pt x="8672" y="6426"/>
                </a:cubicBezTo>
                <a:cubicBezTo>
                  <a:pt x="8672" y="6122"/>
                  <a:pt x="8611" y="5819"/>
                  <a:pt x="8495" y="5538"/>
                </a:cubicBezTo>
                <a:cubicBezTo>
                  <a:pt x="8379" y="5257"/>
                  <a:pt x="8207" y="5000"/>
                  <a:pt x="7991" y="4785"/>
                </a:cubicBezTo>
                <a:close/>
                <a:moveTo>
                  <a:pt x="11482" y="5844"/>
                </a:moveTo>
                <a:cubicBezTo>
                  <a:pt x="11274" y="3350"/>
                  <a:pt x="9445" y="1490"/>
                  <a:pt x="6947" y="1317"/>
                </a:cubicBezTo>
                <a:lnTo>
                  <a:pt x="6947" y="0"/>
                </a:lnTo>
                <a:lnTo>
                  <a:pt x="5880" y="0"/>
                </a:lnTo>
                <a:lnTo>
                  <a:pt x="5880" y="1334"/>
                </a:lnTo>
                <a:cubicBezTo>
                  <a:pt x="3452" y="1559"/>
                  <a:pt x="1526" y="3402"/>
                  <a:pt x="1318" y="5844"/>
                </a:cubicBezTo>
                <a:lnTo>
                  <a:pt x="0" y="5844"/>
                </a:lnTo>
                <a:lnTo>
                  <a:pt x="0" y="6933"/>
                </a:lnTo>
                <a:lnTo>
                  <a:pt x="1318" y="6933"/>
                </a:lnTo>
                <a:cubicBezTo>
                  <a:pt x="1526" y="9375"/>
                  <a:pt x="3429" y="11224"/>
                  <a:pt x="5857" y="11466"/>
                </a:cubicBezTo>
                <a:lnTo>
                  <a:pt x="5857" y="12800"/>
                </a:lnTo>
                <a:lnTo>
                  <a:pt x="6947" y="12800"/>
                </a:lnTo>
                <a:lnTo>
                  <a:pt x="6947" y="11483"/>
                </a:lnTo>
                <a:cubicBezTo>
                  <a:pt x="9444" y="11310"/>
                  <a:pt x="11274" y="9427"/>
                  <a:pt x="11482" y="6933"/>
                </a:cubicBezTo>
                <a:lnTo>
                  <a:pt x="12800" y="6933"/>
                </a:lnTo>
                <a:lnTo>
                  <a:pt x="12800" y="5844"/>
                </a:lnTo>
                <a:lnTo>
                  <a:pt x="11482" y="5844"/>
                </a:lnTo>
                <a:close/>
                <a:moveTo>
                  <a:pt x="6400" y="10589"/>
                </a:moveTo>
                <a:cubicBezTo>
                  <a:pt x="4093" y="10589"/>
                  <a:pt x="2214" y="8695"/>
                  <a:pt x="2214" y="6409"/>
                </a:cubicBezTo>
                <a:cubicBezTo>
                  <a:pt x="2214" y="4122"/>
                  <a:pt x="4111" y="2206"/>
                  <a:pt x="6400" y="2206"/>
                </a:cubicBezTo>
                <a:cubicBezTo>
                  <a:pt x="8707" y="2206"/>
                  <a:pt x="10586" y="4122"/>
                  <a:pt x="10586" y="6409"/>
                </a:cubicBezTo>
                <a:cubicBezTo>
                  <a:pt x="10586" y="8695"/>
                  <a:pt x="8707" y="10589"/>
                  <a:pt x="6400" y="10589"/>
                </a:cubicBezTo>
                <a:close/>
              </a:path>
            </a:pathLst>
          </a:custGeom>
          <a:solidFill>
            <a:schemeClr val="tx1"/>
          </a:solidFill>
          <a:ln>
            <a:solidFill>
              <a:schemeClr val="tx1"/>
            </a:solidFill>
          </a:ln>
        </p:spPr>
        <p:txBody>
          <a:bodyPr/>
          <a:lstStyle/>
          <a:p>
            <a:endParaRPr lang="zh-CN" altLang="en-US">
              <a:cs typeface="+mn-ea"/>
              <a:sym typeface="+mn-lt"/>
            </a:endParaRPr>
          </a:p>
        </p:txBody>
      </p:sp>
      <p:sp>
        <p:nvSpPr>
          <p:cNvPr id="7" name="ïŝḻîḋe">
            <a:extLst>
              <a:ext uri="{FF2B5EF4-FFF2-40B4-BE49-F238E27FC236}">
                <a16:creationId xmlns:a16="http://schemas.microsoft.com/office/drawing/2014/main" id="{8206EB57-AED6-46C1-A4CD-CCB7239087D3}"/>
              </a:ext>
            </a:extLst>
          </p:cNvPr>
          <p:cNvSpPr/>
          <p:nvPr/>
        </p:nvSpPr>
        <p:spPr bwMode="auto">
          <a:xfrm>
            <a:off x="5347504" y="2439174"/>
            <a:ext cx="6312876" cy="1589738"/>
          </a:xfrm>
          <a:prstGeom prst="rect">
            <a:avLst/>
          </a:prstGeom>
          <a:solidFill>
            <a:schemeClr val="bg1">
              <a:lumMod val="95000"/>
              <a:alpha val="40000"/>
            </a:schemeClr>
          </a:solidFill>
          <a:ln w="3175">
            <a:solidFill>
              <a:schemeClr val="bg1">
                <a:lumMod val="75000"/>
              </a:schemeClr>
            </a:solidFill>
            <a:miter lim="800000"/>
            <a:headEnd/>
            <a:tailEnd/>
          </a:ln>
        </p:spPr>
        <p:txBody>
          <a:bodyPr wrap="squar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endParaRPr lang="en-US" altLang="zh-CN" sz="1000" dirty="0">
              <a:cs typeface="+mn-ea"/>
              <a:sym typeface="+mn-lt"/>
            </a:endParaRPr>
          </a:p>
        </p:txBody>
      </p:sp>
      <p:sp>
        <p:nvSpPr>
          <p:cNvPr id="8" name="ïSľîḍè">
            <a:extLst>
              <a:ext uri="{FF2B5EF4-FFF2-40B4-BE49-F238E27FC236}">
                <a16:creationId xmlns:a16="http://schemas.microsoft.com/office/drawing/2014/main" id="{7216571A-FC73-4F0C-9C4D-00DB42A7EB07}"/>
              </a:ext>
            </a:extLst>
          </p:cNvPr>
          <p:cNvSpPr/>
          <p:nvPr/>
        </p:nvSpPr>
        <p:spPr bwMode="auto">
          <a:xfrm>
            <a:off x="5982066" y="2439174"/>
            <a:ext cx="4799563" cy="1394714"/>
          </a:xfrm>
          <a:prstGeom prst="rect">
            <a:avLst/>
          </a:prstGeom>
          <a:noFill/>
          <a:ln w="317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60000"/>
              </a:lnSpc>
            </a:pPr>
            <a:r>
              <a:rPr lang="en-US" altLang="zh-CN" sz="1000" dirty="0">
                <a:cs typeface="+mn-ea"/>
                <a:sym typeface="+mn-lt"/>
              </a:rPr>
              <a:t> </a:t>
            </a:r>
          </a:p>
        </p:txBody>
      </p:sp>
      <p:sp>
        <p:nvSpPr>
          <p:cNvPr id="13" name="文本框 12">
            <a:extLst>
              <a:ext uri="{FF2B5EF4-FFF2-40B4-BE49-F238E27FC236}">
                <a16:creationId xmlns:a16="http://schemas.microsoft.com/office/drawing/2014/main" id="{B807CAF7-0327-4755-BBDD-3205132EC95C}"/>
              </a:ext>
            </a:extLst>
          </p:cNvPr>
          <p:cNvSpPr txBox="1"/>
          <p:nvPr/>
        </p:nvSpPr>
        <p:spPr>
          <a:xfrm>
            <a:off x="5738202" y="2869571"/>
            <a:ext cx="5531479" cy="707886"/>
          </a:xfrm>
          <a:prstGeom prst="rect">
            <a:avLst/>
          </a:prstGeom>
          <a:noFill/>
        </p:spPr>
        <p:txBody>
          <a:bodyPr wrap="square" rtlCol="0">
            <a:spAutoFit/>
          </a:bodyPr>
          <a:lstStyle/>
          <a:p>
            <a:pPr algn="ctr"/>
            <a:r>
              <a:rPr lang="zh-CN" altLang="en-US" sz="4000" dirty="0">
                <a:cs typeface="+mn-ea"/>
                <a:sym typeface="+mn-lt"/>
              </a:rPr>
              <a:t>激活函数</a:t>
            </a:r>
          </a:p>
        </p:txBody>
      </p:sp>
      <p:grpSp>
        <p:nvGrpSpPr>
          <p:cNvPr id="21" name="组合 20">
            <a:extLst>
              <a:ext uri="{FF2B5EF4-FFF2-40B4-BE49-F238E27FC236}">
                <a16:creationId xmlns:a16="http://schemas.microsoft.com/office/drawing/2014/main" id="{490CD166-31B8-47BA-8779-F10948A5E9E7}"/>
              </a:ext>
            </a:extLst>
          </p:cNvPr>
          <p:cNvGrpSpPr/>
          <p:nvPr/>
        </p:nvGrpSpPr>
        <p:grpSpPr>
          <a:xfrm>
            <a:off x="10845403" y="906351"/>
            <a:ext cx="448540" cy="105805"/>
            <a:chOff x="10533138" y="858625"/>
            <a:chExt cx="853190" cy="201257"/>
          </a:xfrm>
        </p:grpSpPr>
        <p:sp>
          <p:nvSpPr>
            <p:cNvPr id="18" name="椭圆 17">
              <a:extLst>
                <a:ext uri="{FF2B5EF4-FFF2-40B4-BE49-F238E27FC236}">
                  <a16:creationId xmlns:a16="http://schemas.microsoft.com/office/drawing/2014/main" id="{0BE50F68-911D-4415-ACBA-A2898468E969}"/>
                </a:ext>
              </a:extLst>
            </p:cNvPr>
            <p:cNvSpPr/>
            <p:nvPr/>
          </p:nvSpPr>
          <p:spPr>
            <a:xfrm>
              <a:off x="10533138"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3A05C71B-2DE9-4EB5-8F64-972456D87CCD}"/>
                </a:ext>
              </a:extLst>
            </p:cNvPr>
            <p:cNvSpPr/>
            <p:nvPr/>
          </p:nvSpPr>
          <p:spPr>
            <a:xfrm>
              <a:off x="10859574"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a:extLst>
                <a:ext uri="{FF2B5EF4-FFF2-40B4-BE49-F238E27FC236}">
                  <a16:creationId xmlns:a16="http://schemas.microsoft.com/office/drawing/2014/main" id="{67FA4DB5-4C96-43E4-A310-6B6CDEDF7E1F}"/>
                </a:ext>
              </a:extLst>
            </p:cNvPr>
            <p:cNvSpPr/>
            <p:nvPr/>
          </p:nvSpPr>
          <p:spPr>
            <a:xfrm>
              <a:off x="11185071"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2" name="文本框 21">
            <a:extLst>
              <a:ext uri="{FF2B5EF4-FFF2-40B4-BE49-F238E27FC236}">
                <a16:creationId xmlns:a16="http://schemas.microsoft.com/office/drawing/2014/main" id="{1BB600E9-1EFA-4B10-BF63-20F95D3A6D4D}"/>
              </a:ext>
            </a:extLst>
          </p:cNvPr>
          <p:cNvSpPr txBox="1"/>
          <p:nvPr/>
        </p:nvSpPr>
        <p:spPr>
          <a:xfrm rot="16200000">
            <a:off x="8273109" y="3699797"/>
            <a:ext cx="461665" cy="3050600"/>
          </a:xfrm>
          <a:prstGeom prst="rect">
            <a:avLst/>
          </a:prstGeom>
          <a:solidFill>
            <a:schemeClr val="tx1"/>
          </a:solidFill>
          <a:ln>
            <a:solidFill>
              <a:schemeClr val="tx1"/>
            </a:solidFill>
          </a:ln>
        </p:spPr>
        <p:txBody>
          <a:bodyPr vert="eaVert" wrap="square" rtlCol="0">
            <a:spAutoFit/>
          </a:bodyPr>
          <a:lstStyle/>
          <a:p>
            <a:pPr algn="ctr"/>
            <a:r>
              <a:rPr lang="zh-CN" altLang="en-US" spc="300" dirty="0">
                <a:solidFill>
                  <a:schemeClr val="bg1"/>
                </a:solidFill>
                <a:effectLst>
                  <a:outerShdw blurRad="38100" dist="38100" dir="2700000" algn="tl">
                    <a:srgbClr val="000000">
                      <a:alpha val="43137"/>
                    </a:srgbClr>
                  </a:outerShdw>
                </a:effectLst>
                <a:cs typeface="+mn-ea"/>
                <a:sym typeface="+mn-lt"/>
              </a:rPr>
              <a:t>主讲人：孟 飞   王子宁</a:t>
            </a:r>
          </a:p>
        </p:txBody>
      </p:sp>
      <p:sp>
        <p:nvSpPr>
          <p:cNvPr id="23" name="椭圆 22">
            <a:extLst>
              <a:ext uri="{FF2B5EF4-FFF2-40B4-BE49-F238E27FC236}">
                <a16:creationId xmlns:a16="http://schemas.microsoft.com/office/drawing/2014/main" id="{A53A92E7-B167-47A1-A320-61A1983A30B2}"/>
              </a:ext>
            </a:extLst>
          </p:cNvPr>
          <p:cNvSpPr/>
          <p:nvPr/>
        </p:nvSpPr>
        <p:spPr>
          <a:xfrm>
            <a:off x="11320506" y="-852489"/>
            <a:ext cx="1788160" cy="1788160"/>
          </a:xfrm>
          <a:prstGeom prst="ellipse">
            <a:avLst/>
          </a:prstGeom>
          <a:solidFill>
            <a:srgbClr val="6F9FBD">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a:extLst>
              <a:ext uri="{FF2B5EF4-FFF2-40B4-BE49-F238E27FC236}">
                <a16:creationId xmlns:a16="http://schemas.microsoft.com/office/drawing/2014/main" id="{5B0D683E-644A-436F-B7D6-4904C1ABB3E9}"/>
              </a:ext>
            </a:extLst>
          </p:cNvPr>
          <p:cNvSpPr/>
          <p:nvPr/>
        </p:nvSpPr>
        <p:spPr>
          <a:xfrm>
            <a:off x="6096000" y="-311812"/>
            <a:ext cx="1030024" cy="1030024"/>
          </a:xfrm>
          <a:prstGeom prst="ellipse">
            <a:avLst/>
          </a:prstGeom>
          <a:solidFill>
            <a:srgbClr val="6F9FBD">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a:extLst>
              <a:ext uri="{FF2B5EF4-FFF2-40B4-BE49-F238E27FC236}">
                <a16:creationId xmlns:a16="http://schemas.microsoft.com/office/drawing/2014/main" id="{A83099DF-BEE1-4755-9EF2-37F9D59EA337}"/>
              </a:ext>
            </a:extLst>
          </p:cNvPr>
          <p:cNvSpPr/>
          <p:nvPr/>
        </p:nvSpPr>
        <p:spPr>
          <a:xfrm>
            <a:off x="11256191" y="5956618"/>
            <a:ext cx="404189" cy="404189"/>
          </a:xfrm>
          <a:prstGeom prst="ellipse">
            <a:avLst/>
          </a:prstGeom>
          <a:solidFill>
            <a:srgbClr val="6F9FBD">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405009897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4517575"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二、</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Tanh</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世纪</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80</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年代和</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90</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年代）</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pic>
        <p:nvPicPr>
          <p:cNvPr id="3" name="图片 2">
            <a:extLst>
              <a:ext uri="{FF2B5EF4-FFF2-40B4-BE49-F238E27FC236}">
                <a16:creationId xmlns:a16="http://schemas.microsoft.com/office/drawing/2014/main" id="{EE32C5D4-5EEA-464B-9FEA-ED35AE495F9A}"/>
              </a:ext>
            </a:extLst>
          </p:cNvPr>
          <p:cNvPicPr>
            <a:picLocks noChangeAspect="1"/>
          </p:cNvPicPr>
          <p:nvPr/>
        </p:nvPicPr>
        <p:blipFill rotWithShape="1">
          <a:blip r:embed="rId5"/>
          <a:srcRect t="17750" b="20165"/>
          <a:stretch/>
        </p:blipFill>
        <p:spPr>
          <a:xfrm>
            <a:off x="707963" y="1694576"/>
            <a:ext cx="8360479" cy="520118"/>
          </a:xfrm>
          <a:prstGeom prst="rect">
            <a:avLst/>
          </a:prstGeom>
        </p:spPr>
      </p:pic>
      <p:pic>
        <p:nvPicPr>
          <p:cNvPr id="6" name="图片 5">
            <a:extLst>
              <a:ext uri="{FF2B5EF4-FFF2-40B4-BE49-F238E27FC236}">
                <a16:creationId xmlns:a16="http://schemas.microsoft.com/office/drawing/2014/main" id="{3A036BF4-2AAB-4075-BE63-382AB6D0A8E6}"/>
              </a:ext>
            </a:extLst>
          </p:cNvPr>
          <p:cNvPicPr>
            <a:picLocks noChangeAspect="1"/>
          </p:cNvPicPr>
          <p:nvPr/>
        </p:nvPicPr>
        <p:blipFill>
          <a:blip r:embed="rId6"/>
          <a:stretch>
            <a:fillRect/>
          </a:stretch>
        </p:blipFill>
        <p:spPr>
          <a:xfrm>
            <a:off x="3233588" y="2320310"/>
            <a:ext cx="5724823" cy="4328283"/>
          </a:xfrm>
          <a:prstGeom prst="rect">
            <a:avLst/>
          </a:prstGeom>
        </p:spPr>
      </p:pic>
    </p:spTree>
    <p:custDataLst>
      <p:tags r:id="rId1"/>
    </p:custDataLst>
    <p:extLst>
      <p:ext uri="{BB962C8B-B14F-4D97-AF65-F5344CB8AC3E}">
        <p14:creationId xmlns:p14="http://schemas.microsoft.com/office/powerpoint/2010/main" val="190486797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2" y="1150744"/>
            <a:ext cx="4425297"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二、</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Tanh</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世纪</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80</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年代和</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90</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年代）</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72928440-433F-4B4B-B866-EA39DF08554D}"/>
              </a:ext>
            </a:extLst>
          </p:cNvPr>
          <p:cNvSpPr txBox="1"/>
          <p:nvPr/>
        </p:nvSpPr>
        <p:spPr>
          <a:xfrm>
            <a:off x="566153" y="1610991"/>
            <a:ext cx="11329436" cy="426828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600"/>
              </a:spcBef>
              <a:spcAft>
                <a:spcPts val="600"/>
              </a:spcAft>
              <a:buClrTx/>
              <a:buSzTx/>
              <a:buFontTx/>
              <a:buNone/>
              <a:tabLst/>
              <a:defRPr/>
            </a:pP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优点：</a:t>
            </a:r>
            <a:endPar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endParaRPr>
          </a:p>
          <a:p>
            <a:pPr marR="0" lvl="0" indent="0" fontAlgn="auto">
              <a:lnSpc>
                <a:spcPts val="2500"/>
              </a:lnSpc>
              <a:spcBef>
                <a:spcPts val="0"/>
              </a:spcBef>
              <a:spcAft>
                <a:spcPts val="0"/>
              </a:spcAft>
              <a:buClrTx/>
              <a:buSzTx/>
              <a:buFontTx/>
              <a:buNone/>
              <a:tabLst/>
              <a:defRPr/>
            </a:pPr>
            <a:r>
              <a:rPr lang="en-US" altLang="zh-CN" dirty="0"/>
              <a:t>1</a:t>
            </a:r>
            <a:r>
              <a:rPr lang="zh-CN" altLang="en-US" dirty="0"/>
              <a:t>、在分类任务中，</a:t>
            </a:r>
            <a:r>
              <a:rPr lang="zh-CN" altLang="en-US" dirty="0">
                <a:solidFill>
                  <a:srgbClr val="FF0000"/>
                </a:solidFill>
              </a:rPr>
              <a:t>双曲正切函数（</a:t>
            </a:r>
            <a:r>
              <a:rPr lang="en-US" altLang="zh-CN" dirty="0">
                <a:solidFill>
                  <a:srgbClr val="FF0000"/>
                </a:solidFill>
              </a:rPr>
              <a:t>Tanh</a:t>
            </a:r>
            <a:r>
              <a:rPr lang="zh-CN" altLang="en-US" dirty="0">
                <a:solidFill>
                  <a:srgbClr val="FF0000"/>
                </a:solidFill>
              </a:rPr>
              <a:t>）逐渐取代 </a:t>
            </a:r>
            <a:r>
              <a:rPr lang="en-US" altLang="zh-CN" dirty="0">
                <a:solidFill>
                  <a:srgbClr val="FF0000"/>
                </a:solidFill>
              </a:rPr>
              <a:t>Sigmoid </a:t>
            </a:r>
            <a:r>
              <a:rPr lang="zh-CN" altLang="en-US" dirty="0">
                <a:solidFill>
                  <a:srgbClr val="FF0000"/>
                </a:solidFill>
              </a:rPr>
              <a:t>函数</a:t>
            </a:r>
            <a:r>
              <a:rPr lang="zh-CN" altLang="en-US" dirty="0"/>
              <a:t>作为标准的激活函数，其具有很多神经网络所钟爱的特征。它是</a:t>
            </a:r>
            <a:r>
              <a:rPr lang="zh-CN" altLang="en-US" dirty="0">
                <a:solidFill>
                  <a:srgbClr val="FF0000"/>
                </a:solidFill>
              </a:rPr>
              <a:t>完全可微分的，反对称，对称中心在原点</a:t>
            </a:r>
            <a:r>
              <a:rPr lang="zh-CN" altLang="en-US" dirty="0"/>
              <a:t>。</a:t>
            </a:r>
            <a:endParaRPr lang="en-US" altLang="zh-CN" dirty="0"/>
          </a:p>
          <a:p>
            <a:pPr marR="0" lvl="0" indent="0" fontAlgn="auto">
              <a:lnSpc>
                <a:spcPts val="2500"/>
              </a:lnSpc>
              <a:spcBef>
                <a:spcPts val="0"/>
              </a:spcBef>
              <a:spcAft>
                <a:spcPts val="0"/>
              </a:spcAft>
              <a:buClrTx/>
              <a:buSzTx/>
              <a:buFontTx/>
              <a:buNone/>
              <a:tabLst/>
              <a:defRPr/>
            </a:pPr>
            <a:r>
              <a:rPr lang="en-US" altLang="zh-CN" dirty="0"/>
              <a:t>2</a:t>
            </a:r>
            <a:r>
              <a:rPr lang="zh-CN" altLang="en-US" dirty="0"/>
              <a:t>、输出是</a:t>
            </a:r>
            <a:r>
              <a:rPr lang="en-US" altLang="zh-CN" dirty="0"/>
              <a:t>S</a:t>
            </a:r>
            <a:r>
              <a:rPr lang="zh-CN" altLang="en-US" dirty="0"/>
              <a:t>型曲线，具备打破网络层与网络层之间的线性关系，可以把网络层</a:t>
            </a:r>
            <a:r>
              <a:rPr lang="zh-CN" altLang="en-US" dirty="0">
                <a:solidFill>
                  <a:srgbClr val="FF0000"/>
                </a:solidFill>
              </a:rPr>
              <a:t>输出非线形地映射到 </a:t>
            </a:r>
            <a:r>
              <a:rPr lang="en-US" altLang="zh-CN" dirty="0">
                <a:solidFill>
                  <a:srgbClr val="FF0000"/>
                </a:solidFill>
              </a:rPr>
              <a:t>(−1,1) </a:t>
            </a:r>
            <a:r>
              <a:rPr lang="zh-CN" altLang="en-US" dirty="0">
                <a:solidFill>
                  <a:srgbClr val="FF0000"/>
                </a:solidFill>
              </a:rPr>
              <a:t>区间</a:t>
            </a:r>
            <a:r>
              <a:rPr lang="zh-CN" altLang="en-US" dirty="0"/>
              <a:t>里。负输入将被强映射为负，而零输入被映射为接近零；</a:t>
            </a:r>
            <a:r>
              <a:rPr lang="en-US" altLang="zh-CN" dirty="0"/>
              <a:t>tanh </a:t>
            </a:r>
            <a:r>
              <a:rPr lang="zh-CN" altLang="en-US" dirty="0"/>
              <a:t>的</a:t>
            </a:r>
            <a:r>
              <a:rPr lang="zh-CN" altLang="en-US" dirty="0">
                <a:solidFill>
                  <a:srgbClr val="FF0000"/>
                </a:solidFill>
              </a:rPr>
              <a:t>输出间隔为</a:t>
            </a:r>
            <a:r>
              <a:rPr lang="en-US" altLang="zh-CN" dirty="0">
                <a:solidFill>
                  <a:srgbClr val="FF0000"/>
                </a:solidFill>
              </a:rPr>
              <a:t>1</a:t>
            </a:r>
            <a:r>
              <a:rPr lang="zh-CN" altLang="en-US" dirty="0">
                <a:solidFill>
                  <a:srgbClr val="FF0000"/>
                </a:solidFill>
              </a:rPr>
              <a:t>且值域是以</a:t>
            </a:r>
            <a:r>
              <a:rPr lang="en-US" altLang="zh-CN" dirty="0">
                <a:solidFill>
                  <a:srgbClr val="FF0000"/>
                </a:solidFill>
              </a:rPr>
              <a:t>0</a:t>
            </a:r>
            <a:r>
              <a:rPr lang="zh-CN" altLang="en-US" dirty="0">
                <a:solidFill>
                  <a:srgbClr val="FF0000"/>
                </a:solidFill>
              </a:rPr>
              <a:t>为中心的</a:t>
            </a:r>
            <a:r>
              <a:rPr lang="en-US" altLang="zh-CN" dirty="0">
                <a:solidFill>
                  <a:srgbClr val="FF0000"/>
                </a:solidFill>
              </a:rPr>
              <a:t>[-1,1]</a:t>
            </a:r>
            <a:r>
              <a:rPr lang="zh-CN" altLang="en-US" dirty="0"/>
              <a:t>（可以解决</a:t>
            </a:r>
            <a:r>
              <a:rPr lang="en-US" altLang="zh-CN" dirty="0"/>
              <a:t>Sigmoid</a:t>
            </a:r>
            <a:r>
              <a:rPr lang="zh-CN" altLang="en-US" dirty="0"/>
              <a:t>激活函数输出不以</a:t>
            </a:r>
            <a:r>
              <a:rPr lang="en-US" altLang="zh-CN" dirty="0"/>
              <a:t>0</a:t>
            </a:r>
            <a:r>
              <a:rPr lang="zh-CN" altLang="en-US" dirty="0"/>
              <a:t>为中心的问题。）</a:t>
            </a:r>
            <a:endParaRPr lang="en-US" altLang="zh-CN" dirty="0"/>
          </a:p>
          <a:p>
            <a:pPr marR="0" lvl="0" indent="0" fontAlgn="auto">
              <a:lnSpc>
                <a:spcPts val="2500"/>
              </a:lnSpc>
              <a:spcBef>
                <a:spcPts val="0"/>
              </a:spcBef>
              <a:spcAft>
                <a:spcPts val="0"/>
              </a:spcAft>
              <a:buClrTx/>
              <a:buSzTx/>
              <a:buFontTx/>
              <a:buNone/>
              <a:tabLst/>
              <a:defRPr/>
            </a:pPr>
            <a:r>
              <a:rPr lang="en-US" altLang="zh-CN" dirty="0"/>
              <a:t>3</a:t>
            </a:r>
            <a:r>
              <a:rPr lang="zh-CN" altLang="en-US" dirty="0"/>
              <a:t>、在一般的二元分类问题中，</a:t>
            </a:r>
            <a:r>
              <a:rPr lang="en-US" altLang="zh-CN" dirty="0"/>
              <a:t>tanh </a:t>
            </a:r>
            <a:r>
              <a:rPr lang="zh-CN" altLang="en-US" dirty="0"/>
              <a:t>函数用于隐藏层，而 </a:t>
            </a:r>
            <a:r>
              <a:rPr lang="en-US" altLang="zh-CN" dirty="0"/>
              <a:t>sigmoid </a:t>
            </a:r>
            <a:r>
              <a:rPr lang="zh-CN" altLang="en-US" dirty="0"/>
              <a:t>函数用于输出层，但这并不是固定的，需要根据特定问题进行调整。</a:t>
            </a:r>
          </a:p>
          <a:p>
            <a:pPr marL="0" marR="0" lvl="0" indent="0" algn="l" defTabSz="457200" rtl="0" eaLnBrk="1" fontAlgn="auto" latinLnBrk="0" hangingPunct="1">
              <a:lnSpc>
                <a:spcPts val="25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不足：</a:t>
            </a:r>
            <a:endPar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endParaRPr>
          </a:p>
          <a:p>
            <a:pPr marL="0" marR="0" lvl="0" indent="0" algn="l" defTabSz="457200" rtl="0" eaLnBrk="1" fontAlgn="auto" latinLnBrk="0" hangingPunct="1">
              <a:lnSpc>
                <a:spcPts val="25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、当输入较大或较小时，输出几乎是</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平滑的并且梯度较小</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，这</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不利于权重更新</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ts val="25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Tanh</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函数也需要进行</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指数的运算</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，所以其也会存在计算复杂度高且计算量大的问题。</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ts val="25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、当神经网络的层数增多的时候，由于在进行</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反向传播</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的时候，链式求导，多项相乘，函数</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进入饱和区</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（导数接近于零的地方）就会逐层传递，这种现象被称为梯度消失。</a:t>
            </a:r>
          </a:p>
        </p:txBody>
      </p:sp>
    </p:spTree>
    <p:custDataLst>
      <p:tags r:id="rId1"/>
    </p:custDataLst>
    <p:extLst>
      <p:ext uri="{BB962C8B-B14F-4D97-AF65-F5344CB8AC3E}">
        <p14:creationId xmlns:p14="http://schemas.microsoft.com/office/powerpoint/2010/main" val="406825940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5985649"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latin typeface="微软雅黑"/>
                <a:ea typeface="微软雅黑"/>
              </a:rPr>
              <a:t>三</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err="1">
                <a:ln>
                  <a:noFill/>
                </a:ln>
                <a:solidFill>
                  <a:srgbClr val="FF0000"/>
                </a:solidFill>
                <a:effectLst/>
                <a:uLnTx/>
                <a:uFillTx/>
                <a:latin typeface="微软雅黑"/>
                <a:ea typeface="微软雅黑"/>
                <a:cs typeface="+mn-cs"/>
              </a:rPr>
              <a:t>Softmax</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1986</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pic>
        <p:nvPicPr>
          <p:cNvPr id="4" name="图片 3">
            <a:extLst>
              <a:ext uri="{FF2B5EF4-FFF2-40B4-BE49-F238E27FC236}">
                <a16:creationId xmlns:a16="http://schemas.microsoft.com/office/drawing/2014/main" id="{A29A8DE0-CFDA-4736-9FED-8092B175698F}"/>
              </a:ext>
            </a:extLst>
          </p:cNvPr>
          <p:cNvPicPr>
            <a:picLocks noChangeAspect="1"/>
          </p:cNvPicPr>
          <p:nvPr/>
        </p:nvPicPr>
        <p:blipFill>
          <a:blip r:embed="rId5"/>
          <a:stretch>
            <a:fillRect/>
          </a:stretch>
        </p:blipFill>
        <p:spPr>
          <a:xfrm>
            <a:off x="907795" y="1664427"/>
            <a:ext cx="3234583" cy="885254"/>
          </a:xfrm>
          <a:prstGeom prst="rect">
            <a:avLst/>
          </a:prstGeom>
        </p:spPr>
      </p:pic>
      <p:pic>
        <p:nvPicPr>
          <p:cNvPr id="7" name="图片 6">
            <a:extLst>
              <a:ext uri="{FF2B5EF4-FFF2-40B4-BE49-F238E27FC236}">
                <a16:creationId xmlns:a16="http://schemas.microsoft.com/office/drawing/2014/main" id="{452AF773-5951-4DDA-A878-5F29A722D1F7}"/>
              </a:ext>
            </a:extLst>
          </p:cNvPr>
          <p:cNvPicPr>
            <a:picLocks noChangeAspect="1"/>
          </p:cNvPicPr>
          <p:nvPr/>
        </p:nvPicPr>
        <p:blipFill>
          <a:blip r:embed="rId6"/>
          <a:stretch>
            <a:fillRect/>
          </a:stretch>
        </p:blipFill>
        <p:spPr>
          <a:xfrm>
            <a:off x="3357905" y="2663254"/>
            <a:ext cx="5476190" cy="3876190"/>
          </a:xfrm>
          <a:prstGeom prst="rect">
            <a:avLst/>
          </a:prstGeom>
        </p:spPr>
      </p:pic>
    </p:spTree>
    <p:custDataLst>
      <p:tags r:id="rId1"/>
    </p:custDataLst>
    <p:extLst>
      <p:ext uri="{BB962C8B-B14F-4D97-AF65-F5344CB8AC3E}">
        <p14:creationId xmlns:p14="http://schemas.microsoft.com/office/powerpoint/2010/main" val="410937978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2" y="1150744"/>
            <a:ext cx="4425297"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latin typeface="微软雅黑"/>
                <a:ea typeface="微软雅黑"/>
              </a:rPr>
              <a:t>三</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err="1">
                <a:ln>
                  <a:noFill/>
                </a:ln>
                <a:solidFill>
                  <a:srgbClr val="FF0000"/>
                </a:solidFill>
                <a:effectLst/>
                <a:uLnTx/>
                <a:uFillTx/>
                <a:latin typeface="微软雅黑"/>
                <a:ea typeface="微软雅黑"/>
                <a:cs typeface="+mn-cs"/>
              </a:rPr>
              <a:t>Softmax</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1986</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72928440-433F-4B4B-B866-EA39DF08554D}"/>
              </a:ext>
            </a:extLst>
          </p:cNvPr>
          <p:cNvSpPr txBox="1"/>
          <p:nvPr/>
        </p:nvSpPr>
        <p:spPr>
          <a:xfrm>
            <a:off x="566153" y="1610991"/>
            <a:ext cx="11329436" cy="3444341"/>
          </a:xfrm>
          <a:prstGeom prst="rect">
            <a:avLst/>
          </a:prstGeom>
          <a:noFill/>
        </p:spPr>
        <p:txBody>
          <a:bodyPr wrap="square" rtlCol="0">
            <a:spAutoFit/>
          </a:bodyPr>
          <a:lstStyle/>
          <a:p>
            <a:pPr marL="0" marR="0" lvl="0" indent="0" algn="l" defTabSz="457200" rtl="0" eaLnBrk="1" fontAlgn="auto" latinLnBrk="0" hangingPunct="1">
              <a:lnSpc>
                <a:spcPct val="150000"/>
              </a:lnSpc>
              <a:spcBef>
                <a:spcPts val="600"/>
              </a:spcBef>
              <a:spcAft>
                <a:spcPts val="600"/>
              </a:spcAft>
              <a:buClrTx/>
              <a:buSzTx/>
              <a:buFontTx/>
              <a:buNone/>
              <a:tabLst/>
              <a:defRPr/>
            </a:pP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优点：</a:t>
            </a:r>
            <a:endPar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在零点不可微，负输入的梯度为零</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，这意味着对于该区域的激活，权重不会在反向传播期间更新，因此会产生永不激活的死亡神经元。</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将预测结果转化为非负数、预测结果概率之和等于</a:t>
            </a:r>
            <a:r>
              <a:rPr kumimoji="0" lang="en-US" altLang="zh-CN" sz="1800" b="0" i="0" u="none" strike="noStrike" kern="1200" cap="none" spc="0" normalizeH="0" baseline="0" noProof="0" dirty="0">
                <a:ln>
                  <a:noFill/>
                </a:ln>
                <a:solidFill>
                  <a:srgbClr val="FF0000"/>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经过使用指数形式的</a:t>
            </a:r>
            <a:r>
              <a:rPr kumimoji="0" lang="en-US" altLang="zh-CN" sz="1800" b="0" i="0" u="none" strike="noStrike" kern="1200" cap="none" spc="0" normalizeH="0" baseline="0" noProof="0" dirty="0" err="1">
                <a:ln>
                  <a:noFill/>
                </a:ln>
                <a:solidFill>
                  <a:srgbClr val="FF0000"/>
                </a:solidFill>
                <a:effectLst/>
                <a:uLnTx/>
                <a:uFillTx/>
                <a:latin typeface="微软雅黑"/>
                <a:ea typeface="微软雅黑"/>
                <a:cs typeface="+mn-cs"/>
              </a:rPr>
              <a:t>Softmax</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函数能够将差距大的数值距离拉的更大</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。在深度学习中通常使用反向传播求解梯度进而使用梯度下降进行参数更新的过程，而指数函数在求导的时候比较方便</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不足：</a:t>
            </a:r>
            <a:endPar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使用</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指数函数</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，当输出值非常大的话，计算得到的数值也会变的非常大，</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数值可能会溢出</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p>
        </p:txBody>
      </p:sp>
    </p:spTree>
    <p:custDataLst>
      <p:tags r:id="rId1"/>
    </p:custDataLst>
    <p:extLst>
      <p:ext uri="{BB962C8B-B14F-4D97-AF65-F5344CB8AC3E}">
        <p14:creationId xmlns:p14="http://schemas.microsoft.com/office/powerpoint/2010/main" val="192801161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2940445"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四、</a:t>
            </a:r>
            <a:r>
              <a:rPr lang="en-US" altLang="zh-CN" sz="2000" dirty="0" err="1">
                <a:solidFill>
                  <a:srgbClr val="FF0000"/>
                </a:solidFill>
                <a:latin typeface="微软雅黑"/>
                <a:ea typeface="微软雅黑"/>
              </a:rPr>
              <a:t>ReLU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2000</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pic>
        <p:nvPicPr>
          <p:cNvPr id="4" name="图片 3">
            <a:extLst>
              <a:ext uri="{FF2B5EF4-FFF2-40B4-BE49-F238E27FC236}">
                <a16:creationId xmlns:a16="http://schemas.microsoft.com/office/drawing/2014/main" id="{21C33C36-7BCD-41CC-B4DC-D739DC5C0AED}"/>
              </a:ext>
            </a:extLst>
          </p:cNvPr>
          <p:cNvPicPr>
            <a:picLocks noChangeAspect="1"/>
          </p:cNvPicPr>
          <p:nvPr/>
        </p:nvPicPr>
        <p:blipFill>
          <a:blip r:embed="rId5"/>
          <a:stretch>
            <a:fillRect/>
          </a:stretch>
        </p:blipFill>
        <p:spPr>
          <a:xfrm>
            <a:off x="747281" y="1602393"/>
            <a:ext cx="8093684" cy="712143"/>
          </a:xfrm>
          <a:prstGeom prst="rect">
            <a:avLst/>
          </a:prstGeom>
        </p:spPr>
      </p:pic>
      <p:pic>
        <p:nvPicPr>
          <p:cNvPr id="7" name="图片 6">
            <a:extLst>
              <a:ext uri="{FF2B5EF4-FFF2-40B4-BE49-F238E27FC236}">
                <a16:creationId xmlns:a16="http://schemas.microsoft.com/office/drawing/2014/main" id="{04336167-ED9B-4E84-A3C6-C648AAB773F7}"/>
              </a:ext>
            </a:extLst>
          </p:cNvPr>
          <p:cNvPicPr>
            <a:picLocks noChangeAspect="1"/>
          </p:cNvPicPr>
          <p:nvPr/>
        </p:nvPicPr>
        <p:blipFill>
          <a:blip r:embed="rId6"/>
          <a:stretch>
            <a:fillRect/>
          </a:stretch>
        </p:blipFill>
        <p:spPr>
          <a:xfrm>
            <a:off x="3324571" y="2429179"/>
            <a:ext cx="5542857" cy="4228571"/>
          </a:xfrm>
          <a:prstGeom prst="rect">
            <a:avLst/>
          </a:prstGeom>
        </p:spPr>
      </p:pic>
    </p:spTree>
    <p:custDataLst>
      <p:tags r:id="rId1"/>
    </p:custDataLst>
    <p:extLst>
      <p:ext uri="{BB962C8B-B14F-4D97-AF65-F5344CB8AC3E}">
        <p14:creationId xmlns:p14="http://schemas.microsoft.com/office/powerpoint/2010/main" val="350594139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2940445"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四、</a:t>
            </a:r>
            <a:r>
              <a:rPr lang="en-US" altLang="zh-CN" sz="2000" dirty="0" err="1">
                <a:solidFill>
                  <a:srgbClr val="FF0000"/>
                </a:solidFill>
                <a:latin typeface="微软雅黑"/>
                <a:ea typeface="微软雅黑"/>
              </a:rPr>
              <a:t>ReLU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2000</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0" name="文本框 9">
            <a:extLst>
              <a:ext uri="{FF2B5EF4-FFF2-40B4-BE49-F238E27FC236}">
                <a16:creationId xmlns:a16="http://schemas.microsoft.com/office/drawing/2014/main" id="{8CF30C46-5DB9-403F-B46F-8501583CC1BC}"/>
              </a:ext>
            </a:extLst>
          </p:cNvPr>
          <p:cNvSpPr txBox="1"/>
          <p:nvPr/>
        </p:nvSpPr>
        <p:spPr>
          <a:xfrm>
            <a:off x="566153" y="1692028"/>
            <a:ext cx="11329436" cy="426828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600"/>
              </a:spcBef>
              <a:spcAft>
                <a:spcPts val="600"/>
              </a:spcAft>
              <a:buClrTx/>
              <a:buSzTx/>
              <a:buFontTx/>
              <a:buNone/>
              <a:tabLst/>
              <a:defRPr/>
            </a:pP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优点：</a:t>
            </a:r>
            <a:endPar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endParaRPr>
          </a:p>
          <a:p>
            <a:pPr marR="0" lvl="0" indent="0" fontAlgn="auto">
              <a:lnSpc>
                <a:spcPts val="2500"/>
              </a:lnSpc>
              <a:spcBef>
                <a:spcPts val="0"/>
              </a:spcBef>
              <a:spcAft>
                <a:spcPts val="0"/>
              </a:spcAft>
              <a:buClrTx/>
              <a:buSzTx/>
              <a:buFontTx/>
              <a:buNone/>
              <a:tabLst/>
              <a:defRPr/>
            </a:pPr>
            <a:r>
              <a:rPr lang="en-US" altLang="zh-CN" dirty="0"/>
              <a:t>1</a:t>
            </a:r>
            <a:r>
              <a:rPr lang="zh-CN" altLang="en-US" dirty="0"/>
              <a:t>、</a:t>
            </a:r>
            <a:r>
              <a:rPr lang="en-US" altLang="zh-CN" dirty="0" err="1"/>
              <a:t>ReLU</a:t>
            </a:r>
            <a:r>
              <a:rPr lang="en-US" altLang="zh-CN" dirty="0"/>
              <a:t> </a:t>
            </a:r>
            <a:r>
              <a:rPr lang="zh-CN" altLang="en-US" dirty="0"/>
              <a:t>函数在</a:t>
            </a:r>
            <a:r>
              <a:rPr lang="zh-CN" altLang="en-US" dirty="0">
                <a:solidFill>
                  <a:srgbClr val="FF0000"/>
                </a:solidFill>
              </a:rPr>
              <a:t>正输入时是线性的，收敛速度快，计算速度快</a:t>
            </a:r>
            <a:r>
              <a:rPr lang="zh-CN" altLang="en-US" dirty="0"/>
              <a:t>，同时符合恒等性的特点。当输入为正时，由于导数是</a:t>
            </a:r>
            <a:r>
              <a:rPr lang="en-US" altLang="zh-CN" dirty="0"/>
              <a:t>1</a:t>
            </a:r>
            <a:r>
              <a:rPr lang="zh-CN" altLang="en-US" dirty="0"/>
              <a:t>，</a:t>
            </a:r>
            <a:r>
              <a:rPr lang="zh-CN" altLang="en-US" dirty="0">
                <a:solidFill>
                  <a:srgbClr val="FF0000"/>
                </a:solidFill>
              </a:rPr>
              <a:t>能够完整传递梯度，不存在梯度消失的问题</a:t>
            </a:r>
            <a:r>
              <a:rPr lang="zh-CN" altLang="en-US" dirty="0"/>
              <a:t>（梯度饱和问题）。</a:t>
            </a:r>
            <a:endParaRPr lang="en-US" altLang="zh-CN" dirty="0"/>
          </a:p>
          <a:p>
            <a:pPr marR="0" lvl="0" indent="0" fontAlgn="auto">
              <a:lnSpc>
                <a:spcPts val="2500"/>
              </a:lnSpc>
              <a:spcBef>
                <a:spcPts val="0"/>
              </a:spcBef>
              <a:spcAft>
                <a:spcPts val="0"/>
              </a:spcAft>
              <a:buClrTx/>
              <a:buSzTx/>
              <a:buFontTx/>
              <a:buNone/>
              <a:tabLst/>
              <a:defRPr/>
            </a:pPr>
            <a:r>
              <a:rPr lang="en-US" altLang="zh-CN" dirty="0"/>
              <a:t>2</a:t>
            </a:r>
            <a:r>
              <a:rPr lang="zh-CN" altLang="en-US" dirty="0"/>
              <a:t>、计算速度快。</a:t>
            </a:r>
            <a:r>
              <a:rPr lang="en-US" altLang="zh-CN" dirty="0" err="1"/>
              <a:t>ReLU</a:t>
            </a:r>
            <a:r>
              <a:rPr lang="en-US" altLang="zh-CN" dirty="0"/>
              <a:t> </a:t>
            </a:r>
            <a:r>
              <a:rPr lang="zh-CN" altLang="en-US" dirty="0"/>
              <a:t>函数中只存在线性关系且无论是函数还是其导数都</a:t>
            </a:r>
            <a:r>
              <a:rPr lang="zh-CN" altLang="en-US" dirty="0">
                <a:solidFill>
                  <a:srgbClr val="FF0000"/>
                </a:solidFill>
              </a:rPr>
              <a:t>不包含复杂的数学运算</a:t>
            </a:r>
            <a:r>
              <a:rPr lang="zh-CN" altLang="en-US" dirty="0"/>
              <a:t>，因此它的</a:t>
            </a:r>
            <a:r>
              <a:rPr lang="zh-CN" altLang="en-US" dirty="0">
                <a:solidFill>
                  <a:srgbClr val="FF0000"/>
                </a:solidFill>
              </a:rPr>
              <a:t>计算速度比 </a:t>
            </a:r>
            <a:r>
              <a:rPr lang="en-US" altLang="zh-CN" dirty="0">
                <a:solidFill>
                  <a:srgbClr val="FF0000"/>
                </a:solidFill>
              </a:rPr>
              <a:t>sigmoid </a:t>
            </a:r>
            <a:r>
              <a:rPr lang="zh-CN" altLang="en-US" dirty="0">
                <a:solidFill>
                  <a:srgbClr val="FF0000"/>
                </a:solidFill>
              </a:rPr>
              <a:t>和 </a:t>
            </a:r>
            <a:r>
              <a:rPr lang="en-US" altLang="zh-CN" dirty="0">
                <a:solidFill>
                  <a:srgbClr val="FF0000"/>
                </a:solidFill>
              </a:rPr>
              <a:t>tanh </a:t>
            </a:r>
            <a:r>
              <a:rPr lang="zh-CN" altLang="en-US" dirty="0">
                <a:solidFill>
                  <a:srgbClr val="FF0000"/>
                </a:solidFill>
              </a:rPr>
              <a:t>更快</a:t>
            </a:r>
            <a:r>
              <a:rPr lang="zh-CN" altLang="en-US" dirty="0"/>
              <a:t>。</a:t>
            </a:r>
            <a:endParaRPr lang="en-US" altLang="zh-CN" dirty="0"/>
          </a:p>
          <a:p>
            <a:pPr marR="0" lvl="0" indent="0" fontAlgn="auto">
              <a:lnSpc>
                <a:spcPts val="2500"/>
              </a:lnSpc>
              <a:spcBef>
                <a:spcPts val="0"/>
              </a:spcBef>
              <a:spcAft>
                <a:spcPts val="0"/>
              </a:spcAft>
              <a:buClrTx/>
              <a:buSzTx/>
              <a:buFontTx/>
              <a:buNone/>
              <a:tabLst/>
              <a:defRPr/>
            </a:pPr>
            <a:r>
              <a:rPr lang="en-US" altLang="zh-CN" dirty="0"/>
              <a:t>3</a:t>
            </a:r>
            <a:r>
              <a:rPr lang="zh-CN" altLang="en-US" dirty="0"/>
              <a:t>、</a:t>
            </a:r>
            <a:r>
              <a:rPr lang="zh-CN" altLang="en-US" dirty="0">
                <a:solidFill>
                  <a:srgbClr val="FF0000"/>
                </a:solidFill>
              </a:rPr>
              <a:t>当输入大于</a:t>
            </a:r>
            <a:r>
              <a:rPr lang="en-US" altLang="zh-CN" dirty="0">
                <a:solidFill>
                  <a:srgbClr val="FF0000"/>
                </a:solidFill>
              </a:rPr>
              <a:t>0</a:t>
            </a:r>
            <a:r>
              <a:rPr lang="zh-CN" altLang="en-US" dirty="0">
                <a:solidFill>
                  <a:srgbClr val="FF0000"/>
                </a:solidFill>
              </a:rPr>
              <a:t>时，梯度为</a:t>
            </a:r>
            <a:r>
              <a:rPr lang="en-US" altLang="zh-CN" dirty="0">
                <a:solidFill>
                  <a:srgbClr val="FF0000"/>
                </a:solidFill>
              </a:rPr>
              <a:t>1</a:t>
            </a:r>
            <a:r>
              <a:rPr lang="zh-CN" altLang="en-US" dirty="0"/>
              <a:t>，能够有效避免链式求导法则梯度相乘引起的梯度消失和梯度爆炸；计算成本低。</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不足：</a:t>
            </a:r>
            <a:endPar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endParaRPr>
          </a:p>
          <a:p>
            <a:pPr marL="0" marR="0" lvl="0" indent="0" algn="l" defTabSz="457200" rtl="0" eaLnBrk="1" fontAlgn="auto" latinLnBrk="0" hangingPunct="1">
              <a:lnSpc>
                <a:spcPts val="25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ReLU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的输入值</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为负的时候，输出始终为</a:t>
            </a:r>
            <a:r>
              <a:rPr kumimoji="0" lang="en-US" altLang="zh-CN" sz="1800" b="0" i="0" u="none" strike="noStrike" kern="1200" cap="none" spc="0" normalizeH="0" baseline="0" noProof="0" dirty="0">
                <a:ln>
                  <a:noFill/>
                </a:ln>
                <a:solidFill>
                  <a:srgbClr val="FF0000"/>
                </a:solidFill>
                <a:effectLst/>
                <a:uLnTx/>
                <a:uFillTx/>
                <a:latin typeface="微软雅黑"/>
                <a:ea typeface="微软雅黑"/>
                <a:cs typeface="+mn-cs"/>
              </a:rPr>
              <a:t>0</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，其一阶导数也始终为</a:t>
            </a:r>
            <a:r>
              <a:rPr kumimoji="0" lang="en-US" altLang="zh-CN" sz="1800" b="0" i="0" u="none" strike="noStrike" kern="1200" cap="none" spc="0" normalizeH="0" baseline="0" noProof="0" dirty="0">
                <a:ln>
                  <a:noFill/>
                </a:ln>
                <a:solidFill>
                  <a:srgbClr val="FF0000"/>
                </a:solidFill>
                <a:effectLst/>
                <a:uLnTx/>
                <a:uFillTx/>
                <a:latin typeface="微软雅黑"/>
                <a:ea typeface="微软雅黑"/>
                <a:cs typeface="+mn-cs"/>
              </a:rPr>
              <a:t>0</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，这样会导致神经元不能更新参数</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，也就是神经元不学习了，这种现象叫做“</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Dead Neuron”</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。为了解决</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ReLU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函数这个缺点，在</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ReLU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函数的负半区间引入一个泄露（</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Leaky</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）值，所以称为</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Leaky </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ReLU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函数。</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ts val="25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、与</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Sigmoid</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一样，其输出</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不是以</a:t>
            </a:r>
            <a:r>
              <a:rPr kumimoji="0" lang="en-US" altLang="zh-CN" sz="1800" b="0" i="0" u="none" strike="noStrike" kern="1200" cap="none" spc="0" normalizeH="0" baseline="0" noProof="0" dirty="0">
                <a:ln>
                  <a:noFill/>
                </a:ln>
                <a:solidFill>
                  <a:srgbClr val="FF0000"/>
                </a:solidFill>
                <a:effectLst/>
                <a:uLnTx/>
                <a:uFillTx/>
                <a:latin typeface="微软雅黑"/>
                <a:ea typeface="微软雅黑"/>
                <a:cs typeface="+mn-cs"/>
              </a:rPr>
              <a:t>0</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为中心的</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ReLU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的输出为</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0</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或正数）。</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ts val="25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ReLU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在小于</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0</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的时候梯度为零，导致了</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某些神经元永远被抑制，最终造成特征的学习不充分</a:t>
            </a:r>
            <a:r>
              <a:rPr lang="zh-CN" altLang="en-US" dirty="0">
                <a:solidFill>
                  <a:prstClr val="black"/>
                </a:solidFill>
                <a:latin typeface="微软雅黑"/>
                <a:ea typeface="微软雅黑"/>
              </a:rPr>
              <a:t>（</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这是典型的 </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Dead </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ReLU</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问题），所以需要改进随机初始化，避免将过多的负数特征送入</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ReLU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p>
        </p:txBody>
      </p:sp>
    </p:spTree>
    <p:custDataLst>
      <p:tags r:id="rId1"/>
    </p:custDataLst>
    <p:extLst>
      <p:ext uri="{BB962C8B-B14F-4D97-AF65-F5344CB8AC3E}">
        <p14:creationId xmlns:p14="http://schemas.microsoft.com/office/powerpoint/2010/main" val="88312626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11019043" cy="132343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latin typeface="微软雅黑"/>
                <a:ea typeface="微软雅黑"/>
              </a:rPr>
              <a:t>改进</a:t>
            </a:r>
            <a:r>
              <a:rPr lang="en-US" altLang="zh-CN" sz="2000" dirty="0">
                <a:solidFill>
                  <a:srgbClr val="FF0000"/>
                </a:solidFill>
                <a:latin typeface="微软雅黑"/>
                <a:ea typeface="微软雅黑"/>
              </a:rPr>
              <a:t>1</a:t>
            </a:r>
            <a:r>
              <a:rPr lang="zh-CN" altLang="en-US" sz="2000" dirty="0">
                <a:solidFill>
                  <a:srgbClr val="FF0000"/>
                </a:solidFill>
                <a:latin typeface="微软雅黑"/>
                <a:ea typeface="微软雅黑"/>
              </a:rPr>
              <a:t>：</a:t>
            </a:r>
            <a:r>
              <a:rPr lang="en-US" altLang="zh-CN" sz="2000" dirty="0">
                <a:solidFill>
                  <a:srgbClr val="FF0000"/>
                </a:solidFill>
                <a:latin typeface="微软雅黑"/>
                <a:ea typeface="微软雅黑"/>
              </a:rPr>
              <a:t>P</a:t>
            </a:r>
            <a:r>
              <a:rPr kumimoji="0" lang="en-US" altLang="zh-CN" sz="2000" b="0" i="0" u="none" strike="noStrike" kern="1200" cap="none" spc="0" normalizeH="0" baseline="0" noProof="0" dirty="0" err="1">
                <a:ln>
                  <a:noFill/>
                </a:ln>
                <a:solidFill>
                  <a:srgbClr val="FF0000"/>
                </a:solidFill>
                <a:effectLst/>
                <a:uLnTx/>
                <a:uFillTx/>
                <a:latin typeface="微软雅黑"/>
                <a:ea typeface="微软雅黑"/>
                <a:cs typeface="+mn-cs"/>
              </a:rPr>
              <a:t>ReLU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2015</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effectLst/>
                <a:uLnTx/>
                <a:uFillTx/>
                <a:latin typeface="微软雅黑"/>
                <a:ea typeface="微软雅黑"/>
                <a:cs typeface="+mn-cs"/>
              </a:rPr>
              <a:t>来源：</a:t>
            </a:r>
            <a:r>
              <a:rPr kumimoji="0" lang="en-US" altLang="zh-CN" sz="2000" b="0" i="0" u="none" strike="noStrike" kern="1200" cap="none" spc="0" normalizeH="0" baseline="0" noProof="0" dirty="0">
                <a:ln>
                  <a:noFill/>
                </a:ln>
                <a:effectLst/>
                <a:uLnTx/>
                <a:uFillTx/>
                <a:latin typeface="微软雅黑"/>
                <a:ea typeface="微软雅黑"/>
                <a:cs typeface="+mn-cs"/>
              </a:rPr>
              <a:t>Delving Deep into Rectifiers: Surpassing Human-Level Performance on ImageNet Classification</a:t>
            </a:r>
          </a:p>
        </p:txBody>
      </p:sp>
      <p:pic>
        <p:nvPicPr>
          <p:cNvPr id="3" name="图片 2">
            <a:extLst>
              <a:ext uri="{FF2B5EF4-FFF2-40B4-BE49-F238E27FC236}">
                <a16:creationId xmlns:a16="http://schemas.microsoft.com/office/drawing/2014/main" id="{DC7F577D-8B23-4435-BAB5-CADAD3B2896C}"/>
              </a:ext>
            </a:extLst>
          </p:cNvPr>
          <p:cNvPicPr>
            <a:picLocks noChangeAspect="1"/>
          </p:cNvPicPr>
          <p:nvPr/>
        </p:nvPicPr>
        <p:blipFill>
          <a:blip r:embed="rId5"/>
          <a:stretch>
            <a:fillRect/>
          </a:stretch>
        </p:blipFill>
        <p:spPr>
          <a:xfrm>
            <a:off x="169576" y="2833288"/>
            <a:ext cx="6359761" cy="841089"/>
          </a:xfrm>
          <a:prstGeom prst="rect">
            <a:avLst/>
          </a:prstGeom>
        </p:spPr>
      </p:pic>
      <p:pic>
        <p:nvPicPr>
          <p:cNvPr id="6" name="图片 5">
            <a:extLst>
              <a:ext uri="{FF2B5EF4-FFF2-40B4-BE49-F238E27FC236}">
                <a16:creationId xmlns:a16="http://schemas.microsoft.com/office/drawing/2014/main" id="{DDCF6D7B-864E-4374-BDC6-30AC45BFE050}"/>
              </a:ext>
            </a:extLst>
          </p:cNvPr>
          <p:cNvPicPr>
            <a:picLocks noChangeAspect="1"/>
          </p:cNvPicPr>
          <p:nvPr/>
        </p:nvPicPr>
        <p:blipFill rotWithShape="1">
          <a:blip r:embed="rId6"/>
          <a:srcRect t="1718"/>
          <a:stretch/>
        </p:blipFill>
        <p:spPr>
          <a:xfrm>
            <a:off x="6517661" y="2474183"/>
            <a:ext cx="5504762" cy="4109131"/>
          </a:xfrm>
          <a:prstGeom prst="rect">
            <a:avLst/>
          </a:prstGeom>
        </p:spPr>
      </p:pic>
    </p:spTree>
    <p:custDataLst>
      <p:tags r:id="rId1"/>
    </p:custDataLst>
    <p:extLst>
      <p:ext uri="{BB962C8B-B14F-4D97-AF65-F5344CB8AC3E}">
        <p14:creationId xmlns:p14="http://schemas.microsoft.com/office/powerpoint/2010/main" val="268342821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11019043"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改进</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P</a:t>
            </a:r>
            <a:r>
              <a:rPr kumimoji="0" lang="en-US" altLang="zh-CN" sz="2000" b="0" i="0" u="none" strike="noStrike" kern="1200" cap="none" spc="0" normalizeH="0" baseline="0" noProof="0" dirty="0" err="1">
                <a:ln>
                  <a:noFill/>
                </a:ln>
                <a:solidFill>
                  <a:srgbClr val="FF0000"/>
                </a:solidFill>
                <a:effectLst/>
                <a:uLnTx/>
                <a:uFillTx/>
                <a:latin typeface="微软雅黑"/>
                <a:ea typeface="微软雅黑"/>
                <a:cs typeface="+mn-cs"/>
              </a:rPr>
              <a:t>ReLU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2015</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0" name="文本框 9">
            <a:extLst>
              <a:ext uri="{FF2B5EF4-FFF2-40B4-BE49-F238E27FC236}">
                <a16:creationId xmlns:a16="http://schemas.microsoft.com/office/drawing/2014/main" id="{67D5B007-5469-4980-A95E-08C9F4C3A70D}"/>
              </a:ext>
            </a:extLst>
          </p:cNvPr>
          <p:cNvSpPr txBox="1"/>
          <p:nvPr/>
        </p:nvSpPr>
        <p:spPr>
          <a:xfrm>
            <a:off x="566153" y="1610991"/>
            <a:ext cx="11329436" cy="3782446"/>
          </a:xfrm>
          <a:prstGeom prst="rect">
            <a:avLst/>
          </a:prstGeom>
          <a:noFill/>
        </p:spPr>
        <p:txBody>
          <a:bodyPr wrap="square" rtlCol="0">
            <a:spAutoFit/>
          </a:bodyPr>
          <a:lstStyle/>
          <a:p>
            <a:pPr marR="0" lvl="0" indent="0" fontAlgn="auto">
              <a:lnSpc>
                <a:spcPct val="150000"/>
              </a:lnSpc>
              <a:spcBef>
                <a:spcPts val="0"/>
              </a:spcBef>
              <a:spcAft>
                <a:spcPts val="0"/>
              </a:spcAft>
              <a:buClrTx/>
              <a:buSzTx/>
              <a:buFontTx/>
              <a:buNone/>
              <a:tabLst/>
              <a:defRPr/>
            </a:pPr>
            <a:r>
              <a:rPr lang="en-US" altLang="zh-CN" dirty="0" err="1">
                <a:highlight>
                  <a:srgbClr val="FFFF00"/>
                </a:highlight>
              </a:rPr>
              <a:t>PReLU</a:t>
            </a:r>
            <a:r>
              <a:rPr lang="zh-CN" altLang="en-US" dirty="0">
                <a:highlight>
                  <a:srgbClr val="FFFF00"/>
                </a:highlight>
              </a:rPr>
              <a:t>函数</a:t>
            </a:r>
            <a:r>
              <a:rPr lang="en-US" altLang="zh-CN" dirty="0">
                <a:highlight>
                  <a:srgbClr val="FFFF00"/>
                </a:highlight>
              </a:rPr>
              <a:t>(</a:t>
            </a:r>
            <a:r>
              <a:rPr lang="en-US" altLang="zh-CN" dirty="0" err="1">
                <a:highlight>
                  <a:srgbClr val="FFFF00"/>
                </a:highlight>
              </a:rPr>
              <a:t>ReLU</a:t>
            </a:r>
            <a:r>
              <a:rPr lang="zh-CN" altLang="en-US" dirty="0">
                <a:highlight>
                  <a:srgbClr val="FFFF00"/>
                </a:highlight>
              </a:rPr>
              <a:t>的改进</a:t>
            </a:r>
            <a:r>
              <a:rPr lang="en-US" altLang="zh-CN" dirty="0">
                <a:highlight>
                  <a:srgbClr val="FFFF00"/>
                </a:highlight>
              </a:rPr>
              <a:t>)</a:t>
            </a:r>
            <a:r>
              <a:rPr lang="zh-CN" altLang="en-US" dirty="0">
                <a:highlight>
                  <a:srgbClr val="FFFF00"/>
                </a:highlight>
              </a:rPr>
              <a:t>：</a:t>
            </a:r>
            <a:endParaRPr lang="en-US" altLang="zh-CN" dirty="0">
              <a:highlight>
                <a:srgbClr val="FFFF00"/>
              </a:highlight>
            </a:endParaRPr>
          </a:p>
          <a:p>
            <a:pPr marR="0" lvl="0" indent="0" fontAlgn="auto">
              <a:lnSpc>
                <a:spcPct val="150000"/>
              </a:lnSpc>
              <a:spcBef>
                <a:spcPts val="0"/>
              </a:spcBef>
              <a:spcAft>
                <a:spcPts val="0"/>
              </a:spcAft>
              <a:buClrTx/>
              <a:buSzTx/>
              <a:buFontTx/>
              <a:buNone/>
              <a:tabLst/>
              <a:defRPr/>
            </a:pPr>
            <a:r>
              <a:rPr lang="en-US" altLang="zh-CN" dirty="0"/>
              <a:t>1</a:t>
            </a:r>
            <a:r>
              <a:rPr lang="zh-CN" altLang="en-US" dirty="0"/>
              <a:t>、在负值域，</a:t>
            </a:r>
            <a:r>
              <a:rPr lang="en-US" altLang="zh-CN" dirty="0" err="1"/>
              <a:t>PReLU</a:t>
            </a:r>
            <a:r>
              <a:rPr lang="zh-CN" altLang="en-US" dirty="0"/>
              <a:t>的斜率较小，这也可以</a:t>
            </a:r>
            <a:r>
              <a:rPr lang="zh-CN" altLang="en-US" dirty="0">
                <a:solidFill>
                  <a:srgbClr val="FF0000"/>
                </a:solidFill>
              </a:rPr>
              <a:t>避免</a:t>
            </a:r>
            <a:r>
              <a:rPr lang="en-US" altLang="zh-CN" dirty="0">
                <a:solidFill>
                  <a:srgbClr val="FF0000"/>
                </a:solidFill>
              </a:rPr>
              <a:t>Dead </a:t>
            </a:r>
            <a:r>
              <a:rPr lang="en-US" altLang="zh-CN" dirty="0" err="1">
                <a:solidFill>
                  <a:srgbClr val="FF0000"/>
                </a:solidFill>
              </a:rPr>
              <a:t>ReLU</a:t>
            </a:r>
            <a:r>
              <a:rPr lang="zh-CN" altLang="en-US" dirty="0">
                <a:solidFill>
                  <a:srgbClr val="FF0000"/>
                </a:solidFill>
              </a:rPr>
              <a:t>问题</a:t>
            </a:r>
            <a:r>
              <a:rPr lang="zh-CN" altLang="en-US" dirty="0"/>
              <a:t>。与</a:t>
            </a:r>
            <a:r>
              <a:rPr lang="en-US" altLang="zh-CN" dirty="0"/>
              <a:t>ELU</a:t>
            </a:r>
            <a:r>
              <a:rPr lang="zh-CN" altLang="en-US" dirty="0"/>
              <a:t>相比，</a:t>
            </a:r>
            <a:r>
              <a:rPr lang="en-US" altLang="zh-CN" dirty="0" err="1"/>
              <a:t>PReLU</a:t>
            </a:r>
            <a:r>
              <a:rPr lang="zh-CN" altLang="en-US" dirty="0">
                <a:solidFill>
                  <a:srgbClr val="FF0000"/>
                </a:solidFill>
              </a:rPr>
              <a:t>在负值域是线性运算</a:t>
            </a:r>
            <a:r>
              <a:rPr lang="zh-CN" altLang="en-US" dirty="0"/>
              <a:t>。尽管斜率很小，但不会趋于</a:t>
            </a:r>
            <a:r>
              <a:rPr lang="en-US" altLang="zh-CN" dirty="0"/>
              <a:t>0</a:t>
            </a:r>
            <a:r>
              <a:rPr lang="zh-CN" altLang="en-US" dirty="0"/>
              <a:t>。</a:t>
            </a:r>
            <a:endParaRPr lang="en-US" altLang="zh-CN" dirty="0"/>
          </a:p>
          <a:p>
            <a:pPr marR="0" lvl="0" indent="0" fontAlgn="auto">
              <a:lnSpc>
                <a:spcPct val="150000"/>
              </a:lnSpc>
              <a:spcBef>
                <a:spcPts val="0"/>
              </a:spcBef>
              <a:spcAft>
                <a:spcPts val="0"/>
              </a:spcAft>
              <a:buClrTx/>
              <a:buSzTx/>
              <a:buFontTx/>
              <a:buNone/>
              <a:tabLst/>
              <a:defRPr/>
            </a:pPr>
            <a:r>
              <a:rPr lang="en-US" altLang="zh-CN" dirty="0"/>
              <a:t>2</a:t>
            </a:r>
            <a:r>
              <a:rPr lang="zh-CN" altLang="en-US" dirty="0"/>
              <a:t>、公式与</a:t>
            </a:r>
            <a:r>
              <a:rPr lang="en-US" altLang="zh-CN" dirty="0"/>
              <a:t>Leaky </a:t>
            </a:r>
            <a:r>
              <a:rPr lang="en-US" altLang="zh-CN" dirty="0" err="1"/>
              <a:t>ReLu</a:t>
            </a:r>
            <a:r>
              <a:rPr lang="zh-CN" altLang="en-US" dirty="0"/>
              <a:t>相似，但并不完全一样。</a:t>
            </a:r>
            <a:r>
              <a:rPr lang="zh-CN" altLang="en-US" dirty="0">
                <a:solidFill>
                  <a:srgbClr val="FF0000"/>
                </a:solidFill>
              </a:rPr>
              <a:t>𝛼可以是常数，或自适应调整的参数</a:t>
            </a:r>
            <a:r>
              <a:rPr lang="zh-CN" altLang="en-US" dirty="0"/>
              <a:t>。也就是说，如果让</a:t>
            </a:r>
            <a:r>
              <a:rPr lang="en-US" altLang="zh-CN" dirty="0"/>
              <a:t>a</a:t>
            </a:r>
            <a:r>
              <a:rPr lang="zh-CN" altLang="en-US" dirty="0"/>
              <a:t>自适应，那么</a:t>
            </a:r>
            <a:r>
              <a:rPr lang="en-US" altLang="zh-CN" dirty="0" err="1">
                <a:solidFill>
                  <a:srgbClr val="FF0000"/>
                </a:solidFill>
              </a:rPr>
              <a:t>PReLu</a:t>
            </a:r>
            <a:r>
              <a:rPr lang="zh-CN" altLang="en-US" dirty="0">
                <a:solidFill>
                  <a:srgbClr val="FF0000"/>
                </a:solidFill>
              </a:rPr>
              <a:t>会在反向传播时更新参数</a:t>
            </a:r>
            <a:r>
              <a:rPr lang="en-US" altLang="zh-CN" dirty="0">
                <a:solidFill>
                  <a:srgbClr val="FF0000"/>
                </a:solidFill>
              </a:rPr>
              <a:t>a</a:t>
            </a:r>
            <a:r>
              <a:rPr lang="zh-CN" altLang="en-US" dirty="0"/>
              <a:t>。</a:t>
            </a:r>
            <a:endParaRPr lang="en-US" altLang="zh-CN" dirty="0"/>
          </a:p>
          <a:p>
            <a:pPr marR="0" lvl="0" indent="0" fontAlgn="auto">
              <a:lnSpc>
                <a:spcPct val="150000"/>
              </a:lnSpc>
              <a:spcBef>
                <a:spcPts val="0"/>
              </a:spcBef>
              <a:spcAft>
                <a:spcPts val="0"/>
              </a:spcAft>
              <a:buClrTx/>
              <a:buSzTx/>
              <a:buFontTx/>
              <a:buNone/>
              <a:tabLst/>
              <a:defRPr/>
            </a:pPr>
            <a:r>
              <a:rPr lang="en-US" altLang="zh-CN" dirty="0"/>
              <a:t>3</a:t>
            </a:r>
            <a:r>
              <a:rPr lang="zh-CN" altLang="en-US" dirty="0"/>
              <a:t>、参数</a:t>
            </a:r>
            <a:r>
              <a:rPr lang="en-US" altLang="zh-CN" dirty="0"/>
              <a:t>α</a:t>
            </a:r>
            <a:r>
              <a:rPr lang="zh-CN" altLang="en-US" dirty="0"/>
              <a:t>通常为</a:t>
            </a:r>
            <a:r>
              <a:rPr lang="en-US" altLang="zh-CN" dirty="0"/>
              <a:t>0</a:t>
            </a:r>
            <a:r>
              <a:rPr lang="zh-CN" altLang="en-US" dirty="0"/>
              <a:t>到</a:t>
            </a:r>
            <a:r>
              <a:rPr lang="en-US" altLang="zh-CN" dirty="0"/>
              <a:t>1</a:t>
            </a:r>
            <a:r>
              <a:rPr lang="zh-CN" altLang="en-US" dirty="0"/>
              <a:t>之间的数字，并且通常相对较小。</a:t>
            </a:r>
            <a:endParaRPr lang="en-US" altLang="zh-CN" dirty="0"/>
          </a:p>
          <a:p>
            <a:pPr marR="0" lvl="0" indent="0" fontAlgn="auto">
              <a:lnSpc>
                <a:spcPct val="150000"/>
              </a:lnSpc>
              <a:spcBef>
                <a:spcPts val="0"/>
              </a:spcBef>
              <a:spcAft>
                <a:spcPts val="0"/>
              </a:spcAft>
              <a:buClrTx/>
              <a:buSzTx/>
              <a:buFontTx/>
              <a:buNone/>
              <a:tabLst/>
              <a:defRPr/>
            </a:pPr>
            <a:r>
              <a:rPr lang="zh-CN" altLang="en-US" dirty="0"/>
              <a:t>（</a:t>
            </a:r>
            <a:r>
              <a:rPr lang="en-US" altLang="zh-CN" dirty="0"/>
              <a:t>1</a:t>
            </a:r>
            <a:r>
              <a:rPr lang="zh-CN" altLang="en-US" dirty="0"/>
              <a:t>）如果</a:t>
            </a:r>
            <a:r>
              <a:rPr lang="zh-CN" altLang="en-US" dirty="0">
                <a:solidFill>
                  <a:srgbClr val="FF0000"/>
                </a:solidFill>
              </a:rPr>
              <a:t>𝛼 </a:t>
            </a:r>
            <a:r>
              <a:rPr lang="en-US" altLang="zh-CN" dirty="0">
                <a:solidFill>
                  <a:srgbClr val="FF0000"/>
                </a:solidFill>
              </a:rPr>
              <a:t>= 0</a:t>
            </a:r>
            <a:r>
              <a:rPr lang="zh-CN" altLang="en-US" dirty="0">
                <a:solidFill>
                  <a:srgbClr val="FF0000"/>
                </a:solidFill>
              </a:rPr>
              <a:t>，则</a:t>
            </a:r>
            <a:r>
              <a:rPr lang="en-US" altLang="zh-CN" dirty="0">
                <a:solidFill>
                  <a:srgbClr val="FF0000"/>
                </a:solidFill>
              </a:rPr>
              <a:t>f(x)</a:t>
            </a:r>
            <a:r>
              <a:rPr lang="zh-CN" altLang="en-US" dirty="0">
                <a:solidFill>
                  <a:srgbClr val="FF0000"/>
                </a:solidFill>
              </a:rPr>
              <a:t>变为</a:t>
            </a:r>
            <a:r>
              <a:rPr lang="en-US" altLang="zh-CN" dirty="0" err="1">
                <a:solidFill>
                  <a:srgbClr val="FF0000"/>
                </a:solidFill>
              </a:rPr>
              <a:t>ReLU</a:t>
            </a:r>
            <a:r>
              <a:rPr lang="zh-CN" altLang="en-US" dirty="0"/>
              <a:t>。</a:t>
            </a:r>
            <a:endParaRPr lang="en-US" altLang="zh-CN" dirty="0"/>
          </a:p>
          <a:p>
            <a:pPr marR="0" lvl="0" indent="0" fontAlgn="auto">
              <a:lnSpc>
                <a:spcPct val="150000"/>
              </a:lnSpc>
              <a:spcBef>
                <a:spcPts val="0"/>
              </a:spcBef>
              <a:spcAft>
                <a:spcPts val="0"/>
              </a:spcAft>
              <a:buClrTx/>
              <a:buSzTx/>
              <a:buFontTx/>
              <a:buNone/>
              <a:tabLst/>
              <a:defRPr/>
            </a:pPr>
            <a:r>
              <a:rPr lang="zh-CN" altLang="en-US" dirty="0"/>
              <a:t>（</a:t>
            </a:r>
            <a:r>
              <a:rPr lang="en-US" altLang="zh-CN" dirty="0"/>
              <a:t>2</a:t>
            </a:r>
            <a:r>
              <a:rPr lang="zh-CN" altLang="en-US" dirty="0"/>
              <a:t>）如果</a:t>
            </a:r>
            <a:r>
              <a:rPr lang="zh-CN" altLang="en-US" dirty="0">
                <a:solidFill>
                  <a:srgbClr val="FF0000"/>
                </a:solidFill>
              </a:rPr>
              <a:t>𝛼 </a:t>
            </a:r>
            <a:r>
              <a:rPr lang="en-US" altLang="zh-CN" dirty="0">
                <a:solidFill>
                  <a:srgbClr val="FF0000"/>
                </a:solidFill>
              </a:rPr>
              <a:t>&gt; 0</a:t>
            </a:r>
            <a:r>
              <a:rPr lang="zh-CN" altLang="en-US" dirty="0">
                <a:solidFill>
                  <a:srgbClr val="FF0000"/>
                </a:solidFill>
              </a:rPr>
              <a:t>，则</a:t>
            </a:r>
            <a:r>
              <a:rPr lang="en-US" altLang="zh-CN" dirty="0">
                <a:solidFill>
                  <a:srgbClr val="FF0000"/>
                </a:solidFill>
              </a:rPr>
              <a:t>f(x)</a:t>
            </a:r>
            <a:r>
              <a:rPr lang="zh-CN" altLang="en-US" dirty="0">
                <a:solidFill>
                  <a:srgbClr val="FF0000"/>
                </a:solidFill>
              </a:rPr>
              <a:t>变为</a:t>
            </a:r>
            <a:r>
              <a:rPr lang="en-US" altLang="zh-CN" dirty="0">
                <a:solidFill>
                  <a:srgbClr val="FF0000"/>
                </a:solidFill>
              </a:rPr>
              <a:t>leaky </a:t>
            </a:r>
            <a:r>
              <a:rPr lang="en-US" altLang="zh-CN" dirty="0" err="1">
                <a:solidFill>
                  <a:srgbClr val="FF0000"/>
                </a:solidFill>
              </a:rPr>
              <a:t>ReLU</a:t>
            </a:r>
            <a:r>
              <a:rPr lang="zh-CN" altLang="en-US" dirty="0"/>
              <a:t>。</a:t>
            </a:r>
            <a:endParaRPr lang="en-US" altLang="zh-CN" dirty="0"/>
          </a:p>
          <a:p>
            <a:pPr marR="0" lvl="0" indent="0" fontAlgn="auto">
              <a:lnSpc>
                <a:spcPct val="150000"/>
              </a:lnSpc>
              <a:spcBef>
                <a:spcPts val="0"/>
              </a:spcBef>
              <a:spcAft>
                <a:spcPts val="0"/>
              </a:spcAft>
              <a:buClrTx/>
              <a:buSzTx/>
              <a:buFontTx/>
              <a:buNone/>
              <a:tabLst/>
              <a:defRPr/>
            </a:pPr>
            <a:r>
              <a:rPr lang="zh-CN" altLang="en-US" dirty="0"/>
              <a:t>（</a:t>
            </a:r>
            <a:r>
              <a:rPr lang="en-US" altLang="zh-CN" dirty="0"/>
              <a:t>3</a:t>
            </a:r>
            <a:r>
              <a:rPr lang="zh-CN" altLang="en-US" dirty="0"/>
              <a:t>）如果</a:t>
            </a:r>
            <a:r>
              <a:rPr lang="zh-CN" altLang="en-US" dirty="0">
                <a:solidFill>
                  <a:srgbClr val="FF0000"/>
                </a:solidFill>
              </a:rPr>
              <a:t>𝛼是可学习的参数，则</a:t>
            </a:r>
            <a:r>
              <a:rPr lang="en-US" altLang="zh-CN" dirty="0">
                <a:solidFill>
                  <a:srgbClr val="FF0000"/>
                </a:solidFill>
              </a:rPr>
              <a:t>f(x)</a:t>
            </a:r>
            <a:r>
              <a:rPr lang="zh-CN" altLang="en-US" dirty="0">
                <a:solidFill>
                  <a:srgbClr val="FF0000"/>
                </a:solidFill>
              </a:rPr>
              <a:t>变为</a:t>
            </a:r>
            <a:r>
              <a:rPr lang="en-US" altLang="zh-CN" dirty="0" err="1">
                <a:solidFill>
                  <a:srgbClr val="FF0000"/>
                </a:solidFill>
              </a:rPr>
              <a:t>PReLU</a:t>
            </a:r>
            <a:r>
              <a:rPr lang="zh-CN" altLang="en-US" dirty="0"/>
              <a:t>。</a:t>
            </a:r>
          </a:p>
        </p:txBody>
      </p:sp>
    </p:spTree>
    <p:custDataLst>
      <p:tags r:id="rId1"/>
    </p:custDataLst>
    <p:extLst>
      <p:ext uri="{BB962C8B-B14F-4D97-AF65-F5344CB8AC3E}">
        <p14:creationId xmlns:p14="http://schemas.microsoft.com/office/powerpoint/2010/main" val="177774293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11019043" cy="101566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改进</a:t>
            </a:r>
            <a:r>
              <a:rPr lang="en-US" altLang="zh-CN" sz="2000" dirty="0">
                <a:solidFill>
                  <a:srgbClr val="FF0000"/>
                </a:solidFill>
                <a:latin typeface="微软雅黑"/>
                <a:ea typeface="微软雅黑"/>
              </a:rPr>
              <a:t>2</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err="1">
                <a:ln>
                  <a:noFill/>
                </a:ln>
                <a:solidFill>
                  <a:srgbClr val="FF0000"/>
                </a:solidFill>
                <a:effectLst/>
                <a:uLnTx/>
                <a:uFillTx/>
                <a:latin typeface="微软雅黑"/>
                <a:ea typeface="微软雅黑"/>
                <a:cs typeface="+mn-cs"/>
              </a:rPr>
              <a:t>RReLU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2015</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来源：</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Empirical Evaluation of Rectified Activations in Convolution Network</a:t>
            </a:r>
          </a:p>
        </p:txBody>
      </p:sp>
      <p:pic>
        <p:nvPicPr>
          <p:cNvPr id="4" name="图片 3">
            <a:extLst>
              <a:ext uri="{FF2B5EF4-FFF2-40B4-BE49-F238E27FC236}">
                <a16:creationId xmlns:a16="http://schemas.microsoft.com/office/drawing/2014/main" id="{80E388BF-0E9D-41F4-B61B-FBEC92B8FA88}"/>
              </a:ext>
            </a:extLst>
          </p:cNvPr>
          <p:cNvPicPr>
            <a:picLocks noChangeAspect="1"/>
          </p:cNvPicPr>
          <p:nvPr/>
        </p:nvPicPr>
        <p:blipFill>
          <a:blip r:embed="rId5"/>
          <a:stretch>
            <a:fillRect/>
          </a:stretch>
        </p:blipFill>
        <p:spPr>
          <a:xfrm>
            <a:off x="192079" y="2893197"/>
            <a:ext cx="6281374" cy="722458"/>
          </a:xfrm>
          <a:prstGeom prst="rect">
            <a:avLst/>
          </a:prstGeom>
        </p:spPr>
      </p:pic>
      <p:pic>
        <p:nvPicPr>
          <p:cNvPr id="7" name="图片 6">
            <a:extLst>
              <a:ext uri="{FF2B5EF4-FFF2-40B4-BE49-F238E27FC236}">
                <a16:creationId xmlns:a16="http://schemas.microsoft.com/office/drawing/2014/main" id="{F2315626-02F5-4A42-836E-17A590C9B1C2}"/>
              </a:ext>
            </a:extLst>
          </p:cNvPr>
          <p:cNvPicPr>
            <a:picLocks noChangeAspect="1"/>
          </p:cNvPicPr>
          <p:nvPr/>
        </p:nvPicPr>
        <p:blipFill>
          <a:blip r:embed="rId6"/>
          <a:stretch>
            <a:fillRect/>
          </a:stretch>
        </p:blipFill>
        <p:spPr>
          <a:xfrm>
            <a:off x="6523731" y="2610694"/>
            <a:ext cx="5476190" cy="3876190"/>
          </a:xfrm>
          <a:prstGeom prst="rect">
            <a:avLst/>
          </a:prstGeom>
        </p:spPr>
      </p:pic>
    </p:spTree>
    <p:custDataLst>
      <p:tags r:id="rId1"/>
    </p:custDataLst>
    <p:extLst>
      <p:ext uri="{BB962C8B-B14F-4D97-AF65-F5344CB8AC3E}">
        <p14:creationId xmlns:p14="http://schemas.microsoft.com/office/powerpoint/2010/main" val="90678056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11019043"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改进</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err="1">
                <a:ln>
                  <a:noFill/>
                </a:ln>
                <a:solidFill>
                  <a:srgbClr val="FF0000"/>
                </a:solidFill>
                <a:effectLst/>
                <a:uLnTx/>
                <a:uFillTx/>
                <a:latin typeface="微软雅黑"/>
                <a:ea typeface="微软雅黑"/>
                <a:cs typeface="+mn-cs"/>
              </a:rPr>
              <a:t>RReLU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2015</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0" name="文本框 9">
            <a:extLst>
              <a:ext uri="{FF2B5EF4-FFF2-40B4-BE49-F238E27FC236}">
                <a16:creationId xmlns:a16="http://schemas.microsoft.com/office/drawing/2014/main" id="{67D5B007-5469-4980-A95E-08C9F4C3A70D}"/>
              </a:ext>
            </a:extLst>
          </p:cNvPr>
          <p:cNvSpPr txBox="1"/>
          <p:nvPr/>
        </p:nvSpPr>
        <p:spPr>
          <a:xfrm>
            <a:off x="566153" y="1610991"/>
            <a:ext cx="11329436" cy="2536400"/>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highlight>
                  <a:srgbClr val="FFFF00"/>
                </a:highlight>
                <a:uLnTx/>
                <a:uFillTx/>
                <a:latin typeface="微软雅黑"/>
                <a:ea typeface="微软雅黑"/>
                <a:cs typeface="+mn-cs"/>
              </a:rPr>
              <a:t>RReLU</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函数</a:t>
            </a:r>
            <a:r>
              <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r>
              <a:rPr kumimoji="0" lang="en-US" altLang="zh-CN" sz="1800" b="0" i="0" u="none" strike="noStrike" kern="1200" cap="none" spc="0" normalizeH="0" baseline="0" noProof="0" dirty="0" err="1">
                <a:ln>
                  <a:noFill/>
                </a:ln>
                <a:solidFill>
                  <a:prstClr val="black"/>
                </a:solidFill>
                <a:effectLst/>
                <a:highlight>
                  <a:srgbClr val="FFFF00"/>
                </a:highlight>
                <a:uLnTx/>
                <a:uFillTx/>
                <a:latin typeface="微软雅黑"/>
                <a:ea typeface="微软雅黑"/>
                <a:cs typeface="+mn-cs"/>
              </a:rPr>
              <a:t>ReLU</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的改进</a:t>
            </a:r>
            <a:r>
              <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endPar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RReLU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和</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PReLU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的表达式一样，但</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α</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参数不一样，这里的</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α</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是个</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随机震荡的数，范围（</a:t>
            </a:r>
            <a:r>
              <a:rPr kumimoji="0" lang="en-US" altLang="zh-CN" sz="1800" b="0" i="0" u="none" strike="noStrike" kern="1200" cap="none" spc="0" normalizeH="0" baseline="0" noProof="0" dirty="0" err="1">
                <a:ln>
                  <a:noFill/>
                </a:ln>
                <a:solidFill>
                  <a:srgbClr val="FF0000"/>
                </a:solidFill>
                <a:effectLst/>
                <a:uLnTx/>
                <a:uFillTx/>
                <a:latin typeface="微软雅黑"/>
                <a:ea typeface="微软雅黑"/>
                <a:cs typeface="+mn-cs"/>
              </a:rPr>
              <a:t>pytorch</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1800" b="0" i="0" u="none" strike="noStrike" kern="1200" cap="none" spc="0" normalizeH="0" baseline="0" noProof="0" dirty="0">
                <a:ln>
                  <a:noFill/>
                </a:ln>
                <a:solidFill>
                  <a:srgbClr val="FF0000"/>
                </a:solidFill>
                <a:effectLst/>
                <a:uLnTx/>
                <a:uFillTx/>
                <a:latin typeface="微软雅黑"/>
                <a:ea typeface="微软雅黑"/>
                <a:cs typeface="+mn-cs"/>
              </a:rPr>
              <a:t>1/8~1/3</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对应图的参数为</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lower =1/8</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upper =1/3)</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1800" b="0" i="0" u="none" strike="noStrike" kern="1200" cap="none" spc="0" normalizeH="0" baseline="0" noProof="0" dirty="0" err="1">
                <a:ln>
                  <a:noFill/>
                </a:ln>
                <a:solidFill>
                  <a:srgbClr val="FF0000"/>
                </a:solidFill>
                <a:effectLst/>
                <a:uLnTx/>
                <a:uFillTx/>
                <a:latin typeface="微软雅黑"/>
                <a:ea typeface="微软雅黑"/>
                <a:cs typeface="+mn-cs"/>
              </a:rPr>
              <a:t>RReLU</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（随机校正线性单元）</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。在</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RReLU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中，</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负部分的斜率在训练中被随机化到给定的范围内，然后再测试中被固定</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。在最近的</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Kaggle</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国家数据科学碗</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(NDSB)</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比赛中，</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由于</a:t>
            </a:r>
            <a:r>
              <a:rPr kumimoji="0" lang="en-US" altLang="zh-CN" sz="1800" b="0" i="0" u="none" strike="noStrike" kern="1200" cap="none" spc="0" normalizeH="0" baseline="0" noProof="0" dirty="0" err="1">
                <a:ln>
                  <a:noFill/>
                </a:ln>
                <a:solidFill>
                  <a:srgbClr val="FF0000"/>
                </a:solidFill>
                <a:effectLst/>
                <a:uLnTx/>
                <a:uFillTx/>
                <a:latin typeface="微软雅黑"/>
                <a:ea typeface="微软雅黑"/>
                <a:cs typeface="+mn-cs"/>
              </a:rPr>
              <a:t>RReLU</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的随机性，它可以降低过拟合</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。因此</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RReLU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是有利的，而在大数据的情况下，未来还需要做更多的研究。</a:t>
            </a:r>
          </a:p>
        </p:txBody>
      </p:sp>
    </p:spTree>
    <p:custDataLst>
      <p:tags r:id="rId1"/>
    </p:custDataLst>
    <p:extLst>
      <p:ext uri="{BB962C8B-B14F-4D97-AF65-F5344CB8AC3E}">
        <p14:creationId xmlns:p14="http://schemas.microsoft.com/office/powerpoint/2010/main" val="410299390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ïŝḻîḋe">
            <a:extLst>
              <a:ext uri="{FF2B5EF4-FFF2-40B4-BE49-F238E27FC236}">
                <a16:creationId xmlns:a16="http://schemas.microsoft.com/office/drawing/2014/main" id="{61500820-6F04-41BD-ABD3-0FD67854B837}"/>
              </a:ext>
            </a:extLst>
          </p:cNvPr>
          <p:cNvSpPr/>
          <p:nvPr/>
        </p:nvSpPr>
        <p:spPr bwMode="auto">
          <a:xfrm>
            <a:off x="4086383" y="1615440"/>
            <a:ext cx="7414737" cy="3962399"/>
          </a:xfrm>
          <a:prstGeom prst="rect">
            <a:avLst/>
          </a:prstGeom>
          <a:solidFill>
            <a:schemeClr val="bg1">
              <a:lumMod val="95000"/>
              <a:alpha val="40000"/>
            </a:schemeClr>
          </a:solidFill>
          <a:ln w="3175">
            <a:solidFill>
              <a:schemeClr val="bg1">
                <a:lumMod val="75000"/>
              </a:schemeClr>
            </a:solidFill>
            <a:miter lim="800000"/>
            <a:headEnd/>
            <a:tailEnd/>
          </a:ln>
        </p:spPr>
        <p:txBody>
          <a:bodyPr wrap="squar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endParaRPr lang="en-US" altLang="zh-CN" sz="1000" dirty="0">
              <a:cs typeface="+mn-ea"/>
              <a:sym typeface="+mn-lt"/>
            </a:endParaRPr>
          </a:p>
        </p:txBody>
      </p:sp>
      <p:pic>
        <p:nvPicPr>
          <p:cNvPr id="3" name="图形 2">
            <a:extLst>
              <a:ext uri="{FF2B5EF4-FFF2-40B4-BE49-F238E27FC236}">
                <a16:creationId xmlns:a16="http://schemas.microsoft.com/office/drawing/2014/main" id="{6A7E1B6A-C13B-434D-A549-F11362A1D90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r="64401"/>
          <a:stretch/>
        </p:blipFill>
        <p:spPr>
          <a:xfrm>
            <a:off x="1234380" y="1695124"/>
            <a:ext cx="2159953" cy="1936433"/>
          </a:xfrm>
          <a:prstGeom prst="rect">
            <a:avLst/>
          </a:prstGeom>
        </p:spPr>
      </p:pic>
      <p:grpSp>
        <p:nvGrpSpPr>
          <p:cNvPr id="4" name="íŝ1iďê">
            <a:extLst>
              <a:ext uri="{FF2B5EF4-FFF2-40B4-BE49-F238E27FC236}">
                <a16:creationId xmlns:a16="http://schemas.microsoft.com/office/drawing/2014/main" id="{22CBAE2B-3751-4175-BFFE-947642913938}"/>
              </a:ext>
            </a:extLst>
          </p:cNvPr>
          <p:cNvGrpSpPr/>
          <p:nvPr/>
        </p:nvGrpSpPr>
        <p:grpSpPr>
          <a:xfrm>
            <a:off x="4719269" y="2232183"/>
            <a:ext cx="2753462" cy="1039211"/>
            <a:chOff x="5530341" y="1621650"/>
            <a:chExt cx="2753462" cy="1039211"/>
          </a:xfrm>
        </p:grpSpPr>
        <p:sp>
          <p:nvSpPr>
            <p:cNvPr id="5" name="ïŝḻîḋe">
              <a:extLst>
                <a:ext uri="{FF2B5EF4-FFF2-40B4-BE49-F238E27FC236}">
                  <a16:creationId xmlns:a16="http://schemas.microsoft.com/office/drawing/2014/main" id="{7740DF63-F8E2-49B4-9BF1-19C3FB21C784}"/>
                </a:ext>
              </a:extLst>
            </p:cNvPr>
            <p:cNvSpPr/>
            <p:nvPr/>
          </p:nvSpPr>
          <p:spPr bwMode="auto">
            <a:xfrm>
              <a:off x="5532105" y="1860909"/>
              <a:ext cx="2751698" cy="799952"/>
            </a:xfrm>
            <a:prstGeom prst="rect">
              <a:avLst/>
            </a:prstGeom>
            <a:solidFill>
              <a:schemeClr val="bg1">
                <a:lumMod val="95000"/>
                <a:alpha val="40000"/>
              </a:schemeClr>
            </a:solidFill>
            <a:ln w="3175">
              <a:solidFill>
                <a:schemeClr val="bg1">
                  <a:lumMod val="75000"/>
                </a:schemeClr>
              </a:solidFill>
              <a:miter lim="800000"/>
              <a:headEnd/>
              <a:tailEnd/>
            </a:ln>
          </p:spPr>
          <p:txBody>
            <a:bodyPr wrap="squar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endParaRPr lang="en-US" altLang="zh-CN" sz="1000" dirty="0">
                <a:cs typeface="+mn-ea"/>
                <a:sym typeface="+mn-lt"/>
              </a:endParaRPr>
            </a:p>
          </p:txBody>
        </p:sp>
        <p:sp>
          <p:nvSpPr>
            <p:cNvPr id="6" name="ïSľîḍè">
              <a:extLst>
                <a:ext uri="{FF2B5EF4-FFF2-40B4-BE49-F238E27FC236}">
                  <a16:creationId xmlns:a16="http://schemas.microsoft.com/office/drawing/2014/main" id="{EB43A752-9351-4260-876B-84567C3EC179}"/>
                </a:ext>
              </a:extLst>
            </p:cNvPr>
            <p:cNvSpPr/>
            <p:nvPr/>
          </p:nvSpPr>
          <p:spPr bwMode="auto">
            <a:xfrm>
              <a:off x="5530341" y="1860909"/>
              <a:ext cx="2752838" cy="799952"/>
            </a:xfrm>
            <a:prstGeom prst="rect">
              <a:avLst/>
            </a:prstGeom>
            <a:noFill/>
            <a:ln w="317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en-US" altLang="zh-CN" sz="1000" dirty="0">
                  <a:cs typeface="+mn-ea"/>
                  <a:sym typeface="+mn-lt"/>
                </a:rPr>
                <a:t> </a:t>
              </a:r>
            </a:p>
          </p:txBody>
        </p:sp>
        <p:sp>
          <p:nvSpPr>
            <p:cNvPr id="7" name="íşḷíḓê">
              <a:extLst>
                <a:ext uri="{FF2B5EF4-FFF2-40B4-BE49-F238E27FC236}">
                  <a16:creationId xmlns:a16="http://schemas.microsoft.com/office/drawing/2014/main" id="{844B5304-DE65-414B-B169-1DCC6278449E}"/>
                </a:ext>
              </a:extLst>
            </p:cNvPr>
            <p:cNvSpPr/>
            <p:nvPr/>
          </p:nvSpPr>
          <p:spPr>
            <a:xfrm>
              <a:off x="6716401" y="1621650"/>
              <a:ext cx="383106" cy="383112"/>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dirty="0">
                  <a:solidFill>
                    <a:schemeClr val="bg1"/>
                  </a:solidFill>
                  <a:cs typeface="+mn-ea"/>
                  <a:sym typeface="+mn-lt"/>
                </a:rPr>
                <a:t>1</a:t>
              </a:r>
              <a:endParaRPr lang="zh-CN" altLang="en-US" sz="1600" b="1" dirty="0">
                <a:solidFill>
                  <a:schemeClr val="bg1"/>
                </a:solidFill>
                <a:cs typeface="+mn-ea"/>
                <a:sym typeface="+mn-lt"/>
              </a:endParaRPr>
            </a:p>
          </p:txBody>
        </p:sp>
      </p:grpSp>
      <p:pic>
        <p:nvPicPr>
          <p:cNvPr id="8" name="图形 7">
            <a:extLst>
              <a:ext uri="{FF2B5EF4-FFF2-40B4-BE49-F238E27FC236}">
                <a16:creationId xmlns:a16="http://schemas.microsoft.com/office/drawing/2014/main" id="{A44A07BD-9E7A-4826-A099-1C3AC6E821C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6272" t="35065"/>
          <a:stretch/>
        </p:blipFill>
        <p:spPr>
          <a:xfrm rot="16200000">
            <a:off x="1804048" y="2842059"/>
            <a:ext cx="2046509" cy="1787415"/>
          </a:xfrm>
          <a:prstGeom prst="rect">
            <a:avLst/>
          </a:prstGeom>
        </p:spPr>
      </p:pic>
      <p:sp>
        <p:nvSpPr>
          <p:cNvPr id="9" name="矩形 8">
            <a:extLst>
              <a:ext uri="{FF2B5EF4-FFF2-40B4-BE49-F238E27FC236}">
                <a16:creationId xmlns:a16="http://schemas.microsoft.com/office/drawing/2014/main" id="{D567005B-5345-4C7E-9687-8C31754B303B}"/>
              </a:ext>
            </a:extLst>
          </p:cNvPr>
          <p:cNvSpPr/>
          <p:nvPr/>
        </p:nvSpPr>
        <p:spPr>
          <a:xfrm>
            <a:off x="2012573" y="3822968"/>
            <a:ext cx="568960" cy="568960"/>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 name="组合 13">
            <a:extLst>
              <a:ext uri="{FF2B5EF4-FFF2-40B4-BE49-F238E27FC236}">
                <a16:creationId xmlns:a16="http://schemas.microsoft.com/office/drawing/2014/main" id="{3EE1D956-39DC-4C15-B23B-90FE6CD28125}"/>
              </a:ext>
            </a:extLst>
          </p:cNvPr>
          <p:cNvGrpSpPr/>
          <p:nvPr/>
        </p:nvGrpSpPr>
        <p:grpSpPr>
          <a:xfrm>
            <a:off x="1488624" y="4648945"/>
            <a:ext cx="1905709" cy="852187"/>
            <a:chOff x="1964792" y="4034694"/>
            <a:chExt cx="1499768" cy="670660"/>
          </a:xfrm>
        </p:grpSpPr>
        <p:sp>
          <p:nvSpPr>
            <p:cNvPr id="10" name="íşḷíḓê">
              <a:extLst>
                <a:ext uri="{FF2B5EF4-FFF2-40B4-BE49-F238E27FC236}">
                  <a16:creationId xmlns:a16="http://schemas.microsoft.com/office/drawing/2014/main" id="{1102C48D-FAE6-42A8-B179-E9E8408E8889}"/>
                </a:ext>
              </a:extLst>
            </p:cNvPr>
            <p:cNvSpPr/>
            <p:nvPr/>
          </p:nvSpPr>
          <p:spPr>
            <a:xfrm>
              <a:off x="1964792" y="4037399"/>
              <a:ext cx="667944" cy="667955"/>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2400" b="1" dirty="0">
                  <a:solidFill>
                    <a:schemeClr val="bg1"/>
                  </a:solidFill>
                  <a:cs typeface="+mn-ea"/>
                  <a:sym typeface="+mn-lt"/>
                </a:rPr>
                <a:t> </a:t>
              </a:r>
              <a:endParaRPr lang="zh-CN" altLang="en-US" sz="2400" b="1" dirty="0">
                <a:solidFill>
                  <a:schemeClr val="bg1"/>
                </a:solidFill>
                <a:cs typeface="+mn-ea"/>
                <a:sym typeface="+mn-lt"/>
              </a:endParaRPr>
            </a:p>
          </p:txBody>
        </p:sp>
        <p:sp>
          <p:nvSpPr>
            <p:cNvPr id="11" name="íşḷíḓê">
              <a:extLst>
                <a:ext uri="{FF2B5EF4-FFF2-40B4-BE49-F238E27FC236}">
                  <a16:creationId xmlns:a16="http://schemas.microsoft.com/office/drawing/2014/main" id="{D2EB091F-14F4-481D-90A5-00FEB7955BA5}"/>
                </a:ext>
              </a:extLst>
            </p:cNvPr>
            <p:cNvSpPr/>
            <p:nvPr/>
          </p:nvSpPr>
          <p:spPr>
            <a:xfrm>
              <a:off x="2796616" y="4034694"/>
              <a:ext cx="667944" cy="667955"/>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2400" b="1" dirty="0">
                  <a:solidFill>
                    <a:schemeClr val="bg1"/>
                  </a:solidFill>
                  <a:cs typeface="+mn-ea"/>
                  <a:sym typeface="+mn-lt"/>
                </a:rPr>
                <a:t> </a:t>
              </a:r>
              <a:endParaRPr lang="zh-CN" altLang="en-US" sz="2400" b="1" dirty="0">
                <a:solidFill>
                  <a:schemeClr val="bg1"/>
                </a:solidFill>
                <a:cs typeface="+mn-ea"/>
                <a:sym typeface="+mn-lt"/>
              </a:endParaRPr>
            </a:p>
          </p:txBody>
        </p:sp>
        <p:sp>
          <p:nvSpPr>
            <p:cNvPr id="12" name="文本框 11">
              <a:extLst>
                <a:ext uri="{FF2B5EF4-FFF2-40B4-BE49-F238E27FC236}">
                  <a16:creationId xmlns:a16="http://schemas.microsoft.com/office/drawing/2014/main" id="{3A2C37F8-B2FF-4039-9C55-CE1C90A15E4F}"/>
                </a:ext>
              </a:extLst>
            </p:cNvPr>
            <p:cNvSpPr txBox="1"/>
            <p:nvPr/>
          </p:nvSpPr>
          <p:spPr>
            <a:xfrm>
              <a:off x="2052807" y="4168616"/>
              <a:ext cx="423061" cy="460210"/>
            </a:xfrm>
            <a:prstGeom prst="rect">
              <a:avLst/>
            </a:prstGeom>
            <a:noFill/>
          </p:spPr>
          <p:txBody>
            <a:bodyPr wrap="square" rtlCol="0">
              <a:spAutoFit/>
            </a:bodyPr>
            <a:lstStyle/>
            <a:p>
              <a:r>
                <a:rPr lang="zh-CN" altLang="en-US" sz="3200" dirty="0">
                  <a:solidFill>
                    <a:schemeClr val="bg1"/>
                  </a:solidFill>
                  <a:cs typeface="+mn-ea"/>
                  <a:sym typeface="+mn-lt"/>
                </a:rPr>
                <a:t>目</a:t>
              </a:r>
            </a:p>
          </p:txBody>
        </p:sp>
        <p:sp>
          <p:nvSpPr>
            <p:cNvPr id="13" name="文本框 12">
              <a:extLst>
                <a:ext uri="{FF2B5EF4-FFF2-40B4-BE49-F238E27FC236}">
                  <a16:creationId xmlns:a16="http://schemas.microsoft.com/office/drawing/2014/main" id="{0359C407-5D3A-4AE6-9491-B98B16760C10}"/>
                </a:ext>
              </a:extLst>
            </p:cNvPr>
            <p:cNvSpPr txBox="1"/>
            <p:nvPr/>
          </p:nvSpPr>
          <p:spPr>
            <a:xfrm>
              <a:off x="2878100" y="4168616"/>
              <a:ext cx="423061" cy="460210"/>
            </a:xfrm>
            <a:prstGeom prst="rect">
              <a:avLst/>
            </a:prstGeom>
            <a:noFill/>
          </p:spPr>
          <p:txBody>
            <a:bodyPr wrap="square" rtlCol="0">
              <a:spAutoFit/>
            </a:bodyPr>
            <a:lstStyle/>
            <a:p>
              <a:r>
                <a:rPr lang="zh-CN" altLang="en-US" sz="3200" dirty="0">
                  <a:solidFill>
                    <a:schemeClr val="bg1"/>
                  </a:solidFill>
                  <a:cs typeface="+mn-ea"/>
                  <a:sym typeface="+mn-lt"/>
                </a:rPr>
                <a:t>录</a:t>
              </a:r>
            </a:p>
          </p:txBody>
        </p:sp>
      </p:grpSp>
      <p:sp>
        <p:nvSpPr>
          <p:cNvPr id="15" name="文本框 14">
            <a:extLst>
              <a:ext uri="{FF2B5EF4-FFF2-40B4-BE49-F238E27FC236}">
                <a16:creationId xmlns:a16="http://schemas.microsoft.com/office/drawing/2014/main" id="{16349B59-7BBA-472B-B96F-656D1D6DCBA4}"/>
              </a:ext>
            </a:extLst>
          </p:cNvPr>
          <p:cNvSpPr txBox="1"/>
          <p:nvPr/>
        </p:nvSpPr>
        <p:spPr>
          <a:xfrm>
            <a:off x="4890346" y="2637057"/>
            <a:ext cx="2410683" cy="461665"/>
          </a:xfrm>
          <a:prstGeom prst="rect">
            <a:avLst/>
          </a:prstGeom>
          <a:noFill/>
        </p:spPr>
        <p:txBody>
          <a:bodyPr wrap="square" rtlCol="0">
            <a:spAutoFit/>
          </a:bodyPr>
          <a:lstStyle/>
          <a:p>
            <a:pPr algn="ctr"/>
            <a:r>
              <a:rPr lang="zh-CN" altLang="en-US" sz="2400" dirty="0">
                <a:cs typeface="+mn-ea"/>
                <a:sym typeface="+mn-lt"/>
              </a:rPr>
              <a:t>定 义</a:t>
            </a:r>
          </a:p>
        </p:txBody>
      </p:sp>
      <p:grpSp>
        <p:nvGrpSpPr>
          <p:cNvPr id="16" name="íŝ1iďê">
            <a:extLst>
              <a:ext uri="{FF2B5EF4-FFF2-40B4-BE49-F238E27FC236}">
                <a16:creationId xmlns:a16="http://schemas.microsoft.com/office/drawing/2014/main" id="{234BFF14-E621-4253-BB2B-50BD05764391}"/>
              </a:ext>
            </a:extLst>
          </p:cNvPr>
          <p:cNvGrpSpPr/>
          <p:nvPr/>
        </p:nvGrpSpPr>
        <p:grpSpPr>
          <a:xfrm>
            <a:off x="8249309" y="2232183"/>
            <a:ext cx="2753462" cy="1039211"/>
            <a:chOff x="5530341" y="1621650"/>
            <a:chExt cx="2753462" cy="1039211"/>
          </a:xfrm>
        </p:grpSpPr>
        <p:sp>
          <p:nvSpPr>
            <p:cNvPr id="17" name="ïŝḻîḋe">
              <a:extLst>
                <a:ext uri="{FF2B5EF4-FFF2-40B4-BE49-F238E27FC236}">
                  <a16:creationId xmlns:a16="http://schemas.microsoft.com/office/drawing/2014/main" id="{8FA8BBDE-2D76-440A-9026-54074C219520}"/>
                </a:ext>
              </a:extLst>
            </p:cNvPr>
            <p:cNvSpPr/>
            <p:nvPr/>
          </p:nvSpPr>
          <p:spPr bwMode="auto">
            <a:xfrm>
              <a:off x="5532105" y="1860909"/>
              <a:ext cx="2751698" cy="799952"/>
            </a:xfrm>
            <a:prstGeom prst="rect">
              <a:avLst/>
            </a:prstGeom>
            <a:solidFill>
              <a:schemeClr val="bg1">
                <a:lumMod val="95000"/>
                <a:alpha val="40000"/>
              </a:schemeClr>
            </a:solidFill>
            <a:ln w="3175">
              <a:solidFill>
                <a:schemeClr val="bg1">
                  <a:lumMod val="75000"/>
                </a:schemeClr>
              </a:solidFill>
              <a:miter lim="800000"/>
              <a:headEnd/>
              <a:tailEnd/>
            </a:ln>
          </p:spPr>
          <p:txBody>
            <a:bodyPr wrap="squar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endParaRPr lang="en-US" altLang="zh-CN" sz="1000" dirty="0">
                <a:cs typeface="+mn-ea"/>
                <a:sym typeface="+mn-lt"/>
              </a:endParaRPr>
            </a:p>
          </p:txBody>
        </p:sp>
        <p:sp>
          <p:nvSpPr>
            <p:cNvPr id="18" name="ïSľîḍè">
              <a:extLst>
                <a:ext uri="{FF2B5EF4-FFF2-40B4-BE49-F238E27FC236}">
                  <a16:creationId xmlns:a16="http://schemas.microsoft.com/office/drawing/2014/main" id="{CFF0C10B-EA7D-41E9-906E-55E3B195EF4F}"/>
                </a:ext>
              </a:extLst>
            </p:cNvPr>
            <p:cNvSpPr/>
            <p:nvPr/>
          </p:nvSpPr>
          <p:spPr bwMode="auto">
            <a:xfrm>
              <a:off x="5530341" y="1860909"/>
              <a:ext cx="2752838" cy="799952"/>
            </a:xfrm>
            <a:prstGeom prst="rect">
              <a:avLst/>
            </a:prstGeom>
            <a:noFill/>
            <a:ln w="317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en-US" altLang="zh-CN" sz="1000" dirty="0">
                  <a:cs typeface="+mn-ea"/>
                  <a:sym typeface="+mn-lt"/>
                </a:rPr>
                <a:t> </a:t>
              </a:r>
            </a:p>
          </p:txBody>
        </p:sp>
        <p:sp>
          <p:nvSpPr>
            <p:cNvPr id="19" name="íşḷíḓê">
              <a:extLst>
                <a:ext uri="{FF2B5EF4-FFF2-40B4-BE49-F238E27FC236}">
                  <a16:creationId xmlns:a16="http://schemas.microsoft.com/office/drawing/2014/main" id="{34AD354D-B578-4CC6-AB4A-2579D116DAA0}"/>
                </a:ext>
              </a:extLst>
            </p:cNvPr>
            <p:cNvSpPr/>
            <p:nvPr/>
          </p:nvSpPr>
          <p:spPr>
            <a:xfrm>
              <a:off x="6716401" y="1621650"/>
              <a:ext cx="383106" cy="383112"/>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dirty="0">
                  <a:solidFill>
                    <a:schemeClr val="bg1"/>
                  </a:solidFill>
                  <a:cs typeface="+mn-ea"/>
                  <a:sym typeface="+mn-lt"/>
                </a:rPr>
                <a:t>2</a:t>
              </a:r>
              <a:endParaRPr lang="zh-CN" altLang="en-US" sz="1600" b="1" dirty="0">
                <a:solidFill>
                  <a:schemeClr val="bg1"/>
                </a:solidFill>
                <a:cs typeface="+mn-ea"/>
                <a:sym typeface="+mn-lt"/>
              </a:endParaRPr>
            </a:p>
          </p:txBody>
        </p:sp>
      </p:grpSp>
      <p:sp>
        <p:nvSpPr>
          <p:cNvPr id="20" name="文本框 19">
            <a:extLst>
              <a:ext uri="{FF2B5EF4-FFF2-40B4-BE49-F238E27FC236}">
                <a16:creationId xmlns:a16="http://schemas.microsoft.com/office/drawing/2014/main" id="{7AFD45AE-532E-42CC-B436-D11DD7B18EF8}"/>
              </a:ext>
            </a:extLst>
          </p:cNvPr>
          <p:cNvSpPr txBox="1"/>
          <p:nvPr/>
        </p:nvSpPr>
        <p:spPr>
          <a:xfrm>
            <a:off x="8285792" y="2641416"/>
            <a:ext cx="2679871" cy="461665"/>
          </a:xfrm>
          <a:prstGeom prst="rect">
            <a:avLst/>
          </a:prstGeom>
          <a:noFill/>
        </p:spPr>
        <p:txBody>
          <a:bodyPr wrap="square" rtlCol="0">
            <a:spAutoFit/>
          </a:bodyPr>
          <a:lstStyle/>
          <a:p>
            <a:pPr algn="ctr"/>
            <a:r>
              <a:rPr lang="zh-CN" altLang="en-US" sz="2400" dirty="0">
                <a:cs typeface="+mn-ea"/>
                <a:sym typeface="+mn-lt"/>
              </a:rPr>
              <a:t>用 途</a:t>
            </a:r>
          </a:p>
        </p:txBody>
      </p:sp>
      <p:grpSp>
        <p:nvGrpSpPr>
          <p:cNvPr id="21" name="íŝ1iďê">
            <a:extLst>
              <a:ext uri="{FF2B5EF4-FFF2-40B4-BE49-F238E27FC236}">
                <a16:creationId xmlns:a16="http://schemas.microsoft.com/office/drawing/2014/main" id="{579522A4-D8D2-4000-A701-D96A8B5BBAD0}"/>
              </a:ext>
            </a:extLst>
          </p:cNvPr>
          <p:cNvGrpSpPr/>
          <p:nvPr/>
        </p:nvGrpSpPr>
        <p:grpSpPr>
          <a:xfrm>
            <a:off x="4719269" y="3911417"/>
            <a:ext cx="2753462" cy="1039211"/>
            <a:chOff x="5530341" y="1621650"/>
            <a:chExt cx="2753462" cy="1039211"/>
          </a:xfrm>
        </p:grpSpPr>
        <p:sp>
          <p:nvSpPr>
            <p:cNvPr id="22" name="ïŝḻîḋe">
              <a:extLst>
                <a:ext uri="{FF2B5EF4-FFF2-40B4-BE49-F238E27FC236}">
                  <a16:creationId xmlns:a16="http://schemas.microsoft.com/office/drawing/2014/main" id="{17D8C033-3698-4B95-943C-B4664B9485F8}"/>
                </a:ext>
              </a:extLst>
            </p:cNvPr>
            <p:cNvSpPr/>
            <p:nvPr/>
          </p:nvSpPr>
          <p:spPr bwMode="auto">
            <a:xfrm>
              <a:off x="5532105" y="1860909"/>
              <a:ext cx="2751698" cy="799952"/>
            </a:xfrm>
            <a:prstGeom prst="rect">
              <a:avLst/>
            </a:prstGeom>
            <a:solidFill>
              <a:schemeClr val="bg1">
                <a:lumMod val="95000"/>
                <a:alpha val="40000"/>
              </a:schemeClr>
            </a:solidFill>
            <a:ln w="3175">
              <a:solidFill>
                <a:schemeClr val="bg1">
                  <a:lumMod val="75000"/>
                </a:schemeClr>
              </a:solidFill>
              <a:miter lim="800000"/>
              <a:headEnd/>
              <a:tailEnd/>
            </a:ln>
          </p:spPr>
          <p:txBody>
            <a:bodyPr wrap="squar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endParaRPr lang="en-US" altLang="zh-CN" sz="1000" dirty="0">
                <a:cs typeface="+mn-ea"/>
                <a:sym typeface="+mn-lt"/>
              </a:endParaRPr>
            </a:p>
          </p:txBody>
        </p:sp>
        <p:sp>
          <p:nvSpPr>
            <p:cNvPr id="23" name="ïSľîḍè">
              <a:extLst>
                <a:ext uri="{FF2B5EF4-FFF2-40B4-BE49-F238E27FC236}">
                  <a16:creationId xmlns:a16="http://schemas.microsoft.com/office/drawing/2014/main" id="{B8EE80C1-4030-42DB-8EB6-C04F96D0DF92}"/>
                </a:ext>
              </a:extLst>
            </p:cNvPr>
            <p:cNvSpPr/>
            <p:nvPr/>
          </p:nvSpPr>
          <p:spPr bwMode="auto">
            <a:xfrm>
              <a:off x="5530341" y="1860909"/>
              <a:ext cx="2752838" cy="799952"/>
            </a:xfrm>
            <a:prstGeom prst="rect">
              <a:avLst/>
            </a:prstGeom>
            <a:noFill/>
            <a:ln w="317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en-US" altLang="zh-CN" sz="1000" dirty="0">
                  <a:cs typeface="+mn-ea"/>
                  <a:sym typeface="+mn-lt"/>
                </a:rPr>
                <a:t> </a:t>
              </a:r>
            </a:p>
          </p:txBody>
        </p:sp>
        <p:sp>
          <p:nvSpPr>
            <p:cNvPr id="24" name="íşḷíḓê">
              <a:extLst>
                <a:ext uri="{FF2B5EF4-FFF2-40B4-BE49-F238E27FC236}">
                  <a16:creationId xmlns:a16="http://schemas.microsoft.com/office/drawing/2014/main" id="{BF4953D2-26B0-4C48-AF5B-87D2720C075A}"/>
                </a:ext>
              </a:extLst>
            </p:cNvPr>
            <p:cNvSpPr/>
            <p:nvPr/>
          </p:nvSpPr>
          <p:spPr>
            <a:xfrm>
              <a:off x="6716401" y="1621650"/>
              <a:ext cx="383106" cy="383112"/>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dirty="0">
                  <a:solidFill>
                    <a:schemeClr val="bg1"/>
                  </a:solidFill>
                  <a:cs typeface="+mn-ea"/>
                  <a:sym typeface="+mn-lt"/>
                </a:rPr>
                <a:t>3</a:t>
              </a:r>
              <a:endParaRPr lang="zh-CN" altLang="en-US" sz="1600" b="1" dirty="0">
                <a:solidFill>
                  <a:schemeClr val="bg1"/>
                </a:solidFill>
                <a:cs typeface="+mn-ea"/>
                <a:sym typeface="+mn-lt"/>
              </a:endParaRPr>
            </a:p>
          </p:txBody>
        </p:sp>
      </p:grpSp>
      <p:grpSp>
        <p:nvGrpSpPr>
          <p:cNvPr id="26" name="íŝ1iďê">
            <a:extLst>
              <a:ext uri="{FF2B5EF4-FFF2-40B4-BE49-F238E27FC236}">
                <a16:creationId xmlns:a16="http://schemas.microsoft.com/office/drawing/2014/main" id="{2CBFDD27-9524-40D7-931F-B56D88543E7C}"/>
              </a:ext>
            </a:extLst>
          </p:cNvPr>
          <p:cNvGrpSpPr/>
          <p:nvPr/>
        </p:nvGrpSpPr>
        <p:grpSpPr>
          <a:xfrm>
            <a:off x="8249309" y="3911417"/>
            <a:ext cx="2753462" cy="1039211"/>
            <a:chOff x="5530341" y="1621650"/>
            <a:chExt cx="2753462" cy="1039211"/>
          </a:xfrm>
        </p:grpSpPr>
        <p:sp>
          <p:nvSpPr>
            <p:cNvPr id="27" name="ïŝḻîḋe">
              <a:extLst>
                <a:ext uri="{FF2B5EF4-FFF2-40B4-BE49-F238E27FC236}">
                  <a16:creationId xmlns:a16="http://schemas.microsoft.com/office/drawing/2014/main" id="{E396AB46-B164-4AAA-91C9-D6D073D30289}"/>
                </a:ext>
              </a:extLst>
            </p:cNvPr>
            <p:cNvSpPr/>
            <p:nvPr/>
          </p:nvSpPr>
          <p:spPr bwMode="auto">
            <a:xfrm>
              <a:off x="5532105" y="1860909"/>
              <a:ext cx="2751698" cy="799952"/>
            </a:xfrm>
            <a:prstGeom prst="rect">
              <a:avLst/>
            </a:prstGeom>
            <a:solidFill>
              <a:schemeClr val="bg1">
                <a:lumMod val="95000"/>
                <a:alpha val="40000"/>
              </a:schemeClr>
            </a:solidFill>
            <a:ln w="3175">
              <a:solidFill>
                <a:schemeClr val="bg1">
                  <a:lumMod val="75000"/>
                </a:schemeClr>
              </a:solidFill>
              <a:miter lim="800000"/>
              <a:headEnd/>
              <a:tailEnd/>
            </a:ln>
          </p:spPr>
          <p:txBody>
            <a:bodyPr wrap="squar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endParaRPr lang="en-US" altLang="zh-CN" sz="1000" dirty="0">
                <a:cs typeface="+mn-ea"/>
                <a:sym typeface="+mn-lt"/>
              </a:endParaRPr>
            </a:p>
          </p:txBody>
        </p:sp>
        <p:sp>
          <p:nvSpPr>
            <p:cNvPr id="28" name="ïSľîḍè">
              <a:extLst>
                <a:ext uri="{FF2B5EF4-FFF2-40B4-BE49-F238E27FC236}">
                  <a16:creationId xmlns:a16="http://schemas.microsoft.com/office/drawing/2014/main" id="{0D2C32C5-A654-42A8-BB87-CD2807AED18A}"/>
                </a:ext>
              </a:extLst>
            </p:cNvPr>
            <p:cNvSpPr/>
            <p:nvPr/>
          </p:nvSpPr>
          <p:spPr bwMode="auto">
            <a:xfrm>
              <a:off x="5530341" y="1860909"/>
              <a:ext cx="2752838" cy="799952"/>
            </a:xfrm>
            <a:prstGeom prst="rect">
              <a:avLst/>
            </a:prstGeom>
            <a:noFill/>
            <a:ln w="317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en-US" altLang="zh-CN" sz="1000" dirty="0">
                  <a:cs typeface="+mn-ea"/>
                  <a:sym typeface="+mn-lt"/>
                </a:rPr>
                <a:t> </a:t>
              </a:r>
            </a:p>
          </p:txBody>
        </p:sp>
        <p:sp>
          <p:nvSpPr>
            <p:cNvPr id="29" name="íşḷíḓê">
              <a:extLst>
                <a:ext uri="{FF2B5EF4-FFF2-40B4-BE49-F238E27FC236}">
                  <a16:creationId xmlns:a16="http://schemas.microsoft.com/office/drawing/2014/main" id="{62C5EF37-E2AD-4C2B-9B78-8CC22D1B89DD}"/>
                </a:ext>
              </a:extLst>
            </p:cNvPr>
            <p:cNvSpPr/>
            <p:nvPr/>
          </p:nvSpPr>
          <p:spPr>
            <a:xfrm>
              <a:off x="6716401" y="1621650"/>
              <a:ext cx="383106" cy="383112"/>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1600" b="1" dirty="0">
                  <a:solidFill>
                    <a:schemeClr val="bg1"/>
                  </a:solidFill>
                  <a:cs typeface="+mn-ea"/>
                  <a:sym typeface="+mn-lt"/>
                </a:rPr>
                <a:t>4</a:t>
              </a:r>
              <a:endParaRPr lang="zh-CN" altLang="en-US" sz="1600" b="1" dirty="0">
                <a:solidFill>
                  <a:schemeClr val="bg1"/>
                </a:solidFill>
                <a:cs typeface="+mn-ea"/>
                <a:sym typeface="+mn-lt"/>
              </a:endParaRPr>
            </a:p>
          </p:txBody>
        </p:sp>
      </p:grpSp>
      <p:sp>
        <p:nvSpPr>
          <p:cNvPr id="30" name="文本框 29">
            <a:extLst>
              <a:ext uri="{FF2B5EF4-FFF2-40B4-BE49-F238E27FC236}">
                <a16:creationId xmlns:a16="http://schemas.microsoft.com/office/drawing/2014/main" id="{14EA8E9F-4B5D-40FE-A80C-99B3CAD6FD94}"/>
              </a:ext>
            </a:extLst>
          </p:cNvPr>
          <p:cNvSpPr txBox="1"/>
          <p:nvPr/>
        </p:nvSpPr>
        <p:spPr>
          <a:xfrm>
            <a:off x="8461301" y="4319819"/>
            <a:ext cx="2328852" cy="461665"/>
          </a:xfrm>
          <a:prstGeom prst="rect">
            <a:avLst/>
          </a:prstGeom>
          <a:noFill/>
        </p:spPr>
        <p:txBody>
          <a:bodyPr wrap="square" rtlCol="0">
            <a:spAutoFit/>
          </a:bodyPr>
          <a:lstStyle/>
          <a:p>
            <a:pPr algn="ctr"/>
            <a:r>
              <a:rPr lang="zh-CN" altLang="en-US" sz="2400" dirty="0">
                <a:cs typeface="+mn-ea"/>
                <a:sym typeface="+mn-lt"/>
              </a:rPr>
              <a:t>总 结</a:t>
            </a:r>
          </a:p>
        </p:txBody>
      </p:sp>
      <p:grpSp>
        <p:nvGrpSpPr>
          <p:cNvPr id="33" name="组合 32">
            <a:extLst>
              <a:ext uri="{FF2B5EF4-FFF2-40B4-BE49-F238E27FC236}">
                <a16:creationId xmlns:a16="http://schemas.microsoft.com/office/drawing/2014/main" id="{B513A56D-06F5-4C47-A399-4D6119D19547}"/>
              </a:ext>
            </a:extLst>
          </p:cNvPr>
          <p:cNvGrpSpPr/>
          <p:nvPr/>
        </p:nvGrpSpPr>
        <p:grpSpPr>
          <a:xfrm>
            <a:off x="4086383" y="1589319"/>
            <a:ext cx="448540" cy="105805"/>
            <a:chOff x="10533138" y="858625"/>
            <a:chExt cx="853190" cy="201257"/>
          </a:xfrm>
        </p:grpSpPr>
        <p:sp>
          <p:nvSpPr>
            <p:cNvPr id="34" name="椭圆 33">
              <a:extLst>
                <a:ext uri="{FF2B5EF4-FFF2-40B4-BE49-F238E27FC236}">
                  <a16:creationId xmlns:a16="http://schemas.microsoft.com/office/drawing/2014/main" id="{0115A07F-F64F-4520-916F-68797D6258C0}"/>
                </a:ext>
              </a:extLst>
            </p:cNvPr>
            <p:cNvSpPr/>
            <p:nvPr/>
          </p:nvSpPr>
          <p:spPr>
            <a:xfrm>
              <a:off x="10533138"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a:extLst>
                <a:ext uri="{FF2B5EF4-FFF2-40B4-BE49-F238E27FC236}">
                  <a16:creationId xmlns:a16="http://schemas.microsoft.com/office/drawing/2014/main" id="{0B8D6CB0-57EE-4349-A0E3-D35FF475470A}"/>
                </a:ext>
              </a:extLst>
            </p:cNvPr>
            <p:cNvSpPr/>
            <p:nvPr/>
          </p:nvSpPr>
          <p:spPr>
            <a:xfrm>
              <a:off x="10859574"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a:extLst>
                <a:ext uri="{FF2B5EF4-FFF2-40B4-BE49-F238E27FC236}">
                  <a16:creationId xmlns:a16="http://schemas.microsoft.com/office/drawing/2014/main" id="{409244B3-7BA6-457D-A3EB-01518233E740}"/>
                </a:ext>
              </a:extLst>
            </p:cNvPr>
            <p:cNvSpPr/>
            <p:nvPr/>
          </p:nvSpPr>
          <p:spPr>
            <a:xfrm>
              <a:off x="11185071"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7" name="组合 36">
            <a:extLst>
              <a:ext uri="{FF2B5EF4-FFF2-40B4-BE49-F238E27FC236}">
                <a16:creationId xmlns:a16="http://schemas.microsoft.com/office/drawing/2014/main" id="{ADB74A4E-4EC5-4E61-AA60-314081598179}"/>
              </a:ext>
            </a:extLst>
          </p:cNvPr>
          <p:cNvGrpSpPr/>
          <p:nvPr/>
        </p:nvGrpSpPr>
        <p:grpSpPr>
          <a:xfrm>
            <a:off x="11052580" y="1562537"/>
            <a:ext cx="448540" cy="105805"/>
            <a:chOff x="10533138" y="858625"/>
            <a:chExt cx="853190" cy="201257"/>
          </a:xfrm>
        </p:grpSpPr>
        <p:sp>
          <p:nvSpPr>
            <p:cNvPr id="38" name="椭圆 37">
              <a:extLst>
                <a:ext uri="{FF2B5EF4-FFF2-40B4-BE49-F238E27FC236}">
                  <a16:creationId xmlns:a16="http://schemas.microsoft.com/office/drawing/2014/main" id="{FDD299A8-7B6E-4480-8B88-32FA08907A78}"/>
                </a:ext>
              </a:extLst>
            </p:cNvPr>
            <p:cNvSpPr/>
            <p:nvPr/>
          </p:nvSpPr>
          <p:spPr>
            <a:xfrm>
              <a:off x="10533138"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a:extLst>
                <a:ext uri="{FF2B5EF4-FFF2-40B4-BE49-F238E27FC236}">
                  <a16:creationId xmlns:a16="http://schemas.microsoft.com/office/drawing/2014/main" id="{47C5F1CE-24ED-4FEF-886A-97387ECFDDEF}"/>
                </a:ext>
              </a:extLst>
            </p:cNvPr>
            <p:cNvSpPr/>
            <p:nvPr/>
          </p:nvSpPr>
          <p:spPr>
            <a:xfrm>
              <a:off x="10859574"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a:extLst>
                <a:ext uri="{FF2B5EF4-FFF2-40B4-BE49-F238E27FC236}">
                  <a16:creationId xmlns:a16="http://schemas.microsoft.com/office/drawing/2014/main" id="{6669AC94-AF26-45B5-A7EC-09DBBF69B48E}"/>
                </a:ext>
              </a:extLst>
            </p:cNvPr>
            <p:cNvSpPr/>
            <p:nvPr/>
          </p:nvSpPr>
          <p:spPr>
            <a:xfrm>
              <a:off x="11185071"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1" name="组合 40">
            <a:extLst>
              <a:ext uri="{FF2B5EF4-FFF2-40B4-BE49-F238E27FC236}">
                <a16:creationId xmlns:a16="http://schemas.microsoft.com/office/drawing/2014/main" id="{4DB5ECAF-7984-498D-AEA1-73FB6C125511}"/>
              </a:ext>
            </a:extLst>
          </p:cNvPr>
          <p:cNvGrpSpPr/>
          <p:nvPr/>
        </p:nvGrpSpPr>
        <p:grpSpPr>
          <a:xfrm>
            <a:off x="4086629" y="5509267"/>
            <a:ext cx="448540" cy="105805"/>
            <a:chOff x="10533138" y="858625"/>
            <a:chExt cx="853190" cy="201257"/>
          </a:xfrm>
        </p:grpSpPr>
        <p:sp>
          <p:nvSpPr>
            <p:cNvPr id="42" name="椭圆 41">
              <a:extLst>
                <a:ext uri="{FF2B5EF4-FFF2-40B4-BE49-F238E27FC236}">
                  <a16:creationId xmlns:a16="http://schemas.microsoft.com/office/drawing/2014/main" id="{D1CF71B0-986B-4567-8FED-7BCEDDD5864F}"/>
                </a:ext>
              </a:extLst>
            </p:cNvPr>
            <p:cNvSpPr/>
            <p:nvPr/>
          </p:nvSpPr>
          <p:spPr>
            <a:xfrm>
              <a:off x="10533138"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a:extLst>
                <a:ext uri="{FF2B5EF4-FFF2-40B4-BE49-F238E27FC236}">
                  <a16:creationId xmlns:a16="http://schemas.microsoft.com/office/drawing/2014/main" id="{0B54A392-5DA5-4DDE-9A4C-91D2F2456889}"/>
                </a:ext>
              </a:extLst>
            </p:cNvPr>
            <p:cNvSpPr/>
            <p:nvPr/>
          </p:nvSpPr>
          <p:spPr>
            <a:xfrm>
              <a:off x="10859574"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a:extLst>
                <a:ext uri="{FF2B5EF4-FFF2-40B4-BE49-F238E27FC236}">
                  <a16:creationId xmlns:a16="http://schemas.microsoft.com/office/drawing/2014/main" id="{1D23DE1C-F39C-45EF-832F-7DB6FEAFC6CF}"/>
                </a:ext>
              </a:extLst>
            </p:cNvPr>
            <p:cNvSpPr/>
            <p:nvPr/>
          </p:nvSpPr>
          <p:spPr>
            <a:xfrm>
              <a:off x="11185071"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5" name="组合 44">
            <a:extLst>
              <a:ext uri="{FF2B5EF4-FFF2-40B4-BE49-F238E27FC236}">
                <a16:creationId xmlns:a16="http://schemas.microsoft.com/office/drawing/2014/main" id="{770A1FBD-FD5A-46E8-815C-0E65106E1420}"/>
              </a:ext>
            </a:extLst>
          </p:cNvPr>
          <p:cNvGrpSpPr/>
          <p:nvPr/>
        </p:nvGrpSpPr>
        <p:grpSpPr>
          <a:xfrm>
            <a:off x="11052580" y="5551057"/>
            <a:ext cx="448540" cy="105805"/>
            <a:chOff x="10533138" y="858625"/>
            <a:chExt cx="853190" cy="201257"/>
          </a:xfrm>
        </p:grpSpPr>
        <p:sp>
          <p:nvSpPr>
            <p:cNvPr id="46" name="椭圆 45">
              <a:extLst>
                <a:ext uri="{FF2B5EF4-FFF2-40B4-BE49-F238E27FC236}">
                  <a16:creationId xmlns:a16="http://schemas.microsoft.com/office/drawing/2014/main" id="{7FD37B02-B7F4-4823-83C6-532C7FE2FD22}"/>
                </a:ext>
              </a:extLst>
            </p:cNvPr>
            <p:cNvSpPr/>
            <p:nvPr/>
          </p:nvSpPr>
          <p:spPr>
            <a:xfrm>
              <a:off x="10533138"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a:extLst>
                <a:ext uri="{FF2B5EF4-FFF2-40B4-BE49-F238E27FC236}">
                  <a16:creationId xmlns:a16="http://schemas.microsoft.com/office/drawing/2014/main" id="{F1FA2569-109B-40A6-96CF-66E1D10C6891}"/>
                </a:ext>
              </a:extLst>
            </p:cNvPr>
            <p:cNvSpPr/>
            <p:nvPr/>
          </p:nvSpPr>
          <p:spPr>
            <a:xfrm>
              <a:off x="10859574"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a:extLst>
                <a:ext uri="{FF2B5EF4-FFF2-40B4-BE49-F238E27FC236}">
                  <a16:creationId xmlns:a16="http://schemas.microsoft.com/office/drawing/2014/main" id="{6E377BBD-6624-4651-9A2D-3A90E9E0EDDF}"/>
                </a:ext>
              </a:extLst>
            </p:cNvPr>
            <p:cNvSpPr/>
            <p:nvPr/>
          </p:nvSpPr>
          <p:spPr>
            <a:xfrm>
              <a:off x="11185071"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文本框 1"/>
          <p:cNvSpPr txBox="1"/>
          <p:nvPr/>
        </p:nvSpPr>
        <p:spPr>
          <a:xfrm>
            <a:off x="2138033" y="319596"/>
            <a:ext cx="2054155" cy="261610"/>
          </a:xfrm>
          <a:prstGeom prst="rect">
            <a:avLst/>
          </a:prstGeom>
          <a:noFill/>
        </p:spPr>
        <p:txBody>
          <a:bodyPr wrap="square" rtlCol="0">
            <a:spAutoFit/>
          </a:bodyPr>
          <a:lstStyle/>
          <a:p>
            <a:r>
              <a:rPr lang="en-US" altLang="zh-CN" sz="1100" dirty="0">
                <a:solidFill>
                  <a:srgbClr val="FFFFFF"/>
                </a:solidFill>
              </a:rPr>
              <a:t>https://www.ypppt.com/</a:t>
            </a:r>
            <a:endParaRPr lang="zh-CN" altLang="en-US" sz="1100" dirty="0">
              <a:solidFill>
                <a:srgbClr val="FFFFFF"/>
              </a:solidFill>
            </a:endParaRPr>
          </a:p>
        </p:txBody>
      </p:sp>
      <p:sp>
        <p:nvSpPr>
          <p:cNvPr id="49" name="文本框 48">
            <a:extLst>
              <a:ext uri="{FF2B5EF4-FFF2-40B4-BE49-F238E27FC236}">
                <a16:creationId xmlns:a16="http://schemas.microsoft.com/office/drawing/2014/main" id="{A72D6CE1-693A-4699-A3A8-02B499BE0801}"/>
              </a:ext>
            </a:extLst>
          </p:cNvPr>
          <p:cNvSpPr txBox="1"/>
          <p:nvPr/>
        </p:nvSpPr>
        <p:spPr>
          <a:xfrm>
            <a:off x="4890346" y="4324804"/>
            <a:ext cx="2410683" cy="461665"/>
          </a:xfrm>
          <a:prstGeom prst="rect">
            <a:avLst/>
          </a:prstGeom>
          <a:noFill/>
        </p:spPr>
        <p:txBody>
          <a:bodyPr wrap="square" rtlCol="0">
            <a:spAutoFit/>
          </a:bodyPr>
          <a:lstStyle/>
          <a:p>
            <a:pPr algn="ctr"/>
            <a:r>
              <a:rPr lang="zh-CN" altLang="en-US" sz="2400" dirty="0">
                <a:cs typeface="+mn-ea"/>
                <a:sym typeface="+mn-lt"/>
              </a:rPr>
              <a:t>发展历程</a:t>
            </a:r>
          </a:p>
        </p:txBody>
      </p:sp>
    </p:spTree>
    <p:extLst>
      <p:ext uri="{BB962C8B-B14F-4D97-AF65-F5344CB8AC3E}">
        <p14:creationId xmlns:p14="http://schemas.microsoft.com/office/powerpoint/2010/main" val="819968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par>
                                <p:cTn id="14" presetID="14" presetClass="entr" presetSubtype="1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anim calcmode="lin" valueType="num">
                                      <p:cBhvr>
                                        <p:cTn id="39" dur="1000" fill="hold"/>
                                        <p:tgtEl>
                                          <p:spTgt spid="20"/>
                                        </p:tgtEl>
                                        <p:attrNameLst>
                                          <p:attrName>ppt_x</p:attrName>
                                        </p:attrNameLst>
                                      </p:cBhvr>
                                      <p:tavLst>
                                        <p:tav tm="0">
                                          <p:val>
                                            <p:strVal val="#ppt_x"/>
                                          </p:val>
                                        </p:tav>
                                        <p:tav tm="100000">
                                          <p:val>
                                            <p:strVal val="#ppt_x"/>
                                          </p:val>
                                        </p:tav>
                                      </p:tavLst>
                                    </p:anim>
                                    <p:anim calcmode="lin" valueType="num">
                                      <p:cBhvr>
                                        <p:cTn id="4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1000"/>
                                        <p:tgtEl>
                                          <p:spTgt spid="30"/>
                                        </p:tgtEl>
                                      </p:cBhvr>
                                    </p:animEffect>
                                    <p:anim calcmode="lin" valueType="num">
                                      <p:cBhvr>
                                        <p:cTn id="58" dur="1000" fill="hold"/>
                                        <p:tgtEl>
                                          <p:spTgt spid="30"/>
                                        </p:tgtEl>
                                        <p:attrNameLst>
                                          <p:attrName>ppt_x</p:attrName>
                                        </p:attrNameLst>
                                      </p:cBhvr>
                                      <p:tavLst>
                                        <p:tav tm="0">
                                          <p:val>
                                            <p:strVal val="#ppt_x"/>
                                          </p:val>
                                        </p:tav>
                                        <p:tav tm="100000">
                                          <p:val>
                                            <p:strVal val="#ppt_x"/>
                                          </p:val>
                                        </p:tav>
                                      </p:tavLst>
                                    </p:anim>
                                    <p:anim calcmode="lin" valueType="num">
                                      <p:cBhvr>
                                        <p:cTn id="59" dur="1000" fill="hold"/>
                                        <p:tgtEl>
                                          <p:spTgt spid="3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1000"/>
                                        <p:tgtEl>
                                          <p:spTgt spid="49"/>
                                        </p:tgtEl>
                                      </p:cBhvr>
                                    </p:animEffect>
                                    <p:anim calcmode="lin" valueType="num">
                                      <p:cBhvr>
                                        <p:cTn id="63" dur="1000" fill="hold"/>
                                        <p:tgtEl>
                                          <p:spTgt spid="49"/>
                                        </p:tgtEl>
                                        <p:attrNameLst>
                                          <p:attrName>ppt_x</p:attrName>
                                        </p:attrNameLst>
                                      </p:cBhvr>
                                      <p:tavLst>
                                        <p:tav tm="0">
                                          <p:val>
                                            <p:strVal val="#ppt_x"/>
                                          </p:val>
                                        </p:tav>
                                        <p:tav tm="100000">
                                          <p:val>
                                            <p:strVal val="#ppt_x"/>
                                          </p:val>
                                        </p:tav>
                                      </p:tavLst>
                                    </p:anim>
                                    <p:anim calcmode="lin" valueType="num">
                                      <p:cBhvr>
                                        <p:cTn id="6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20" grpId="0"/>
      <p:bldP spid="30" grpId="0"/>
      <p:bldP spid="4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2" y="1150744"/>
            <a:ext cx="11472049" cy="132343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latin typeface="微软雅黑"/>
                <a:ea typeface="微软雅黑"/>
              </a:rPr>
              <a:t>改进</a:t>
            </a:r>
            <a:r>
              <a:rPr lang="en-US" altLang="zh-CN" sz="2000" dirty="0">
                <a:solidFill>
                  <a:srgbClr val="FF0000"/>
                </a:solidFill>
                <a:latin typeface="微软雅黑"/>
                <a:ea typeface="微软雅黑"/>
              </a:rPr>
              <a:t>3</a:t>
            </a:r>
            <a:r>
              <a:rPr lang="zh-CN" altLang="en-US" sz="2000" dirty="0">
                <a:solidFill>
                  <a:srgbClr val="FF0000"/>
                </a:solidFill>
                <a:latin typeface="微软雅黑"/>
                <a:ea typeface="微软雅黑"/>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2016</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2000" dirty="0">
              <a:solidFill>
                <a:srgbClr val="FF0000"/>
              </a:solidFill>
              <a:latin typeface="微软雅黑"/>
              <a:ea typeface="微软雅黑"/>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effectLst/>
                <a:uLnTx/>
                <a:uFillTx/>
                <a:latin typeface="微软雅黑"/>
                <a:ea typeface="微软雅黑"/>
                <a:cs typeface="+mn-cs"/>
              </a:rPr>
              <a:t>来源：</a:t>
            </a:r>
            <a:r>
              <a:rPr kumimoji="0" lang="en-US" altLang="zh-CN" sz="2000" b="0" i="0" u="none" strike="noStrike" kern="1200" cap="none" spc="0" normalizeH="0" baseline="0" noProof="0" dirty="0">
                <a:ln>
                  <a:noFill/>
                </a:ln>
                <a:effectLst/>
                <a:uLnTx/>
                <a:uFillTx/>
                <a:latin typeface="微软雅黑"/>
                <a:ea typeface="微软雅黑"/>
                <a:cs typeface="+mn-cs"/>
              </a:rPr>
              <a:t>FAST AND ACCURATE DEEP NETWORK LEARNING BY EXPONENTIAL LINEAR UNITS</a:t>
            </a:r>
            <a:r>
              <a:rPr kumimoji="0" lang="zh-CN" altLang="en-US" sz="2000" b="0" i="0" u="none" strike="noStrike" kern="1200" cap="none" spc="0" normalizeH="0" baseline="0" noProof="0" dirty="0">
                <a:ln>
                  <a:noFill/>
                </a:ln>
                <a:effectLst/>
                <a:uLnTx/>
                <a:uFillTx/>
                <a:latin typeface="微软雅黑"/>
                <a:ea typeface="微软雅黑"/>
                <a:cs typeface="+mn-cs"/>
              </a:rPr>
              <a:t>（</a:t>
            </a:r>
            <a:r>
              <a:rPr kumimoji="0" lang="en-US" altLang="zh-CN" sz="2000" b="0" i="0" u="none" strike="noStrike" kern="1200" cap="none" spc="0" normalizeH="0" baseline="0" noProof="0" dirty="0">
                <a:ln>
                  <a:noFill/>
                </a:ln>
                <a:effectLst/>
                <a:uLnTx/>
                <a:uFillTx/>
                <a:latin typeface="微软雅黑"/>
                <a:ea typeface="微软雅黑"/>
                <a:cs typeface="+mn-cs"/>
              </a:rPr>
              <a:t>ELUS)</a:t>
            </a:r>
          </a:p>
        </p:txBody>
      </p:sp>
      <p:pic>
        <p:nvPicPr>
          <p:cNvPr id="4" name="图片 3">
            <a:extLst>
              <a:ext uri="{FF2B5EF4-FFF2-40B4-BE49-F238E27FC236}">
                <a16:creationId xmlns:a16="http://schemas.microsoft.com/office/drawing/2014/main" id="{1CA5902B-A96A-41C3-BF67-A17BF484A494}"/>
              </a:ext>
            </a:extLst>
          </p:cNvPr>
          <p:cNvPicPr>
            <a:picLocks noChangeAspect="1"/>
          </p:cNvPicPr>
          <p:nvPr/>
        </p:nvPicPr>
        <p:blipFill rotWithShape="1">
          <a:blip r:embed="rId5"/>
          <a:srcRect r="2460"/>
          <a:stretch/>
        </p:blipFill>
        <p:spPr>
          <a:xfrm>
            <a:off x="267580" y="2819892"/>
            <a:ext cx="6328333" cy="787374"/>
          </a:xfrm>
          <a:prstGeom prst="rect">
            <a:avLst/>
          </a:prstGeom>
        </p:spPr>
      </p:pic>
      <p:pic>
        <p:nvPicPr>
          <p:cNvPr id="7" name="图片 6">
            <a:extLst>
              <a:ext uri="{FF2B5EF4-FFF2-40B4-BE49-F238E27FC236}">
                <a16:creationId xmlns:a16="http://schemas.microsoft.com/office/drawing/2014/main" id="{EF39EC45-30CA-4A6E-B315-4CAFF2F53207}"/>
              </a:ext>
            </a:extLst>
          </p:cNvPr>
          <p:cNvPicPr>
            <a:picLocks noChangeAspect="1"/>
          </p:cNvPicPr>
          <p:nvPr/>
        </p:nvPicPr>
        <p:blipFill rotWithShape="1">
          <a:blip r:embed="rId6"/>
          <a:srcRect l="699"/>
          <a:stretch/>
        </p:blipFill>
        <p:spPr>
          <a:xfrm>
            <a:off x="6595913" y="2601660"/>
            <a:ext cx="5450889" cy="3889767"/>
          </a:xfrm>
          <a:prstGeom prst="rect">
            <a:avLst/>
          </a:prstGeom>
        </p:spPr>
      </p:pic>
    </p:spTree>
    <p:custDataLst>
      <p:tags r:id="rId1"/>
    </p:custDataLst>
    <p:extLst>
      <p:ext uri="{BB962C8B-B14F-4D97-AF65-F5344CB8AC3E}">
        <p14:creationId xmlns:p14="http://schemas.microsoft.com/office/powerpoint/2010/main" val="54639716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2940445"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latin typeface="微软雅黑"/>
                <a:ea typeface="微软雅黑"/>
              </a:rPr>
              <a:t>改进</a:t>
            </a:r>
            <a:r>
              <a:rPr lang="en-US" altLang="zh-CN" sz="2000" dirty="0">
                <a:solidFill>
                  <a:srgbClr val="FF0000"/>
                </a:solidFill>
                <a:latin typeface="微软雅黑"/>
                <a:ea typeface="微软雅黑"/>
              </a:rPr>
              <a:t>3</a:t>
            </a:r>
            <a:r>
              <a:rPr lang="zh-CN" altLang="en-US" sz="2000" dirty="0">
                <a:solidFill>
                  <a:srgbClr val="FF0000"/>
                </a:solidFill>
                <a:latin typeface="微软雅黑"/>
                <a:ea typeface="微软雅黑"/>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2016</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0" name="文本框 9">
            <a:extLst>
              <a:ext uri="{FF2B5EF4-FFF2-40B4-BE49-F238E27FC236}">
                <a16:creationId xmlns:a16="http://schemas.microsoft.com/office/drawing/2014/main" id="{8CF30C46-5DB9-403F-B46F-8501583CC1BC}"/>
              </a:ext>
            </a:extLst>
          </p:cNvPr>
          <p:cNvSpPr txBox="1"/>
          <p:nvPr/>
        </p:nvSpPr>
        <p:spPr>
          <a:xfrm>
            <a:off x="566153" y="1610991"/>
            <a:ext cx="11329436" cy="3782895"/>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ELU</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函数</a:t>
            </a:r>
            <a:r>
              <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r>
              <a:rPr kumimoji="0" lang="en-US" altLang="zh-CN" sz="1800" b="0" i="0" u="none" strike="noStrike" kern="1200" cap="none" spc="0" normalizeH="0" baseline="0" noProof="0" dirty="0" err="1">
                <a:ln>
                  <a:noFill/>
                </a:ln>
                <a:solidFill>
                  <a:prstClr val="black"/>
                </a:solidFill>
                <a:effectLst/>
                <a:highlight>
                  <a:srgbClr val="FFFF00"/>
                </a:highlight>
                <a:uLnTx/>
                <a:uFillTx/>
                <a:latin typeface="微软雅黑"/>
                <a:ea typeface="微软雅黑"/>
                <a:cs typeface="+mn-cs"/>
              </a:rPr>
              <a:t>ReLU</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的改进</a:t>
            </a:r>
            <a:r>
              <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r>
              <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上图的</a:t>
            </a:r>
            <a:r>
              <a:rPr kumimoji="0" lang="el-GR"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α</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值为</a:t>
            </a:r>
            <a:r>
              <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1.0)</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lang="en-US" altLang="zh-CN" dirty="0">
                <a:solidFill>
                  <a:prstClr val="black"/>
                </a:solidFill>
                <a:latin typeface="微软雅黑"/>
                <a:ea typeface="微软雅黑"/>
              </a:rPr>
              <a:t>ELU</a:t>
            </a:r>
            <a:r>
              <a:rPr lang="zh-CN" altLang="en-US" dirty="0">
                <a:solidFill>
                  <a:srgbClr val="FF0000"/>
                </a:solidFill>
                <a:latin typeface="微软雅黑"/>
                <a:ea typeface="微软雅黑"/>
              </a:rPr>
              <a:t>在负值时是一个指数函数</a:t>
            </a:r>
            <a:r>
              <a:rPr lang="en-US" altLang="zh-CN" dirty="0">
                <a:solidFill>
                  <a:prstClr val="black"/>
                </a:solidFill>
                <a:latin typeface="微软雅黑"/>
                <a:ea typeface="微软雅黑"/>
              </a:rPr>
              <a:t>(</a:t>
            </a:r>
            <a:r>
              <a:rPr lang="zh-CN" altLang="en-US" dirty="0">
                <a:solidFill>
                  <a:prstClr val="black"/>
                </a:solidFill>
                <a:latin typeface="微软雅黑"/>
                <a:ea typeface="微软雅黑"/>
              </a:rPr>
              <a:t>使激活的平均值接近零</a:t>
            </a:r>
            <a:r>
              <a:rPr lang="en-US" altLang="zh-CN" dirty="0">
                <a:solidFill>
                  <a:prstClr val="black"/>
                </a:solidFill>
                <a:latin typeface="微软雅黑"/>
                <a:ea typeface="微软雅黑"/>
              </a:rPr>
              <a:t>)</a:t>
            </a:r>
            <a:r>
              <a:rPr lang="zh-CN" altLang="en-US" dirty="0">
                <a:solidFill>
                  <a:prstClr val="black"/>
                </a:solidFill>
                <a:latin typeface="微软雅黑"/>
                <a:ea typeface="微软雅黑"/>
              </a:rPr>
              <a:t>，具有软饱和特性，</a:t>
            </a:r>
            <a:r>
              <a:rPr lang="zh-CN" altLang="en-US" dirty="0">
                <a:solidFill>
                  <a:srgbClr val="FF0000"/>
                </a:solidFill>
                <a:latin typeface="微软雅黑"/>
                <a:ea typeface="微软雅黑"/>
              </a:rPr>
              <a:t>对噪声更鲁棒，抗干扰能力强</a:t>
            </a:r>
            <a:r>
              <a:rPr lang="zh-CN" altLang="en-US" dirty="0">
                <a:solidFill>
                  <a:prstClr val="black"/>
                </a:solidFill>
                <a:latin typeface="微软雅黑"/>
                <a:ea typeface="微软雅黑"/>
              </a:rPr>
              <a:t>；在较小的输入下会饱和至负值，从而</a:t>
            </a:r>
            <a:r>
              <a:rPr lang="zh-CN" altLang="en-US" dirty="0">
                <a:solidFill>
                  <a:srgbClr val="FF0000"/>
                </a:solidFill>
                <a:latin typeface="微软雅黑"/>
                <a:ea typeface="微软雅黑"/>
              </a:rPr>
              <a:t>减少前向传播的变异和信息</a:t>
            </a:r>
            <a:r>
              <a:rPr lang="zh-CN" altLang="en-US" dirty="0">
                <a:solidFill>
                  <a:prstClr val="black"/>
                </a:solidFill>
                <a:latin typeface="微软雅黑"/>
                <a:ea typeface="微软雅黑"/>
              </a:rPr>
              <a:t>。</a:t>
            </a:r>
            <a:endParaRPr lang="en-US" altLang="zh-CN" dirty="0">
              <a:solidFill>
                <a:prstClr val="black"/>
              </a:solidFill>
              <a:latin typeface="微软雅黑"/>
              <a:ea typeface="微软雅黑"/>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en-US" altLang="zh-CN" dirty="0">
                <a:solidFill>
                  <a:prstClr val="black"/>
                </a:solidFill>
                <a:latin typeface="微软雅黑"/>
                <a:ea typeface="微软雅黑"/>
              </a:rPr>
              <a:t>2</a:t>
            </a:r>
            <a:r>
              <a:rPr lang="zh-CN" altLang="en-US" dirty="0">
                <a:solidFill>
                  <a:prstClr val="black"/>
                </a:solidFill>
                <a:latin typeface="微软雅黑"/>
                <a:ea typeface="微软雅黑"/>
              </a:rPr>
              <a:t>、</a:t>
            </a:r>
            <a:r>
              <a:rPr lang="zh-CN" altLang="en-US" dirty="0">
                <a:solidFill>
                  <a:srgbClr val="FF0000"/>
                </a:solidFill>
                <a:latin typeface="微软雅黑"/>
                <a:ea typeface="微软雅黑"/>
              </a:rPr>
              <a:t>均值向零加速学习</a:t>
            </a:r>
            <a:r>
              <a:rPr lang="zh-CN" altLang="en-US" dirty="0">
                <a:solidFill>
                  <a:prstClr val="black"/>
                </a:solidFill>
                <a:latin typeface="微软雅黑"/>
                <a:ea typeface="微软雅黑"/>
              </a:rPr>
              <a:t>。通过减少偏置偏移的影响，使正常梯度接近于单位自然梯度，可以使学习更快。</a:t>
            </a:r>
            <a:endParaRPr lang="en-US" altLang="zh-CN" dirty="0">
              <a:solidFill>
                <a:prstClr val="black"/>
              </a:solidFill>
              <a:latin typeface="微软雅黑"/>
              <a:ea typeface="微软雅黑"/>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en-US" altLang="zh-CN" dirty="0">
                <a:solidFill>
                  <a:prstClr val="black"/>
                </a:solidFill>
                <a:latin typeface="微软雅黑"/>
                <a:ea typeface="微软雅黑"/>
              </a:rPr>
              <a:t>3</a:t>
            </a:r>
            <a:r>
              <a:rPr lang="zh-CN" altLang="en-US" dirty="0">
                <a:solidFill>
                  <a:prstClr val="black"/>
                </a:solidFill>
                <a:latin typeface="微软雅黑"/>
                <a:ea typeface="微软雅黑"/>
              </a:rPr>
              <a:t>、</a:t>
            </a:r>
            <a:r>
              <a:rPr lang="zh-CN" altLang="en-US" dirty="0">
                <a:solidFill>
                  <a:srgbClr val="FF0000"/>
                </a:solidFill>
                <a:latin typeface="微软雅黑"/>
                <a:ea typeface="微软雅黑"/>
              </a:rPr>
              <a:t>输出有负值，使得其输出的平均值为</a:t>
            </a:r>
            <a:r>
              <a:rPr lang="en-US" altLang="zh-CN" dirty="0">
                <a:solidFill>
                  <a:srgbClr val="FF0000"/>
                </a:solidFill>
                <a:latin typeface="微软雅黑"/>
                <a:ea typeface="微软雅黑"/>
              </a:rPr>
              <a:t>0</a:t>
            </a:r>
            <a:r>
              <a:rPr lang="zh-CN" altLang="en-US" dirty="0">
                <a:solidFill>
                  <a:prstClr val="black"/>
                </a:solidFill>
                <a:latin typeface="微软雅黑"/>
                <a:ea typeface="微软雅黑"/>
              </a:rPr>
              <a:t>；右侧的正值特性，</a:t>
            </a:r>
            <a:r>
              <a:rPr lang="zh-CN" altLang="en-US" dirty="0">
                <a:solidFill>
                  <a:srgbClr val="FF0000"/>
                </a:solidFill>
                <a:latin typeface="微软雅黑"/>
                <a:ea typeface="微软雅黑"/>
              </a:rPr>
              <a:t>可以像</a:t>
            </a:r>
            <a:r>
              <a:rPr lang="en-US" altLang="zh-CN" dirty="0" err="1">
                <a:solidFill>
                  <a:srgbClr val="FF0000"/>
                </a:solidFill>
                <a:latin typeface="微软雅黑"/>
                <a:ea typeface="微软雅黑"/>
              </a:rPr>
              <a:t>relu</a:t>
            </a:r>
            <a:r>
              <a:rPr lang="zh-CN" altLang="en-US" dirty="0">
                <a:solidFill>
                  <a:srgbClr val="FF0000"/>
                </a:solidFill>
                <a:latin typeface="微软雅黑"/>
                <a:ea typeface="微软雅黑"/>
              </a:rPr>
              <a:t>一样缓解梯度消失的问题</a:t>
            </a:r>
            <a:r>
              <a:rPr lang="zh-CN" altLang="en-US" dirty="0">
                <a:solidFill>
                  <a:prstClr val="black"/>
                </a:solidFill>
                <a:latin typeface="微软雅黑"/>
                <a:ea typeface="微软雅黑"/>
              </a:rPr>
              <a:t>。</a:t>
            </a:r>
            <a:endParaRPr lang="en-US" altLang="zh-CN" dirty="0">
              <a:solidFill>
                <a:prstClr val="black"/>
              </a:solidFill>
              <a:latin typeface="微软雅黑"/>
              <a:ea typeface="微软雅黑"/>
            </a:endParaRPr>
          </a:p>
          <a:p>
            <a:pPr>
              <a:lnSpc>
                <a:spcPct val="150000"/>
              </a:lnSpc>
            </a:pPr>
            <a:r>
              <a:rPr lang="zh-CN" altLang="en-US" dirty="0">
                <a:solidFill>
                  <a:prstClr val="black"/>
                </a:solidFill>
                <a:highlight>
                  <a:srgbClr val="FFFF00"/>
                </a:highlight>
                <a:latin typeface="微软雅黑"/>
                <a:ea typeface="微软雅黑"/>
              </a:rPr>
              <a:t>不足：</a:t>
            </a:r>
            <a:endParaRPr lang="en-US" altLang="zh-CN" dirty="0">
              <a:solidFill>
                <a:prstClr val="black"/>
              </a:solidFill>
              <a:highlight>
                <a:srgbClr val="FFFF00"/>
              </a:highlight>
              <a:latin typeface="微软雅黑"/>
              <a:ea typeface="微软雅黑"/>
            </a:endParaRPr>
          </a:p>
          <a:p>
            <a:pPr>
              <a:lnSpc>
                <a:spcPct val="150000"/>
              </a:lnSpc>
            </a:pPr>
            <a:r>
              <a:rPr lang="en-US" altLang="zh-CN" dirty="0">
                <a:solidFill>
                  <a:prstClr val="black"/>
                </a:solidFill>
                <a:latin typeface="微软雅黑"/>
                <a:ea typeface="微软雅黑"/>
              </a:rPr>
              <a:t>1</a:t>
            </a:r>
            <a:r>
              <a:rPr lang="zh-CN" altLang="en-US" dirty="0">
                <a:solidFill>
                  <a:prstClr val="black"/>
                </a:solidFill>
                <a:latin typeface="微软雅黑"/>
                <a:ea typeface="微软雅黑"/>
              </a:rPr>
              <a:t>、</a:t>
            </a:r>
            <a:r>
              <a:rPr lang="en-US" altLang="zh-CN" dirty="0">
                <a:solidFill>
                  <a:prstClr val="black"/>
                </a:solidFill>
                <a:latin typeface="微软雅黑"/>
                <a:ea typeface="微软雅黑"/>
              </a:rPr>
              <a:t>ELU</a:t>
            </a:r>
            <a:r>
              <a:rPr lang="zh-CN" altLang="en-US" dirty="0">
                <a:solidFill>
                  <a:prstClr val="black"/>
                </a:solidFill>
                <a:latin typeface="微软雅黑"/>
                <a:ea typeface="微软雅黑"/>
              </a:rPr>
              <a:t>也是为了解决 </a:t>
            </a:r>
            <a:r>
              <a:rPr lang="en-US" altLang="zh-CN" dirty="0">
                <a:solidFill>
                  <a:prstClr val="black"/>
                </a:solidFill>
                <a:latin typeface="微软雅黑"/>
                <a:ea typeface="微软雅黑"/>
              </a:rPr>
              <a:t>Dead </a:t>
            </a:r>
            <a:r>
              <a:rPr lang="en-US" altLang="zh-CN" dirty="0" err="1">
                <a:solidFill>
                  <a:prstClr val="black"/>
                </a:solidFill>
                <a:latin typeface="微软雅黑"/>
                <a:ea typeface="微软雅黑"/>
              </a:rPr>
              <a:t>ReLu</a:t>
            </a:r>
            <a:r>
              <a:rPr lang="en-US" altLang="zh-CN" dirty="0">
                <a:solidFill>
                  <a:prstClr val="black"/>
                </a:solidFill>
                <a:latin typeface="微软雅黑"/>
                <a:ea typeface="微软雅黑"/>
              </a:rPr>
              <a:t> </a:t>
            </a:r>
            <a:r>
              <a:rPr lang="zh-CN" altLang="en-US" dirty="0">
                <a:solidFill>
                  <a:prstClr val="black"/>
                </a:solidFill>
                <a:latin typeface="微软雅黑"/>
                <a:ea typeface="微软雅黑"/>
              </a:rPr>
              <a:t>而提出的改进型。计算上稍微比 </a:t>
            </a:r>
            <a:r>
              <a:rPr lang="en-US" altLang="zh-CN" dirty="0">
                <a:solidFill>
                  <a:prstClr val="black"/>
                </a:solidFill>
                <a:latin typeface="微软雅黑"/>
                <a:ea typeface="微软雅黑"/>
              </a:rPr>
              <a:t>Leaky </a:t>
            </a:r>
            <a:r>
              <a:rPr lang="en-US" altLang="zh-CN" dirty="0" err="1">
                <a:solidFill>
                  <a:prstClr val="black"/>
                </a:solidFill>
                <a:latin typeface="微软雅黑"/>
                <a:ea typeface="微软雅黑"/>
              </a:rPr>
              <a:t>ReLu</a:t>
            </a:r>
            <a:r>
              <a:rPr lang="en-US" altLang="zh-CN" dirty="0">
                <a:solidFill>
                  <a:prstClr val="black"/>
                </a:solidFill>
                <a:latin typeface="微软雅黑"/>
                <a:ea typeface="微软雅黑"/>
              </a:rPr>
              <a:t> </a:t>
            </a:r>
            <a:r>
              <a:rPr lang="zh-CN" altLang="en-US" dirty="0">
                <a:solidFill>
                  <a:prstClr val="black"/>
                </a:solidFill>
                <a:latin typeface="微软雅黑"/>
                <a:ea typeface="微软雅黑"/>
              </a:rPr>
              <a:t>复杂一点，但</a:t>
            </a:r>
            <a:r>
              <a:rPr lang="zh-CN" altLang="en-US" dirty="0">
                <a:solidFill>
                  <a:srgbClr val="FF0000"/>
                </a:solidFill>
                <a:latin typeface="微软雅黑"/>
                <a:ea typeface="微软雅黑"/>
              </a:rPr>
              <a:t>从精度看似乎并未提高多少。</a:t>
            </a:r>
          </a:p>
          <a:p>
            <a:pPr>
              <a:lnSpc>
                <a:spcPct val="150000"/>
              </a:lnSpc>
            </a:pPr>
            <a:r>
              <a:rPr lang="en-US" altLang="zh-CN" dirty="0">
                <a:solidFill>
                  <a:prstClr val="black"/>
                </a:solidFill>
                <a:latin typeface="微软雅黑"/>
                <a:ea typeface="微软雅黑"/>
              </a:rPr>
              <a:t>2</a:t>
            </a:r>
            <a:r>
              <a:rPr lang="zh-CN" altLang="en-US" dirty="0">
                <a:solidFill>
                  <a:prstClr val="black"/>
                </a:solidFill>
                <a:latin typeface="微软雅黑"/>
                <a:ea typeface="微软雅黑"/>
              </a:rPr>
              <a:t>、尽管理论上比 </a:t>
            </a:r>
            <a:r>
              <a:rPr lang="en-US" altLang="zh-CN" dirty="0" err="1">
                <a:solidFill>
                  <a:prstClr val="black"/>
                </a:solidFill>
                <a:latin typeface="微软雅黑"/>
                <a:ea typeface="微软雅黑"/>
              </a:rPr>
              <a:t>ReLU</a:t>
            </a:r>
            <a:r>
              <a:rPr lang="en-US" altLang="zh-CN" dirty="0">
                <a:solidFill>
                  <a:prstClr val="black"/>
                </a:solidFill>
                <a:latin typeface="微软雅黑"/>
                <a:ea typeface="微软雅黑"/>
              </a:rPr>
              <a:t> </a:t>
            </a:r>
            <a:r>
              <a:rPr lang="zh-CN" altLang="en-US" dirty="0">
                <a:solidFill>
                  <a:prstClr val="black"/>
                </a:solidFill>
                <a:latin typeface="微软雅黑"/>
                <a:ea typeface="微软雅黑"/>
              </a:rPr>
              <a:t>要好，但目前在实践中</a:t>
            </a:r>
            <a:r>
              <a:rPr lang="zh-CN" altLang="en-US" dirty="0">
                <a:solidFill>
                  <a:srgbClr val="FF0000"/>
                </a:solidFill>
                <a:latin typeface="微软雅黑"/>
                <a:ea typeface="微软雅黑"/>
              </a:rPr>
              <a:t>没有充分的证据表明 </a:t>
            </a:r>
            <a:r>
              <a:rPr lang="en-US" altLang="zh-CN" dirty="0">
                <a:solidFill>
                  <a:srgbClr val="FF0000"/>
                </a:solidFill>
                <a:latin typeface="微软雅黑"/>
                <a:ea typeface="微软雅黑"/>
              </a:rPr>
              <a:t>ELU </a:t>
            </a:r>
            <a:r>
              <a:rPr lang="zh-CN" altLang="en-US" dirty="0">
                <a:solidFill>
                  <a:srgbClr val="FF0000"/>
                </a:solidFill>
                <a:latin typeface="微软雅黑"/>
                <a:ea typeface="微软雅黑"/>
              </a:rPr>
              <a:t>总是比 </a:t>
            </a:r>
            <a:r>
              <a:rPr lang="en-US" altLang="zh-CN" dirty="0" err="1">
                <a:solidFill>
                  <a:srgbClr val="FF0000"/>
                </a:solidFill>
                <a:latin typeface="微软雅黑"/>
                <a:ea typeface="微软雅黑"/>
              </a:rPr>
              <a:t>ReLU</a:t>
            </a:r>
            <a:r>
              <a:rPr lang="en-US" altLang="zh-CN" dirty="0">
                <a:solidFill>
                  <a:srgbClr val="FF0000"/>
                </a:solidFill>
                <a:latin typeface="微软雅黑"/>
                <a:ea typeface="微软雅黑"/>
              </a:rPr>
              <a:t> </a:t>
            </a:r>
            <a:r>
              <a:rPr lang="zh-CN" altLang="en-US" dirty="0">
                <a:solidFill>
                  <a:srgbClr val="FF0000"/>
                </a:solidFill>
                <a:latin typeface="微软雅黑"/>
                <a:ea typeface="微软雅黑"/>
              </a:rPr>
              <a:t>好</a:t>
            </a:r>
            <a:r>
              <a:rPr lang="zh-CN" altLang="en-US" dirty="0">
                <a:solidFill>
                  <a:prstClr val="black"/>
                </a:solidFill>
                <a:latin typeface="微软雅黑"/>
                <a:ea typeface="微软雅黑"/>
              </a:rPr>
              <a:t>。</a:t>
            </a:r>
          </a:p>
        </p:txBody>
      </p:sp>
    </p:spTree>
    <p:custDataLst>
      <p:tags r:id="rId1"/>
    </p:custDataLst>
    <p:extLst>
      <p:ext uri="{BB962C8B-B14F-4D97-AF65-F5344CB8AC3E}">
        <p14:creationId xmlns:p14="http://schemas.microsoft.com/office/powerpoint/2010/main" val="235879509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2" y="1150744"/>
            <a:ext cx="11472049" cy="101566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改进</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4</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SELU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2017</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来源：</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Self-Normalizing Neural Networks</a:t>
            </a:r>
          </a:p>
        </p:txBody>
      </p:sp>
      <p:pic>
        <p:nvPicPr>
          <p:cNvPr id="3" name="图片 2">
            <a:extLst>
              <a:ext uri="{FF2B5EF4-FFF2-40B4-BE49-F238E27FC236}">
                <a16:creationId xmlns:a16="http://schemas.microsoft.com/office/drawing/2014/main" id="{D91DC55A-FE39-42E8-B743-C7AE34EF4AD8}"/>
              </a:ext>
            </a:extLst>
          </p:cNvPr>
          <p:cNvPicPr>
            <a:picLocks noChangeAspect="1"/>
          </p:cNvPicPr>
          <p:nvPr/>
        </p:nvPicPr>
        <p:blipFill>
          <a:blip r:embed="rId5"/>
          <a:stretch>
            <a:fillRect/>
          </a:stretch>
        </p:blipFill>
        <p:spPr>
          <a:xfrm>
            <a:off x="267580" y="2828072"/>
            <a:ext cx="6186317" cy="669856"/>
          </a:xfrm>
          <a:prstGeom prst="rect">
            <a:avLst/>
          </a:prstGeom>
        </p:spPr>
      </p:pic>
      <p:pic>
        <p:nvPicPr>
          <p:cNvPr id="6" name="图片 5">
            <a:extLst>
              <a:ext uri="{FF2B5EF4-FFF2-40B4-BE49-F238E27FC236}">
                <a16:creationId xmlns:a16="http://schemas.microsoft.com/office/drawing/2014/main" id="{ED58AA4B-2200-444E-8842-3872F2B760AF}"/>
              </a:ext>
            </a:extLst>
          </p:cNvPr>
          <p:cNvPicPr>
            <a:picLocks noChangeAspect="1"/>
          </p:cNvPicPr>
          <p:nvPr/>
        </p:nvPicPr>
        <p:blipFill>
          <a:blip r:embed="rId6"/>
          <a:stretch>
            <a:fillRect/>
          </a:stretch>
        </p:blipFill>
        <p:spPr>
          <a:xfrm>
            <a:off x="6616460" y="2517771"/>
            <a:ext cx="5485714" cy="3923809"/>
          </a:xfrm>
          <a:prstGeom prst="rect">
            <a:avLst/>
          </a:prstGeom>
        </p:spPr>
      </p:pic>
    </p:spTree>
    <p:custDataLst>
      <p:tags r:id="rId1"/>
    </p:custDataLst>
    <p:extLst>
      <p:ext uri="{BB962C8B-B14F-4D97-AF65-F5344CB8AC3E}">
        <p14:creationId xmlns:p14="http://schemas.microsoft.com/office/powerpoint/2010/main" val="42621712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2940445"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改进</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4</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SELU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2017</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0" name="文本框 9">
            <a:extLst>
              <a:ext uri="{FF2B5EF4-FFF2-40B4-BE49-F238E27FC236}">
                <a16:creationId xmlns:a16="http://schemas.microsoft.com/office/drawing/2014/main" id="{8CF30C46-5DB9-403F-B46F-8501583CC1BC}"/>
              </a:ext>
            </a:extLst>
          </p:cNvPr>
          <p:cNvSpPr txBox="1"/>
          <p:nvPr/>
        </p:nvSpPr>
        <p:spPr>
          <a:xfrm>
            <a:off x="566153" y="1610991"/>
            <a:ext cx="11329436" cy="4198393"/>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SELU</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函数</a:t>
            </a:r>
            <a:r>
              <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r>
              <a:rPr kumimoji="0" lang="en-US" altLang="zh-CN" sz="1800" b="0" i="0" u="none" strike="noStrike" kern="1200" cap="none" spc="0" normalizeH="0" baseline="0" noProof="0" dirty="0" err="1">
                <a:ln>
                  <a:noFill/>
                </a:ln>
                <a:solidFill>
                  <a:prstClr val="black"/>
                </a:solidFill>
                <a:effectLst/>
                <a:highlight>
                  <a:srgbClr val="FFFF00"/>
                </a:highlight>
                <a:uLnTx/>
                <a:uFillTx/>
                <a:latin typeface="微软雅黑"/>
                <a:ea typeface="微软雅黑"/>
                <a:cs typeface="+mn-cs"/>
              </a:rPr>
              <a:t>ReLU</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的改进</a:t>
            </a:r>
            <a:r>
              <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r>
              <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上图的</a:t>
            </a:r>
            <a:r>
              <a:rPr kumimoji="0" lang="el-GR"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α</a:t>
            </a:r>
            <a:r>
              <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=1.67</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，𝝀</a:t>
            </a:r>
            <a:r>
              <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=1.05 )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、当其中参数</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α=1.67 </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λ=1.05</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时，</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在网络权重服从正态分布的条件下</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，各层输出的分布会向标准正态分布靠拢。这种</a:t>
            </a:r>
            <a:r>
              <a:rPr kumimoji="0" lang="en-US" altLang="zh-CN" sz="18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自我标准化</a:t>
            </a:r>
            <a:r>
              <a:rPr kumimoji="0" lang="en-US" altLang="zh-CN" sz="18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的特性可以避免梯度消失和爆炸</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SELU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激活函数是在自归一化网络中定义的，通过调整均值和方差来实现内部的归一化，这种内部归一化比外部归一化更快，这使得</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网络收敛得更快</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1800" b="0" i="0" u="none" strike="noStrike" kern="1200" cap="none" spc="0" normalizeH="0" baseline="0" noProof="0" dirty="0">
                <a:ln>
                  <a:noFill/>
                </a:ln>
                <a:solidFill>
                  <a:srgbClr val="FF0000"/>
                </a:solidFill>
                <a:effectLst/>
                <a:uLnTx/>
                <a:uFillTx/>
                <a:latin typeface="微软雅黑"/>
                <a:ea typeface="微软雅黑"/>
                <a:cs typeface="+mn-cs"/>
              </a:rPr>
              <a:t>SELU</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是给</a:t>
            </a:r>
            <a:r>
              <a:rPr kumimoji="0" lang="en-US" altLang="zh-CN" sz="1800" b="0" i="0" u="none" strike="noStrike" kern="1200" cap="none" spc="0" normalizeH="0" baseline="0" noProof="0" dirty="0">
                <a:ln>
                  <a:noFill/>
                </a:ln>
                <a:solidFill>
                  <a:srgbClr val="FF0000"/>
                </a:solidFill>
                <a:effectLst/>
                <a:uLnTx/>
                <a:uFillTx/>
                <a:latin typeface="微软雅黑"/>
                <a:ea typeface="微软雅黑"/>
                <a:cs typeface="+mn-cs"/>
              </a:rPr>
              <a:t>ELU</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乘上一个系数，该系数大于</a:t>
            </a:r>
            <a:r>
              <a:rPr kumimoji="0" lang="en-US" altLang="zh-CN" sz="1800" b="0" i="0" u="none" strike="noStrike" kern="1200" cap="none" spc="0" normalizeH="0" baseline="0" noProof="0" dirty="0">
                <a:ln>
                  <a:noFill/>
                </a:ln>
                <a:solidFill>
                  <a:srgbClr val="FF0000"/>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。在这篇</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paper Self-Normalizing Neural Networks</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中，作者提到，</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SELU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可以使得输入在经过一定层数之后变为固定的分布。以前的</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ReLU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P-</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ReLU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等激活函数都是在负半轴坡度平缓，这样在激活的</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方差过大时可以让梯度减小，防止了梯度爆炸</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，但是在正半轴其梯度简答的设置为了</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。而</a:t>
            </a:r>
            <a:r>
              <a:rPr kumimoji="0" lang="en-US" altLang="zh-CN" sz="1800" b="0" i="0" u="none" strike="noStrike" kern="1200" cap="none" spc="0" normalizeH="0" baseline="0" noProof="0" dirty="0">
                <a:ln>
                  <a:noFill/>
                </a:ln>
                <a:solidFill>
                  <a:srgbClr val="FF0000"/>
                </a:solidFill>
                <a:effectLst/>
                <a:uLnTx/>
                <a:uFillTx/>
                <a:latin typeface="微软雅黑"/>
                <a:ea typeface="微软雅黑"/>
                <a:cs typeface="+mn-cs"/>
              </a:rPr>
              <a:t>SELU</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的正半轴大于</a:t>
            </a:r>
            <a:r>
              <a:rPr kumimoji="0" lang="en-US" altLang="zh-CN" sz="1800" b="0" i="0" u="none" strike="noStrike" kern="1200" cap="none" spc="0" normalizeH="0" baseline="0" noProof="0" dirty="0">
                <a:ln>
                  <a:noFill/>
                </a:ln>
                <a:solidFill>
                  <a:srgbClr val="FF0000"/>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，在方差过小的时候可以让它增大，但是同时防止了梯度消失</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。这样激活函数就有了一个不动点，网络深了之后每一层的输出都是均值为</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0</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，方差为</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p>
        </p:txBody>
      </p:sp>
    </p:spTree>
    <p:custDataLst>
      <p:tags r:id="rId1"/>
    </p:custDataLst>
    <p:extLst>
      <p:ext uri="{BB962C8B-B14F-4D97-AF65-F5344CB8AC3E}">
        <p14:creationId xmlns:p14="http://schemas.microsoft.com/office/powerpoint/2010/main" val="138888125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2" y="1150744"/>
            <a:ext cx="11472049" cy="101566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改进</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5</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CELU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2017</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来源：</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Continuously Differentiable Exponential Linear Units</a:t>
            </a:r>
          </a:p>
        </p:txBody>
      </p:sp>
      <p:pic>
        <p:nvPicPr>
          <p:cNvPr id="4" name="图片 3">
            <a:extLst>
              <a:ext uri="{FF2B5EF4-FFF2-40B4-BE49-F238E27FC236}">
                <a16:creationId xmlns:a16="http://schemas.microsoft.com/office/drawing/2014/main" id="{50FFB4D9-3CF9-41CD-8F98-0B3B4417D28C}"/>
              </a:ext>
            </a:extLst>
          </p:cNvPr>
          <p:cNvPicPr>
            <a:picLocks noChangeAspect="1"/>
          </p:cNvPicPr>
          <p:nvPr/>
        </p:nvPicPr>
        <p:blipFill>
          <a:blip r:embed="rId5"/>
          <a:stretch>
            <a:fillRect/>
          </a:stretch>
        </p:blipFill>
        <p:spPr>
          <a:xfrm>
            <a:off x="267580" y="2835831"/>
            <a:ext cx="6228467" cy="779824"/>
          </a:xfrm>
          <a:prstGeom prst="rect">
            <a:avLst/>
          </a:prstGeom>
        </p:spPr>
      </p:pic>
      <p:pic>
        <p:nvPicPr>
          <p:cNvPr id="7" name="图片 6">
            <a:extLst>
              <a:ext uri="{FF2B5EF4-FFF2-40B4-BE49-F238E27FC236}">
                <a16:creationId xmlns:a16="http://schemas.microsoft.com/office/drawing/2014/main" id="{06E9ED2C-1B02-41E9-B732-2E0D387E69D6}"/>
              </a:ext>
            </a:extLst>
          </p:cNvPr>
          <p:cNvPicPr>
            <a:picLocks noChangeAspect="1"/>
          </p:cNvPicPr>
          <p:nvPr/>
        </p:nvPicPr>
        <p:blipFill>
          <a:blip r:embed="rId6"/>
          <a:stretch>
            <a:fillRect/>
          </a:stretch>
        </p:blipFill>
        <p:spPr>
          <a:xfrm>
            <a:off x="6551352" y="2557259"/>
            <a:ext cx="5495238" cy="3885714"/>
          </a:xfrm>
          <a:prstGeom prst="rect">
            <a:avLst/>
          </a:prstGeom>
        </p:spPr>
      </p:pic>
    </p:spTree>
    <p:custDataLst>
      <p:tags r:id="rId1"/>
    </p:custDataLst>
    <p:extLst>
      <p:ext uri="{BB962C8B-B14F-4D97-AF65-F5344CB8AC3E}">
        <p14:creationId xmlns:p14="http://schemas.microsoft.com/office/powerpoint/2010/main" val="298692856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2" y="1150744"/>
            <a:ext cx="11472049" cy="101566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改进</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6</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lang="en-US" altLang="zh-CN" sz="2000" dirty="0">
                <a:solidFill>
                  <a:srgbClr val="FF0000"/>
                </a:solidFill>
                <a:latin typeface="微软雅黑"/>
                <a:ea typeface="微软雅黑"/>
              </a:rPr>
              <a:t>Re</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LU6</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2017</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来源：</a:t>
            </a:r>
            <a:r>
              <a:rPr kumimoji="0" lang="en-US" altLang="zh-CN" sz="2000" b="0" i="0" u="none" strike="noStrike" kern="1200" cap="none" spc="0" normalizeH="0" baseline="0" noProof="0" dirty="0" err="1">
                <a:ln>
                  <a:noFill/>
                </a:ln>
                <a:solidFill>
                  <a:prstClr val="black"/>
                </a:solidFill>
                <a:effectLst/>
                <a:uLnTx/>
                <a:uFillTx/>
                <a:latin typeface="微软雅黑"/>
                <a:ea typeface="微软雅黑"/>
                <a:cs typeface="+mn-cs"/>
              </a:rPr>
              <a:t>MobileNets</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 Efficient Convolutional Neural Networks for Mobile Vision Applications</a:t>
            </a:r>
          </a:p>
        </p:txBody>
      </p:sp>
      <p:pic>
        <p:nvPicPr>
          <p:cNvPr id="3" name="图片 2">
            <a:extLst>
              <a:ext uri="{FF2B5EF4-FFF2-40B4-BE49-F238E27FC236}">
                <a16:creationId xmlns:a16="http://schemas.microsoft.com/office/drawing/2014/main" id="{038D8993-7CF5-4E39-990D-0D731A6B647E}"/>
              </a:ext>
            </a:extLst>
          </p:cNvPr>
          <p:cNvPicPr>
            <a:picLocks noChangeAspect="1"/>
          </p:cNvPicPr>
          <p:nvPr/>
        </p:nvPicPr>
        <p:blipFill>
          <a:blip r:embed="rId5"/>
          <a:stretch>
            <a:fillRect/>
          </a:stretch>
        </p:blipFill>
        <p:spPr>
          <a:xfrm>
            <a:off x="460886" y="2770521"/>
            <a:ext cx="5980952" cy="914286"/>
          </a:xfrm>
          <a:prstGeom prst="rect">
            <a:avLst/>
          </a:prstGeom>
        </p:spPr>
      </p:pic>
      <p:pic>
        <p:nvPicPr>
          <p:cNvPr id="6" name="图片 5">
            <a:extLst>
              <a:ext uri="{FF2B5EF4-FFF2-40B4-BE49-F238E27FC236}">
                <a16:creationId xmlns:a16="http://schemas.microsoft.com/office/drawing/2014/main" id="{E8E5C70A-B68E-4443-83C2-77EE23919765}"/>
              </a:ext>
            </a:extLst>
          </p:cNvPr>
          <p:cNvPicPr>
            <a:picLocks noChangeAspect="1"/>
          </p:cNvPicPr>
          <p:nvPr/>
        </p:nvPicPr>
        <p:blipFill>
          <a:blip r:embed="rId6"/>
          <a:stretch>
            <a:fillRect/>
          </a:stretch>
        </p:blipFill>
        <p:spPr>
          <a:xfrm>
            <a:off x="6523915" y="2624371"/>
            <a:ext cx="5514286" cy="3895238"/>
          </a:xfrm>
          <a:prstGeom prst="rect">
            <a:avLst/>
          </a:prstGeom>
        </p:spPr>
      </p:pic>
    </p:spTree>
    <p:custDataLst>
      <p:tags r:id="rId1"/>
    </p:custDataLst>
    <p:extLst>
      <p:ext uri="{BB962C8B-B14F-4D97-AF65-F5344CB8AC3E}">
        <p14:creationId xmlns:p14="http://schemas.microsoft.com/office/powerpoint/2010/main" val="56967799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3536064"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改进</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6</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lang="en-US" altLang="zh-CN" sz="2000" dirty="0">
                <a:solidFill>
                  <a:srgbClr val="FF0000"/>
                </a:solidFill>
                <a:latin typeface="微软雅黑"/>
                <a:ea typeface="微软雅黑"/>
              </a:rPr>
              <a:t>Re</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LU6</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2017</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0" name="文本框 9">
            <a:extLst>
              <a:ext uri="{FF2B5EF4-FFF2-40B4-BE49-F238E27FC236}">
                <a16:creationId xmlns:a16="http://schemas.microsoft.com/office/drawing/2014/main" id="{8CF30C46-5DB9-403F-B46F-8501583CC1BC}"/>
              </a:ext>
            </a:extLst>
          </p:cNvPr>
          <p:cNvSpPr txBox="1"/>
          <p:nvPr/>
        </p:nvSpPr>
        <p:spPr>
          <a:xfrm>
            <a:off x="566153" y="1610991"/>
            <a:ext cx="11329436" cy="1705403"/>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en-US" altLang="zh-CN" dirty="0">
                <a:solidFill>
                  <a:prstClr val="black"/>
                </a:solidFill>
                <a:highlight>
                  <a:srgbClr val="FFFF00"/>
                </a:highlight>
                <a:latin typeface="微软雅黑"/>
                <a:ea typeface="微软雅黑"/>
              </a:rPr>
              <a:t>Re</a:t>
            </a:r>
            <a:r>
              <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LU6</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函数</a:t>
            </a:r>
            <a:r>
              <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r>
              <a:rPr kumimoji="0" lang="en-US" altLang="zh-CN" sz="1800" b="0" i="0" u="none" strike="noStrike" kern="1200" cap="none" spc="0" normalizeH="0" baseline="0" noProof="0" dirty="0" err="1">
                <a:ln>
                  <a:noFill/>
                </a:ln>
                <a:solidFill>
                  <a:prstClr val="black"/>
                </a:solidFill>
                <a:effectLst/>
                <a:highlight>
                  <a:srgbClr val="FFFF00"/>
                </a:highlight>
                <a:uLnTx/>
                <a:uFillTx/>
                <a:latin typeface="微软雅黑"/>
                <a:ea typeface="微软雅黑"/>
                <a:cs typeface="+mn-cs"/>
              </a:rPr>
              <a:t>ReLU</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的改进</a:t>
            </a:r>
            <a:r>
              <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endPar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、为了在移动设备</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float16/int8</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的低精度的时候也能有很好的数值分辨率。如果对</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ReLU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的激活范围不加限制，</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输入范围为</a:t>
            </a:r>
            <a:r>
              <a:rPr kumimoji="0" lang="en-US" altLang="zh-CN" sz="1800" b="0" i="0" u="none" strike="noStrike" kern="1200" cap="none" spc="0" normalizeH="0" baseline="0" noProof="0" dirty="0">
                <a:ln>
                  <a:noFill/>
                </a:ln>
                <a:solidFill>
                  <a:srgbClr val="FF0000"/>
                </a:solidFill>
                <a:effectLst/>
                <a:uLnTx/>
                <a:uFillTx/>
                <a:latin typeface="微软雅黑"/>
                <a:ea typeface="微软雅黑"/>
                <a:cs typeface="+mn-cs"/>
              </a:rPr>
              <a:t>0</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到正无穷，如果激活值非常大，分布在一个很大的范围内，则低精度的</a:t>
            </a:r>
            <a:r>
              <a:rPr kumimoji="0" lang="en-US" altLang="zh-CN" sz="1800" b="0" i="0" u="none" strike="noStrike" kern="1200" cap="none" spc="0" normalizeH="0" baseline="0" noProof="0" dirty="0">
                <a:ln>
                  <a:noFill/>
                </a:ln>
                <a:solidFill>
                  <a:srgbClr val="FF0000"/>
                </a:solidFill>
                <a:effectLst/>
                <a:uLnTx/>
                <a:uFillTx/>
                <a:latin typeface="微软雅黑"/>
                <a:ea typeface="微软雅黑"/>
                <a:cs typeface="+mn-cs"/>
              </a:rPr>
              <a:t>float16/int8</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无法很好地精确描述如此大范围的数值，带来精度损失。</a:t>
            </a:r>
          </a:p>
        </p:txBody>
      </p:sp>
    </p:spTree>
    <p:custDataLst>
      <p:tags r:id="rId1"/>
    </p:custDataLst>
    <p:extLst>
      <p:ext uri="{BB962C8B-B14F-4D97-AF65-F5344CB8AC3E}">
        <p14:creationId xmlns:p14="http://schemas.microsoft.com/office/powerpoint/2010/main" val="84387070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2" y="1150744"/>
            <a:ext cx="11472049" cy="101566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改进</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7</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lang="en-US" altLang="zh-CN" sz="2000" dirty="0">
                <a:solidFill>
                  <a:srgbClr val="FF0000"/>
                </a:solidFill>
                <a:latin typeface="微软雅黑"/>
                <a:ea typeface="微软雅黑"/>
              </a:rPr>
              <a:t>G</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2020</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来源：</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Gaussian Error Linear Units (GELUs)</a:t>
            </a:r>
          </a:p>
        </p:txBody>
      </p:sp>
      <p:pic>
        <p:nvPicPr>
          <p:cNvPr id="3" name="图片 2">
            <a:extLst>
              <a:ext uri="{FF2B5EF4-FFF2-40B4-BE49-F238E27FC236}">
                <a16:creationId xmlns:a16="http://schemas.microsoft.com/office/drawing/2014/main" id="{E3135AE3-0C96-4FB3-A7BC-177F872D3BBC}"/>
              </a:ext>
            </a:extLst>
          </p:cNvPr>
          <p:cNvPicPr>
            <a:picLocks noChangeAspect="1"/>
          </p:cNvPicPr>
          <p:nvPr/>
        </p:nvPicPr>
        <p:blipFill>
          <a:blip r:embed="rId5"/>
          <a:stretch>
            <a:fillRect/>
          </a:stretch>
        </p:blipFill>
        <p:spPr>
          <a:xfrm>
            <a:off x="648750" y="2244638"/>
            <a:ext cx="9015368" cy="1110958"/>
          </a:xfrm>
          <a:prstGeom prst="rect">
            <a:avLst/>
          </a:prstGeom>
        </p:spPr>
      </p:pic>
      <p:pic>
        <p:nvPicPr>
          <p:cNvPr id="6" name="图片 5">
            <a:extLst>
              <a:ext uri="{FF2B5EF4-FFF2-40B4-BE49-F238E27FC236}">
                <a16:creationId xmlns:a16="http://schemas.microsoft.com/office/drawing/2014/main" id="{7DEF1FAA-2486-4C54-99FE-52B27AC4EDE0}"/>
              </a:ext>
            </a:extLst>
          </p:cNvPr>
          <p:cNvPicPr>
            <a:picLocks noChangeAspect="1"/>
          </p:cNvPicPr>
          <p:nvPr/>
        </p:nvPicPr>
        <p:blipFill>
          <a:blip r:embed="rId6"/>
          <a:stretch>
            <a:fillRect/>
          </a:stretch>
        </p:blipFill>
        <p:spPr>
          <a:xfrm>
            <a:off x="3777201" y="3429000"/>
            <a:ext cx="4637598" cy="3301068"/>
          </a:xfrm>
          <a:prstGeom prst="rect">
            <a:avLst/>
          </a:prstGeom>
        </p:spPr>
      </p:pic>
    </p:spTree>
    <p:custDataLst>
      <p:tags r:id="rId1"/>
    </p:custDataLst>
    <p:extLst>
      <p:ext uri="{BB962C8B-B14F-4D97-AF65-F5344CB8AC3E}">
        <p14:creationId xmlns:p14="http://schemas.microsoft.com/office/powerpoint/2010/main" val="6385758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2940445"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改进</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7</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lang="en-US" altLang="zh-CN" sz="2000" dirty="0">
                <a:solidFill>
                  <a:srgbClr val="FF0000"/>
                </a:solidFill>
                <a:latin typeface="微软雅黑"/>
                <a:ea typeface="微软雅黑"/>
              </a:rPr>
              <a:t>G</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2020</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0" name="文本框 9">
            <a:extLst>
              <a:ext uri="{FF2B5EF4-FFF2-40B4-BE49-F238E27FC236}">
                <a16:creationId xmlns:a16="http://schemas.microsoft.com/office/drawing/2014/main" id="{8CF30C46-5DB9-403F-B46F-8501583CC1BC}"/>
              </a:ext>
            </a:extLst>
          </p:cNvPr>
          <p:cNvSpPr txBox="1"/>
          <p:nvPr/>
        </p:nvSpPr>
        <p:spPr>
          <a:xfrm>
            <a:off x="566153" y="1550854"/>
            <a:ext cx="11321047" cy="5116272"/>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GELU</a:t>
            </a:r>
            <a:r>
              <a:rPr kumimoji="0" lang="zh-CN" altLang="en-US"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函数</a:t>
            </a:r>
            <a:r>
              <a:rPr kumimoji="0" lang="en-US" altLang="zh-CN"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r>
              <a:rPr kumimoji="0" lang="en-US" altLang="zh-CN" sz="2000" b="0" i="0" u="none" strike="noStrike" kern="1200" cap="none" spc="0" normalizeH="0" baseline="0" noProof="0" dirty="0" err="1">
                <a:ln>
                  <a:noFill/>
                </a:ln>
                <a:solidFill>
                  <a:prstClr val="black"/>
                </a:solidFill>
                <a:effectLst/>
                <a:highlight>
                  <a:srgbClr val="FFFF00"/>
                </a:highlight>
                <a:uLnTx/>
                <a:uFillTx/>
                <a:latin typeface="微软雅黑"/>
                <a:ea typeface="微软雅黑"/>
                <a:cs typeface="+mn-cs"/>
              </a:rPr>
              <a:t>ReLU</a:t>
            </a:r>
            <a:r>
              <a:rPr kumimoji="0" lang="zh-CN" altLang="en-US"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的改进</a:t>
            </a:r>
            <a:r>
              <a:rPr kumimoji="0" lang="en-US" altLang="zh-CN"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endParaRPr lang="en-US" altLang="zh-CN" sz="2000" dirty="0">
              <a:solidFill>
                <a:prstClr val="black"/>
              </a:solidFill>
              <a:highlight>
                <a:srgbClr val="FFFF00"/>
              </a:highlight>
              <a:latin typeface="微软雅黑"/>
              <a:ea typeface="微软雅黑"/>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、当方差为无穷大，</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均值为</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0</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的时候，</a:t>
            </a:r>
            <a:r>
              <a:rPr kumimoji="0" lang="en-US" altLang="zh-CN" sz="2000" b="0" i="0" u="none" strike="noStrike" kern="1200" cap="none" spc="0" normalizeH="0" baseline="0" noProof="0" dirty="0" err="1">
                <a:ln>
                  <a:noFill/>
                </a:ln>
                <a:solidFill>
                  <a:srgbClr val="FF0000"/>
                </a:solidFill>
                <a:effectLst/>
                <a:uLnTx/>
                <a:uFillTx/>
                <a:latin typeface="微软雅黑"/>
                <a:ea typeface="微软雅黑"/>
                <a:cs typeface="+mn-cs"/>
              </a:rPr>
              <a:t>GeLU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就等价于</a:t>
            </a:r>
            <a:r>
              <a:rPr kumimoji="0" lang="en-US" altLang="zh-CN" sz="2000" b="0" i="0" u="none" strike="noStrike" kern="1200" cap="none" spc="0" normalizeH="0" baseline="0" noProof="0" dirty="0" err="1">
                <a:ln>
                  <a:noFill/>
                </a:ln>
                <a:solidFill>
                  <a:srgbClr val="FF0000"/>
                </a:solidFill>
                <a:effectLst/>
                <a:uLnTx/>
                <a:uFillTx/>
                <a:latin typeface="微软雅黑"/>
                <a:ea typeface="微软雅黑"/>
                <a:cs typeface="+mn-cs"/>
              </a:rPr>
              <a:t>ReLU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了</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GELU</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可以当作为</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RELU</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的一种</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平滑策略</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GELU</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是非线性输出，具有一定的连续性。</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GELU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有一个概率解释，因为它是一个随机正则化器的期望</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、研究学者尝试使用一个依赖于输入本身的概率统计量为激活函数提供随机正则性，同时保持输入信息，得到了一个更好的激活函数，即</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高斯误差线性单元</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，形式如下：</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GELU(x) = x ∗ P(</a:t>
            </a:r>
            <a:r>
              <a:rPr kumimoji="0" lang="en-US" altLang="zh-CN" sz="2000" b="0" i="0" u="none" strike="noStrike" kern="1200" cap="none" spc="0" normalizeH="0" baseline="0" noProof="0" dirty="0" err="1">
                <a:ln>
                  <a:noFill/>
                </a:ln>
                <a:solidFill>
                  <a:prstClr val="black"/>
                </a:solidFill>
                <a:effectLst/>
                <a:uLnTx/>
                <a:uFillTx/>
                <a:latin typeface="微软雅黑"/>
                <a:ea typeface="微软雅黑"/>
                <a:cs typeface="+mn-cs"/>
              </a:rPr>
              <a:t>X≤x</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 = x  ∗  ϕ(x)</a:t>
            </a:r>
          </a:p>
          <a:p>
            <a:pPr marL="0" marR="0" lvl="0" indent="0" defTabSz="4572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由于上面这个函数是无法直接计算的，研究者在研究过程中发现</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GELU</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函数可以被近似地表示为：</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GELU(x)=0.5∗x∗(1+tanh(√(2/π   )∗(x+0.044715x^3)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GELU</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的实用技巧。首先，建议在</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使用</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GELU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训练时使用具有动量的优化器</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，这是深度神经网络的标准。其次，使用</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对高斯分布的累积分布函数的密切近似</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是很重要的。</a:t>
            </a:r>
          </a:p>
        </p:txBody>
      </p:sp>
    </p:spTree>
    <p:custDataLst>
      <p:tags r:id="rId1"/>
    </p:custDataLst>
    <p:extLst>
      <p:ext uri="{BB962C8B-B14F-4D97-AF65-F5344CB8AC3E}">
        <p14:creationId xmlns:p14="http://schemas.microsoft.com/office/powerpoint/2010/main" val="95051864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2" y="1150744"/>
            <a:ext cx="11472049" cy="101566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改进</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8</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err="1">
                <a:ln>
                  <a:noFill/>
                </a:ln>
                <a:solidFill>
                  <a:srgbClr val="FF0000"/>
                </a:solidFill>
                <a:effectLst/>
                <a:uLnTx/>
                <a:uFillTx/>
                <a:latin typeface="微软雅黑"/>
                <a:ea typeface="微软雅黑"/>
                <a:cs typeface="+mn-cs"/>
              </a:rPr>
              <a:t>MMReLU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2021</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来源：</a:t>
            </a:r>
            <a:r>
              <a:rPr kumimoji="0" lang="en-US" altLang="zh-CN" sz="2000" b="0" i="0" u="none" strike="noStrike" kern="1200" cap="none" spc="0" normalizeH="0" baseline="0" noProof="0" dirty="0" err="1">
                <a:ln>
                  <a:noFill/>
                </a:ln>
                <a:solidFill>
                  <a:prstClr val="black"/>
                </a:solidFill>
                <a:effectLst/>
                <a:uLnTx/>
                <a:uFillTx/>
                <a:latin typeface="微软雅黑"/>
                <a:ea typeface="微软雅黑"/>
                <a:cs typeface="+mn-cs"/>
              </a:rPr>
              <a:t>MMReLU</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 A Simple and Smooth Activation Function with High Convergence Speed</a:t>
            </a:r>
          </a:p>
        </p:txBody>
      </p:sp>
      <p:pic>
        <p:nvPicPr>
          <p:cNvPr id="4" name="图片 3">
            <a:extLst>
              <a:ext uri="{FF2B5EF4-FFF2-40B4-BE49-F238E27FC236}">
                <a16:creationId xmlns:a16="http://schemas.microsoft.com/office/drawing/2014/main" id="{22808923-66F5-4D24-90BF-8D50DA1CF1FA}"/>
              </a:ext>
            </a:extLst>
          </p:cNvPr>
          <p:cNvPicPr>
            <a:picLocks noChangeAspect="1"/>
          </p:cNvPicPr>
          <p:nvPr/>
        </p:nvPicPr>
        <p:blipFill rotWithShape="1">
          <a:blip r:embed="rId5">
            <a:extLst>
              <a:ext uri="{28A0092B-C50C-407E-A947-70E740481C1C}">
                <a14:useLocalDpi xmlns:a14="http://schemas.microsoft.com/office/drawing/2010/main" val="0"/>
              </a:ext>
            </a:extLst>
          </a:blip>
          <a:srcRect l="10031" r="10660"/>
          <a:stretch/>
        </p:blipFill>
        <p:spPr>
          <a:xfrm>
            <a:off x="566152" y="2624371"/>
            <a:ext cx="4774361" cy="1444473"/>
          </a:xfrm>
          <a:prstGeom prst="rect">
            <a:avLst/>
          </a:prstGeom>
        </p:spPr>
      </p:pic>
      <p:pic>
        <p:nvPicPr>
          <p:cNvPr id="7" name="图片 6">
            <a:extLst>
              <a:ext uri="{FF2B5EF4-FFF2-40B4-BE49-F238E27FC236}">
                <a16:creationId xmlns:a16="http://schemas.microsoft.com/office/drawing/2014/main" id="{4644F650-DCA7-453C-9FA2-4E9A00E25F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86862" y="2202832"/>
            <a:ext cx="5478885" cy="4468952"/>
          </a:xfrm>
          <a:prstGeom prst="rect">
            <a:avLst/>
          </a:prstGeom>
        </p:spPr>
      </p:pic>
    </p:spTree>
    <p:custDataLst>
      <p:tags r:id="rId1"/>
    </p:custDataLst>
    <p:extLst>
      <p:ext uri="{BB962C8B-B14F-4D97-AF65-F5344CB8AC3E}">
        <p14:creationId xmlns:p14="http://schemas.microsoft.com/office/powerpoint/2010/main" val="361607806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1">
            <a:extLst>
              <a:ext uri="{FF2B5EF4-FFF2-40B4-BE49-F238E27FC236}">
                <a16:creationId xmlns:a16="http://schemas.microsoft.com/office/drawing/2014/main" id="{0BB56659-47FD-46F5-969A-9B9CD51E09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7999"/>
          </a:xfrm>
          <a:prstGeom prst="rect">
            <a:avLst/>
          </a:prstGeom>
        </p:spPr>
      </p:pic>
      <p:pic>
        <p:nvPicPr>
          <p:cNvPr id="3" name="图形 2">
            <a:extLst>
              <a:ext uri="{FF2B5EF4-FFF2-40B4-BE49-F238E27FC236}">
                <a16:creationId xmlns:a16="http://schemas.microsoft.com/office/drawing/2014/main" id="{FFC81152-5B22-4B3A-B7B8-B122E69DD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85988" y="1921855"/>
            <a:ext cx="2657475" cy="2571750"/>
          </a:xfrm>
          <a:prstGeom prst="rect">
            <a:avLst/>
          </a:prstGeom>
        </p:spPr>
      </p:pic>
      <p:sp>
        <p:nvSpPr>
          <p:cNvPr id="4" name="ïṣ1iḓe">
            <a:extLst>
              <a:ext uri="{FF2B5EF4-FFF2-40B4-BE49-F238E27FC236}">
                <a16:creationId xmlns:a16="http://schemas.microsoft.com/office/drawing/2014/main" id="{4D7123C5-1003-4170-8201-48BDD7BE6056}"/>
              </a:ext>
            </a:extLst>
          </p:cNvPr>
          <p:cNvSpPr/>
          <p:nvPr/>
        </p:nvSpPr>
        <p:spPr>
          <a:xfrm>
            <a:off x="3203840" y="3135564"/>
            <a:ext cx="6534333" cy="1417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1" hangingPunct="1">
              <a:spcBef>
                <a:spcPct val="0"/>
              </a:spcBef>
              <a:buFontTx/>
              <a:buNone/>
            </a:pPr>
            <a:r>
              <a:rPr lang="en-US" altLang="zh-CN" b="1" dirty="0">
                <a:cs typeface="+mn-ea"/>
                <a:sym typeface="+mn-lt"/>
              </a:rPr>
              <a:t> </a:t>
            </a:r>
            <a:endParaRPr lang="zh-CN" altLang="en-US" dirty="0">
              <a:cs typeface="+mn-ea"/>
              <a:sym typeface="+mn-lt"/>
            </a:endParaRPr>
          </a:p>
        </p:txBody>
      </p:sp>
      <p:sp>
        <p:nvSpPr>
          <p:cNvPr id="5" name="îšḷídè">
            <a:extLst>
              <a:ext uri="{FF2B5EF4-FFF2-40B4-BE49-F238E27FC236}">
                <a16:creationId xmlns:a16="http://schemas.microsoft.com/office/drawing/2014/main" id="{119A58AD-7103-4AA3-8D04-969BD76A08E2}"/>
              </a:ext>
            </a:extLst>
          </p:cNvPr>
          <p:cNvSpPr/>
          <p:nvPr/>
        </p:nvSpPr>
        <p:spPr>
          <a:xfrm rot="8520000">
            <a:off x="9023967" y="2533259"/>
            <a:ext cx="1680836" cy="1680836"/>
          </a:xfrm>
          <a:prstGeom prst="teardrop">
            <a:avLst/>
          </a:prstGeom>
          <a:solidFill>
            <a:srgbClr val="6F9FBD"/>
          </a:solidFill>
          <a:ln w="2222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lvl="0" algn="l" defTabSz="913765"/>
            <a:endParaRPr lang="zh-CN" altLang="en-US" sz="2000" b="1" dirty="0">
              <a:solidFill>
                <a:schemeClr val="bg1"/>
              </a:solidFill>
              <a:cs typeface="+mn-ea"/>
              <a:sym typeface="+mn-lt"/>
            </a:endParaRPr>
          </a:p>
        </p:txBody>
      </p:sp>
      <p:sp>
        <p:nvSpPr>
          <p:cNvPr id="7" name="iconfont-11910-5686862">
            <a:extLst>
              <a:ext uri="{FF2B5EF4-FFF2-40B4-BE49-F238E27FC236}">
                <a16:creationId xmlns:a16="http://schemas.microsoft.com/office/drawing/2014/main" id="{D3CCA0D8-001C-49AE-8635-3F5B732AEB42}"/>
              </a:ext>
            </a:extLst>
          </p:cNvPr>
          <p:cNvSpPr>
            <a:spLocks noChangeAspect="1"/>
          </p:cNvSpPr>
          <p:nvPr/>
        </p:nvSpPr>
        <p:spPr bwMode="auto">
          <a:xfrm rot="16200000">
            <a:off x="671011" y="5880849"/>
            <a:ext cx="320765" cy="366309"/>
          </a:xfrm>
          <a:custGeom>
            <a:avLst/>
            <a:gdLst>
              <a:gd name="T0" fmla="*/ 4621 w 9242"/>
              <a:gd name="T1" fmla="*/ 10555 h 10555"/>
              <a:gd name="T2" fmla="*/ 4034 w 9242"/>
              <a:gd name="T3" fmla="*/ 10285 h 10555"/>
              <a:gd name="T4" fmla="*/ 244 w 9242"/>
              <a:gd name="T5" fmla="*/ 5872 h 10555"/>
              <a:gd name="T6" fmla="*/ 127 w 9242"/>
              <a:gd name="T7" fmla="*/ 5043 h 10555"/>
              <a:gd name="T8" fmla="*/ 831 w 9242"/>
              <a:gd name="T9" fmla="*/ 4592 h 10555"/>
              <a:gd name="T10" fmla="*/ 2221 w 9242"/>
              <a:gd name="T11" fmla="*/ 4592 h 10555"/>
              <a:gd name="T12" fmla="*/ 2221 w 9242"/>
              <a:gd name="T13" fmla="*/ 1200 h 10555"/>
              <a:gd name="T14" fmla="*/ 3421 w 9242"/>
              <a:gd name="T15" fmla="*/ 0 h 10555"/>
              <a:gd name="T16" fmla="*/ 5821 w 9242"/>
              <a:gd name="T17" fmla="*/ 0 h 10555"/>
              <a:gd name="T18" fmla="*/ 7021 w 9242"/>
              <a:gd name="T19" fmla="*/ 1200 h 10555"/>
              <a:gd name="T20" fmla="*/ 7021 w 9242"/>
              <a:gd name="T21" fmla="*/ 4591 h 10555"/>
              <a:gd name="T22" fmla="*/ 8411 w 9242"/>
              <a:gd name="T23" fmla="*/ 4591 h 10555"/>
              <a:gd name="T24" fmla="*/ 9115 w 9242"/>
              <a:gd name="T25" fmla="*/ 5042 h 10555"/>
              <a:gd name="T26" fmla="*/ 8999 w 9242"/>
              <a:gd name="T27" fmla="*/ 5871 h 10555"/>
              <a:gd name="T28" fmla="*/ 5209 w 9242"/>
              <a:gd name="T29" fmla="*/ 10285 h 10555"/>
              <a:gd name="T30" fmla="*/ 4621 w 9242"/>
              <a:gd name="T31" fmla="*/ 10555 h 10555"/>
              <a:gd name="T32" fmla="*/ 886 w 9242"/>
              <a:gd name="T33" fmla="*/ 5392 h 10555"/>
              <a:gd name="T34" fmla="*/ 4621 w 9242"/>
              <a:gd name="T35" fmla="*/ 9742 h 10555"/>
              <a:gd name="T36" fmla="*/ 8356 w 9242"/>
              <a:gd name="T37" fmla="*/ 5392 h 10555"/>
              <a:gd name="T38" fmla="*/ 6221 w 9242"/>
              <a:gd name="T39" fmla="*/ 5392 h 10555"/>
              <a:gd name="T40" fmla="*/ 6221 w 9242"/>
              <a:gd name="T41" fmla="*/ 1200 h 10555"/>
              <a:gd name="T42" fmla="*/ 5821 w 9242"/>
              <a:gd name="T43" fmla="*/ 800 h 10555"/>
              <a:gd name="T44" fmla="*/ 3421 w 9242"/>
              <a:gd name="T45" fmla="*/ 800 h 10555"/>
              <a:gd name="T46" fmla="*/ 3021 w 9242"/>
              <a:gd name="T47" fmla="*/ 1200 h 10555"/>
              <a:gd name="T48" fmla="*/ 3021 w 9242"/>
              <a:gd name="T49" fmla="*/ 5391 h 10555"/>
              <a:gd name="T50" fmla="*/ 886 w 9242"/>
              <a:gd name="T51" fmla="*/ 5391 h 10555"/>
              <a:gd name="T52" fmla="*/ 886 w 9242"/>
              <a:gd name="T53" fmla="*/ 5392 h 10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42" h="10555">
                <a:moveTo>
                  <a:pt x="4621" y="10555"/>
                </a:moveTo>
                <a:cubicBezTo>
                  <a:pt x="4395" y="10555"/>
                  <a:pt x="4181" y="10456"/>
                  <a:pt x="4034" y="10285"/>
                </a:cubicBezTo>
                <a:lnTo>
                  <a:pt x="244" y="5872"/>
                </a:lnTo>
                <a:cubicBezTo>
                  <a:pt x="44" y="5640"/>
                  <a:pt x="0" y="5322"/>
                  <a:pt x="127" y="5043"/>
                </a:cubicBezTo>
                <a:cubicBezTo>
                  <a:pt x="255" y="4765"/>
                  <a:pt x="525" y="4592"/>
                  <a:pt x="831" y="4592"/>
                </a:cubicBezTo>
                <a:lnTo>
                  <a:pt x="2221" y="4592"/>
                </a:lnTo>
                <a:lnTo>
                  <a:pt x="2221" y="1200"/>
                </a:lnTo>
                <a:cubicBezTo>
                  <a:pt x="2221" y="539"/>
                  <a:pt x="2760" y="0"/>
                  <a:pt x="3421" y="0"/>
                </a:cubicBezTo>
                <a:lnTo>
                  <a:pt x="5821" y="0"/>
                </a:lnTo>
                <a:cubicBezTo>
                  <a:pt x="6482" y="0"/>
                  <a:pt x="7021" y="539"/>
                  <a:pt x="7021" y="1200"/>
                </a:cubicBezTo>
                <a:lnTo>
                  <a:pt x="7021" y="4591"/>
                </a:lnTo>
                <a:lnTo>
                  <a:pt x="8411" y="4591"/>
                </a:lnTo>
                <a:cubicBezTo>
                  <a:pt x="8717" y="4591"/>
                  <a:pt x="8987" y="4764"/>
                  <a:pt x="9115" y="5042"/>
                </a:cubicBezTo>
                <a:cubicBezTo>
                  <a:pt x="9242" y="5321"/>
                  <a:pt x="9199" y="5639"/>
                  <a:pt x="8999" y="5871"/>
                </a:cubicBezTo>
                <a:lnTo>
                  <a:pt x="5209" y="10285"/>
                </a:lnTo>
                <a:cubicBezTo>
                  <a:pt x="5061" y="10457"/>
                  <a:pt x="4847" y="10555"/>
                  <a:pt x="4621" y="10555"/>
                </a:cubicBezTo>
                <a:close/>
                <a:moveTo>
                  <a:pt x="886" y="5392"/>
                </a:moveTo>
                <a:lnTo>
                  <a:pt x="4621" y="9742"/>
                </a:lnTo>
                <a:lnTo>
                  <a:pt x="8356" y="5392"/>
                </a:lnTo>
                <a:lnTo>
                  <a:pt x="6221" y="5392"/>
                </a:lnTo>
                <a:lnTo>
                  <a:pt x="6221" y="1200"/>
                </a:lnTo>
                <a:cubicBezTo>
                  <a:pt x="6221" y="980"/>
                  <a:pt x="6041" y="800"/>
                  <a:pt x="5821" y="800"/>
                </a:cubicBezTo>
                <a:lnTo>
                  <a:pt x="3421" y="800"/>
                </a:lnTo>
                <a:cubicBezTo>
                  <a:pt x="3201" y="800"/>
                  <a:pt x="3021" y="980"/>
                  <a:pt x="3021" y="1200"/>
                </a:cubicBezTo>
                <a:lnTo>
                  <a:pt x="3021" y="5391"/>
                </a:lnTo>
                <a:lnTo>
                  <a:pt x="886" y="5391"/>
                </a:lnTo>
                <a:lnTo>
                  <a:pt x="886" y="5392"/>
                </a:lnTo>
                <a:close/>
              </a:path>
            </a:pathLst>
          </a:custGeom>
          <a:solidFill>
            <a:schemeClr val="bg1"/>
          </a:solidFill>
          <a:ln>
            <a:solidFill>
              <a:schemeClr val="bg1"/>
            </a:solidFill>
          </a:ln>
        </p:spPr>
        <p:txBody>
          <a:bodyPr/>
          <a:lstStyle/>
          <a:p>
            <a:endParaRPr lang="zh-CN" altLang="en-US">
              <a:cs typeface="+mn-ea"/>
              <a:sym typeface="+mn-lt"/>
            </a:endParaRPr>
          </a:p>
        </p:txBody>
      </p:sp>
      <p:sp>
        <p:nvSpPr>
          <p:cNvPr id="8" name="iconfont-1054-809968">
            <a:extLst>
              <a:ext uri="{FF2B5EF4-FFF2-40B4-BE49-F238E27FC236}">
                <a16:creationId xmlns:a16="http://schemas.microsoft.com/office/drawing/2014/main" id="{DD9AA831-A14E-48D7-BECF-5B2ABE10C200}"/>
              </a:ext>
            </a:extLst>
          </p:cNvPr>
          <p:cNvSpPr>
            <a:spLocks noChangeAspect="1"/>
          </p:cNvSpPr>
          <p:nvPr/>
        </p:nvSpPr>
        <p:spPr bwMode="auto">
          <a:xfrm>
            <a:off x="627322" y="1050753"/>
            <a:ext cx="304842" cy="304842"/>
          </a:xfrm>
          <a:custGeom>
            <a:avLst/>
            <a:gdLst>
              <a:gd name="T0" fmla="*/ 7991 w 12800"/>
              <a:gd name="T1" fmla="*/ 4785 h 12800"/>
              <a:gd name="T2" fmla="*/ 7237 w 12800"/>
              <a:gd name="T3" fmla="*/ 4281 h 12800"/>
              <a:gd name="T4" fmla="*/ 6348 w 12800"/>
              <a:gd name="T5" fmla="*/ 4105 h 12800"/>
              <a:gd name="T6" fmla="*/ 5458 w 12800"/>
              <a:gd name="T7" fmla="*/ 4281 h 12800"/>
              <a:gd name="T8" fmla="*/ 4704 w 12800"/>
              <a:gd name="T9" fmla="*/ 4785 h 12800"/>
              <a:gd name="T10" fmla="*/ 4200 w 12800"/>
              <a:gd name="T11" fmla="*/ 5538 h 12800"/>
              <a:gd name="T12" fmla="*/ 4023 w 12800"/>
              <a:gd name="T13" fmla="*/ 6426 h 12800"/>
              <a:gd name="T14" fmla="*/ 4200 w 12800"/>
              <a:gd name="T15" fmla="*/ 7314 h 12800"/>
              <a:gd name="T16" fmla="*/ 4704 w 12800"/>
              <a:gd name="T17" fmla="*/ 8067 h 12800"/>
              <a:gd name="T18" fmla="*/ 5458 w 12800"/>
              <a:gd name="T19" fmla="*/ 8571 h 12800"/>
              <a:gd name="T20" fmla="*/ 6348 w 12800"/>
              <a:gd name="T21" fmla="*/ 8747 h 12800"/>
              <a:gd name="T22" fmla="*/ 7237 w 12800"/>
              <a:gd name="T23" fmla="*/ 8571 h 12800"/>
              <a:gd name="T24" fmla="*/ 7991 w 12800"/>
              <a:gd name="T25" fmla="*/ 8067 h 12800"/>
              <a:gd name="T26" fmla="*/ 8495 w 12800"/>
              <a:gd name="T27" fmla="*/ 7314 h 12800"/>
              <a:gd name="T28" fmla="*/ 8672 w 12800"/>
              <a:gd name="T29" fmla="*/ 6426 h 12800"/>
              <a:gd name="T30" fmla="*/ 8495 w 12800"/>
              <a:gd name="T31" fmla="*/ 5538 h 12800"/>
              <a:gd name="T32" fmla="*/ 7991 w 12800"/>
              <a:gd name="T33" fmla="*/ 4785 h 12800"/>
              <a:gd name="T34" fmla="*/ 11482 w 12800"/>
              <a:gd name="T35" fmla="*/ 5844 h 12800"/>
              <a:gd name="T36" fmla="*/ 6947 w 12800"/>
              <a:gd name="T37" fmla="*/ 1317 h 12800"/>
              <a:gd name="T38" fmla="*/ 6947 w 12800"/>
              <a:gd name="T39" fmla="*/ 0 h 12800"/>
              <a:gd name="T40" fmla="*/ 5880 w 12800"/>
              <a:gd name="T41" fmla="*/ 0 h 12800"/>
              <a:gd name="T42" fmla="*/ 5880 w 12800"/>
              <a:gd name="T43" fmla="*/ 1334 h 12800"/>
              <a:gd name="T44" fmla="*/ 1318 w 12800"/>
              <a:gd name="T45" fmla="*/ 5844 h 12800"/>
              <a:gd name="T46" fmla="*/ 0 w 12800"/>
              <a:gd name="T47" fmla="*/ 5844 h 12800"/>
              <a:gd name="T48" fmla="*/ 0 w 12800"/>
              <a:gd name="T49" fmla="*/ 6933 h 12800"/>
              <a:gd name="T50" fmla="*/ 1318 w 12800"/>
              <a:gd name="T51" fmla="*/ 6933 h 12800"/>
              <a:gd name="T52" fmla="*/ 5857 w 12800"/>
              <a:gd name="T53" fmla="*/ 11466 h 12800"/>
              <a:gd name="T54" fmla="*/ 5857 w 12800"/>
              <a:gd name="T55" fmla="*/ 12800 h 12800"/>
              <a:gd name="T56" fmla="*/ 6947 w 12800"/>
              <a:gd name="T57" fmla="*/ 12800 h 12800"/>
              <a:gd name="T58" fmla="*/ 6947 w 12800"/>
              <a:gd name="T59" fmla="*/ 11483 h 12800"/>
              <a:gd name="T60" fmla="*/ 11482 w 12800"/>
              <a:gd name="T61" fmla="*/ 6933 h 12800"/>
              <a:gd name="T62" fmla="*/ 12800 w 12800"/>
              <a:gd name="T63" fmla="*/ 6933 h 12800"/>
              <a:gd name="T64" fmla="*/ 12800 w 12800"/>
              <a:gd name="T65" fmla="*/ 5844 h 12800"/>
              <a:gd name="T66" fmla="*/ 11482 w 12800"/>
              <a:gd name="T67" fmla="*/ 5844 h 12800"/>
              <a:gd name="T68" fmla="*/ 6400 w 12800"/>
              <a:gd name="T69" fmla="*/ 10589 h 12800"/>
              <a:gd name="T70" fmla="*/ 2214 w 12800"/>
              <a:gd name="T71" fmla="*/ 6409 h 12800"/>
              <a:gd name="T72" fmla="*/ 6400 w 12800"/>
              <a:gd name="T73" fmla="*/ 2206 h 12800"/>
              <a:gd name="T74" fmla="*/ 10586 w 12800"/>
              <a:gd name="T75" fmla="*/ 6409 h 12800"/>
              <a:gd name="T76" fmla="*/ 6400 w 12800"/>
              <a:gd name="T77" fmla="*/ 1058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00" h="12800">
                <a:moveTo>
                  <a:pt x="7991" y="4785"/>
                </a:moveTo>
                <a:cubicBezTo>
                  <a:pt x="7776" y="4570"/>
                  <a:pt x="7518" y="4398"/>
                  <a:pt x="7237" y="4281"/>
                </a:cubicBezTo>
                <a:cubicBezTo>
                  <a:pt x="6956" y="4165"/>
                  <a:pt x="6652" y="4105"/>
                  <a:pt x="6348" y="4105"/>
                </a:cubicBezTo>
                <a:cubicBezTo>
                  <a:pt x="6043" y="4105"/>
                  <a:pt x="5739" y="4165"/>
                  <a:pt x="5458" y="4281"/>
                </a:cubicBezTo>
                <a:cubicBezTo>
                  <a:pt x="5177" y="4398"/>
                  <a:pt x="4919" y="4570"/>
                  <a:pt x="4704" y="4785"/>
                </a:cubicBezTo>
                <a:cubicBezTo>
                  <a:pt x="4489" y="4999"/>
                  <a:pt x="4317" y="5257"/>
                  <a:pt x="4200" y="5538"/>
                </a:cubicBezTo>
                <a:cubicBezTo>
                  <a:pt x="4084" y="5819"/>
                  <a:pt x="4023" y="6122"/>
                  <a:pt x="4023" y="6426"/>
                </a:cubicBezTo>
                <a:cubicBezTo>
                  <a:pt x="4023" y="6730"/>
                  <a:pt x="4084" y="7033"/>
                  <a:pt x="4200" y="7314"/>
                </a:cubicBezTo>
                <a:cubicBezTo>
                  <a:pt x="4317" y="7595"/>
                  <a:pt x="4489" y="7853"/>
                  <a:pt x="4704" y="8067"/>
                </a:cubicBezTo>
                <a:cubicBezTo>
                  <a:pt x="4919" y="8282"/>
                  <a:pt x="5177" y="8454"/>
                  <a:pt x="5458" y="8571"/>
                </a:cubicBezTo>
                <a:cubicBezTo>
                  <a:pt x="5739" y="8687"/>
                  <a:pt x="6043" y="8747"/>
                  <a:pt x="6348" y="8747"/>
                </a:cubicBezTo>
                <a:cubicBezTo>
                  <a:pt x="6652" y="8747"/>
                  <a:pt x="6956" y="8687"/>
                  <a:pt x="7237" y="8571"/>
                </a:cubicBezTo>
                <a:cubicBezTo>
                  <a:pt x="7518" y="8454"/>
                  <a:pt x="7776" y="8282"/>
                  <a:pt x="7991" y="8067"/>
                </a:cubicBezTo>
                <a:cubicBezTo>
                  <a:pt x="8206" y="7853"/>
                  <a:pt x="8379" y="7595"/>
                  <a:pt x="8495" y="7314"/>
                </a:cubicBezTo>
                <a:cubicBezTo>
                  <a:pt x="8611" y="7034"/>
                  <a:pt x="8672" y="6730"/>
                  <a:pt x="8672" y="6426"/>
                </a:cubicBezTo>
                <a:cubicBezTo>
                  <a:pt x="8672" y="6122"/>
                  <a:pt x="8611" y="5819"/>
                  <a:pt x="8495" y="5538"/>
                </a:cubicBezTo>
                <a:cubicBezTo>
                  <a:pt x="8379" y="5257"/>
                  <a:pt x="8207" y="5000"/>
                  <a:pt x="7991" y="4785"/>
                </a:cubicBezTo>
                <a:close/>
                <a:moveTo>
                  <a:pt x="11482" y="5844"/>
                </a:moveTo>
                <a:cubicBezTo>
                  <a:pt x="11274" y="3350"/>
                  <a:pt x="9445" y="1490"/>
                  <a:pt x="6947" y="1317"/>
                </a:cubicBezTo>
                <a:lnTo>
                  <a:pt x="6947" y="0"/>
                </a:lnTo>
                <a:lnTo>
                  <a:pt x="5880" y="0"/>
                </a:lnTo>
                <a:lnTo>
                  <a:pt x="5880" y="1334"/>
                </a:lnTo>
                <a:cubicBezTo>
                  <a:pt x="3452" y="1559"/>
                  <a:pt x="1526" y="3402"/>
                  <a:pt x="1318" y="5844"/>
                </a:cubicBezTo>
                <a:lnTo>
                  <a:pt x="0" y="5844"/>
                </a:lnTo>
                <a:lnTo>
                  <a:pt x="0" y="6933"/>
                </a:lnTo>
                <a:lnTo>
                  <a:pt x="1318" y="6933"/>
                </a:lnTo>
                <a:cubicBezTo>
                  <a:pt x="1526" y="9375"/>
                  <a:pt x="3429" y="11224"/>
                  <a:pt x="5857" y="11466"/>
                </a:cubicBezTo>
                <a:lnTo>
                  <a:pt x="5857" y="12800"/>
                </a:lnTo>
                <a:lnTo>
                  <a:pt x="6947" y="12800"/>
                </a:lnTo>
                <a:lnTo>
                  <a:pt x="6947" y="11483"/>
                </a:lnTo>
                <a:cubicBezTo>
                  <a:pt x="9444" y="11310"/>
                  <a:pt x="11274" y="9427"/>
                  <a:pt x="11482" y="6933"/>
                </a:cubicBezTo>
                <a:lnTo>
                  <a:pt x="12800" y="6933"/>
                </a:lnTo>
                <a:lnTo>
                  <a:pt x="12800" y="5844"/>
                </a:lnTo>
                <a:lnTo>
                  <a:pt x="11482" y="5844"/>
                </a:lnTo>
                <a:close/>
                <a:moveTo>
                  <a:pt x="6400" y="10589"/>
                </a:moveTo>
                <a:cubicBezTo>
                  <a:pt x="4093" y="10589"/>
                  <a:pt x="2214" y="8695"/>
                  <a:pt x="2214" y="6409"/>
                </a:cubicBezTo>
                <a:cubicBezTo>
                  <a:pt x="2214" y="4122"/>
                  <a:pt x="4111" y="2206"/>
                  <a:pt x="6400" y="2206"/>
                </a:cubicBezTo>
                <a:cubicBezTo>
                  <a:pt x="8707" y="2206"/>
                  <a:pt x="10586" y="4122"/>
                  <a:pt x="10586" y="6409"/>
                </a:cubicBezTo>
                <a:cubicBezTo>
                  <a:pt x="10586" y="8695"/>
                  <a:pt x="8707" y="10589"/>
                  <a:pt x="6400" y="10589"/>
                </a:cubicBezTo>
                <a:close/>
              </a:path>
            </a:pathLst>
          </a:custGeom>
          <a:solidFill>
            <a:schemeClr val="bg1"/>
          </a:solidFill>
          <a:ln>
            <a:solidFill>
              <a:schemeClr val="bg1"/>
            </a:solidFill>
          </a:ln>
        </p:spPr>
        <p:txBody>
          <a:bodyPr/>
          <a:lstStyle/>
          <a:p>
            <a:endParaRPr lang="zh-CN" altLang="en-US">
              <a:cs typeface="+mn-ea"/>
              <a:sym typeface="+mn-lt"/>
            </a:endParaRPr>
          </a:p>
        </p:txBody>
      </p:sp>
      <p:sp>
        <p:nvSpPr>
          <p:cNvPr id="11" name="文本框 10">
            <a:extLst>
              <a:ext uri="{FF2B5EF4-FFF2-40B4-BE49-F238E27FC236}">
                <a16:creationId xmlns:a16="http://schemas.microsoft.com/office/drawing/2014/main" id="{8F88E4C2-BE26-41DD-A637-07A3F28DDB8C}"/>
              </a:ext>
            </a:extLst>
          </p:cNvPr>
          <p:cNvSpPr txBox="1"/>
          <p:nvPr/>
        </p:nvSpPr>
        <p:spPr>
          <a:xfrm>
            <a:off x="9283465" y="2696386"/>
            <a:ext cx="1448082" cy="1323439"/>
          </a:xfrm>
          <a:prstGeom prst="rect">
            <a:avLst/>
          </a:prstGeom>
          <a:noFill/>
        </p:spPr>
        <p:txBody>
          <a:bodyPr wrap="square" rtlCol="0">
            <a:spAutoFit/>
          </a:bodyPr>
          <a:lstStyle/>
          <a:p>
            <a:r>
              <a:rPr lang="en-US" altLang="zh-CN" sz="8000" b="1" u="sng" dirty="0">
                <a:solidFill>
                  <a:schemeClr val="bg1"/>
                </a:solidFill>
                <a:cs typeface="+mn-ea"/>
                <a:sym typeface="+mn-lt"/>
              </a:rPr>
              <a:t>01</a:t>
            </a:r>
            <a:endParaRPr lang="zh-CN" altLang="en-US" sz="8000" b="1" u="sng" dirty="0">
              <a:solidFill>
                <a:schemeClr val="bg1"/>
              </a:solidFill>
              <a:cs typeface="+mn-ea"/>
              <a:sym typeface="+mn-lt"/>
            </a:endParaRPr>
          </a:p>
        </p:txBody>
      </p:sp>
      <p:sp>
        <p:nvSpPr>
          <p:cNvPr id="12" name="文本框 11">
            <a:extLst>
              <a:ext uri="{FF2B5EF4-FFF2-40B4-BE49-F238E27FC236}">
                <a16:creationId xmlns:a16="http://schemas.microsoft.com/office/drawing/2014/main" id="{3489A0C8-6543-4F72-A82F-EF8E52EB67A9}"/>
              </a:ext>
            </a:extLst>
          </p:cNvPr>
          <p:cNvSpPr txBox="1"/>
          <p:nvPr/>
        </p:nvSpPr>
        <p:spPr>
          <a:xfrm>
            <a:off x="5694198" y="3505704"/>
            <a:ext cx="2193261" cy="707886"/>
          </a:xfrm>
          <a:prstGeom prst="rect">
            <a:avLst/>
          </a:prstGeom>
          <a:noFill/>
        </p:spPr>
        <p:txBody>
          <a:bodyPr wrap="square" rtlCol="0">
            <a:spAutoFit/>
          </a:bodyPr>
          <a:lstStyle/>
          <a:p>
            <a:r>
              <a:rPr lang="zh-CN" altLang="en-US" sz="4000" dirty="0">
                <a:cs typeface="+mn-ea"/>
                <a:sym typeface="+mn-lt"/>
              </a:rPr>
              <a:t>定  义</a:t>
            </a:r>
          </a:p>
        </p:txBody>
      </p:sp>
      <p:sp>
        <p:nvSpPr>
          <p:cNvPr id="13" name="íślïḑê">
            <a:extLst>
              <a:ext uri="{FF2B5EF4-FFF2-40B4-BE49-F238E27FC236}">
                <a16:creationId xmlns:a16="http://schemas.microsoft.com/office/drawing/2014/main" id="{9A8218C5-15E8-4A50-9B14-6656F0504CD9}"/>
              </a:ext>
            </a:extLst>
          </p:cNvPr>
          <p:cNvSpPr txBox="1"/>
          <p:nvPr/>
        </p:nvSpPr>
        <p:spPr>
          <a:xfrm>
            <a:off x="3612144" y="3533808"/>
            <a:ext cx="369548" cy="300258"/>
          </a:xfrm>
          <a:prstGeom prst="rect">
            <a:avLst/>
          </a:prstGeom>
          <a:noFill/>
        </p:spPr>
        <p:txBody>
          <a:bodyPr wrap="square" lIns="91440" tIns="45720" rIns="91440" bIns="45720">
            <a:prstTxWarp prst="textPlain">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0" i="0" u="none" strike="noStrike" kern="1200" cap="none" spc="0" normalizeH="0" baseline="0" noProof="0" dirty="0">
                <a:ln>
                  <a:noFill/>
                </a:ln>
                <a:solidFill>
                  <a:srgbClr val="6F9FBD"/>
                </a:solidFill>
                <a:effectLst/>
                <a:uLnTx/>
                <a:uFillTx/>
                <a:cs typeface="+mn-ea"/>
                <a:sym typeface="+mn-lt"/>
              </a:rPr>
              <a:t>“</a:t>
            </a:r>
          </a:p>
        </p:txBody>
      </p:sp>
      <p:sp>
        <p:nvSpPr>
          <p:cNvPr id="14" name="íślïḑê">
            <a:extLst>
              <a:ext uri="{FF2B5EF4-FFF2-40B4-BE49-F238E27FC236}">
                <a16:creationId xmlns:a16="http://schemas.microsoft.com/office/drawing/2014/main" id="{C6C8D32A-9562-4864-8D2D-492FA928572A}"/>
              </a:ext>
            </a:extLst>
          </p:cNvPr>
          <p:cNvSpPr txBox="1"/>
          <p:nvPr/>
        </p:nvSpPr>
        <p:spPr>
          <a:xfrm rot="10800000">
            <a:off x="8601407" y="4009940"/>
            <a:ext cx="369548" cy="300258"/>
          </a:xfrm>
          <a:prstGeom prst="rect">
            <a:avLst/>
          </a:prstGeom>
          <a:noFill/>
        </p:spPr>
        <p:txBody>
          <a:bodyPr wrap="square" lIns="91440" tIns="45720" rIns="91440" bIns="45720">
            <a:prstTxWarp prst="textPlain">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0" i="0" u="none" strike="noStrike" kern="1200" cap="none" spc="0" normalizeH="0" baseline="0" noProof="0" dirty="0">
                <a:ln>
                  <a:noFill/>
                </a:ln>
                <a:solidFill>
                  <a:srgbClr val="6F9FBD"/>
                </a:solidFill>
                <a:effectLst/>
                <a:uLnTx/>
                <a:uFillTx/>
                <a:cs typeface="+mn-ea"/>
                <a:sym typeface="+mn-lt"/>
              </a:rPr>
              <a:t>“</a:t>
            </a:r>
          </a:p>
        </p:txBody>
      </p:sp>
      <p:pic>
        <p:nvPicPr>
          <p:cNvPr id="18" name="图形 17">
            <a:extLst>
              <a:ext uri="{FF2B5EF4-FFF2-40B4-BE49-F238E27FC236}">
                <a16:creationId xmlns:a16="http://schemas.microsoft.com/office/drawing/2014/main" id="{937F1C8E-AED5-4207-98D7-24A1B09D03A8}"/>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76272" t="35065"/>
          <a:stretch/>
        </p:blipFill>
        <p:spPr>
          <a:xfrm rot="16200000">
            <a:off x="10845796" y="958515"/>
            <a:ext cx="909276" cy="794159"/>
          </a:xfrm>
          <a:prstGeom prst="rect">
            <a:avLst/>
          </a:prstGeom>
        </p:spPr>
      </p:pic>
      <p:cxnSp>
        <p:nvCxnSpPr>
          <p:cNvPr id="19" name="直接连接符 18">
            <a:extLst>
              <a:ext uri="{FF2B5EF4-FFF2-40B4-BE49-F238E27FC236}">
                <a16:creationId xmlns:a16="http://schemas.microsoft.com/office/drawing/2014/main" id="{7604AB81-7D76-4940-81AF-4FD5C7CCCA12}"/>
              </a:ext>
            </a:extLst>
          </p:cNvPr>
          <p:cNvCxnSpPr>
            <a:cxnSpLocks/>
          </p:cNvCxnSpPr>
          <p:nvPr/>
        </p:nvCxnSpPr>
        <p:spPr>
          <a:xfrm>
            <a:off x="4653058" y="4303249"/>
            <a:ext cx="329286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9AC4832-2DC7-41C7-88C3-FBFAFA05D536}"/>
              </a:ext>
            </a:extLst>
          </p:cNvPr>
          <p:cNvCxnSpPr>
            <a:cxnSpLocks/>
          </p:cNvCxnSpPr>
          <p:nvPr/>
        </p:nvCxnSpPr>
        <p:spPr>
          <a:xfrm>
            <a:off x="4653058" y="3428999"/>
            <a:ext cx="329286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7A3A3ADC-F0C9-406D-8469-1BE641B7A9CC}"/>
              </a:ext>
            </a:extLst>
          </p:cNvPr>
          <p:cNvSpPr/>
          <p:nvPr/>
        </p:nvSpPr>
        <p:spPr>
          <a:xfrm>
            <a:off x="6717914" y="-887204"/>
            <a:ext cx="1788160" cy="178816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a:extLst>
              <a:ext uri="{FF2B5EF4-FFF2-40B4-BE49-F238E27FC236}">
                <a16:creationId xmlns:a16="http://schemas.microsoft.com/office/drawing/2014/main" id="{A33B50EA-1B17-46AC-B381-AFE0BBE34E68}"/>
              </a:ext>
            </a:extLst>
          </p:cNvPr>
          <p:cNvSpPr/>
          <p:nvPr/>
        </p:nvSpPr>
        <p:spPr>
          <a:xfrm>
            <a:off x="11421994" y="5261725"/>
            <a:ext cx="1788160" cy="178816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a:extLst>
              <a:ext uri="{FF2B5EF4-FFF2-40B4-BE49-F238E27FC236}">
                <a16:creationId xmlns:a16="http://schemas.microsoft.com/office/drawing/2014/main" id="{460565FC-2183-4F1C-93D6-A6CB11820A7A}"/>
              </a:ext>
            </a:extLst>
          </p:cNvPr>
          <p:cNvSpPr/>
          <p:nvPr/>
        </p:nvSpPr>
        <p:spPr>
          <a:xfrm>
            <a:off x="7695298" y="216146"/>
            <a:ext cx="1030024" cy="1030024"/>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a:extLst>
              <a:ext uri="{FF2B5EF4-FFF2-40B4-BE49-F238E27FC236}">
                <a16:creationId xmlns:a16="http://schemas.microsoft.com/office/drawing/2014/main" id="{6C5846BA-7AEF-450A-A71F-86FFB0F24035}"/>
              </a:ext>
            </a:extLst>
          </p:cNvPr>
          <p:cNvSpPr/>
          <p:nvPr/>
        </p:nvSpPr>
        <p:spPr>
          <a:xfrm>
            <a:off x="10854017" y="5135554"/>
            <a:ext cx="380080" cy="38008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a:extLst>
              <a:ext uri="{FF2B5EF4-FFF2-40B4-BE49-F238E27FC236}">
                <a16:creationId xmlns:a16="http://schemas.microsoft.com/office/drawing/2014/main" id="{823C65E8-686E-4099-B515-724669D62458}"/>
              </a:ext>
            </a:extLst>
          </p:cNvPr>
          <p:cNvSpPr/>
          <p:nvPr/>
        </p:nvSpPr>
        <p:spPr>
          <a:xfrm>
            <a:off x="11110394" y="4572231"/>
            <a:ext cx="233449" cy="233449"/>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805373826"/>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3838067" cy="400110"/>
          </a:xfrm>
          <a:prstGeom prst="rect">
            <a:avLst/>
          </a:prstGeom>
        </p:spPr>
        <p:txBody>
          <a:bodyPr wrap="square">
            <a:spAutoFit/>
          </a:bodyPr>
          <a:lstStyle/>
          <a:p>
            <a:pPr>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改进</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8</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err="1">
                <a:ln>
                  <a:noFill/>
                </a:ln>
                <a:solidFill>
                  <a:srgbClr val="FF0000"/>
                </a:solidFill>
                <a:effectLst/>
                <a:uLnTx/>
                <a:uFillTx/>
                <a:latin typeface="微软雅黑"/>
                <a:ea typeface="微软雅黑"/>
                <a:cs typeface="+mn-cs"/>
              </a:rPr>
              <a:t>MMReLU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2021</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0" name="文本框 9">
            <a:extLst>
              <a:ext uri="{FF2B5EF4-FFF2-40B4-BE49-F238E27FC236}">
                <a16:creationId xmlns:a16="http://schemas.microsoft.com/office/drawing/2014/main" id="{8CF30C46-5DB9-403F-B46F-8501583CC1BC}"/>
              </a:ext>
            </a:extLst>
          </p:cNvPr>
          <p:cNvSpPr txBox="1"/>
          <p:nvPr/>
        </p:nvSpPr>
        <p:spPr>
          <a:xfrm>
            <a:off x="6241409" y="1550854"/>
            <a:ext cx="5486400" cy="5029390"/>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highlight>
                  <a:srgbClr val="FFFF00"/>
                </a:highlight>
                <a:uLnTx/>
                <a:uFillTx/>
                <a:latin typeface="微软雅黑"/>
                <a:ea typeface="微软雅黑"/>
                <a:cs typeface="+mn-cs"/>
              </a:rPr>
              <a:t>MMReLU</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函数</a:t>
            </a:r>
            <a:r>
              <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r>
              <a:rPr kumimoji="0" lang="en-US" altLang="zh-CN" sz="1800" b="0" i="0" u="none" strike="noStrike" kern="1200" cap="none" spc="0" normalizeH="0" baseline="0" noProof="0" dirty="0" err="1">
                <a:ln>
                  <a:noFill/>
                </a:ln>
                <a:solidFill>
                  <a:prstClr val="black"/>
                </a:solidFill>
                <a:effectLst/>
                <a:highlight>
                  <a:srgbClr val="FFFF00"/>
                </a:highlight>
                <a:uLnTx/>
                <a:uFillTx/>
                <a:latin typeface="微软雅黑"/>
                <a:ea typeface="微软雅黑"/>
                <a:cs typeface="+mn-cs"/>
              </a:rPr>
              <a:t>ReLU</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的改进</a:t>
            </a:r>
            <a:r>
              <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endPar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、具有非单调、平滑、保留少量负权值等特点，并具有类似</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ReLU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的激活函数的优点。与</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ReLU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不同，它在整个空间中是</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连续的</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。它的导数比</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Mish</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导数</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更容易计算</a:t>
            </a:r>
            <a:r>
              <a:rPr kumimoji="0" lang="zh-CN" altLang="en-US" sz="1800" b="0" i="0" u="none" strike="noStrike" kern="1200" cap="none" spc="0" normalizeH="0" baseline="0" noProof="0" dirty="0">
                <a:ln>
                  <a:noFill/>
                </a:ln>
                <a:effectLst/>
                <a:uLnTx/>
                <a:uFillTx/>
                <a:latin typeface="微软雅黑"/>
                <a:ea typeface="微软雅黑"/>
                <a:cs typeface="+mn-cs"/>
              </a:rPr>
              <a:t>。</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、正向部分是绝对线性的，</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梯度略大于</a:t>
            </a:r>
            <a:r>
              <a:rPr kumimoji="0" lang="en-US" altLang="zh-CN" sz="1800" b="0" i="0" u="none" strike="noStrike" kern="1200" cap="none" spc="0" normalizeH="0" baseline="0" noProof="0" dirty="0">
                <a:ln>
                  <a:noFill/>
                </a:ln>
                <a:solidFill>
                  <a:srgbClr val="FF0000"/>
                </a:solidFill>
                <a:effectLst/>
                <a:uLnTx/>
                <a:uFillTx/>
                <a:latin typeface="微软雅黑"/>
                <a:ea typeface="微软雅黑"/>
                <a:cs typeface="+mn-cs"/>
              </a:rPr>
              <a:t>Mish</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等平滑激活函数</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，函数中</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t</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的超参数可根据不同情况确定，且计算简单。</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、在几个经典数据集上的实验结果表明，</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MMReLU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算法在</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收敛速度和精度上都优于同类算法</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，此外，</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MMReLU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可以在不改变网络结构的情况下提高神经网络的性能，尤其是收敛速度</a:t>
            </a:r>
            <a:r>
              <a:rPr lang="zh-CN" altLang="en-US" dirty="0">
                <a:solidFill>
                  <a:prstClr val="black"/>
                </a:solidFill>
                <a:latin typeface="微软雅黑"/>
                <a:ea typeface="微软雅黑"/>
              </a:rPr>
              <a:t>。</a:t>
            </a: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pic>
        <p:nvPicPr>
          <p:cNvPr id="3" name="图片 2">
            <a:extLst>
              <a:ext uri="{FF2B5EF4-FFF2-40B4-BE49-F238E27FC236}">
                <a16:creationId xmlns:a16="http://schemas.microsoft.com/office/drawing/2014/main" id="{93E53A82-3B3E-4199-87BB-F04E2CC30F6A}"/>
              </a:ext>
            </a:extLst>
          </p:cNvPr>
          <p:cNvPicPr>
            <a:picLocks noChangeAspect="1"/>
          </p:cNvPicPr>
          <p:nvPr/>
        </p:nvPicPr>
        <p:blipFill rotWithShape="1">
          <a:blip r:embed="rId5">
            <a:extLst>
              <a:ext uri="{28A0092B-C50C-407E-A947-70E740481C1C}">
                <a14:useLocalDpi xmlns:a14="http://schemas.microsoft.com/office/drawing/2010/main" val="0"/>
              </a:ext>
            </a:extLst>
          </a:blip>
          <a:srcRect l="18182" t="16372" r="12243" b="10395"/>
          <a:stretch/>
        </p:blipFill>
        <p:spPr>
          <a:xfrm>
            <a:off x="566153" y="1657604"/>
            <a:ext cx="4081349" cy="1259788"/>
          </a:xfrm>
          <a:prstGeom prst="rect">
            <a:avLst/>
          </a:prstGeom>
        </p:spPr>
      </p:pic>
      <p:pic>
        <p:nvPicPr>
          <p:cNvPr id="5" name="图片 4">
            <a:extLst>
              <a:ext uri="{FF2B5EF4-FFF2-40B4-BE49-F238E27FC236}">
                <a16:creationId xmlns:a16="http://schemas.microsoft.com/office/drawing/2014/main" id="{34E7A0EC-A211-4F9B-829A-4728D1F5A9CA}"/>
              </a:ext>
            </a:extLst>
          </p:cNvPr>
          <p:cNvPicPr>
            <a:picLocks noChangeAspect="1"/>
          </p:cNvPicPr>
          <p:nvPr/>
        </p:nvPicPr>
        <p:blipFill rotWithShape="1">
          <a:blip r:embed="rId6">
            <a:extLst>
              <a:ext uri="{28A0092B-C50C-407E-A947-70E740481C1C}">
                <a14:useLocalDpi xmlns:a14="http://schemas.microsoft.com/office/drawing/2010/main" val="0"/>
              </a:ext>
            </a:extLst>
          </a:blip>
          <a:srcRect t="5441" r="2431" b="2693"/>
          <a:stretch/>
        </p:blipFill>
        <p:spPr>
          <a:xfrm>
            <a:off x="566153" y="3024142"/>
            <a:ext cx="5050681" cy="3712218"/>
          </a:xfrm>
          <a:prstGeom prst="rect">
            <a:avLst/>
          </a:prstGeom>
        </p:spPr>
      </p:pic>
    </p:spTree>
    <p:custDataLst>
      <p:tags r:id="rId1"/>
    </p:custDataLst>
    <p:extLst>
      <p:ext uri="{BB962C8B-B14F-4D97-AF65-F5344CB8AC3E}">
        <p14:creationId xmlns:p14="http://schemas.microsoft.com/office/powerpoint/2010/main" val="147416977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2940445"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latin typeface="微软雅黑"/>
                <a:ea typeface="微软雅黑"/>
              </a:rPr>
              <a:t>五</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lang="en-US" altLang="zh-CN" sz="2000" dirty="0" err="1">
                <a:solidFill>
                  <a:srgbClr val="FF0000"/>
                </a:solidFill>
                <a:latin typeface="微软雅黑"/>
                <a:ea typeface="微软雅黑"/>
              </a:rPr>
              <a:t>Softplus</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2001</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pic>
        <p:nvPicPr>
          <p:cNvPr id="3" name="图片 2">
            <a:extLst>
              <a:ext uri="{FF2B5EF4-FFF2-40B4-BE49-F238E27FC236}">
                <a16:creationId xmlns:a16="http://schemas.microsoft.com/office/drawing/2014/main" id="{DB67D722-D38E-43EA-906A-6A61F6E1D123}"/>
              </a:ext>
            </a:extLst>
          </p:cNvPr>
          <p:cNvPicPr>
            <a:picLocks noChangeAspect="1"/>
          </p:cNvPicPr>
          <p:nvPr/>
        </p:nvPicPr>
        <p:blipFill>
          <a:blip r:embed="rId5"/>
          <a:stretch>
            <a:fillRect/>
          </a:stretch>
        </p:blipFill>
        <p:spPr>
          <a:xfrm>
            <a:off x="625645" y="1627865"/>
            <a:ext cx="7117394" cy="863665"/>
          </a:xfrm>
          <a:prstGeom prst="rect">
            <a:avLst/>
          </a:prstGeom>
        </p:spPr>
      </p:pic>
      <p:pic>
        <p:nvPicPr>
          <p:cNvPr id="6" name="图片 5">
            <a:extLst>
              <a:ext uri="{FF2B5EF4-FFF2-40B4-BE49-F238E27FC236}">
                <a16:creationId xmlns:a16="http://schemas.microsoft.com/office/drawing/2014/main" id="{E491F78D-87D6-4FA9-A6D6-9C6291ED1105}"/>
              </a:ext>
            </a:extLst>
          </p:cNvPr>
          <p:cNvPicPr>
            <a:picLocks noChangeAspect="1"/>
          </p:cNvPicPr>
          <p:nvPr/>
        </p:nvPicPr>
        <p:blipFill>
          <a:blip r:embed="rId6"/>
          <a:stretch>
            <a:fillRect/>
          </a:stretch>
        </p:blipFill>
        <p:spPr>
          <a:xfrm>
            <a:off x="3353143" y="2654705"/>
            <a:ext cx="5485714" cy="3914286"/>
          </a:xfrm>
          <a:prstGeom prst="rect">
            <a:avLst/>
          </a:prstGeom>
        </p:spPr>
      </p:pic>
    </p:spTree>
    <p:custDataLst>
      <p:tags r:id="rId1"/>
    </p:custDataLst>
    <p:extLst>
      <p:ext uri="{BB962C8B-B14F-4D97-AF65-F5344CB8AC3E}">
        <p14:creationId xmlns:p14="http://schemas.microsoft.com/office/powerpoint/2010/main" val="232724276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2940445"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srgbClr val="FF0000"/>
                </a:solidFill>
                <a:latin typeface="微软雅黑"/>
                <a:ea typeface="微软雅黑"/>
              </a:rPr>
              <a:t>五</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lang="en-US" altLang="zh-CN" sz="2000" dirty="0" err="1">
                <a:solidFill>
                  <a:srgbClr val="FF0000"/>
                </a:solidFill>
                <a:latin typeface="微软雅黑"/>
                <a:ea typeface="微软雅黑"/>
              </a:rPr>
              <a:t>Softplus</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2001</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0" name="文本框 9">
            <a:extLst>
              <a:ext uri="{FF2B5EF4-FFF2-40B4-BE49-F238E27FC236}">
                <a16:creationId xmlns:a16="http://schemas.microsoft.com/office/drawing/2014/main" id="{8CF30C46-5DB9-403F-B46F-8501583CC1BC}"/>
              </a:ext>
            </a:extLst>
          </p:cNvPr>
          <p:cNvSpPr txBox="1"/>
          <p:nvPr/>
        </p:nvSpPr>
        <p:spPr>
          <a:xfrm>
            <a:off x="566153" y="1610991"/>
            <a:ext cx="11329436" cy="2428485"/>
          </a:xfrm>
          <a:prstGeom prst="rect">
            <a:avLst/>
          </a:prstGeom>
          <a:noFill/>
        </p:spPr>
        <p:txBody>
          <a:bodyPr wrap="square" rtlCol="0">
            <a:spAutoFit/>
          </a:bodyPr>
          <a:lstStyle/>
          <a:p>
            <a:pPr marL="0" marR="0" lvl="0" indent="0" algn="l" defTabSz="457200" rtl="0" eaLnBrk="1" fontAlgn="auto" latinLnBrk="0" hangingPunct="1">
              <a:lnSpc>
                <a:spcPct val="150000"/>
              </a:lnSpc>
              <a:spcBef>
                <a:spcPts val="600"/>
              </a:spcBef>
              <a:spcAft>
                <a:spcPts val="600"/>
              </a:spcAft>
              <a:buClrTx/>
              <a:buSzTx/>
              <a:buFontTx/>
              <a:buNone/>
              <a:tabLst/>
              <a:defRPr/>
            </a:pPr>
            <a:r>
              <a:rPr kumimoji="0" lang="zh-CN" altLang="en-US"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优点：</a:t>
            </a:r>
            <a:endParaRPr kumimoji="0" lang="en-US" altLang="zh-CN"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lang="en-US" altLang="zh-CN" sz="2000" b="0" i="0" dirty="0" err="1">
                <a:solidFill>
                  <a:srgbClr val="000000"/>
                </a:solidFill>
                <a:effectLst/>
                <a:latin typeface="-apple-system"/>
              </a:rPr>
              <a:t>Softplus</a:t>
            </a:r>
            <a:r>
              <a:rPr lang="zh-CN" altLang="en-US" sz="2000" b="0" i="0" dirty="0">
                <a:solidFill>
                  <a:srgbClr val="000000"/>
                </a:solidFill>
                <a:effectLst/>
                <a:latin typeface="-apple-system"/>
              </a:rPr>
              <a:t>函数可以看作是</a:t>
            </a:r>
            <a:r>
              <a:rPr lang="en-US" altLang="zh-CN" sz="2000" dirty="0" err="1">
                <a:solidFill>
                  <a:srgbClr val="FF0000"/>
                </a:solidFill>
                <a:latin typeface="-apple-system"/>
              </a:rPr>
              <a:t>ReLU</a:t>
            </a:r>
            <a:r>
              <a:rPr lang="zh-CN" altLang="en-US" sz="2000" dirty="0">
                <a:solidFill>
                  <a:srgbClr val="FF0000"/>
                </a:solidFill>
                <a:latin typeface="-apple-system"/>
              </a:rPr>
              <a:t>函数的平滑，加了</a:t>
            </a:r>
            <a:r>
              <a:rPr lang="en-US" altLang="zh-CN" sz="2000" dirty="0">
                <a:solidFill>
                  <a:srgbClr val="FF0000"/>
                </a:solidFill>
                <a:latin typeface="-apple-system"/>
              </a:rPr>
              <a:t>1</a:t>
            </a:r>
            <a:r>
              <a:rPr lang="zh-CN" altLang="en-US" sz="2000" dirty="0">
                <a:solidFill>
                  <a:srgbClr val="FF0000"/>
                </a:solidFill>
                <a:latin typeface="-apple-system"/>
              </a:rPr>
              <a:t>是为了保证非负性</a:t>
            </a:r>
            <a:r>
              <a:rPr lang="zh-CN" altLang="en-US" sz="2000" dirty="0">
                <a:solidFill>
                  <a:srgbClr val="000000"/>
                </a:solidFill>
                <a:latin typeface="-apple-system"/>
              </a:rPr>
              <a:t>。</a:t>
            </a:r>
            <a:endParaRPr lang="en-US" altLang="zh-CN" sz="2000" dirty="0">
              <a:solidFill>
                <a:srgbClr val="000000"/>
              </a:solidFill>
              <a:latin typeface="-apple-system"/>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en-US" altLang="zh-CN" sz="2000" dirty="0">
                <a:solidFill>
                  <a:srgbClr val="000000"/>
                </a:solidFill>
                <a:latin typeface="-apple-system"/>
              </a:rPr>
              <a:t>2</a:t>
            </a:r>
            <a:r>
              <a:rPr lang="zh-CN" altLang="en-US" sz="2000" dirty="0">
                <a:solidFill>
                  <a:srgbClr val="000000"/>
                </a:solidFill>
                <a:latin typeface="-apple-system"/>
              </a:rPr>
              <a:t>、它是一种和 </a:t>
            </a:r>
            <a:r>
              <a:rPr lang="en-US" altLang="zh-CN" sz="2000" dirty="0" err="1">
                <a:solidFill>
                  <a:srgbClr val="000000"/>
                </a:solidFill>
                <a:latin typeface="-apple-system"/>
              </a:rPr>
              <a:t>ReLu</a:t>
            </a:r>
            <a:r>
              <a:rPr lang="en-US" altLang="zh-CN" sz="2000" dirty="0">
                <a:solidFill>
                  <a:srgbClr val="000000"/>
                </a:solidFill>
                <a:latin typeface="-apple-system"/>
              </a:rPr>
              <a:t> </a:t>
            </a:r>
            <a:r>
              <a:rPr lang="zh-CN" altLang="en-US" sz="2000" dirty="0">
                <a:solidFill>
                  <a:srgbClr val="000000"/>
                </a:solidFill>
                <a:latin typeface="-apple-system"/>
              </a:rPr>
              <a:t>函数功能作用极象的函数，并且在很多新的模型里，作为 </a:t>
            </a:r>
            <a:r>
              <a:rPr lang="en-US" altLang="zh-CN" sz="2000" dirty="0" err="1">
                <a:solidFill>
                  <a:srgbClr val="000000"/>
                </a:solidFill>
                <a:latin typeface="-apple-system"/>
              </a:rPr>
              <a:t>ReLu</a:t>
            </a:r>
            <a:r>
              <a:rPr lang="en-US" altLang="zh-CN" sz="2000" dirty="0">
                <a:solidFill>
                  <a:srgbClr val="000000"/>
                </a:solidFill>
                <a:latin typeface="-apple-system"/>
              </a:rPr>
              <a:t> </a:t>
            </a:r>
            <a:r>
              <a:rPr lang="zh-CN" altLang="en-US" sz="2000" dirty="0">
                <a:solidFill>
                  <a:srgbClr val="000000"/>
                </a:solidFill>
                <a:latin typeface="-apple-system"/>
              </a:rPr>
              <a:t>的替代。相对于</a:t>
            </a:r>
            <a:r>
              <a:rPr lang="en-US" altLang="zh-CN" sz="2000" dirty="0" err="1">
                <a:solidFill>
                  <a:srgbClr val="000000"/>
                </a:solidFill>
                <a:latin typeface="-apple-system"/>
              </a:rPr>
              <a:t>ReLu</a:t>
            </a:r>
            <a:r>
              <a:rPr lang="en-US" altLang="zh-CN" sz="2000" dirty="0">
                <a:solidFill>
                  <a:srgbClr val="000000"/>
                </a:solidFill>
                <a:latin typeface="-apple-system"/>
              </a:rPr>
              <a:t> </a:t>
            </a:r>
            <a:r>
              <a:rPr lang="zh-CN" altLang="en-US" sz="2000" dirty="0">
                <a:solidFill>
                  <a:srgbClr val="000000"/>
                </a:solidFill>
                <a:latin typeface="-apple-system"/>
              </a:rPr>
              <a:t>或 </a:t>
            </a:r>
            <a:r>
              <a:rPr lang="en-US" altLang="zh-CN" sz="2000" dirty="0" err="1">
                <a:solidFill>
                  <a:srgbClr val="000000"/>
                </a:solidFill>
                <a:latin typeface="-apple-system"/>
              </a:rPr>
              <a:t>LeakyReLu</a:t>
            </a:r>
            <a:r>
              <a:rPr lang="en-US" altLang="zh-CN" sz="2000" dirty="0">
                <a:solidFill>
                  <a:srgbClr val="000000"/>
                </a:solidFill>
                <a:latin typeface="-apple-system"/>
              </a:rPr>
              <a:t> </a:t>
            </a:r>
            <a:r>
              <a:rPr lang="zh-CN" altLang="en-US" sz="2000" dirty="0">
                <a:solidFill>
                  <a:srgbClr val="000000"/>
                </a:solidFill>
                <a:latin typeface="-apple-system"/>
              </a:rPr>
              <a:t>来说，</a:t>
            </a:r>
            <a:r>
              <a:rPr lang="en-US" altLang="zh-CN" sz="2000" dirty="0" err="1">
                <a:solidFill>
                  <a:srgbClr val="000000"/>
                </a:solidFill>
                <a:latin typeface="-apple-system"/>
              </a:rPr>
              <a:t>Softplus</a:t>
            </a:r>
            <a:r>
              <a:rPr lang="en-US" altLang="zh-CN" sz="2000" dirty="0">
                <a:solidFill>
                  <a:srgbClr val="000000"/>
                </a:solidFill>
                <a:latin typeface="-apple-system"/>
              </a:rPr>
              <a:t> </a:t>
            </a:r>
            <a:r>
              <a:rPr lang="zh-CN" altLang="en-US" sz="2000" dirty="0">
                <a:solidFill>
                  <a:srgbClr val="000000"/>
                </a:solidFill>
                <a:latin typeface="-apple-system"/>
              </a:rPr>
              <a:t>有个非常突出的优点，就是它</a:t>
            </a:r>
            <a:r>
              <a:rPr lang="zh-CN" altLang="en-US" sz="2000" dirty="0">
                <a:solidFill>
                  <a:srgbClr val="FF0000"/>
                </a:solidFill>
                <a:latin typeface="-apple-system"/>
              </a:rPr>
              <a:t>在</a:t>
            </a:r>
            <a:r>
              <a:rPr lang="en-US" altLang="zh-CN" sz="2000" dirty="0">
                <a:solidFill>
                  <a:srgbClr val="FF0000"/>
                </a:solidFill>
                <a:latin typeface="-apple-system"/>
              </a:rPr>
              <a:t>0</a:t>
            </a:r>
            <a:r>
              <a:rPr lang="zh-CN" altLang="en-US" sz="2000" dirty="0">
                <a:solidFill>
                  <a:srgbClr val="FF0000"/>
                </a:solidFill>
                <a:latin typeface="-apple-system"/>
              </a:rPr>
              <a:t>点处是可导的</a:t>
            </a:r>
            <a:r>
              <a:rPr lang="zh-CN" altLang="en-US" sz="2000" dirty="0">
                <a:solidFill>
                  <a:srgbClr val="000000"/>
                </a:solidFill>
                <a:latin typeface="-apple-system"/>
              </a:rPr>
              <a:t>。不过相对于 </a:t>
            </a:r>
            <a:r>
              <a:rPr lang="en-US" altLang="zh-CN" sz="2000" dirty="0" err="1">
                <a:solidFill>
                  <a:srgbClr val="000000"/>
                </a:solidFill>
                <a:latin typeface="-apple-system"/>
              </a:rPr>
              <a:t>ReLu</a:t>
            </a:r>
            <a:r>
              <a:rPr lang="en-US" altLang="zh-CN" sz="2000" dirty="0">
                <a:solidFill>
                  <a:srgbClr val="000000"/>
                </a:solidFill>
                <a:latin typeface="-apple-system"/>
              </a:rPr>
              <a:t> </a:t>
            </a:r>
            <a:r>
              <a:rPr lang="zh-CN" altLang="en-US" sz="2000" dirty="0">
                <a:solidFill>
                  <a:srgbClr val="000000"/>
                </a:solidFill>
                <a:latin typeface="-apple-system"/>
              </a:rPr>
              <a:t>的粗暴简单，这个函数的运算耗费时间相对较多。</a:t>
            </a:r>
            <a:endParaRPr lang="en-US" altLang="zh-CN" sz="2000" dirty="0">
              <a:solidFill>
                <a:srgbClr val="000000"/>
              </a:solidFill>
              <a:latin typeface="-apple-system"/>
            </a:endParaRPr>
          </a:p>
        </p:txBody>
      </p:sp>
    </p:spTree>
    <p:custDataLst>
      <p:tags r:id="rId1"/>
    </p:custDataLst>
    <p:extLst>
      <p:ext uri="{BB962C8B-B14F-4D97-AF65-F5344CB8AC3E}">
        <p14:creationId xmlns:p14="http://schemas.microsoft.com/office/powerpoint/2010/main" val="86588097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8653348" cy="101566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六、</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Swish</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2017</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latin typeface="微软雅黑"/>
                <a:ea typeface="微软雅黑"/>
              </a:rPr>
              <a:t>来源：</a:t>
            </a:r>
            <a:r>
              <a:rPr lang="en-US" altLang="zh-CN" sz="2000" dirty="0">
                <a:latin typeface="微软雅黑"/>
                <a:ea typeface="微软雅黑"/>
              </a:rPr>
              <a:t>Searching for activation Functions</a:t>
            </a:r>
            <a:endParaRPr kumimoji="0" lang="en-US" altLang="zh-CN" sz="2000" b="0" i="0" u="none" strike="noStrike" kern="1200" cap="none" spc="0" normalizeH="0" baseline="0" noProof="0" dirty="0">
              <a:ln>
                <a:noFill/>
              </a:ln>
              <a:effectLst/>
              <a:uLnTx/>
              <a:uFillTx/>
              <a:latin typeface="微软雅黑"/>
              <a:ea typeface="微软雅黑"/>
              <a:cs typeface="+mn-cs"/>
            </a:endParaRPr>
          </a:p>
        </p:txBody>
      </p:sp>
      <p:pic>
        <p:nvPicPr>
          <p:cNvPr id="4" name="图片 3">
            <a:extLst>
              <a:ext uri="{FF2B5EF4-FFF2-40B4-BE49-F238E27FC236}">
                <a16:creationId xmlns:a16="http://schemas.microsoft.com/office/drawing/2014/main" id="{08F71209-965E-4126-A19A-96EB5A2D5052}"/>
              </a:ext>
            </a:extLst>
          </p:cNvPr>
          <p:cNvPicPr>
            <a:picLocks noChangeAspect="1"/>
          </p:cNvPicPr>
          <p:nvPr/>
        </p:nvPicPr>
        <p:blipFill rotWithShape="1">
          <a:blip r:embed="rId5"/>
          <a:srcRect r="56213"/>
          <a:stretch/>
        </p:blipFill>
        <p:spPr>
          <a:xfrm>
            <a:off x="864726" y="2400969"/>
            <a:ext cx="4030325" cy="937849"/>
          </a:xfrm>
          <a:prstGeom prst="rect">
            <a:avLst/>
          </a:prstGeom>
        </p:spPr>
      </p:pic>
      <p:pic>
        <p:nvPicPr>
          <p:cNvPr id="7" name="图片 6">
            <a:extLst>
              <a:ext uri="{FF2B5EF4-FFF2-40B4-BE49-F238E27FC236}">
                <a16:creationId xmlns:a16="http://schemas.microsoft.com/office/drawing/2014/main" id="{28C502EA-A061-4251-B676-ADE77824ED04}"/>
              </a:ext>
            </a:extLst>
          </p:cNvPr>
          <p:cNvPicPr>
            <a:picLocks noChangeAspect="1"/>
          </p:cNvPicPr>
          <p:nvPr/>
        </p:nvPicPr>
        <p:blipFill>
          <a:blip r:embed="rId6"/>
          <a:stretch>
            <a:fillRect/>
          </a:stretch>
        </p:blipFill>
        <p:spPr>
          <a:xfrm>
            <a:off x="864726" y="3881739"/>
            <a:ext cx="4641559" cy="809855"/>
          </a:xfrm>
          <a:prstGeom prst="rect">
            <a:avLst/>
          </a:prstGeom>
        </p:spPr>
      </p:pic>
      <p:pic>
        <p:nvPicPr>
          <p:cNvPr id="10" name="图片 9">
            <a:extLst>
              <a:ext uri="{FF2B5EF4-FFF2-40B4-BE49-F238E27FC236}">
                <a16:creationId xmlns:a16="http://schemas.microsoft.com/office/drawing/2014/main" id="{57DD8480-D650-49FB-90AA-6E885A4B378A}"/>
              </a:ext>
            </a:extLst>
          </p:cNvPr>
          <p:cNvPicPr>
            <a:picLocks noChangeAspect="1"/>
          </p:cNvPicPr>
          <p:nvPr/>
        </p:nvPicPr>
        <p:blipFill>
          <a:blip r:embed="rId7"/>
          <a:stretch>
            <a:fillRect/>
          </a:stretch>
        </p:blipFill>
        <p:spPr>
          <a:xfrm>
            <a:off x="5870131" y="2166407"/>
            <a:ext cx="5457143" cy="3885714"/>
          </a:xfrm>
          <a:prstGeom prst="rect">
            <a:avLst/>
          </a:prstGeom>
        </p:spPr>
      </p:pic>
    </p:spTree>
    <p:custDataLst>
      <p:tags r:id="rId1"/>
    </p:custDataLst>
    <p:extLst>
      <p:ext uri="{BB962C8B-B14F-4D97-AF65-F5344CB8AC3E}">
        <p14:creationId xmlns:p14="http://schemas.microsoft.com/office/powerpoint/2010/main" val="257576946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2940445"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六、</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Swish</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2017</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0" name="文本框 9">
            <a:extLst>
              <a:ext uri="{FF2B5EF4-FFF2-40B4-BE49-F238E27FC236}">
                <a16:creationId xmlns:a16="http://schemas.microsoft.com/office/drawing/2014/main" id="{8CF30C46-5DB9-403F-B46F-8501583CC1BC}"/>
              </a:ext>
            </a:extLst>
          </p:cNvPr>
          <p:cNvSpPr txBox="1"/>
          <p:nvPr/>
        </p:nvSpPr>
        <p:spPr>
          <a:xfrm>
            <a:off x="566153" y="1610991"/>
            <a:ext cx="11329436" cy="257871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600"/>
              </a:spcBef>
              <a:spcAft>
                <a:spcPts val="600"/>
              </a:spcAft>
              <a:buClrTx/>
              <a:buSzTx/>
              <a:buFontTx/>
              <a:buNone/>
              <a:tabLst/>
              <a:defRPr/>
            </a:pP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优点：</a:t>
            </a:r>
            <a:r>
              <a:rPr lang="en-US" altLang="zh-CN" dirty="0">
                <a:solidFill>
                  <a:prstClr val="black"/>
                </a:solidFill>
                <a:highlight>
                  <a:srgbClr val="FFFF00"/>
                </a:highlight>
                <a:latin typeface="微软雅黑"/>
                <a:ea typeface="微软雅黑"/>
              </a:rPr>
              <a:t>(</a:t>
            </a:r>
            <a:r>
              <a:rPr lang="zh-CN" altLang="en-US" dirty="0">
                <a:solidFill>
                  <a:prstClr val="black"/>
                </a:solidFill>
                <a:highlight>
                  <a:srgbClr val="FFFF00"/>
                </a:highlight>
                <a:latin typeface="微软雅黑"/>
                <a:ea typeface="微软雅黑"/>
              </a:rPr>
              <a:t>上图的</a:t>
            </a:r>
            <a:r>
              <a:rPr lang="el-GR" altLang="zh-CN" dirty="0">
                <a:solidFill>
                  <a:prstClr val="black"/>
                </a:solidFill>
                <a:highlight>
                  <a:srgbClr val="FFFF00"/>
                </a:highlight>
                <a:latin typeface="微软雅黑"/>
                <a:ea typeface="微软雅黑"/>
              </a:rPr>
              <a:t>β=1.0)</a:t>
            </a:r>
            <a:endParaRPr lang="en-US" altLang="zh-CN" dirty="0">
              <a:solidFill>
                <a:prstClr val="black"/>
              </a:solidFill>
              <a:highlight>
                <a:srgbClr val="FFFF00"/>
              </a:highlight>
              <a:latin typeface="微软雅黑"/>
              <a:ea typeface="微软雅黑"/>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lang="zh-CN" altLang="en-US" dirty="0">
                <a:solidFill>
                  <a:prstClr val="black"/>
                </a:solidFill>
                <a:latin typeface="微软雅黑"/>
                <a:ea typeface="微软雅黑"/>
              </a:rPr>
              <a:t>和</a:t>
            </a:r>
            <a:r>
              <a:rPr lang="en-US" altLang="zh-CN" dirty="0" err="1">
                <a:solidFill>
                  <a:prstClr val="black"/>
                </a:solidFill>
                <a:latin typeface="微软雅黑"/>
                <a:ea typeface="微软雅黑"/>
              </a:rPr>
              <a:t>Relu</a:t>
            </a:r>
            <a:r>
              <a:rPr lang="zh-CN" altLang="en-US" dirty="0">
                <a:solidFill>
                  <a:prstClr val="black"/>
                </a:solidFill>
                <a:latin typeface="微软雅黑"/>
                <a:ea typeface="微软雅黑"/>
              </a:rPr>
              <a:t>一样，没有上边界，因此不会出现梯度饱和的现象（避免过拟合）。</a:t>
            </a:r>
          </a:p>
          <a:p>
            <a:pPr marL="0" marR="0" lvl="0" indent="0" algn="l" defTabSz="457200" rtl="0" eaLnBrk="1" fontAlgn="auto" latinLnBrk="0" hangingPunct="1">
              <a:lnSpc>
                <a:spcPct val="200000"/>
              </a:lnSpc>
              <a:spcBef>
                <a:spcPts val="0"/>
              </a:spcBef>
              <a:spcAft>
                <a:spcPts val="0"/>
              </a:spcAft>
              <a:buClrTx/>
              <a:buSzTx/>
              <a:buFontTx/>
              <a:buNone/>
              <a:tabLst/>
              <a:defRPr/>
            </a:pPr>
            <a:r>
              <a:rPr lang="en-US" altLang="zh-CN" dirty="0">
                <a:solidFill>
                  <a:prstClr val="black"/>
                </a:solidFill>
                <a:latin typeface="微软雅黑"/>
                <a:ea typeface="微软雅黑"/>
              </a:rPr>
              <a:t>2</a:t>
            </a:r>
            <a:r>
              <a:rPr lang="zh-CN" altLang="en-US" dirty="0">
                <a:solidFill>
                  <a:prstClr val="black"/>
                </a:solidFill>
                <a:latin typeface="微软雅黑"/>
                <a:ea typeface="微软雅黑"/>
              </a:rPr>
              <a:t>、有下边界，可以产生更强的正则化效果（</a:t>
            </a:r>
            <a:r>
              <a:rPr lang="en-US" altLang="zh-CN" dirty="0">
                <a:solidFill>
                  <a:prstClr val="black"/>
                </a:solidFill>
                <a:latin typeface="微软雅黑"/>
                <a:ea typeface="微软雅黑"/>
              </a:rPr>
              <a:t>x</a:t>
            </a:r>
            <a:r>
              <a:rPr lang="zh-CN" altLang="en-US" dirty="0">
                <a:solidFill>
                  <a:prstClr val="black"/>
                </a:solidFill>
                <a:latin typeface="微软雅黑"/>
                <a:ea typeface="微软雅黑"/>
              </a:rPr>
              <a:t>左半轴慢慢趋近于</a:t>
            </a:r>
            <a:r>
              <a:rPr lang="en-US" altLang="zh-CN" dirty="0">
                <a:solidFill>
                  <a:prstClr val="black"/>
                </a:solidFill>
                <a:latin typeface="微软雅黑"/>
                <a:ea typeface="微软雅黑"/>
              </a:rPr>
              <a:t>0</a:t>
            </a:r>
            <a:r>
              <a:rPr lang="zh-CN" altLang="en-US" dirty="0">
                <a:solidFill>
                  <a:prstClr val="black"/>
                </a:solidFill>
                <a:latin typeface="微软雅黑"/>
                <a:ea typeface="微软雅黑"/>
              </a:rPr>
              <a:t>）。</a:t>
            </a:r>
          </a:p>
          <a:p>
            <a:pPr marL="0" marR="0" lvl="0" indent="0" algn="l" defTabSz="457200" rtl="0" eaLnBrk="1" fontAlgn="auto" latinLnBrk="0" hangingPunct="1">
              <a:lnSpc>
                <a:spcPct val="200000"/>
              </a:lnSpc>
              <a:spcBef>
                <a:spcPts val="0"/>
              </a:spcBef>
              <a:spcAft>
                <a:spcPts val="0"/>
              </a:spcAft>
              <a:buClrTx/>
              <a:buSzTx/>
              <a:buFontTx/>
              <a:buNone/>
              <a:tabLst/>
              <a:defRPr/>
            </a:pPr>
            <a:r>
              <a:rPr lang="en-US" altLang="zh-CN" dirty="0">
                <a:solidFill>
                  <a:prstClr val="black"/>
                </a:solidFill>
                <a:latin typeface="微软雅黑"/>
                <a:ea typeface="微软雅黑"/>
              </a:rPr>
              <a:t>3</a:t>
            </a:r>
            <a:r>
              <a:rPr lang="zh-CN" altLang="en-US" dirty="0">
                <a:solidFill>
                  <a:prstClr val="black"/>
                </a:solidFill>
                <a:latin typeface="微软雅黑"/>
                <a:ea typeface="微软雅黑"/>
              </a:rPr>
              <a:t>、</a:t>
            </a:r>
            <a:r>
              <a:rPr lang="en-US" altLang="zh-CN" dirty="0">
                <a:solidFill>
                  <a:prstClr val="black"/>
                </a:solidFill>
                <a:latin typeface="微软雅黑"/>
                <a:ea typeface="微软雅黑"/>
              </a:rPr>
              <a:t>x&lt;0</a:t>
            </a:r>
            <a:r>
              <a:rPr lang="zh-CN" altLang="en-US" dirty="0">
                <a:solidFill>
                  <a:prstClr val="black"/>
                </a:solidFill>
                <a:latin typeface="微软雅黑"/>
                <a:ea typeface="微软雅黑"/>
              </a:rPr>
              <a:t>时是非单调函数。</a:t>
            </a:r>
          </a:p>
          <a:p>
            <a:pPr marL="0" marR="0" lvl="0" indent="0" algn="l" defTabSz="457200" rtl="0" eaLnBrk="1" fontAlgn="auto" latinLnBrk="0" hangingPunct="1">
              <a:lnSpc>
                <a:spcPct val="200000"/>
              </a:lnSpc>
              <a:spcBef>
                <a:spcPts val="0"/>
              </a:spcBef>
              <a:spcAft>
                <a:spcPts val="0"/>
              </a:spcAft>
              <a:buClrTx/>
              <a:buSzTx/>
              <a:buFontTx/>
              <a:buNone/>
              <a:tabLst/>
              <a:defRPr/>
            </a:pPr>
            <a:r>
              <a:rPr lang="en-US" altLang="zh-CN" dirty="0">
                <a:solidFill>
                  <a:prstClr val="black"/>
                </a:solidFill>
                <a:latin typeface="微软雅黑"/>
                <a:ea typeface="微软雅黑"/>
              </a:rPr>
              <a:t>4</a:t>
            </a:r>
            <a:r>
              <a:rPr lang="zh-CN" altLang="en-US" dirty="0">
                <a:solidFill>
                  <a:prstClr val="black"/>
                </a:solidFill>
                <a:latin typeface="微软雅黑"/>
                <a:ea typeface="微软雅黑"/>
              </a:rPr>
              <a:t>、平滑（处处可导，更容易训练）。</a:t>
            </a:r>
            <a:endParaRPr lang="en-US" altLang="zh-CN" dirty="0">
              <a:solidFill>
                <a:prstClr val="black"/>
              </a:solidFill>
              <a:latin typeface="微软雅黑"/>
              <a:ea typeface="微软雅黑"/>
            </a:endParaRPr>
          </a:p>
        </p:txBody>
      </p:sp>
    </p:spTree>
    <p:custDataLst>
      <p:tags r:id="rId1"/>
    </p:custDataLst>
    <p:extLst>
      <p:ext uri="{BB962C8B-B14F-4D97-AF65-F5344CB8AC3E}">
        <p14:creationId xmlns:p14="http://schemas.microsoft.com/office/powerpoint/2010/main" val="11286430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11019043" cy="101566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改进</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err="1">
                <a:ln>
                  <a:noFill/>
                </a:ln>
                <a:solidFill>
                  <a:srgbClr val="FF0000"/>
                </a:solidFill>
                <a:effectLst/>
                <a:uLnTx/>
                <a:uFillTx/>
                <a:latin typeface="微软雅黑"/>
                <a:ea typeface="微软雅黑"/>
                <a:cs typeface="+mn-cs"/>
              </a:rPr>
              <a:t>Hardswish</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2019</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来源：</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Searching for MobileNetV3</a:t>
            </a:r>
          </a:p>
        </p:txBody>
      </p:sp>
      <p:pic>
        <p:nvPicPr>
          <p:cNvPr id="4" name="图片 3">
            <a:extLst>
              <a:ext uri="{FF2B5EF4-FFF2-40B4-BE49-F238E27FC236}">
                <a16:creationId xmlns:a16="http://schemas.microsoft.com/office/drawing/2014/main" id="{4575051E-40A7-4520-8516-C14CCCEC73F0}"/>
              </a:ext>
            </a:extLst>
          </p:cNvPr>
          <p:cNvPicPr>
            <a:picLocks noChangeAspect="1"/>
          </p:cNvPicPr>
          <p:nvPr/>
        </p:nvPicPr>
        <p:blipFill rotWithShape="1">
          <a:blip r:embed="rId5"/>
          <a:srcRect r="56148"/>
          <a:stretch/>
        </p:blipFill>
        <p:spPr>
          <a:xfrm>
            <a:off x="566153" y="2400429"/>
            <a:ext cx="3729413" cy="1315894"/>
          </a:xfrm>
          <a:prstGeom prst="rect">
            <a:avLst/>
          </a:prstGeom>
        </p:spPr>
      </p:pic>
      <p:pic>
        <p:nvPicPr>
          <p:cNvPr id="7" name="图片 6">
            <a:extLst>
              <a:ext uri="{FF2B5EF4-FFF2-40B4-BE49-F238E27FC236}">
                <a16:creationId xmlns:a16="http://schemas.microsoft.com/office/drawing/2014/main" id="{8A95F35B-8B8D-43F7-A315-31B2F05187A1}"/>
              </a:ext>
            </a:extLst>
          </p:cNvPr>
          <p:cNvPicPr>
            <a:picLocks noChangeAspect="1"/>
          </p:cNvPicPr>
          <p:nvPr/>
        </p:nvPicPr>
        <p:blipFill>
          <a:blip r:embed="rId6"/>
          <a:stretch>
            <a:fillRect/>
          </a:stretch>
        </p:blipFill>
        <p:spPr>
          <a:xfrm>
            <a:off x="566153" y="4014462"/>
            <a:ext cx="4197580" cy="1245435"/>
          </a:xfrm>
          <a:prstGeom prst="rect">
            <a:avLst/>
          </a:prstGeom>
        </p:spPr>
      </p:pic>
      <p:pic>
        <p:nvPicPr>
          <p:cNvPr id="10" name="图片 9">
            <a:extLst>
              <a:ext uri="{FF2B5EF4-FFF2-40B4-BE49-F238E27FC236}">
                <a16:creationId xmlns:a16="http://schemas.microsoft.com/office/drawing/2014/main" id="{6668BA23-90BD-4CBF-9F1C-D4885C6A456E}"/>
              </a:ext>
            </a:extLst>
          </p:cNvPr>
          <p:cNvPicPr>
            <a:picLocks noChangeAspect="1"/>
          </p:cNvPicPr>
          <p:nvPr/>
        </p:nvPicPr>
        <p:blipFill>
          <a:blip r:embed="rId7"/>
          <a:stretch>
            <a:fillRect/>
          </a:stretch>
        </p:blipFill>
        <p:spPr>
          <a:xfrm>
            <a:off x="6080434" y="2166407"/>
            <a:ext cx="5504762" cy="3895238"/>
          </a:xfrm>
          <a:prstGeom prst="rect">
            <a:avLst/>
          </a:prstGeom>
        </p:spPr>
      </p:pic>
    </p:spTree>
    <p:custDataLst>
      <p:tags r:id="rId1"/>
    </p:custDataLst>
    <p:extLst>
      <p:ext uri="{BB962C8B-B14F-4D97-AF65-F5344CB8AC3E}">
        <p14:creationId xmlns:p14="http://schemas.microsoft.com/office/powerpoint/2010/main" val="232690611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11019043" cy="400110"/>
          </a:xfrm>
          <a:prstGeom prst="rect">
            <a:avLst/>
          </a:prstGeom>
        </p:spPr>
        <p:txBody>
          <a:bodyPr wrap="square">
            <a:spAutoFit/>
          </a:bodyPr>
          <a:lstStyle/>
          <a:p>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改进</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err="1">
                <a:ln>
                  <a:noFill/>
                </a:ln>
                <a:solidFill>
                  <a:srgbClr val="FF0000"/>
                </a:solidFill>
                <a:effectLst/>
                <a:uLnTx/>
                <a:uFillTx/>
                <a:latin typeface="微软雅黑"/>
                <a:ea typeface="微软雅黑"/>
                <a:cs typeface="+mn-cs"/>
              </a:rPr>
              <a:t>Hardswish</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2019</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0" name="文本框 9">
            <a:extLst>
              <a:ext uri="{FF2B5EF4-FFF2-40B4-BE49-F238E27FC236}">
                <a16:creationId xmlns:a16="http://schemas.microsoft.com/office/drawing/2014/main" id="{67D5B007-5469-4980-A95E-08C9F4C3A70D}"/>
              </a:ext>
            </a:extLst>
          </p:cNvPr>
          <p:cNvSpPr txBox="1"/>
          <p:nvPr/>
        </p:nvSpPr>
        <p:spPr>
          <a:xfrm>
            <a:off x="566153" y="1610991"/>
            <a:ext cx="11329436" cy="3269613"/>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err="1">
                <a:ln>
                  <a:noFill/>
                </a:ln>
                <a:solidFill>
                  <a:prstClr val="black"/>
                </a:solidFill>
                <a:effectLst/>
                <a:highlight>
                  <a:srgbClr val="FFFF00"/>
                </a:highlight>
                <a:uLnTx/>
                <a:uFillTx/>
                <a:latin typeface="微软雅黑"/>
                <a:ea typeface="微软雅黑"/>
                <a:cs typeface="+mn-cs"/>
              </a:rPr>
              <a:t>Hardswish</a:t>
            </a:r>
            <a:r>
              <a:rPr kumimoji="0" lang="zh-CN" altLang="en-US"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函数</a:t>
            </a:r>
            <a:r>
              <a:rPr kumimoji="0" lang="en-US" altLang="zh-CN"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(Swish</a:t>
            </a:r>
            <a:r>
              <a:rPr kumimoji="0" lang="zh-CN" altLang="en-US"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的改进</a:t>
            </a:r>
            <a:r>
              <a:rPr kumimoji="0" lang="en-US" altLang="zh-CN"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、激活函数</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h-swish</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是</a:t>
            </a:r>
            <a:r>
              <a:rPr kumimoji="0" lang="en-US" altLang="zh-CN" sz="2000" b="0" i="0" u="none" strike="noStrike" kern="1200" cap="none" spc="0" normalizeH="0" baseline="0" noProof="0" dirty="0" err="1">
                <a:ln>
                  <a:noFill/>
                </a:ln>
                <a:solidFill>
                  <a:prstClr val="black"/>
                </a:solidFill>
                <a:effectLst/>
                <a:uLnTx/>
                <a:uFillTx/>
                <a:latin typeface="微软雅黑"/>
                <a:ea typeface="微软雅黑"/>
                <a:cs typeface="+mn-cs"/>
              </a:rPr>
              <a:t>MobileNet</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 V3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相较于</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V2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的一个创新，是在谷歌大脑</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2017</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年的论文</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Searching for Activation Functions</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中</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swish</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函数的基础上改进而来，用于替换</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V2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中的部分</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ReLU6</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、作者选择了</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ReLU6</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作为这个近似函数，有两个原因：在</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几乎所有的软件和硬件框架</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上都可以使用</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ReLU6</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的优化实现；</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ReLU6</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能在特定模式下</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消除由于近似</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sigmoid</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的不同实现而带来的潜在的数值精度损失</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、作者认为，随着网络的深入，</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应用非线性激活函数的成本会降低</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，能够更好的减少参数。</a:t>
            </a:r>
          </a:p>
        </p:txBody>
      </p:sp>
    </p:spTree>
    <p:custDataLst>
      <p:tags r:id="rId1"/>
    </p:custDataLst>
    <p:extLst>
      <p:ext uri="{BB962C8B-B14F-4D97-AF65-F5344CB8AC3E}">
        <p14:creationId xmlns:p14="http://schemas.microsoft.com/office/powerpoint/2010/main" val="149604426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11019043" cy="101566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改进</a:t>
            </a:r>
            <a:r>
              <a:rPr lang="en-US" altLang="zh-CN" sz="2000" dirty="0">
                <a:solidFill>
                  <a:srgbClr val="FF0000"/>
                </a:solidFill>
                <a:latin typeface="微软雅黑"/>
                <a:ea typeface="微软雅黑"/>
              </a:rPr>
              <a:t>2</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lang="en-US" altLang="zh-CN" sz="2000" dirty="0">
                <a:solidFill>
                  <a:srgbClr val="FF0000"/>
                </a:solidFill>
                <a:latin typeface="微软雅黑"/>
                <a:ea typeface="微软雅黑"/>
              </a:rPr>
              <a:t>SC S</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wish</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2021</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来源：</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Soft-Clipping Swish: A Novel Activation Function for Deep Learning</a:t>
            </a:r>
          </a:p>
        </p:txBody>
      </p:sp>
      <p:pic>
        <p:nvPicPr>
          <p:cNvPr id="3" name="图片 2">
            <a:extLst>
              <a:ext uri="{FF2B5EF4-FFF2-40B4-BE49-F238E27FC236}">
                <a16:creationId xmlns:a16="http://schemas.microsoft.com/office/drawing/2014/main" id="{125BD7D7-9FA9-46C3-94C5-8D52F723FCB0}"/>
              </a:ext>
            </a:extLst>
          </p:cNvPr>
          <p:cNvPicPr>
            <a:picLocks noChangeAspect="1"/>
          </p:cNvPicPr>
          <p:nvPr/>
        </p:nvPicPr>
        <p:blipFill rotWithShape="1">
          <a:blip r:embed="rId5">
            <a:extLst>
              <a:ext uri="{28A0092B-C50C-407E-A947-70E740481C1C}">
                <a14:useLocalDpi xmlns:a14="http://schemas.microsoft.com/office/drawing/2010/main" val="0"/>
              </a:ext>
            </a:extLst>
          </a:blip>
          <a:srcRect l="14933" t="8862" r="16977" b="13064"/>
          <a:stretch/>
        </p:blipFill>
        <p:spPr>
          <a:xfrm>
            <a:off x="460886" y="2259020"/>
            <a:ext cx="5402510" cy="870074"/>
          </a:xfrm>
          <a:prstGeom prst="rect">
            <a:avLst/>
          </a:prstGeom>
        </p:spPr>
      </p:pic>
      <p:pic>
        <p:nvPicPr>
          <p:cNvPr id="6" name="图片 5">
            <a:extLst>
              <a:ext uri="{FF2B5EF4-FFF2-40B4-BE49-F238E27FC236}">
                <a16:creationId xmlns:a16="http://schemas.microsoft.com/office/drawing/2014/main" id="{6D9C2AA9-140D-467D-A9F3-EFFFBD5D5C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2475826"/>
            <a:ext cx="5402510" cy="3926089"/>
          </a:xfrm>
          <a:prstGeom prst="rect">
            <a:avLst/>
          </a:prstGeom>
        </p:spPr>
      </p:pic>
    </p:spTree>
    <p:custDataLst>
      <p:tags r:id="rId1"/>
    </p:custDataLst>
    <p:extLst>
      <p:ext uri="{BB962C8B-B14F-4D97-AF65-F5344CB8AC3E}">
        <p14:creationId xmlns:p14="http://schemas.microsoft.com/office/powerpoint/2010/main" val="295379571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11019043"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改进</a:t>
            </a:r>
            <a:r>
              <a:rPr lang="en-US" altLang="zh-CN" sz="2000" dirty="0">
                <a:solidFill>
                  <a:srgbClr val="FF0000"/>
                </a:solidFill>
                <a:latin typeface="微软雅黑"/>
                <a:ea typeface="微软雅黑"/>
              </a:rPr>
              <a:t>2</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lang="en-US" altLang="zh-CN" sz="2000" dirty="0">
                <a:solidFill>
                  <a:srgbClr val="FF0000"/>
                </a:solidFill>
                <a:latin typeface="微软雅黑"/>
                <a:ea typeface="微软雅黑"/>
              </a:rPr>
              <a:t>SC S</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wish</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2021</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0" name="文本框 9">
            <a:extLst>
              <a:ext uri="{FF2B5EF4-FFF2-40B4-BE49-F238E27FC236}">
                <a16:creationId xmlns:a16="http://schemas.microsoft.com/office/drawing/2014/main" id="{67D5B007-5469-4980-A95E-08C9F4C3A70D}"/>
              </a:ext>
            </a:extLst>
          </p:cNvPr>
          <p:cNvSpPr txBox="1"/>
          <p:nvPr/>
        </p:nvSpPr>
        <p:spPr>
          <a:xfrm>
            <a:off x="566153" y="1610991"/>
            <a:ext cx="11329436" cy="2461700"/>
          </a:xfrm>
          <a:prstGeom prst="rect">
            <a:avLst/>
          </a:prstGeom>
          <a:noFill/>
        </p:spPr>
        <p:txBody>
          <a:bodyPr wrap="square" rtlCol="0">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SC Swish</a:t>
            </a:r>
            <a:r>
              <a:rPr kumimoji="0" lang="zh-CN" altLang="en-US"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函数</a:t>
            </a:r>
            <a:r>
              <a:rPr kumimoji="0" lang="en-US" altLang="zh-CN"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(Swish</a:t>
            </a:r>
            <a:r>
              <a:rPr kumimoji="0" lang="zh-CN" altLang="en-US"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的改进</a:t>
            </a:r>
            <a:r>
              <a:rPr kumimoji="0" lang="en-US" altLang="zh-CN"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SC Swish</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是一个连续函数，非单调，上无界下有界。在</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负区域上它与</a:t>
            </a:r>
            <a:r>
              <a:rPr kumimoji="0" lang="en-US" altLang="zh-CN" sz="2000" b="0" i="0" u="none" strike="noStrike" kern="1200" cap="none" spc="0" normalizeH="0" baseline="0" noProof="0" dirty="0" err="1">
                <a:ln>
                  <a:noFill/>
                </a:ln>
                <a:solidFill>
                  <a:srgbClr val="FF0000"/>
                </a:solidFill>
                <a:effectLst/>
                <a:uLnTx/>
                <a:uFillTx/>
                <a:latin typeface="微软雅黑"/>
                <a:ea typeface="微软雅黑"/>
                <a:cs typeface="+mn-cs"/>
              </a:rPr>
              <a:t>ReLU</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重叠</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，而在</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正区域上它与</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Swish</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函数重叠</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。负范围的输入始终等于</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0</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p>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、受</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Soft-Clipping</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激活函数的启发，更</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注重于</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Swish</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函数去除负的一侧</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p>
        </p:txBody>
      </p:sp>
    </p:spTree>
    <p:custDataLst>
      <p:tags r:id="rId1"/>
    </p:custDataLst>
    <p:extLst>
      <p:ext uri="{BB962C8B-B14F-4D97-AF65-F5344CB8AC3E}">
        <p14:creationId xmlns:p14="http://schemas.microsoft.com/office/powerpoint/2010/main" val="243131718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8653348" cy="101566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七、</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Mish</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2020</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来源：</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Mish: A Self Regularized Non-Monotonic Activation Function</a:t>
            </a:r>
          </a:p>
        </p:txBody>
      </p:sp>
      <p:pic>
        <p:nvPicPr>
          <p:cNvPr id="3" name="图片 2">
            <a:extLst>
              <a:ext uri="{FF2B5EF4-FFF2-40B4-BE49-F238E27FC236}">
                <a16:creationId xmlns:a16="http://schemas.microsoft.com/office/drawing/2014/main" id="{81D7FB83-2E47-4A11-9E06-C095257D8A17}"/>
              </a:ext>
            </a:extLst>
          </p:cNvPr>
          <p:cNvPicPr>
            <a:picLocks noChangeAspect="1"/>
          </p:cNvPicPr>
          <p:nvPr/>
        </p:nvPicPr>
        <p:blipFill>
          <a:blip r:embed="rId5"/>
          <a:stretch>
            <a:fillRect/>
          </a:stretch>
        </p:blipFill>
        <p:spPr>
          <a:xfrm>
            <a:off x="610286" y="2540481"/>
            <a:ext cx="4798639" cy="1015663"/>
          </a:xfrm>
          <a:prstGeom prst="rect">
            <a:avLst/>
          </a:prstGeom>
        </p:spPr>
      </p:pic>
      <p:pic>
        <p:nvPicPr>
          <p:cNvPr id="6" name="图片 5">
            <a:extLst>
              <a:ext uri="{FF2B5EF4-FFF2-40B4-BE49-F238E27FC236}">
                <a16:creationId xmlns:a16="http://schemas.microsoft.com/office/drawing/2014/main" id="{0B9FB029-7EB9-4ABE-843F-1BF8AF318E75}"/>
              </a:ext>
            </a:extLst>
          </p:cNvPr>
          <p:cNvPicPr>
            <a:picLocks noChangeAspect="1"/>
          </p:cNvPicPr>
          <p:nvPr/>
        </p:nvPicPr>
        <p:blipFill>
          <a:blip r:embed="rId6"/>
          <a:stretch>
            <a:fillRect/>
          </a:stretch>
        </p:blipFill>
        <p:spPr>
          <a:xfrm>
            <a:off x="6096000" y="2475826"/>
            <a:ext cx="5485714" cy="3904762"/>
          </a:xfrm>
          <a:prstGeom prst="rect">
            <a:avLst/>
          </a:prstGeom>
        </p:spPr>
      </p:pic>
    </p:spTree>
    <p:custDataLst>
      <p:tags r:id="rId1"/>
    </p:custDataLst>
    <p:extLst>
      <p:ext uri="{BB962C8B-B14F-4D97-AF65-F5344CB8AC3E}">
        <p14:creationId xmlns:p14="http://schemas.microsoft.com/office/powerpoint/2010/main" val="358492854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ïšḻîḍè">
            <a:extLst>
              <a:ext uri="{FF2B5EF4-FFF2-40B4-BE49-F238E27FC236}">
                <a16:creationId xmlns:a16="http://schemas.microsoft.com/office/drawing/2014/main" id="{66AC684E-995F-4873-AB94-4E16D5CD5CCE}"/>
              </a:ext>
            </a:extLst>
          </p:cNvPr>
          <p:cNvSpPr/>
          <p:nvPr/>
        </p:nvSpPr>
        <p:spPr>
          <a:xfrm>
            <a:off x="759341" y="1488195"/>
            <a:ext cx="449031" cy="452673"/>
          </a:xfrm>
          <a:custGeom>
            <a:avLst/>
            <a:gdLst>
              <a:gd name="connsiteX0" fmla="*/ 24905 w 565449"/>
              <a:gd name="connsiteY0" fmla="*/ 197064 h 570035"/>
              <a:gd name="connsiteX1" fmla="*/ 187249 w 565449"/>
              <a:gd name="connsiteY1" fmla="*/ 197064 h 570035"/>
              <a:gd name="connsiteX2" fmla="*/ 212154 w 565449"/>
              <a:gd name="connsiteY2" fmla="*/ 222850 h 570035"/>
              <a:gd name="connsiteX3" fmla="*/ 212154 w 565449"/>
              <a:gd name="connsiteY3" fmla="*/ 378484 h 570035"/>
              <a:gd name="connsiteX4" fmla="*/ 187249 w 565449"/>
              <a:gd name="connsiteY4" fmla="*/ 403349 h 570035"/>
              <a:gd name="connsiteX5" fmla="*/ 167879 w 565449"/>
              <a:gd name="connsiteY5" fmla="*/ 394140 h 570035"/>
              <a:gd name="connsiteX6" fmla="*/ 157732 w 565449"/>
              <a:gd name="connsiteY6" fmla="*/ 546091 h 570035"/>
              <a:gd name="connsiteX7" fmla="*/ 131905 w 565449"/>
              <a:gd name="connsiteY7" fmla="*/ 570035 h 570035"/>
              <a:gd name="connsiteX8" fmla="*/ 80250 w 565449"/>
              <a:gd name="connsiteY8" fmla="*/ 570035 h 570035"/>
              <a:gd name="connsiteX9" fmla="*/ 54422 w 565449"/>
              <a:gd name="connsiteY9" fmla="*/ 546091 h 570035"/>
              <a:gd name="connsiteX10" fmla="*/ 45198 w 565449"/>
              <a:gd name="connsiteY10" fmla="*/ 394140 h 570035"/>
              <a:gd name="connsiteX11" fmla="*/ 25827 w 565449"/>
              <a:gd name="connsiteY11" fmla="*/ 403349 h 570035"/>
              <a:gd name="connsiteX12" fmla="*/ 0 w 565449"/>
              <a:gd name="connsiteY12" fmla="*/ 378484 h 570035"/>
              <a:gd name="connsiteX13" fmla="*/ 0 w 565449"/>
              <a:gd name="connsiteY13" fmla="*/ 222850 h 570035"/>
              <a:gd name="connsiteX14" fmla="*/ 24905 w 565449"/>
              <a:gd name="connsiteY14" fmla="*/ 197064 h 570035"/>
              <a:gd name="connsiteX15" fmla="*/ 445512 w 565449"/>
              <a:gd name="connsiteY15" fmla="*/ 95801 h 570035"/>
              <a:gd name="connsiteX16" fmla="*/ 428905 w 565449"/>
              <a:gd name="connsiteY16" fmla="*/ 112382 h 570035"/>
              <a:gd name="connsiteX17" fmla="*/ 445512 w 565449"/>
              <a:gd name="connsiteY17" fmla="*/ 128041 h 570035"/>
              <a:gd name="connsiteX18" fmla="*/ 461196 w 565449"/>
              <a:gd name="connsiteY18" fmla="*/ 112382 h 570035"/>
              <a:gd name="connsiteX19" fmla="*/ 445512 w 565449"/>
              <a:gd name="connsiteY19" fmla="*/ 95801 h 570035"/>
              <a:gd name="connsiteX20" fmla="*/ 393846 w 565449"/>
              <a:gd name="connsiteY20" fmla="*/ 95801 h 570035"/>
              <a:gd name="connsiteX21" fmla="*/ 377240 w 565449"/>
              <a:gd name="connsiteY21" fmla="*/ 112382 h 570035"/>
              <a:gd name="connsiteX22" fmla="*/ 393846 w 565449"/>
              <a:gd name="connsiteY22" fmla="*/ 128041 h 570035"/>
              <a:gd name="connsiteX23" fmla="*/ 409530 w 565449"/>
              <a:gd name="connsiteY23" fmla="*/ 112382 h 570035"/>
              <a:gd name="connsiteX24" fmla="*/ 393846 w 565449"/>
              <a:gd name="connsiteY24" fmla="*/ 95801 h 570035"/>
              <a:gd name="connsiteX25" fmla="*/ 342181 w 565449"/>
              <a:gd name="connsiteY25" fmla="*/ 95801 h 570035"/>
              <a:gd name="connsiteX26" fmla="*/ 326497 w 565449"/>
              <a:gd name="connsiteY26" fmla="*/ 112382 h 570035"/>
              <a:gd name="connsiteX27" fmla="*/ 342181 w 565449"/>
              <a:gd name="connsiteY27" fmla="*/ 128041 h 570035"/>
              <a:gd name="connsiteX28" fmla="*/ 358788 w 565449"/>
              <a:gd name="connsiteY28" fmla="*/ 112382 h 570035"/>
              <a:gd name="connsiteX29" fmla="*/ 342181 w 565449"/>
              <a:gd name="connsiteY29" fmla="*/ 95801 h 570035"/>
              <a:gd name="connsiteX30" fmla="*/ 106004 w 565449"/>
              <a:gd name="connsiteY30" fmla="*/ 42312 h 570035"/>
              <a:gd name="connsiteX31" fmla="*/ 175169 w 565449"/>
              <a:gd name="connsiteY31" fmla="*/ 111403 h 570035"/>
              <a:gd name="connsiteX32" fmla="*/ 106004 w 565449"/>
              <a:gd name="connsiteY32" fmla="*/ 180494 h 570035"/>
              <a:gd name="connsiteX33" fmla="*/ 36839 w 565449"/>
              <a:gd name="connsiteY33" fmla="*/ 111403 h 570035"/>
              <a:gd name="connsiteX34" fmla="*/ 106004 w 565449"/>
              <a:gd name="connsiteY34" fmla="*/ 42312 h 570035"/>
              <a:gd name="connsiteX35" fmla="*/ 400304 w 565449"/>
              <a:gd name="connsiteY35" fmla="*/ 0 h 570035"/>
              <a:gd name="connsiteX36" fmla="*/ 565449 w 565449"/>
              <a:gd name="connsiteY36" fmla="*/ 112382 h 570035"/>
              <a:gd name="connsiteX37" fmla="*/ 400304 w 565449"/>
              <a:gd name="connsiteY37" fmla="*/ 223842 h 570035"/>
              <a:gd name="connsiteX38" fmla="*/ 264683 w 565449"/>
              <a:gd name="connsiteY38" fmla="*/ 176863 h 570035"/>
              <a:gd name="connsiteX39" fmla="*/ 257302 w 565449"/>
              <a:gd name="connsiteY39" fmla="*/ 173178 h 570035"/>
              <a:gd name="connsiteX40" fmla="*/ 213940 w 565449"/>
              <a:gd name="connsiteY40" fmla="*/ 164888 h 570035"/>
              <a:gd name="connsiteX41" fmla="*/ 203791 w 565449"/>
              <a:gd name="connsiteY41" fmla="*/ 155676 h 570035"/>
              <a:gd name="connsiteX42" fmla="*/ 206559 w 565449"/>
              <a:gd name="connsiteY42" fmla="*/ 141859 h 570035"/>
              <a:gd name="connsiteX43" fmla="*/ 231469 w 565449"/>
              <a:gd name="connsiteY43" fmla="*/ 114224 h 570035"/>
              <a:gd name="connsiteX44" fmla="*/ 235160 w 565449"/>
              <a:gd name="connsiteY44" fmla="*/ 105933 h 570035"/>
              <a:gd name="connsiteX45" fmla="*/ 400304 w 565449"/>
              <a:gd name="connsiteY45" fmla="*/ 0 h 57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65449" h="570035">
                <a:moveTo>
                  <a:pt x="24905" y="197064"/>
                </a:moveTo>
                <a:cubicBezTo>
                  <a:pt x="35974" y="197064"/>
                  <a:pt x="187249" y="197064"/>
                  <a:pt x="187249" y="197064"/>
                </a:cubicBezTo>
                <a:cubicBezTo>
                  <a:pt x="201085" y="197064"/>
                  <a:pt x="212154" y="209036"/>
                  <a:pt x="212154" y="222850"/>
                </a:cubicBezTo>
                <a:lnTo>
                  <a:pt x="212154" y="378484"/>
                </a:lnTo>
                <a:cubicBezTo>
                  <a:pt x="212154" y="392298"/>
                  <a:pt x="200163" y="403349"/>
                  <a:pt x="187249" y="403349"/>
                </a:cubicBezTo>
                <a:cubicBezTo>
                  <a:pt x="178948" y="403349"/>
                  <a:pt x="172491" y="399666"/>
                  <a:pt x="167879" y="394140"/>
                </a:cubicBezTo>
                <a:lnTo>
                  <a:pt x="157732" y="546091"/>
                </a:lnTo>
                <a:cubicBezTo>
                  <a:pt x="156810" y="559905"/>
                  <a:pt x="145741" y="570035"/>
                  <a:pt x="131905" y="570035"/>
                </a:cubicBezTo>
                <a:lnTo>
                  <a:pt x="80250" y="570035"/>
                </a:lnTo>
                <a:cubicBezTo>
                  <a:pt x="66414" y="570035"/>
                  <a:pt x="55345" y="559905"/>
                  <a:pt x="54422" y="546091"/>
                </a:cubicBezTo>
                <a:lnTo>
                  <a:pt x="45198" y="394140"/>
                </a:lnTo>
                <a:cubicBezTo>
                  <a:pt x="40586" y="399666"/>
                  <a:pt x="33206" y="403349"/>
                  <a:pt x="25827" y="403349"/>
                </a:cubicBezTo>
                <a:cubicBezTo>
                  <a:pt x="11991" y="403349"/>
                  <a:pt x="922" y="392298"/>
                  <a:pt x="0" y="378484"/>
                </a:cubicBezTo>
                <a:lnTo>
                  <a:pt x="0" y="222850"/>
                </a:lnTo>
                <a:cubicBezTo>
                  <a:pt x="0" y="209036"/>
                  <a:pt x="11069" y="197064"/>
                  <a:pt x="24905" y="197064"/>
                </a:cubicBezTo>
                <a:close/>
                <a:moveTo>
                  <a:pt x="445512" y="95801"/>
                </a:moveTo>
                <a:cubicBezTo>
                  <a:pt x="436286" y="95801"/>
                  <a:pt x="428905" y="103170"/>
                  <a:pt x="428905" y="112382"/>
                </a:cubicBezTo>
                <a:cubicBezTo>
                  <a:pt x="428905" y="120672"/>
                  <a:pt x="436286" y="128041"/>
                  <a:pt x="445512" y="128041"/>
                </a:cubicBezTo>
                <a:cubicBezTo>
                  <a:pt x="453815" y="128041"/>
                  <a:pt x="461196" y="120672"/>
                  <a:pt x="461196" y="112382"/>
                </a:cubicBezTo>
                <a:cubicBezTo>
                  <a:pt x="461196" y="103170"/>
                  <a:pt x="453815" y="95801"/>
                  <a:pt x="445512" y="95801"/>
                </a:cubicBezTo>
                <a:close/>
                <a:moveTo>
                  <a:pt x="393846" y="95801"/>
                </a:moveTo>
                <a:cubicBezTo>
                  <a:pt x="384620" y="95801"/>
                  <a:pt x="377240" y="103170"/>
                  <a:pt x="377240" y="112382"/>
                </a:cubicBezTo>
                <a:cubicBezTo>
                  <a:pt x="377240" y="120672"/>
                  <a:pt x="384620" y="128041"/>
                  <a:pt x="393846" y="128041"/>
                </a:cubicBezTo>
                <a:cubicBezTo>
                  <a:pt x="403072" y="128041"/>
                  <a:pt x="409530" y="120672"/>
                  <a:pt x="409530" y="112382"/>
                </a:cubicBezTo>
                <a:cubicBezTo>
                  <a:pt x="409530" y="103170"/>
                  <a:pt x="403072" y="95801"/>
                  <a:pt x="393846" y="95801"/>
                </a:cubicBezTo>
                <a:close/>
                <a:moveTo>
                  <a:pt x="342181" y="95801"/>
                </a:moveTo>
                <a:cubicBezTo>
                  <a:pt x="332955" y="95801"/>
                  <a:pt x="326497" y="103170"/>
                  <a:pt x="326497" y="112382"/>
                </a:cubicBezTo>
                <a:cubicBezTo>
                  <a:pt x="326497" y="120672"/>
                  <a:pt x="332955" y="128041"/>
                  <a:pt x="342181" y="128041"/>
                </a:cubicBezTo>
                <a:cubicBezTo>
                  <a:pt x="351407" y="128041"/>
                  <a:pt x="357865" y="120672"/>
                  <a:pt x="358788" y="112382"/>
                </a:cubicBezTo>
                <a:cubicBezTo>
                  <a:pt x="358788" y="103170"/>
                  <a:pt x="351407" y="95801"/>
                  <a:pt x="342181" y="95801"/>
                </a:cubicBezTo>
                <a:close/>
                <a:moveTo>
                  <a:pt x="106004" y="42312"/>
                </a:moveTo>
                <a:cubicBezTo>
                  <a:pt x="144203" y="42312"/>
                  <a:pt x="175169" y="73245"/>
                  <a:pt x="175169" y="111403"/>
                </a:cubicBezTo>
                <a:cubicBezTo>
                  <a:pt x="175169" y="149561"/>
                  <a:pt x="144203" y="180494"/>
                  <a:pt x="106004" y="180494"/>
                </a:cubicBezTo>
                <a:cubicBezTo>
                  <a:pt x="67805" y="180494"/>
                  <a:pt x="36839" y="149561"/>
                  <a:pt x="36839" y="111403"/>
                </a:cubicBezTo>
                <a:cubicBezTo>
                  <a:pt x="36839" y="73245"/>
                  <a:pt x="67805" y="42312"/>
                  <a:pt x="106004" y="42312"/>
                </a:cubicBezTo>
                <a:close/>
                <a:moveTo>
                  <a:pt x="400304" y="0"/>
                </a:moveTo>
                <a:cubicBezTo>
                  <a:pt x="491642" y="0"/>
                  <a:pt x="565449" y="50664"/>
                  <a:pt x="565449" y="112382"/>
                </a:cubicBezTo>
                <a:cubicBezTo>
                  <a:pt x="565449" y="174099"/>
                  <a:pt x="491642" y="223842"/>
                  <a:pt x="400304" y="223842"/>
                </a:cubicBezTo>
                <a:cubicBezTo>
                  <a:pt x="344026" y="223842"/>
                  <a:pt x="295128" y="205419"/>
                  <a:pt x="264683" y="176863"/>
                </a:cubicBezTo>
                <a:cubicBezTo>
                  <a:pt x="262838" y="175021"/>
                  <a:pt x="260070" y="173178"/>
                  <a:pt x="257302" y="173178"/>
                </a:cubicBezTo>
                <a:lnTo>
                  <a:pt x="213940" y="164888"/>
                </a:lnTo>
                <a:cubicBezTo>
                  <a:pt x="209327" y="163967"/>
                  <a:pt x="205637" y="160282"/>
                  <a:pt x="203791" y="155676"/>
                </a:cubicBezTo>
                <a:cubicBezTo>
                  <a:pt x="201946" y="151070"/>
                  <a:pt x="202869" y="145543"/>
                  <a:pt x="206559" y="141859"/>
                </a:cubicBezTo>
                <a:lnTo>
                  <a:pt x="231469" y="114224"/>
                </a:lnTo>
                <a:cubicBezTo>
                  <a:pt x="233315" y="111460"/>
                  <a:pt x="234237" y="108697"/>
                  <a:pt x="235160" y="105933"/>
                </a:cubicBezTo>
                <a:cubicBezTo>
                  <a:pt x="239773" y="46979"/>
                  <a:pt x="311735" y="0"/>
                  <a:pt x="400304" y="0"/>
                </a:cubicBezTo>
                <a:close/>
              </a:path>
            </a:pathLst>
          </a:custGeom>
          <a:solidFill>
            <a:srgbClr val="6F9FBD"/>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cs typeface="+mn-ea"/>
              <a:sym typeface="+mn-lt"/>
            </a:endParaRPr>
          </a:p>
        </p:txBody>
      </p:sp>
      <p:grpSp>
        <p:nvGrpSpPr>
          <p:cNvPr id="12" name="组合 11">
            <a:extLst>
              <a:ext uri="{FF2B5EF4-FFF2-40B4-BE49-F238E27FC236}">
                <a16:creationId xmlns:a16="http://schemas.microsoft.com/office/drawing/2014/main" id="{F1683376-1DDF-4B75-BC32-7DD607972788}"/>
              </a:ext>
            </a:extLst>
          </p:cNvPr>
          <p:cNvGrpSpPr/>
          <p:nvPr/>
        </p:nvGrpSpPr>
        <p:grpSpPr>
          <a:xfrm>
            <a:off x="267580" y="305974"/>
            <a:ext cx="687460" cy="847053"/>
            <a:chOff x="1375020" y="1454054"/>
            <a:chExt cx="2486630" cy="3063897"/>
          </a:xfrm>
        </p:grpSpPr>
        <p:pic>
          <p:nvPicPr>
            <p:cNvPr id="14" name="图形 13">
              <a:extLst>
                <a:ext uri="{FF2B5EF4-FFF2-40B4-BE49-F238E27FC236}">
                  <a16:creationId xmlns:a16="http://schemas.microsoft.com/office/drawing/2014/main" id="{C7438FC5-5916-48E4-B42A-10CBBF526C4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6" name="图形 15">
              <a:extLst>
                <a:ext uri="{FF2B5EF4-FFF2-40B4-BE49-F238E27FC236}">
                  <a16:creationId xmlns:a16="http://schemas.microsoft.com/office/drawing/2014/main" id="{D2023F92-F9B7-463C-9D30-AB0C524C2CFE}"/>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7" name="矩形 16">
            <a:extLst>
              <a:ext uri="{FF2B5EF4-FFF2-40B4-BE49-F238E27FC236}">
                <a16:creationId xmlns:a16="http://schemas.microsoft.com/office/drawing/2014/main" id="{32E59B69-FC47-448D-8FF0-07762AE26B2F}"/>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a:extLst>
              <a:ext uri="{FF2B5EF4-FFF2-40B4-BE49-F238E27FC236}">
                <a16:creationId xmlns:a16="http://schemas.microsoft.com/office/drawing/2014/main" id="{55EAD753-C122-4096-96E9-E85B13F79B5F}"/>
              </a:ext>
            </a:extLst>
          </p:cNvPr>
          <p:cNvSpPr txBox="1"/>
          <p:nvPr/>
        </p:nvSpPr>
        <p:spPr>
          <a:xfrm>
            <a:off x="1153153" y="454517"/>
            <a:ext cx="2347207" cy="461665"/>
          </a:xfrm>
          <a:prstGeom prst="rect">
            <a:avLst/>
          </a:prstGeom>
          <a:noFill/>
        </p:spPr>
        <p:txBody>
          <a:bodyPr wrap="square" rtlCol="0">
            <a:spAutoFit/>
          </a:bodyPr>
          <a:lstStyle/>
          <a:p>
            <a:r>
              <a:rPr lang="zh-CN" altLang="en-US" sz="2400" dirty="0">
                <a:cs typeface="+mn-ea"/>
                <a:sym typeface="+mn-lt"/>
              </a:rPr>
              <a:t>定义</a:t>
            </a:r>
          </a:p>
        </p:txBody>
      </p:sp>
      <p:sp>
        <p:nvSpPr>
          <p:cNvPr id="20" name="文本框 19">
            <a:extLst>
              <a:ext uri="{FF2B5EF4-FFF2-40B4-BE49-F238E27FC236}">
                <a16:creationId xmlns:a16="http://schemas.microsoft.com/office/drawing/2014/main" id="{7BE70269-967F-4C08-AFD6-1B59D7498CB4}"/>
              </a:ext>
            </a:extLst>
          </p:cNvPr>
          <p:cNvSpPr txBox="1"/>
          <p:nvPr/>
        </p:nvSpPr>
        <p:spPr>
          <a:xfrm>
            <a:off x="1345207" y="1365874"/>
            <a:ext cx="10430358" cy="4437753"/>
          </a:xfrm>
          <a:prstGeom prst="rect">
            <a:avLst/>
          </a:prstGeom>
          <a:noFill/>
        </p:spPr>
        <p:txBody>
          <a:bodyPr wrap="square" rtlCol="0">
            <a:spAutoFit/>
          </a:bodyPr>
          <a:lstStyle/>
          <a:p>
            <a:pPr>
              <a:lnSpc>
                <a:spcPct val="150000"/>
              </a:lnSpc>
            </a:pPr>
            <a:r>
              <a:rPr lang="zh-CN" altLang="en-US" sz="2400" b="1" dirty="0">
                <a:solidFill>
                  <a:srgbClr val="FF0000"/>
                </a:solidFill>
                <a:latin typeface="黑体" panose="02010609060101010101" pitchFamily="49" charset="-122"/>
                <a:ea typeface="黑体" panose="02010609060101010101" pitchFamily="49" charset="-122"/>
                <a:cs typeface="+mn-ea"/>
                <a:sym typeface="+mn-lt"/>
              </a:rPr>
              <a:t>激活函数</a:t>
            </a:r>
            <a:r>
              <a:rPr lang="zh-CN" altLang="en-US" sz="2400" dirty="0">
                <a:latin typeface="黑体" panose="02010609060101010101" pitchFamily="49" charset="-122"/>
                <a:ea typeface="黑体" panose="02010609060101010101" pitchFamily="49" charset="-122"/>
                <a:cs typeface="+mn-ea"/>
                <a:sym typeface="+mn-lt"/>
              </a:rPr>
              <a:t>（</a:t>
            </a:r>
            <a:r>
              <a:rPr lang="en-US" altLang="zh-CN" sz="2400" dirty="0">
                <a:latin typeface="黑体" panose="02010609060101010101" pitchFamily="49" charset="-122"/>
                <a:ea typeface="黑体" panose="02010609060101010101" pitchFamily="49" charset="-122"/>
                <a:cs typeface="+mn-ea"/>
                <a:sym typeface="+mn-lt"/>
              </a:rPr>
              <a:t>Activation functions</a:t>
            </a:r>
            <a:r>
              <a:rPr lang="zh-CN" altLang="en-US" sz="2400" dirty="0">
                <a:latin typeface="黑体" panose="02010609060101010101" pitchFamily="49" charset="-122"/>
                <a:ea typeface="黑体" panose="02010609060101010101" pitchFamily="49" charset="-122"/>
                <a:cs typeface="+mn-ea"/>
                <a:sym typeface="+mn-lt"/>
              </a:rPr>
              <a:t>）</a:t>
            </a:r>
            <a:endParaRPr lang="en-US" altLang="zh-CN" sz="2400" dirty="0">
              <a:latin typeface="黑体" panose="02010609060101010101" pitchFamily="49" charset="-122"/>
              <a:ea typeface="黑体" panose="02010609060101010101" pitchFamily="49" charset="-122"/>
              <a:cs typeface="+mn-ea"/>
              <a:sym typeface="+mn-lt"/>
            </a:endParaRPr>
          </a:p>
          <a:p>
            <a:pPr>
              <a:lnSpc>
                <a:spcPct val="150000"/>
              </a:lnSpc>
            </a:pPr>
            <a:r>
              <a:rPr lang="en-US" altLang="zh-CN" sz="2400" dirty="0">
                <a:latin typeface="黑体" panose="02010609060101010101" pitchFamily="49" charset="-122"/>
                <a:ea typeface="黑体" panose="02010609060101010101" pitchFamily="49" charset="-122"/>
                <a:cs typeface="+mn-ea"/>
                <a:sym typeface="+mn-lt"/>
              </a:rPr>
              <a:t>1</a:t>
            </a:r>
            <a:r>
              <a:rPr lang="zh-CN" altLang="en-US" sz="2400" dirty="0">
                <a:latin typeface="黑体" panose="02010609060101010101" pitchFamily="49" charset="-122"/>
                <a:ea typeface="黑体" panose="02010609060101010101" pitchFamily="49" charset="-122"/>
                <a:cs typeface="+mn-ea"/>
                <a:sym typeface="+mn-lt"/>
              </a:rPr>
              <a:t>）将非线性特性引入到神经网络中，每个神经元节点接受上一层神经元的输出值作为本神经元的输入值，并将输入值加权求和后传递给下一层。</a:t>
            </a:r>
            <a:endParaRPr lang="en-US" altLang="zh-CN" sz="2400" dirty="0">
              <a:latin typeface="黑体" panose="02010609060101010101" pitchFamily="49" charset="-122"/>
              <a:ea typeface="黑体" panose="02010609060101010101" pitchFamily="49" charset="-122"/>
              <a:cs typeface="+mn-ea"/>
              <a:sym typeface="+mn-lt"/>
            </a:endParaRPr>
          </a:p>
          <a:p>
            <a:pPr>
              <a:lnSpc>
                <a:spcPct val="150000"/>
              </a:lnSpc>
            </a:pPr>
            <a:r>
              <a:rPr lang="en-US" altLang="zh-CN" sz="2400" dirty="0">
                <a:latin typeface="黑体" panose="02010609060101010101" pitchFamily="49" charset="-122"/>
                <a:ea typeface="黑体" panose="02010609060101010101" pitchFamily="49" charset="-122"/>
                <a:cs typeface="+mn-ea"/>
                <a:sym typeface="+mn-lt"/>
              </a:rPr>
              <a:t>2</a:t>
            </a:r>
            <a:r>
              <a:rPr lang="zh-CN" altLang="en-US" sz="2400" dirty="0">
                <a:latin typeface="黑体" panose="02010609060101010101" pitchFamily="49" charset="-122"/>
                <a:ea typeface="黑体" panose="02010609060101010101" pitchFamily="49" charset="-122"/>
                <a:cs typeface="+mn-ea"/>
                <a:sym typeface="+mn-lt"/>
              </a:rPr>
              <a:t>）在多层神经网络中，上层节点的输出和下层节点的输入之间具有一个函数关系，这个函数称为激活函数（又称激励函数）。</a:t>
            </a:r>
            <a:endParaRPr lang="en-US" altLang="zh-CN" sz="2400" dirty="0">
              <a:latin typeface="黑体" panose="02010609060101010101" pitchFamily="49" charset="-122"/>
              <a:ea typeface="黑体" panose="02010609060101010101" pitchFamily="49" charset="-122"/>
              <a:cs typeface="+mn-ea"/>
              <a:sym typeface="+mn-lt"/>
            </a:endParaRPr>
          </a:p>
          <a:p>
            <a:pPr>
              <a:lnSpc>
                <a:spcPct val="150000"/>
              </a:lnSpc>
            </a:pPr>
            <a:endParaRPr lang="en-US" altLang="zh-CN" sz="2400" dirty="0">
              <a:latin typeface="黑体" panose="02010609060101010101" pitchFamily="49" charset="-122"/>
              <a:ea typeface="黑体" panose="02010609060101010101" pitchFamily="49" charset="-122"/>
              <a:cs typeface="+mn-ea"/>
              <a:sym typeface="+mn-lt"/>
            </a:endParaRPr>
          </a:p>
          <a:p>
            <a:pPr>
              <a:lnSpc>
                <a:spcPct val="150000"/>
              </a:lnSpc>
            </a:pPr>
            <a:r>
              <a:rPr lang="zh-CN" altLang="en-US" sz="2400" dirty="0">
                <a:latin typeface="黑体" panose="02010609060101010101" pitchFamily="49" charset="-122"/>
                <a:ea typeface="黑体" panose="02010609060101010101" pitchFamily="49" charset="-122"/>
                <a:cs typeface="+mn-ea"/>
                <a:sym typeface="+mn-lt"/>
              </a:rPr>
              <a:t>意义：对于人工神经网络模型去学习、理解非常复杂和非线性的函数来说具有十分重要的作用。</a:t>
            </a:r>
            <a:endParaRPr lang="en-US" altLang="zh-CN" sz="2400" dirty="0">
              <a:latin typeface="黑体" panose="02010609060101010101" pitchFamily="49" charset="-122"/>
              <a:ea typeface="黑体" panose="02010609060101010101" pitchFamily="49" charset="-122"/>
              <a:cs typeface="+mn-ea"/>
              <a:sym typeface="+mn-lt"/>
            </a:endParaRPr>
          </a:p>
        </p:txBody>
      </p:sp>
    </p:spTree>
    <p:custDataLst>
      <p:tags r:id="rId1"/>
    </p:custDataLst>
    <p:extLst>
      <p:ext uri="{BB962C8B-B14F-4D97-AF65-F5344CB8AC3E}">
        <p14:creationId xmlns:p14="http://schemas.microsoft.com/office/powerpoint/2010/main" val="36581075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2940445"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七、</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Mish</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2020</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0" name="文本框 9">
            <a:extLst>
              <a:ext uri="{FF2B5EF4-FFF2-40B4-BE49-F238E27FC236}">
                <a16:creationId xmlns:a16="http://schemas.microsoft.com/office/drawing/2014/main" id="{8CF30C46-5DB9-403F-B46F-8501583CC1BC}"/>
              </a:ext>
            </a:extLst>
          </p:cNvPr>
          <p:cNvSpPr txBox="1"/>
          <p:nvPr/>
        </p:nvSpPr>
        <p:spPr>
          <a:xfrm>
            <a:off x="566153" y="1550854"/>
            <a:ext cx="11329436" cy="5106334"/>
          </a:xfrm>
          <a:prstGeom prst="rect">
            <a:avLst/>
          </a:prstGeom>
          <a:noFill/>
        </p:spPr>
        <p:txBody>
          <a:bodyPr wrap="square" rtlCol="0">
            <a:spAutoFit/>
          </a:bodyPr>
          <a:lstStyle/>
          <a:p>
            <a:pPr marL="0" marR="0" lvl="0" indent="0" algn="l" defTabSz="457200" rtl="0" eaLnBrk="1" fontAlgn="auto" latinLnBrk="0" hangingPunct="1">
              <a:lnSpc>
                <a:spcPct val="150000"/>
              </a:lnSpc>
              <a:spcBef>
                <a:spcPts val="600"/>
              </a:spcBef>
              <a:spcAft>
                <a:spcPts val="600"/>
              </a:spcAft>
              <a:buClrTx/>
              <a:buSzTx/>
              <a:buFontTx/>
              <a:buNone/>
              <a:tabLst/>
              <a:defRPr/>
            </a:pP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优点：</a:t>
            </a:r>
            <a:endParaRPr kumimoji="0" lang="en-US" altLang="zh-CN"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endParaRPr>
          </a:p>
          <a:p>
            <a:pPr marL="0" marR="0" lvl="0" indent="0" algn="l" defTabSz="457200" rtl="0" eaLnBrk="1" fontAlgn="auto" latinLnBrk="0" hangingPunct="1">
              <a:lnSpc>
                <a:spcPct val="150000"/>
              </a:lnSpc>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Mish</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激活函数</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无边界</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即正值可以达到任何高度</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避免了由于封顶而导致的饱和</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。理论上对负值的轻微允许允许更好的梯度流，而不是像</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ReLU</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中那样的硬零边界。最后，可能也是最重要的，目前的想法是，</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平滑的</a:t>
            </a:r>
            <a:r>
              <a:rPr lang="zh-CN" altLang="en-US" dirty="0">
                <a:solidFill>
                  <a:srgbClr val="FF0000"/>
                </a:solidFill>
                <a:latin typeface="微软雅黑"/>
                <a:ea typeface="微软雅黑"/>
              </a:rPr>
              <a:t>激活函数允许更好的信息深入神经网络，从而得到更好的准确性和泛化</a:t>
            </a:r>
            <a:r>
              <a:rPr lang="zh-CN" altLang="en-US" dirty="0">
                <a:solidFill>
                  <a:prstClr val="black"/>
                </a:solidFill>
                <a:latin typeface="微软雅黑"/>
                <a:ea typeface="微软雅黑"/>
              </a:rPr>
              <a:t>。</a:t>
            </a:r>
            <a:endParaRPr lang="en-US" altLang="zh-CN" dirty="0">
              <a:solidFill>
                <a:prstClr val="black"/>
              </a:solidFill>
              <a:latin typeface="微软雅黑"/>
              <a:ea typeface="微软雅黑"/>
            </a:endParaRPr>
          </a:p>
          <a:p>
            <a:pPr marL="0" marR="0" lvl="0" indent="0" algn="l" defTabSz="457200" rtl="0" eaLnBrk="1" fontAlgn="auto" latinLnBrk="0" hangingPunct="1">
              <a:lnSpc>
                <a:spcPct val="150000"/>
              </a:lnSpc>
              <a:buClrTx/>
              <a:buSzTx/>
              <a:buFontTx/>
              <a:buNone/>
              <a:tabLst/>
              <a:defRPr/>
            </a:pPr>
            <a:r>
              <a:rPr lang="en-US" altLang="zh-CN" dirty="0">
                <a:solidFill>
                  <a:prstClr val="black"/>
                </a:solidFill>
                <a:latin typeface="微软雅黑"/>
                <a:ea typeface="微软雅黑"/>
              </a:rPr>
              <a:t>2</a:t>
            </a:r>
            <a:r>
              <a:rPr lang="zh-CN" altLang="en-US" dirty="0">
                <a:solidFill>
                  <a:prstClr val="black"/>
                </a:solidFill>
                <a:latin typeface="微软雅黑"/>
                <a:ea typeface="微软雅黑"/>
              </a:rPr>
              <a:t>、</a:t>
            </a:r>
            <a:r>
              <a:rPr lang="en-US" altLang="zh-CN" dirty="0">
                <a:solidFill>
                  <a:prstClr val="black"/>
                </a:solidFill>
                <a:latin typeface="微软雅黑"/>
                <a:ea typeface="微软雅黑"/>
              </a:rPr>
              <a:t>Mish</a:t>
            </a:r>
            <a:r>
              <a:rPr lang="zh-CN" altLang="en-US" dirty="0">
                <a:solidFill>
                  <a:prstClr val="black"/>
                </a:solidFill>
                <a:latin typeface="微软雅黑"/>
                <a:ea typeface="微软雅黑"/>
              </a:rPr>
              <a:t>函数具有以下几个特点</a:t>
            </a:r>
            <a:r>
              <a:rPr lang="en-US" altLang="zh-CN" dirty="0">
                <a:solidFill>
                  <a:prstClr val="black"/>
                </a:solidFill>
                <a:latin typeface="微软雅黑"/>
                <a:ea typeface="微软雅黑"/>
              </a:rPr>
              <a:t>:</a:t>
            </a:r>
          </a:p>
          <a:p>
            <a:pPr marL="0" marR="0" lvl="0" indent="0" algn="l" defTabSz="457200" rtl="0" eaLnBrk="1" fontAlgn="auto" latinLnBrk="0" hangingPunct="1">
              <a:lnSpc>
                <a:spcPct val="150000"/>
              </a:lnSpc>
              <a:buClrTx/>
              <a:buSzTx/>
              <a:buFontTx/>
              <a:buNone/>
              <a:tabLst/>
              <a:defRPr/>
            </a:pPr>
            <a:r>
              <a:rPr lang="en-US" altLang="zh-CN" dirty="0">
                <a:solidFill>
                  <a:prstClr val="black"/>
                </a:solidFill>
                <a:latin typeface="微软雅黑"/>
                <a:ea typeface="微软雅黑"/>
              </a:rPr>
              <a:t>1</a:t>
            </a:r>
            <a:r>
              <a:rPr lang="zh-CN" altLang="en-US" dirty="0">
                <a:solidFill>
                  <a:prstClr val="black"/>
                </a:solidFill>
                <a:latin typeface="微软雅黑"/>
                <a:ea typeface="微软雅黑"/>
              </a:rPr>
              <a:t>）无上界有下界（没有上限），这样可以保证没有饱和区域，因此在训练过程中</a:t>
            </a:r>
            <a:r>
              <a:rPr lang="zh-CN" altLang="en-US" dirty="0">
                <a:solidFill>
                  <a:srgbClr val="FF0000"/>
                </a:solidFill>
                <a:latin typeface="微软雅黑"/>
                <a:ea typeface="微软雅黑"/>
              </a:rPr>
              <a:t>不会有梯度消失的问题</a:t>
            </a:r>
            <a:r>
              <a:rPr lang="zh-CN" altLang="en-US" dirty="0">
                <a:solidFill>
                  <a:prstClr val="black"/>
                </a:solidFill>
                <a:latin typeface="微软雅黑"/>
                <a:ea typeface="微软雅黑"/>
              </a:rPr>
              <a:t>，这个和</a:t>
            </a:r>
            <a:r>
              <a:rPr lang="en-US" altLang="zh-CN" dirty="0" err="1">
                <a:solidFill>
                  <a:prstClr val="black"/>
                </a:solidFill>
                <a:latin typeface="微软雅黑"/>
                <a:ea typeface="微软雅黑"/>
              </a:rPr>
              <a:t>relu</a:t>
            </a:r>
            <a:r>
              <a:rPr lang="zh-CN" altLang="en-US" dirty="0">
                <a:solidFill>
                  <a:prstClr val="black"/>
                </a:solidFill>
                <a:latin typeface="微软雅黑"/>
                <a:ea typeface="微软雅黑"/>
              </a:rPr>
              <a:t>后面的激活函数一样。有下限的话能够保证具有一定的</a:t>
            </a:r>
            <a:r>
              <a:rPr lang="en-US" altLang="zh-CN" dirty="0">
                <a:solidFill>
                  <a:prstClr val="black"/>
                </a:solidFill>
                <a:latin typeface="微软雅黑"/>
                <a:ea typeface="微软雅黑"/>
              </a:rPr>
              <a:t>regularization effect</a:t>
            </a:r>
            <a:r>
              <a:rPr lang="zh-CN" altLang="en-US" dirty="0">
                <a:solidFill>
                  <a:prstClr val="black"/>
                </a:solidFill>
                <a:latin typeface="微软雅黑"/>
                <a:ea typeface="微软雅黑"/>
              </a:rPr>
              <a:t>，这</a:t>
            </a:r>
            <a:r>
              <a:rPr lang="zh-CN" altLang="en-US" dirty="0">
                <a:solidFill>
                  <a:srgbClr val="FF0000"/>
                </a:solidFill>
                <a:latin typeface="微软雅黑"/>
                <a:ea typeface="微软雅黑"/>
              </a:rPr>
              <a:t>对于神经网络训练来说是一个很好的特性</a:t>
            </a:r>
            <a:r>
              <a:rPr lang="zh-CN" altLang="en-US" dirty="0">
                <a:solidFill>
                  <a:prstClr val="black"/>
                </a:solidFill>
                <a:latin typeface="微软雅黑"/>
                <a:ea typeface="微软雅黑"/>
              </a:rPr>
              <a:t>。</a:t>
            </a:r>
            <a:endParaRPr lang="en-US" altLang="zh-CN" dirty="0">
              <a:solidFill>
                <a:prstClr val="black"/>
              </a:solidFill>
              <a:latin typeface="微软雅黑"/>
              <a:ea typeface="微软雅黑"/>
            </a:endParaRPr>
          </a:p>
          <a:p>
            <a:pPr marL="0" marR="0" lvl="0" indent="0" algn="l" defTabSz="457200" rtl="0" eaLnBrk="1" fontAlgn="auto" latinLnBrk="0" hangingPunct="1">
              <a:lnSpc>
                <a:spcPct val="150000"/>
              </a:lnSpc>
              <a:buClrTx/>
              <a:buSzTx/>
              <a:buFontTx/>
              <a:buNone/>
              <a:tabLst/>
              <a:defRPr/>
            </a:pPr>
            <a:r>
              <a:rPr lang="en-US" altLang="zh-CN" dirty="0">
                <a:solidFill>
                  <a:prstClr val="black"/>
                </a:solidFill>
                <a:latin typeface="微软雅黑"/>
                <a:ea typeface="微软雅黑"/>
              </a:rPr>
              <a:t>2</a:t>
            </a:r>
            <a:r>
              <a:rPr lang="zh-CN" altLang="en-US" dirty="0">
                <a:solidFill>
                  <a:prstClr val="black"/>
                </a:solidFill>
                <a:latin typeface="微软雅黑"/>
                <a:ea typeface="微软雅黑"/>
              </a:rPr>
              <a:t>）非单调性函数，输入较小负数的时候往往梯度回传也会很小，这样会导致</a:t>
            </a:r>
            <a:r>
              <a:rPr lang="zh-CN" altLang="en-US" dirty="0">
                <a:solidFill>
                  <a:srgbClr val="FF0000"/>
                </a:solidFill>
                <a:latin typeface="微软雅黑"/>
                <a:ea typeface="微软雅黑"/>
              </a:rPr>
              <a:t>收敛较慢</a:t>
            </a:r>
            <a:r>
              <a:rPr lang="zh-CN" altLang="en-US" dirty="0">
                <a:solidFill>
                  <a:prstClr val="black"/>
                </a:solidFill>
                <a:latin typeface="微软雅黑"/>
                <a:ea typeface="微软雅黑"/>
              </a:rPr>
              <a:t>，但是如果输入较大负数的时候不缩小的话，又容易梯度爆炸。这种性质</a:t>
            </a:r>
            <a:r>
              <a:rPr lang="zh-CN" altLang="en-US" dirty="0">
                <a:solidFill>
                  <a:srgbClr val="FF0000"/>
                </a:solidFill>
                <a:latin typeface="微软雅黑"/>
                <a:ea typeface="微软雅黑"/>
              </a:rPr>
              <a:t>有助于小的负值，从而稳定网络梯度流</a:t>
            </a:r>
            <a:r>
              <a:rPr lang="zh-CN" altLang="en-US" dirty="0">
                <a:solidFill>
                  <a:prstClr val="black"/>
                </a:solidFill>
                <a:latin typeface="微软雅黑"/>
                <a:ea typeface="微软雅黑"/>
              </a:rPr>
              <a:t>。</a:t>
            </a:r>
            <a:endParaRPr lang="en-US" altLang="zh-CN" dirty="0">
              <a:solidFill>
                <a:prstClr val="black"/>
              </a:solidFill>
              <a:latin typeface="微软雅黑"/>
              <a:ea typeface="微软雅黑"/>
            </a:endParaRPr>
          </a:p>
          <a:p>
            <a:pPr marL="0" marR="0" lvl="0" indent="0" algn="l" defTabSz="457200" rtl="0" eaLnBrk="1" fontAlgn="auto" latinLnBrk="0" hangingPunct="1">
              <a:lnSpc>
                <a:spcPct val="150000"/>
              </a:lnSpc>
              <a:buClrTx/>
              <a:buSzTx/>
              <a:buFontTx/>
              <a:buNone/>
              <a:tabLst/>
              <a:defRPr/>
            </a:pPr>
            <a:r>
              <a:rPr lang="en-US" altLang="zh-CN" dirty="0">
                <a:solidFill>
                  <a:prstClr val="black"/>
                </a:solidFill>
                <a:latin typeface="微软雅黑"/>
                <a:ea typeface="微软雅黑"/>
              </a:rPr>
              <a:t>3</a:t>
            </a:r>
            <a:r>
              <a:rPr lang="zh-CN" altLang="en-US" dirty="0">
                <a:solidFill>
                  <a:prstClr val="black"/>
                </a:solidFill>
                <a:latin typeface="微软雅黑"/>
                <a:ea typeface="微软雅黑"/>
              </a:rPr>
              <a:t>）</a:t>
            </a:r>
            <a:r>
              <a:rPr lang="zh-CN" altLang="en-US" dirty="0">
                <a:solidFill>
                  <a:srgbClr val="FF0000"/>
                </a:solidFill>
                <a:latin typeface="微软雅黑"/>
                <a:ea typeface="微软雅黑"/>
              </a:rPr>
              <a:t>无穷阶连续性和光滑性</a:t>
            </a:r>
            <a:r>
              <a:rPr lang="zh-CN" altLang="en-US" dirty="0">
                <a:solidFill>
                  <a:prstClr val="black"/>
                </a:solidFill>
                <a:latin typeface="微软雅黑"/>
                <a:ea typeface="微软雅黑"/>
              </a:rPr>
              <a:t>，</a:t>
            </a:r>
            <a:r>
              <a:rPr lang="en-US" altLang="zh-CN" dirty="0">
                <a:solidFill>
                  <a:prstClr val="black"/>
                </a:solidFill>
                <a:latin typeface="微软雅黑"/>
                <a:ea typeface="微软雅黑"/>
              </a:rPr>
              <a:t>Mish</a:t>
            </a:r>
            <a:r>
              <a:rPr lang="zh-CN" altLang="en-US" dirty="0">
                <a:solidFill>
                  <a:prstClr val="black"/>
                </a:solidFill>
                <a:latin typeface="微软雅黑"/>
                <a:ea typeface="微软雅黑"/>
              </a:rPr>
              <a:t>函数是光滑函数，具有较好的泛化能力和结果的有效优化能力，可以提高结果的质量。</a:t>
            </a:r>
          </a:p>
        </p:txBody>
      </p:sp>
    </p:spTree>
    <p:custDataLst>
      <p:tags r:id="rId1"/>
    </p:custDataLst>
    <p:extLst>
      <p:ext uri="{BB962C8B-B14F-4D97-AF65-F5344CB8AC3E}">
        <p14:creationId xmlns:p14="http://schemas.microsoft.com/office/powerpoint/2010/main" val="220241556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301136" y="458663"/>
            <a:ext cx="2968683" cy="461665"/>
          </a:xfrm>
          <a:prstGeom prst="rect">
            <a:avLst/>
          </a:prstGeom>
          <a:noFill/>
        </p:spPr>
        <p:txBody>
          <a:bodyPr wrap="square" rtlCol="0">
            <a:spAutoFit/>
          </a:bodyPr>
          <a:lstStyle/>
          <a:p>
            <a:pPr algn="ctr">
              <a:defRPr/>
            </a:pPr>
            <a:r>
              <a:rPr lang="zh-CN" altLang="en-US" sz="2400" dirty="0">
                <a:solidFill>
                  <a:prstClr val="black"/>
                </a:solidFill>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2" y="1150744"/>
            <a:ext cx="11782441" cy="101566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八、</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Phish</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2022</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a:p>
            <a:r>
              <a:rPr lang="zh-CN" altLang="en-US" sz="2000" dirty="0">
                <a:solidFill>
                  <a:prstClr val="black"/>
                </a:solidFill>
                <a:latin typeface="微软雅黑"/>
                <a:ea typeface="微软雅黑"/>
              </a:rPr>
              <a:t>来源：</a:t>
            </a:r>
            <a:r>
              <a:rPr lang="en-US" altLang="zh-CN" sz="2000" dirty="0">
                <a:solidFill>
                  <a:prstClr val="black"/>
                </a:solidFill>
                <a:latin typeface="微软雅黑"/>
                <a:ea typeface="微软雅黑"/>
              </a:rPr>
              <a:t>Free-form Image Inpainting with Gated Convolution</a:t>
            </a:r>
          </a:p>
        </p:txBody>
      </p:sp>
      <p:pic>
        <p:nvPicPr>
          <p:cNvPr id="4" name="图片 3">
            <a:extLst>
              <a:ext uri="{FF2B5EF4-FFF2-40B4-BE49-F238E27FC236}">
                <a16:creationId xmlns:a16="http://schemas.microsoft.com/office/drawing/2014/main" id="{DAF80FA9-B5FC-4527-BDD6-874395B3F9F9}"/>
              </a:ext>
            </a:extLst>
          </p:cNvPr>
          <p:cNvPicPr>
            <a:picLocks noChangeAspect="1"/>
          </p:cNvPicPr>
          <p:nvPr/>
        </p:nvPicPr>
        <p:blipFill rotWithShape="1">
          <a:blip r:embed="rId6"/>
          <a:srcRect r="3389"/>
          <a:stretch/>
        </p:blipFill>
        <p:spPr>
          <a:xfrm>
            <a:off x="566153" y="2850158"/>
            <a:ext cx="3633224" cy="807441"/>
          </a:xfrm>
          <a:prstGeom prst="rect">
            <a:avLst/>
          </a:prstGeom>
        </p:spPr>
      </p:pic>
      <p:pic>
        <p:nvPicPr>
          <p:cNvPr id="7" name="图片 6">
            <a:extLst>
              <a:ext uri="{FF2B5EF4-FFF2-40B4-BE49-F238E27FC236}">
                <a16:creationId xmlns:a16="http://schemas.microsoft.com/office/drawing/2014/main" id="{D114D6CB-D10E-4312-9766-9575A172B231}"/>
              </a:ext>
            </a:extLst>
          </p:cNvPr>
          <p:cNvPicPr>
            <a:picLocks noChangeAspect="1"/>
          </p:cNvPicPr>
          <p:nvPr/>
        </p:nvPicPr>
        <p:blipFill>
          <a:blip r:embed="rId7"/>
          <a:stretch>
            <a:fillRect/>
          </a:stretch>
        </p:blipFill>
        <p:spPr>
          <a:xfrm>
            <a:off x="4190988" y="2439660"/>
            <a:ext cx="7329728" cy="1611657"/>
          </a:xfrm>
          <a:prstGeom prst="rect">
            <a:avLst/>
          </a:prstGeom>
        </p:spPr>
      </p:pic>
    </p:spTree>
    <p:custDataLst>
      <p:tags r:id="rId1"/>
    </p:custDataLst>
    <p:extLst>
      <p:ext uri="{BB962C8B-B14F-4D97-AF65-F5344CB8AC3E}">
        <p14:creationId xmlns:p14="http://schemas.microsoft.com/office/powerpoint/2010/main" val="10255212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2940445" cy="400110"/>
          </a:xfrm>
          <a:prstGeom prst="rect">
            <a:avLst/>
          </a:prstGeom>
        </p:spPr>
        <p:txBody>
          <a:bodyPr wrap="square">
            <a:spAutoFit/>
          </a:bodyPr>
          <a:lstStyle/>
          <a:p>
            <a:pPr>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八、</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Phish</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2022</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0" name="文本框 9">
            <a:extLst>
              <a:ext uri="{FF2B5EF4-FFF2-40B4-BE49-F238E27FC236}">
                <a16:creationId xmlns:a16="http://schemas.microsoft.com/office/drawing/2014/main" id="{8CF30C46-5DB9-403F-B46F-8501583CC1BC}"/>
              </a:ext>
            </a:extLst>
          </p:cNvPr>
          <p:cNvSpPr txBox="1"/>
          <p:nvPr/>
        </p:nvSpPr>
        <p:spPr>
          <a:xfrm>
            <a:off x="566153" y="1610991"/>
            <a:ext cx="11329436" cy="2315827"/>
          </a:xfrm>
          <a:prstGeom prst="rect">
            <a:avLst/>
          </a:prstGeom>
          <a:noFill/>
        </p:spPr>
        <p:txBody>
          <a:bodyPr wrap="square" rtlCol="0">
            <a:spAutoFit/>
          </a:bodyPr>
          <a:lstStyle/>
          <a:p>
            <a:pPr marL="0" marR="0" lvl="0" indent="0" algn="l" defTabSz="457200" rtl="0" eaLnBrk="1" fontAlgn="auto" latinLnBrk="0" hangingPunct="1">
              <a:spcBef>
                <a:spcPts val="600"/>
              </a:spcBef>
              <a:spcAft>
                <a:spcPts val="600"/>
              </a:spcAft>
              <a:buClrTx/>
              <a:buSzTx/>
              <a:buFontTx/>
              <a:buNone/>
              <a:tabLst/>
              <a:defRPr/>
            </a:pPr>
            <a:r>
              <a:rPr kumimoji="0" lang="zh-CN" altLang="en-US" sz="18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rPr>
              <a:t>优点：</a:t>
            </a:r>
            <a:endParaRPr kumimoji="0" lang="en-US" altLang="zh-CN" sz="2000" b="0" i="0" u="none" strike="noStrike" kern="1200" cap="none" spc="0" normalizeH="0" baseline="0" noProof="0" dirty="0">
              <a:ln>
                <a:noFill/>
              </a:ln>
              <a:solidFill>
                <a:prstClr val="black"/>
              </a:solidFill>
              <a:effectLst/>
              <a:highlight>
                <a:srgbClr val="FFFF00"/>
              </a:highlight>
              <a:uLnTx/>
              <a:uFillTx/>
              <a:latin typeface="微软雅黑"/>
              <a:ea typeface="微软雅黑"/>
              <a:cs typeface="+mn-cs"/>
            </a:endParaRPr>
          </a:p>
          <a:p>
            <a:pPr>
              <a:lnSpc>
                <a:spcPct val="150000"/>
              </a:lnSpc>
              <a:spcBef>
                <a:spcPts val="0"/>
              </a:spcBef>
              <a:spcAft>
                <a:spcPts val="2000"/>
              </a:spcAft>
            </a:pPr>
            <a:r>
              <a:rPr lang="en-US" altLang="zh-CN" dirty="0">
                <a:solidFill>
                  <a:prstClr val="black"/>
                </a:solidFill>
                <a:latin typeface="微软雅黑"/>
                <a:ea typeface="微软雅黑"/>
              </a:rPr>
              <a:t>Phish</a:t>
            </a:r>
            <a:r>
              <a:rPr lang="zh-CN" altLang="en-US" dirty="0">
                <a:solidFill>
                  <a:prstClr val="black"/>
                </a:solidFill>
                <a:latin typeface="微软雅黑"/>
                <a:ea typeface="微软雅黑"/>
              </a:rPr>
              <a:t>是非单调的，不像其他激活函数的斜率是完全正的。从</a:t>
            </a:r>
            <a:r>
              <a:rPr lang="en-US" altLang="zh-CN" dirty="0">
                <a:solidFill>
                  <a:prstClr val="black"/>
                </a:solidFill>
                <a:latin typeface="微软雅黑"/>
                <a:ea typeface="微软雅黑"/>
              </a:rPr>
              <a:t>[0</a:t>
            </a:r>
            <a:r>
              <a:rPr lang="zh-CN" altLang="en-US" dirty="0">
                <a:solidFill>
                  <a:prstClr val="black"/>
                </a:solidFill>
                <a:latin typeface="微软雅黑"/>
                <a:ea typeface="微软雅黑"/>
              </a:rPr>
              <a:t>，∞</a:t>
            </a:r>
            <a:r>
              <a:rPr lang="en-US" altLang="zh-CN" dirty="0">
                <a:solidFill>
                  <a:prstClr val="black"/>
                </a:solidFill>
                <a:latin typeface="微软雅黑"/>
                <a:ea typeface="微软雅黑"/>
              </a:rPr>
              <a:t>]</a:t>
            </a:r>
            <a:r>
              <a:rPr lang="zh-CN" altLang="en-US" dirty="0">
                <a:solidFill>
                  <a:prstClr val="black"/>
                </a:solidFill>
                <a:latin typeface="微软雅黑"/>
                <a:ea typeface="微软雅黑"/>
              </a:rPr>
              <a:t>开始的区间上，它是完全正的，并且通过原点</a:t>
            </a:r>
            <a:r>
              <a:rPr lang="en-US" altLang="zh-CN" dirty="0">
                <a:solidFill>
                  <a:prstClr val="black"/>
                </a:solidFill>
                <a:latin typeface="微软雅黑"/>
                <a:ea typeface="微软雅黑"/>
              </a:rPr>
              <a:t>(0,0)</a:t>
            </a:r>
            <a:r>
              <a:rPr lang="zh-CN" altLang="en-US" dirty="0">
                <a:solidFill>
                  <a:prstClr val="black"/>
                </a:solidFill>
                <a:latin typeface="微软雅黑"/>
                <a:ea typeface="微软雅黑"/>
              </a:rPr>
              <a:t>。</a:t>
            </a:r>
            <a:r>
              <a:rPr lang="en-US" altLang="zh-CN" dirty="0">
                <a:solidFill>
                  <a:prstClr val="black"/>
                </a:solidFill>
                <a:latin typeface="微软雅黑"/>
                <a:ea typeface="微软雅黑"/>
              </a:rPr>
              <a:t>Phish</a:t>
            </a:r>
            <a:r>
              <a:rPr lang="zh-CN" altLang="en-US" dirty="0">
                <a:solidFill>
                  <a:prstClr val="black"/>
                </a:solidFill>
                <a:latin typeface="微软雅黑"/>
                <a:ea typeface="微软雅黑"/>
              </a:rPr>
              <a:t>使用连续性、可微性和非单调性的概念来估计反向传播中的更新。</a:t>
            </a:r>
          </a:p>
          <a:p>
            <a:pPr>
              <a:lnSpc>
                <a:spcPct val="150000"/>
              </a:lnSpc>
              <a:spcBef>
                <a:spcPts val="0"/>
              </a:spcBef>
              <a:spcAft>
                <a:spcPts val="2000"/>
              </a:spcAft>
            </a:pPr>
            <a:r>
              <a:rPr lang="en-US" altLang="zh-CN" dirty="0">
                <a:solidFill>
                  <a:prstClr val="black"/>
                </a:solidFill>
                <a:latin typeface="微软雅黑"/>
                <a:ea typeface="微软雅黑"/>
              </a:rPr>
              <a:t>Phish</a:t>
            </a:r>
            <a:r>
              <a:rPr lang="zh-CN" altLang="en-US" dirty="0">
                <a:solidFill>
                  <a:prstClr val="black"/>
                </a:solidFill>
                <a:latin typeface="微软雅黑"/>
                <a:ea typeface="微软雅黑"/>
              </a:rPr>
              <a:t>是一种新型的非单调激活函数。它在</a:t>
            </a:r>
            <a:r>
              <a:rPr lang="en-US" altLang="zh-CN" dirty="0">
                <a:solidFill>
                  <a:prstClr val="black"/>
                </a:solidFill>
                <a:latin typeface="微软雅黑"/>
                <a:ea typeface="微软雅黑"/>
              </a:rPr>
              <a:t>MNIST</a:t>
            </a:r>
            <a:r>
              <a:rPr lang="zh-CN" altLang="en-US" dirty="0">
                <a:solidFill>
                  <a:prstClr val="black"/>
                </a:solidFill>
                <a:latin typeface="微软雅黑"/>
                <a:ea typeface="微软雅黑"/>
              </a:rPr>
              <a:t>和</a:t>
            </a:r>
            <a:r>
              <a:rPr lang="en-US" altLang="zh-CN" dirty="0">
                <a:solidFill>
                  <a:prstClr val="black"/>
                </a:solidFill>
                <a:latin typeface="微软雅黑"/>
                <a:ea typeface="微软雅黑"/>
              </a:rPr>
              <a:t>CIFAR-10</a:t>
            </a:r>
            <a:r>
              <a:rPr lang="zh-CN" altLang="en-US" dirty="0">
                <a:solidFill>
                  <a:prstClr val="black"/>
                </a:solidFill>
                <a:latin typeface="微软雅黑"/>
                <a:ea typeface="微软雅黑"/>
              </a:rPr>
              <a:t>图像分类方面的性能高于</a:t>
            </a:r>
            <a:r>
              <a:rPr lang="en-US" altLang="zh-CN" dirty="0">
                <a:solidFill>
                  <a:prstClr val="black"/>
                </a:solidFill>
                <a:latin typeface="微软雅黑"/>
                <a:ea typeface="微软雅黑"/>
              </a:rPr>
              <a:t>Sigmoid</a:t>
            </a:r>
            <a:r>
              <a:rPr lang="zh-CN" altLang="en-US" dirty="0">
                <a:solidFill>
                  <a:prstClr val="black"/>
                </a:solidFill>
                <a:latin typeface="微软雅黑"/>
                <a:ea typeface="微软雅黑"/>
              </a:rPr>
              <a:t>和</a:t>
            </a:r>
            <a:r>
              <a:rPr lang="en-US" altLang="zh-CN" dirty="0" err="1">
                <a:solidFill>
                  <a:prstClr val="black"/>
                </a:solidFill>
                <a:latin typeface="微软雅黑"/>
                <a:ea typeface="微软雅黑"/>
              </a:rPr>
              <a:t>TanH</a:t>
            </a:r>
            <a:r>
              <a:rPr lang="zh-CN" altLang="en-US" dirty="0">
                <a:solidFill>
                  <a:prstClr val="black"/>
                </a:solidFill>
                <a:latin typeface="微软雅黑"/>
                <a:ea typeface="微软雅黑"/>
              </a:rPr>
              <a:t>，在损失最小化方面与</a:t>
            </a:r>
            <a:r>
              <a:rPr lang="en-US" altLang="zh-CN" dirty="0">
                <a:solidFill>
                  <a:prstClr val="black"/>
                </a:solidFill>
                <a:latin typeface="微软雅黑"/>
                <a:ea typeface="微软雅黑"/>
              </a:rPr>
              <a:t>Swish</a:t>
            </a:r>
            <a:r>
              <a:rPr lang="zh-CN" altLang="en-US" dirty="0">
                <a:solidFill>
                  <a:prstClr val="black"/>
                </a:solidFill>
                <a:latin typeface="微软雅黑"/>
                <a:ea typeface="微软雅黑"/>
              </a:rPr>
              <a:t>不相上下。其导数从原点（</a:t>
            </a:r>
            <a:r>
              <a:rPr lang="en-US" altLang="zh-CN" dirty="0">
                <a:solidFill>
                  <a:prstClr val="black"/>
                </a:solidFill>
                <a:latin typeface="微软雅黑"/>
                <a:ea typeface="微软雅黑"/>
              </a:rPr>
              <a:t>0</a:t>
            </a:r>
            <a:r>
              <a:rPr lang="zh-CN" altLang="en-US" dirty="0">
                <a:solidFill>
                  <a:prstClr val="black"/>
                </a:solidFill>
                <a:latin typeface="微软雅黑"/>
                <a:ea typeface="微软雅黑"/>
              </a:rPr>
              <a:t>，</a:t>
            </a:r>
            <a:r>
              <a:rPr lang="en-US" altLang="zh-CN" dirty="0">
                <a:solidFill>
                  <a:prstClr val="black"/>
                </a:solidFill>
                <a:latin typeface="微软雅黑"/>
                <a:ea typeface="微软雅黑"/>
              </a:rPr>
              <a:t>0</a:t>
            </a:r>
            <a:r>
              <a:rPr lang="zh-CN" altLang="en-US" dirty="0">
                <a:solidFill>
                  <a:prstClr val="black"/>
                </a:solidFill>
                <a:latin typeface="微软雅黑"/>
                <a:ea typeface="微软雅黑"/>
              </a:rPr>
              <a:t>）向右总是正的。与</a:t>
            </a:r>
            <a:r>
              <a:rPr lang="en-US" altLang="zh-CN" dirty="0" err="1">
                <a:solidFill>
                  <a:prstClr val="black"/>
                </a:solidFill>
                <a:latin typeface="微软雅黑"/>
                <a:ea typeface="微软雅黑"/>
              </a:rPr>
              <a:t>ReLU</a:t>
            </a:r>
            <a:r>
              <a:rPr lang="zh-CN" altLang="en-US" dirty="0">
                <a:solidFill>
                  <a:prstClr val="black"/>
                </a:solidFill>
                <a:latin typeface="微软雅黑"/>
                <a:ea typeface="微软雅黑"/>
              </a:rPr>
              <a:t>不同，</a:t>
            </a:r>
            <a:r>
              <a:rPr lang="en-US" altLang="zh-CN" dirty="0">
                <a:solidFill>
                  <a:prstClr val="black"/>
                </a:solidFill>
                <a:latin typeface="微软雅黑"/>
                <a:ea typeface="微软雅黑"/>
              </a:rPr>
              <a:t>Phish</a:t>
            </a:r>
            <a:r>
              <a:rPr lang="zh-CN" altLang="en-US" dirty="0">
                <a:solidFill>
                  <a:prstClr val="black"/>
                </a:solidFill>
                <a:latin typeface="微软雅黑"/>
                <a:ea typeface="微软雅黑"/>
              </a:rPr>
              <a:t>是完全可微的。</a:t>
            </a:r>
          </a:p>
        </p:txBody>
      </p:sp>
    </p:spTree>
    <p:custDataLst>
      <p:tags r:id="rId1"/>
    </p:custDataLst>
    <p:extLst>
      <p:ext uri="{BB962C8B-B14F-4D97-AF65-F5344CB8AC3E}">
        <p14:creationId xmlns:p14="http://schemas.microsoft.com/office/powerpoint/2010/main" val="211016518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1">
            <a:extLst>
              <a:ext uri="{FF2B5EF4-FFF2-40B4-BE49-F238E27FC236}">
                <a16:creationId xmlns:a16="http://schemas.microsoft.com/office/drawing/2014/main" id="{0BB56659-47FD-46F5-969A-9B9CD51E09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7999"/>
          </a:xfrm>
          <a:prstGeom prst="rect">
            <a:avLst/>
          </a:prstGeom>
        </p:spPr>
      </p:pic>
      <p:pic>
        <p:nvPicPr>
          <p:cNvPr id="3" name="图形 2">
            <a:extLst>
              <a:ext uri="{FF2B5EF4-FFF2-40B4-BE49-F238E27FC236}">
                <a16:creationId xmlns:a16="http://schemas.microsoft.com/office/drawing/2014/main" id="{FFC81152-5B22-4B3A-B7B8-B122E69DD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85988" y="1921855"/>
            <a:ext cx="2657475" cy="2571750"/>
          </a:xfrm>
          <a:prstGeom prst="rect">
            <a:avLst/>
          </a:prstGeom>
        </p:spPr>
      </p:pic>
      <p:sp>
        <p:nvSpPr>
          <p:cNvPr id="4" name="ïṣ1iḓe">
            <a:extLst>
              <a:ext uri="{FF2B5EF4-FFF2-40B4-BE49-F238E27FC236}">
                <a16:creationId xmlns:a16="http://schemas.microsoft.com/office/drawing/2014/main" id="{4D7123C5-1003-4170-8201-48BDD7BE6056}"/>
              </a:ext>
            </a:extLst>
          </p:cNvPr>
          <p:cNvSpPr/>
          <p:nvPr/>
        </p:nvSpPr>
        <p:spPr>
          <a:xfrm>
            <a:off x="3203840" y="3135564"/>
            <a:ext cx="6534333" cy="1417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1" hangingPunct="1">
              <a:spcBef>
                <a:spcPct val="0"/>
              </a:spcBef>
              <a:buFontTx/>
              <a:buNone/>
            </a:pPr>
            <a:r>
              <a:rPr lang="en-US" altLang="zh-CN" b="1" dirty="0">
                <a:cs typeface="+mn-ea"/>
                <a:sym typeface="+mn-lt"/>
              </a:rPr>
              <a:t> </a:t>
            </a:r>
            <a:endParaRPr lang="zh-CN" altLang="en-US" dirty="0">
              <a:cs typeface="+mn-ea"/>
              <a:sym typeface="+mn-lt"/>
            </a:endParaRPr>
          </a:p>
        </p:txBody>
      </p:sp>
      <p:sp>
        <p:nvSpPr>
          <p:cNvPr id="5" name="îšḷídè">
            <a:extLst>
              <a:ext uri="{FF2B5EF4-FFF2-40B4-BE49-F238E27FC236}">
                <a16:creationId xmlns:a16="http://schemas.microsoft.com/office/drawing/2014/main" id="{119A58AD-7103-4AA3-8D04-969BD76A08E2}"/>
              </a:ext>
            </a:extLst>
          </p:cNvPr>
          <p:cNvSpPr/>
          <p:nvPr/>
        </p:nvSpPr>
        <p:spPr>
          <a:xfrm rot="8520000">
            <a:off x="9023967" y="2533259"/>
            <a:ext cx="1680836" cy="1680836"/>
          </a:xfrm>
          <a:prstGeom prst="teardrop">
            <a:avLst/>
          </a:prstGeom>
          <a:solidFill>
            <a:srgbClr val="6F9FBD"/>
          </a:solidFill>
          <a:ln w="2222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lvl="0" algn="l" defTabSz="913765"/>
            <a:endParaRPr lang="zh-CN" altLang="en-US" sz="2000" b="1" dirty="0">
              <a:solidFill>
                <a:schemeClr val="bg1"/>
              </a:solidFill>
              <a:cs typeface="+mn-ea"/>
              <a:sym typeface="+mn-lt"/>
            </a:endParaRPr>
          </a:p>
        </p:txBody>
      </p:sp>
      <p:sp>
        <p:nvSpPr>
          <p:cNvPr id="7" name="iconfont-11910-5686862">
            <a:extLst>
              <a:ext uri="{FF2B5EF4-FFF2-40B4-BE49-F238E27FC236}">
                <a16:creationId xmlns:a16="http://schemas.microsoft.com/office/drawing/2014/main" id="{D3CCA0D8-001C-49AE-8635-3F5B732AEB42}"/>
              </a:ext>
            </a:extLst>
          </p:cNvPr>
          <p:cNvSpPr>
            <a:spLocks noChangeAspect="1"/>
          </p:cNvSpPr>
          <p:nvPr/>
        </p:nvSpPr>
        <p:spPr bwMode="auto">
          <a:xfrm rot="16200000">
            <a:off x="671011" y="5880849"/>
            <a:ext cx="320765" cy="366309"/>
          </a:xfrm>
          <a:custGeom>
            <a:avLst/>
            <a:gdLst>
              <a:gd name="T0" fmla="*/ 4621 w 9242"/>
              <a:gd name="T1" fmla="*/ 10555 h 10555"/>
              <a:gd name="T2" fmla="*/ 4034 w 9242"/>
              <a:gd name="T3" fmla="*/ 10285 h 10555"/>
              <a:gd name="T4" fmla="*/ 244 w 9242"/>
              <a:gd name="T5" fmla="*/ 5872 h 10555"/>
              <a:gd name="T6" fmla="*/ 127 w 9242"/>
              <a:gd name="T7" fmla="*/ 5043 h 10555"/>
              <a:gd name="T8" fmla="*/ 831 w 9242"/>
              <a:gd name="T9" fmla="*/ 4592 h 10555"/>
              <a:gd name="T10" fmla="*/ 2221 w 9242"/>
              <a:gd name="T11" fmla="*/ 4592 h 10555"/>
              <a:gd name="T12" fmla="*/ 2221 w 9242"/>
              <a:gd name="T13" fmla="*/ 1200 h 10555"/>
              <a:gd name="T14" fmla="*/ 3421 w 9242"/>
              <a:gd name="T15" fmla="*/ 0 h 10555"/>
              <a:gd name="T16" fmla="*/ 5821 w 9242"/>
              <a:gd name="T17" fmla="*/ 0 h 10555"/>
              <a:gd name="T18" fmla="*/ 7021 w 9242"/>
              <a:gd name="T19" fmla="*/ 1200 h 10555"/>
              <a:gd name="T20" fmla="*/ 7021 w 9242"/>
              <a:gd name="T21" fmla="*/ 4591 h 10555"/>
              <a:gd name="T22" fmla="*/ 8411 w 9242"/>
              <a:gd name="T23" fmla="*/ 4591 h 10555"/>
              <a:gd name="T24" fmla="*/ 9115 w 9242"/>
              <a:gd name="T25" fmla="*/ 5042 h 10555"/>
              <a:gd name="T26" fmla="*/ 8999 w 9242"/>
              <a:gd name="T27" fmla="*/ 5871 h 10555"/>
              <a:gd name="T28" fmla="*/ 5209 w 9242"/>
              <a:gd name="T29" fmla="*/ 10285 h 10555"/>
              <a:gd name="T30" fmla="*/ 4621 w 9242"/>
              <a:gd name="T31" fmla="*/ 10555 h 10555"/>
              <a:gd name="T32" fmla="*/ 886 w 9242"/>
              <a:gd name="T33" fmla="*/ 5392 h 10555"/>
              <a:gd name="T34" fmla="*/ 4621 w 9242"/>
              <a:gd name="T35" fmla="*/ 9742 h 10555"/>
              <a:gd name="T36" fmla="*/ 8356 w 9242"/>
              <a:gd name="T37" fmla="*/ 5392 h 10555"/>
              <a:gd name="T38" fmla="*/ 6221 w 9242"/>
              <a:gd name="T39" fmla="*/ 5392 h 10555"/>
              <a:gd name="T40" fmla="*/ 6221 w 9242"/>
              <a:gd name="T41" fmla="*/ 1200 h 10555"/>
              <a:gd name="T42" fmla="*/ 5821 w 9242"/>
              <a:gd name="T43" fmla="*/ 800 h 10555"/>
              <a:gd name="T44" fmla="*/ 3421 w 9242"/>
              <a:gd name="T45" fmla="*/ 800 h 10555"/>
              <a:gd name="T46" fmla="*/ 3021 w 9242"/>
              <a:gd name="T47" fmla="*/ 1200 h 10555"/>
              <a:gd name="T48" fmla="*/ 3021 w 9242"/>
              <a:gd name="T49" fmla="*/ 5391 h 10555"/>
              <a:gd name="T50" fmla="*/ 886 w 9242"/>
              <a:gd name="T51" fmla="*/ 5391 h 10555"/>
              <a:gd name="T52" fmla="*/ 886 w 9242"/>
              <a:gd name="T53" fmla="*/ 5392 h 10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42" h="10555">
                <a:moveTo>
                  <a:pt x="4621" y="10555"/>
                </a:moveTo>
                <a:cubicBezTo>
                  <a:pt x="4395" y="10555"/>
                  <a:pt x="4181" y="10456"/>
                  <a:pt x="4034" y="10285"/>
                </a:cubicBezTo>
                <a:lnTo>
                  <a:pt x="244" y="5872"/>
                </a:lnTo>
                <a:cubicBezTo>
                  <a:pt x="44" y="5640"/>
                  <a:pt x="0" y="5322"/>
                  <a:pt x="127" y="5043"/>
                </a:cubicBezTo>
                <a:cubicBezTo>
                  <a:pt x="255" y="4765"/>
                  <a:pt x="525" y="4592"/>
                  <a:pt x="831" y="4592"/>
                </a:cubicBezTo>
                <a:lnTo>
                  <a:pt x="2221" y="4592"/>
                </a:lnTo>
                <a:lnTo>
                  <a:pt x="2221" y="1200"/>
                </a:lnTo>
                <a:cubicBezTo>
                  <a:pt x="2221" y="539"/>
                  <a:pt x="2760" y="0"/>
                  <a:pt x="3421" y="0"/>
                </a:cubicBezTo>
                <a:lnTo>
                  <a:pt x="5821" y="0"/>
                </a:lnTo>
                <a:cubicBezTo>
                  <a:pt x="6482" y="0"/>
                  <a:pt x="7021" y="539"/>
                  <a:pt x="7021" y="1200"/>
                </a:cubicBezTo>
                <a:lnTo>
                  <a:pt x="7021" y="4591"/>
                </a:lnTo>
                <a:lnTo>
                  <a:pt x="8411" y="4591"/>
                </a:lnTo>
                <a:cubicBezTo>
                  <a:pt x="8717" y="4591"/>
                  <a:pt x="8987" y="4764"/>
                  <a:pt x="9115" y="5042"/>
                </a:cubicBezTo>
                <a:cubicBezTo>
                  <a:pt x="9242" y="5321"/>
                  <a:pt x="9199" y="5639"/>
                  <a:pt x="8999" y="5871"/>
                </a:cubicBezTo>
                <a:lnTo>
                  <a:pt x="5209" y="10285"/>
                </a:lnTo>
                <a:cubicBezTo>
                  <a:pt x="5061" y="10457"/>
                  <a:pt x="4847" y="10555"/>
                  <a:pt x="4621" y="10555"/>
                </a:cubicBezTo>
                <a:close/>
                <a:moveTo>
                  <a:pt x="886" y="5392"/>
                </a:moveTo>
                <a:lnTo>
                  <a:pt x="4621" y="9742"/>
                </a:lnTo>
                <a:lnTo>
                  <a:pt x="8356" y="5392"/>
                </a:lnTo>
                <a:lnTo>
                  <a:pt x="6221" y="5392"/>
                </a:lnTo>
                <a:lnTo>
                  <a:pt x="6221" y="1200"/>
                </a:lnTo>
                <a:cubicBezTo>
                  <a:pt x="6221" y="980"/>
                  <a:pt x="6041" y="800"/>
                  <a:pt x="5821" y="800"/>
                </a:cubicBezTo>
                <a:lnTo>
                  <a:pt x="3421" y="800"/>
                </a:lnTo>
                <a:cubicBezTo>
                  <a:pt x="3201" y="800"/>
                  <a:pt x="3021" y="980"/>
                  <a:pt x="3021" y="1200"/>
                </a:cubicBezTo>
                <a:lnTo>
                  <a:pt x="3021" y="5391"/>
                </a:lnTo>
                <a:lnTo>
                  <a:pt x="886" y="5391"/>
                </a:lnTo>
                <a:lnTo>
                  <a:pt x="886" y="5392"/>
                </a:lnTo>
                <a:close/>
              </a:path>
            </a:pathLst>
          </a:custGeom>
          <a:solidFill>
            <a:schemeClr val="bg1"/>
          </a:solidFill>
          <a:ln>
            <a:solidFill>
              <a:schemeClr val="bg1"/>
            </a:solidFill>
          </a:ln>
        </p:spPr>
        <p:txBody>
          <a:bodyPr/>
          <a:lstStyle/>
          <a:p>
            <a:endParaRPr lang="zh-CN" altLang="en-US">
              <a:cs typeface="+mn-ea"/>
              <a:sym typeface="+mn-lt"/>
            </a:endParaRPr>
          </a:p>
        </p:txBody>
      </p:sp>
      <p:sp>
        <p:nvSpPr>
          <p:cNvPr id="8" name="iconfont-1054-809968">
            <a:extLst>
              <a:ext uri="{FF2B5EF4-FFF2-40B4-BE49-F238E27FC236}">
                <a16:creationId xmlns:a16="http://schemas.microsoft.com/office/drawing/2014/main" id="{DD9AA831-A14E-48D7-BECF-5B2ABE10C200}"/>
              </a:ext>
            </a:extLst>
          </p:cNvPr>
          <p:cNvSpPr>
            <a:spLocks noChangeAspect="1"/>
          </p:cNvSpPr>
          <p:nvPr/>
        </p:nvSpPr>
        <p:spPr bwMode="auto">
          <a:xfrm>
            <a:off x="627322" y="1050753"/>
            <a:ext cx="304842" cy="304842"/>
          </a:xfrm>
          <a:custGeom>
            <a:avLst/>
            <a:gdLst>
              <a:gd name="T0" fmla="*/ 7991 w 12800"/>
              <a:gd name="T1" fmla="*/ 4785 h 12800"/>
              <a:gd name="T2" fmla="*/ 7237 w 12800"/>
              <a:gd name="T3" fmla="*/ 4281 h 12800"/>
              <a:gd name="T4" fmla="*/ 6348 w 12800"/>
              <a:gd name="T5" fmla="*/ 4105 h 12800"/>
              <a:gd name="T6" fmla="*/ 5458 w 12800"/>
              <a:gd name="T7" fmla="*/ 4281 h 12800"/>
              <a:gd name="T8" fmla="*/ 4704 w 12800"/>
              <a:gd name="T9" fmla="*/ 4785 h 12800"/>
              <a:gd name="T10" fmla="*/ 4200 w 12800"/>
              <a:gd name="T11" fmla="*/ 5538 h 12800"/>
              <a:gd name="T12" fmla="*/ 4023 w 12800"/>
              <a:gd name="T13" fmla="*/ 6426 h 12800"/>
              <a:gd name="T14" fmla="*/ 4200 w 12800"/>
              <a:gd name="T15" fmla="*/ 7314 h 12800"/>
              <a:gd name="T16" fmla="*/ 4704 w 12800"/>
              <a:gd name="T17" fmla="*/ 8067 h 12800"/>
              <a:gd name="T18" fmla="*/ 5458 w 12800"/>
              <a:gd name="T19" fmla="*/ 8571 h 12800"/>
              <a:gd name="T20" fmla="*/ 6348 w 12800"/>
              <a:gd name="T21" fmla="*/ 8747 h 12800"/>
              <a:gd name="T22" fmla="*/ 7237 w 12800"/>
              <a:gd name="T23" fmla="*/ 8571 h 12800"/>
              <a:gd name="T24" fmla="*/ 7991 w 12800"/>
              <a:gd name="T25" fmla="*/ 8067 h 12800"/>
              <a:gd name="T26" fmla="*/ 8495 w 12800"/>
              <a:gd name="T27" fmla="*/ 7314 h 12800"/>
              <a:gd name="T28" fmla="*/ 8672 w 12800"/>
              <a:gd name="T29" fmla="*/ 6426 h 12800"/>
              <a:gd name="T30" fmla="*/ 8495 w 12800"/>
              <a:gd name="T31" fmla="*/ 5538 h 12800"/>
              <a:gd name="T32" fmla="*/ 7991 w 12800"/>
              <a:gd name="T33" fmla="*/ 4785 h 12800"/>
              <a:gd name="T34" fmla="*/ 11482 w 12800"/>
              <a:gd name="T35" fmla="*/ 5844 h 12800"/>
              <a:gd name="T36" fmla="*/ 6947 w 12800"/>
              <a:gd name="T37" fmla="*/ 1317 h 12800"/>
              <a:gd name="T38" fmla="*/ 6947 w 12800"/>
              <a:gd name="T39" fmla="*/ 0 h 12800"/>
              <a:gd name="T40" fmla="*/ 5880 w 12800"/>
              <a:gd name="T41" fmla="*/ 0 h 12800"/>
              <a:gd name="T42" fmla="*/ 5880 w 12800"/>
              <a:gd name="T43" fmla="*/ 1334 h 12800"/>
              <a:gd name="T44" fmla="*/ 1318 w 12800"/>
              <a:gd name="T45" fmla="*/ 5844 h 12800"/>
              <a:gd name="T46" fmla="*/ 0 w 12800"/>
              <a:gd name="T47" fmla="*/ 5844 h 12800"/>
              <a:gd name="T48" fmla="*/ 0 w 12800"/>
              <a:gd name="T49" fmla="*/ 6933 h 12800"/>
              <a:gd name="T50" fmla="*/ 1318 w 12800"/>
              <a:gd name="T51" fmla="*/ 6933 h 12800"/>
              <a:gd name="T52" fmla="*/ 5857 w 12800"/>
              <a:gd name="T53" fmla="*/ 11466 h 12800"/>
              <a:gd name="T54" fmla="*/ 5857 w 12800"/>
              <a:gd name="T55" fmla="*/ 12800 h 12800"/>
              <a:gd name="T56" fmla="*/ 6947 w 12800"/>
              <a:gd name="T57" fmla="*/ 12800 h 12800"/>
              <a:gd name="T58" fmla="*/ 6947 w 12800"/>
              <a:gd name="T59" fmla="*/ 11483 h 12800"/>
              <a:gd name="T60" fmla="*/ 11482 w 12800"/>
              <a:gd name="T61" fmla="*/ 6933 h 12800"/>
              <a:gd name="T62" fmla="*/ 12800 w 12800"/>
              <a:gd name="T63" fmla="*/ 6933 h 12800"/>
              <a:gd name="T64" fmla="*/ 12800 w 12800"/>
              <a:gd name="T65" fmla="*/ 5844 h 12800"/>
              <a:gd name="T66" fmla="*/ 11482 w 12800"/>
              <a:gd name="T67" fmla="*/ 5844 h 12800"/>
              <a:gd name="T68" fmla="*/ 6400 w 12800"/>
              <a:gd name="T69" fmla="*/ 10589 h 12800"/>
              <a:gd name="T70" fmla="*/ 2214 w 12800"/>
              <a:gd name="T71" fmla="*/ 6409 h 12800"/>
              <a:gd name="T72" fmla="*/ 6400 w 12800"/>
              <a:gd name="T73" fmla="*/ 2206 h 12800"/>
              <a:gd name="T74" fmla="*/ 10586 w 12800"/>
              <a:gd name="T75" fmla="*/ 6409 h 12800"/>
              <a:gd name="T76" fmla="*/ 6400 w 12800"/>
              <a:gd name="T77" fmla="*/ 1058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00" h="12800">
                <a:moveTo>
                  <a:pt x="7991" y="4785"/>
                </a:moveTo>
                <a:cubicBezTo>
                  <a:pt x="7776" y="4570"/>
                  <a:pt x="7518" y="4398"/>
                  <a:pt x="7237" y="4281"/>
                </a:cubicBezTo>
                <a:cubicBezTo>
                  <a:pt x="6956" y="4165"/>
                  <a:pt x="6652" y="4105"/>
                  <a:pt x="6348" y="4105"/>
                </a:cubicBezTo>
                <a:cubicBezTo>
                  <a:pt x="6043" y="4105"/>
                  <a:pt x="5739" y="4165"/>
                  <a:pt x="5458" y="4281"/>
                </a:cubicBezTo>
                <a:cubicBezTo>
                  <a:pt x="5177" y="4398"/>
                  <a:pt x="4919" y="4570"/>
                  <a:pt x="4704" y="4785"/>
                </a:cubicBezTo>
                <a:cubicBezTo>
                  <a:pt x="4489" y="4999"/>
                  <a:pt x="4317" y="5257"/>
                  <a:pt x="4200" y="5538"/>
                </a:cubicBezTo>
                <a:cubicBezTo>
                  <a:pt x="4084" y="5819"/>
                  <a:pt x="4023" y="6122"/>
                  <a:pt x="4023" y="6426"/>
                </a:cubicBezTo>
                <a:cubicBezTo>
                  <a:pt x="4023" y="6730"/>
                  <a:pt x="4084" y="7033"/>
                  <a:pt x="4200" y="7314"/>
                </a:cubicBezTo>
                <a:cubicBezTo>
                  <a:pt x="4317" y="7595"/>
                  <a:pt x="4489" y="7853"/>
                  <a:pt x="4704" y="8067"/>
                </a:cubicBezTo>
                <a:cubicBezTo>
                  <a:pt x="4919" y="8282"/>
                  <a:pt x="5177" y="8454"/>
                  <a:pt x="5458" y="8571"/>
                </a:cubicBezTo>
                <a:cubicBezTo>
                  <a:pt x="5739" y="8687"/>
                  <a:pt x="6043" y="8747"/>
                  <a:pt x="6348" y="8747"/>
                </a:cubicBezTo>
                <a:cubicBezTo>
                  <a:pt x="6652" y="8747"/>
                  <a:pt x="6956" y="8687"/>
                  <a:pt x="7237" y="8571"/>
                </a:cubicBezTo>
                <a:cubicBezTo>
                  <a:pt x="7518" y="8454"/>
                  <a:pt x="7776" y="8282"/>
                  <a:pt x="7991" y="8067"/>
                </a:cubicBezTo>
                <a:cubicBezTo>
                  <a:pt x="8206" y="7853"/>
                  <a:pt x="8379" y="7595"/>
                  <a:pt x="8495" y="7314"/>
                </a:cubicBezTo>
                <a:cubicBezTo>
                  <a:pt x="8611" y="7034"/>
                  <a:pt x="8672" y="6730"/>
                  <a:pt x="8672" y="6426"/>
                </a:cubicBezTo>
                <a:cubicBezTo>
                  <a:pt x="8672" y="6122"/>
                  <a:pt x="8611" y="5819"/>
                  <a:pt x="8495" y="5538"/>
                </a:cubicBezTo>
                <a:cubicBezTo>
                  <a:pt x="8379" y="5257"/>
                  <a:pt x="8207" y="5000"/>
                  <a:pt x="7991" y="4785"/>
                </a:cubicBezTo>
                <a:close/>
                <a:moveTo>
                  <a:pt x="11482" y="5844"/>
                </a:moveTo>
                <a:cubicBezTo>
                  <a:pt x="11274" y="3350"/>
                  <a:pt x="9445" y="1490"/>
                  <a:pt x="6947" y="1317"/>
                </a:cubicBezTo>
                <a:lnTo>
                  <a:pt x="6947" y="0"/>
                </a:lnTo>
                <a:lnTo>
                  <a:pt x="5880" y="0"/>
                </a:lnTo>
                <a:lnTo>
                  <a:pt x="5880" y="1334"/>
                </a:lnTo>
                <a:cubicBezTo>
                  <a:pt x="3452" y="1559"/>
                  <a:pt x="1526" y="3402"/>
                  <a:pt x="1318" y="5844"/>
                </a:cubicBezTo>
                <a:lnTo>
                  <a:pt x="0" y="5844"/>
                </a:lnTo>
                <a:lnTo>
                  <a:pt x="0" y="6933"/>
                </a:lnTo>
                <a:lnTo>
                  <a:pt x="1318" y="6933"/>
                </a:lnTo>
                <a:cubicBezTo>
                  <a:pt x="1526" y="9375"/>
                  <a:pt x="3429" y="11224"/>
                  <a:pt x="5857" y="11466"/>
                </a:cubicBezTo>
                <a:lnTo>
                  <a:pt x="5857" y="12800"/>
                </a:lnTo>
                <a:lnTo>
                  <a:pt x="6947" y="12800"/>
                </a:lnTo>
                <a:lnTo>
                  <a:pt x="6947" y="11483"/>
                </a:lnTo>
                <a:cubicBezTo>
                  <a:pt x="9444" y="11310"/>
                  <a:pt x="11274" y="9427"/>
                  <a:pt x="11482" y="6933"/>
                </a:cubicBezTo>
                <a:lnTo>
                  <a:pt x="12800" y="6933"/>
                </a:lnTo>
                <a:lnTo>
                  <a:pt x="12800" y="5844"/>
                </a:lnTo>
                <a:lnTo>
                  <a:pt x="11482" y="5844"/>
                </a:lnTo>
                <a:close/>
                <a:moveTo>
                  <a:pt x="6400" y="10589"/>
                </a:moveTo>
                <a:cubicBezTo>
                  <a:pt x="4093" y="10589"/>
                  <a:pt x="2214" y="8695"/>
                  <a:pt x="2214" y="6409"/>
                </a:cubicBezTo>
                <a:cubicBezTo>
                  <a:pt x="2214" y="4122"/>
                  <a:pt x="4111" y="2206"/>
                  <a:pt x="6400" y="2206"/>
                </a:cubicBezTo>
                <a:cubicBezTo>
                  <a:pt x="8707" y="2206"/>
                  <a:pt x="10586" y="4122"/>
                  <a:pt x="10586" y="6409"/>
                </a:cubicBezTo>
                <a:cubicBezTo>
                  <a:pt x="10586" y="8695"/>
                  <a:pt x="8707" y="10589"/>
                  <a:pt x="6400" y="10589"/>
                </a:cubicBezTo>
                <a:close/>
              </a:path>
            </a:pathLst>
          </a:custGeom>
          <a:solidFill>
            <a:schemeClr val="bg1"/>
          </a:solidFill>
          <a:ln>
            <a:solidFill>
              <a:schemeClr val="bg1"/>
            </a:solidFill>
          </a:ln>
        </p:spPr>
        <p:txBody>
          <a:bodyPr/>
          <a:lstStyle/>
          <a:p>
            <a:endParaRPr lang="zh-CN" altLang="en-US">
              <a:cs typeface="+mn-ea"/>
              <a:sym typeface="+mn-lt"/>
            </a:endParaRPr>
          </a:p>
        </p:txBody>
      </p:sp>
      <p:sp>
        <p:nvSpPr>
          <p:cNvPr id="11" name="文本框 10">
            <a:extLst>
              <a:ext uri="{FF2B5EF4-FFF2-40B4-BE49-F238E27FC236}">
                <a16:creationId xmlns:a16="http://schemas.microsoft.com/office/drawing/2014/main" id="{8F88E4C2-BE26-41DD-A637-07A3F28DDB8C}"/>
              </a:ext>
            </a:extLst>
          </p:cNvPr>
          <p:cNvSpPr txBox="1"/>
          <p:nvPr/>
        </p:nvSpPr>
        <p:spPr>
          <a:xfrm>
            <a:off x="9283465" y="2696386"/>
            <a:ext cx="1448082" cy="1323439"/>
          </a:xfrm>
          <a:prstGeom prst="rect">
            <a:avLst/>
          </a:prstGeom>
          <a:noFill/>
        </p:spPr>
        <p:txBody>
          <a:bodyPr wrap="square" rtlCol="0">
            <a:spAutoFit/>
          </a:bodyPr>
          <a:lstStyle/>
          <a:p>
            <a:r>
              <a:rPr lang="en-US" altLang="zh-CN" sz="8000" b="1" u="sng" dirty="0">
                <a:solidFill>
                  <a:schemeClr val="bg1"/>
                </a:solidFill>
                <a:cs typeface="+mn-ea"/>
                <a:sym typeface="+mn-lt"/>
              </a:rPr>
              <a:t>04</a:t>
            </a:r>
            <a:endParaRPr lang="zh-CN" altLang="en-US" sz="8000" b="1" u="sng" dirty="0">
              <a:solidFill>
                <a:schemeClr val="bg1"/>
              </a:solidFill>
              <a:cs typeface="+mn-ea"/>
              <a:sym typeface="+mn-lt"/>
            </a:endParaRPr>
          </a:p>
        </p:txBody>
      </p:sp>
      <p:sp>
        <p:nvSpPr>
          <p:cNvPr id="12" name="文本框 11">
            <a:extLst>
              <a:ext uri="{FF2B5EF4-FFF2-40B4-BE49-F238E27FC236}">
                <a16:creationId xmlns:a16="http://schemas.microsoft.com/office/drawing/2014/main" id="{3489A0C8-6543-4F72-A82F-EF8E52EB67A9}"/>
              </a:ext>
            </a:extLst>
          </p:cNvPr>
          <p:cNvSpPr txBox="1"/>
          <p:nvPr/>
        </p:nvSpPr>
        <p:spPr>
          <a:xfrm>
            <a:off x="4191865" y="3519496"/>
            <a:ext cx="4367889" cy="707886"/>
          </a:xfrm>
          <a:prstGeom prst="rect">
            <a:avLst/>
          </a:prstGeom>
          <a:noFill/>
        </p:spPr>
        <p:txBody>
          <a:bodyPr wrap="square" rtlCol="0">
            <a:spAutoFit/>
          </a:bodyPr>
          <a:lstStyle/>
          <a:p>
            <a:pPr algn="ctr"/>
            <a:r>
              <a:rPr lang="zh-CN" altLang="en-US" sz="4000" dirty="0">
                <a:cs typeface="+mn-ea"/>
                <a:sym typeface="+mn-lt"/>
              </a:rPr>
              <a:t>总  结</a:t>
            </a:r>
          </a:p>
        </p:txBody>
      </p:sp>
      <p:sp>
        <p:nvSpPr>
          <p:cNvPr id="13" name="íślïḑê">
            <a:extLst>
              <a:ext uri="{FF2B5EF4-FFF2-40B4-BE49-F238E27FC236}">
                <a16:creationId xmlns:a16="http://schemas.microsoft.com/office/drawing/2014/main" id="{9A8218C5-15E8-4A50-9B14-6656F0504CD9}"/>
              </a:ext>
            </a:extLst>
          </p:cNvPr>
          <p:cNvSpPr txBox="1"/>
          <p:nvPr/>
        </p:nvSpPr>
        <p:spPr>
          <a:xfrm>
            <a:off x="3612144" y="3533808"/>
            <a:ext cx="369548" cy="300258"/>
          </a:xfrm>
          <a:prstGeom prst="rect">
            <a:avLst/>
          </a:prstGeom>
          <a:noFill/>
        </p:spPr>
        <p:txBody>
          <a:bodyPr wrap="square" lIns="91440" tIns="45720" rIns="91440" bIns="45720">
            <a:prstTxWarp prst="textPlain">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0" i="0" u="none" strike="noStrike" kern="1200" cap="none" spc="0" normalizeH="0" baseline="0" noProof="0" dirty="0">
                <a:ln>
                  <a:noFill/>
                </a:ln>
                <a:solidFill>
                  <a:srgbClr val="6F9FBD"/>
                </a:solidFill>
                <a:effectLst/>
                <a:uLnTx/>
                <a:uFillTx/>
                <a:cs typeface="+mn-ea"/>
                <a:sym typeface="+mn-lt"/>
              </a:rPr>
              <a:t>“</a:t>
            </a:r>
          </a:p>
        </p:txBody>
      </p:sp>
      <p:sp>
        <p:nvSpPr>
          <p:cNvPr id="14" name="íślïḑê">
            <a:extLst>
              <a:ext uri="{FF2B5EF4-FFF2-40B4-BE49-F238E27FC236}">
                <a16:creationId xmlns:a16="http://schemas.microsoft.com/office/drawing/2014/main" id="{C6C8D32A-9562-4864-8D2D-492FA928572A}"/>
              </a:ext>
            </a:extLst>
          </p:cNvPr>
          <p:cNvSpPr txBox="1"/>
          <p:nvPr/>
        </p:nvSpPr>
        <p:spPr>
          <a:xfrm rot="10800000">
            <a:off x="8601407" y="4009940"/>
            <a:ext cx="369548" cy="300258"/>
          </a:xfrm>
          <a:prstGeom prst="rect">
            <a:avLst/>
          </a:prstGeom>
          <a:noFill/>
        </p:spPr>
        <p:txBody>
          <a:bodyPr wrap="square" lIns="91440" tIns="45720" rIns="91440" bIns="45720">
            <a:prstTxWarp prst="textPlain">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0" i="0" u="none" strike="noStrike" kern="1200" cap="none" spc="0" normalizeH="0" baseline="0" noProof="0" dirty="0">
                <a:ln>
                  <a:noFill/>
                </a:ln>
                <a:solidFill>
                  <a:srgbClr val="6F9FBD"/>
                </a:solidFill>
                <a:effectLst/>
                <a:uLnTx/>
                <a:uFillTx/>
                <a:cs typeface="+mn-ea"/>
                <a:sym typeface="+mn-lt"/>
              </a:rPr>
              <a:t>“</a:t>
            </a:r>
          </a:p>
        </p:txBody>
      </p:sp>
      <p:pic>
        <p:nvPicPr>
          <p:cNvPr id="18" name="图形 17">
            <a:extLst>
              <a:ext uri="{FF2B5EF4-FFF2-40B4-BE49-F238E27FC236}">
                <a16:creationId xmlns:a16="http://schemas.microsoft.com/office/drawing/2014/main" id="{937F1C8E-AED5-4207-98D7-24A1B09D03A8}"/>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76272" t="35065"/>
          <a:stretch/>
        </p:blipFill>
        <p:spPr>
          <a:xfrm rot="16200000">
            <a:off x="10845796" y="958515"/>
            <a:ext cx="909276" cy="794159"/>
          </a:xfrm>
          <a:prstGeom prst="rect">
            <a:avLst/>
          </a:prstGeom>
        </p:spPr>
      </p:pic>
      <p:cxnSp>
        <p:nvCxnSpPr>
          <p:cNvPr id="19" name="直接连接符 18">
            <a:extLst>
              <a:ext uri="{FF2B5EF4-FFF2-40B4-BE49-F238E27FC236}">
                <a16:creationId xmlns:a16="http://schemas.microsoft.com/office/drawing/2014/main" id="{7604AB81-7D76-4940-81AF-4FD5C7CCCA12}"/>
              </a:ext>
            </a:extLst>
          </p:cNvPr>
          <p:cNvCxnSpPr>
            <a:cxnSpLocks/>
          </p:cNvCxnSpPr>
          <p:nvPr/>
        </p:nvCxnSpPr>
        <p:spPr>
          <a:xfrm>
            <a:off x="4653058" y="4303249"/>
            <a:ext cx="329286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9AC4832-2DC7-41C7-88C3-FBFAFA05D536}"/>
              </a:ext>
            </a:extLst>
          </p:cNvPr>
          <p:cNvCxnSpPr>
            <a:cxnSpLocks/>
          </p:cNvCxnSpPr>
          <p:nvPr/>
        </p:nvCxnSpPr>
        <p:spPr>
          <a:xfrm>
            <a:off x="4653058" y="3428999"/>
            <a:ext cx="329286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7A3A3ADC-F0C9-406D-8469-1BE641B7A9CC}"/>
              </a:ext>
            </a:extLst>
          </p:cNvPr>
          <p:cNvSpPr/>
          <p:nvPr/>
        </p:nvSpPr>
        <p:spPr>
          <a:xfrm>
            <a:off x="6717914" y="-887204"/>
            <a:ext cx="1788160" cy="178816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a:extLst>
              <a:ext uri="{FF2B5EF4-FFF2-40B4-BE49-F238E27FC236}">
                <a16:creationId xmlns:a16="http://schemas.microsoft.com/office/drawing/2014/main" id="{A33B50EA-1B17-46AC-B381-AFE0BBE34E68}"/>
              </a:ext>
            </a:extLst>
          </p:cNvPr>
          <p:cNvSpPr/>
          <p:nvPr/>
        </p:nvSpPr>
        <p:spPr>
          <a:xfrm>
            <a:off x="11421994" y="5261725"/>
            <a:ext cx="1788160" cy="178816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a:extLst>
              <a:ext uri="{FF2B5EF4-FFF2-40B4-BE49-F238E27FC236}">
                <a16:creationId xmlns:a16="http://schemas.microsoft.com/office/drawing/2014/main" id="{460565FC-2183-4F1C-93D6-A6CB11820A7A}"/>
              </a:ext>
            </a:extLst>
          </p:cNvPr>
          <p:cNvSpPr/>
          <p:nvPr/>
        </p:nvSpPr>
        <p:spPr>
          <a:xfrm>
            <a:off x="7695298" y="216146"/>
            <a:ext cx="1030024" cy="1030024"/>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a:extLst>
              <a:ext uri="{FF2B5EF4-FFF2-40B4-BE49-F238E27FC236}">
                <a16:creationId xmlns:a16="http://schemas.microsoft.com/office/drawing/2014/main" id="{6C5846BA-7AEF-450A-A71F-86FFB0F24035}"/>
              </a:ext>
            </a:extLst>
          </p:cNvPr>
          <p:cNvSpPr/>
          <p:nvPr/>
        </p:nvSpPr>
        <p:spPr>
          <a:xfrm>
            <a:off x="10854017" y="5135554"/>
            <a:ext cx="380080" cy="38008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a:extLst>
              <a:ext uri="{FF2B5EF4-FFF2-40B4-BE49-F238E27FC236}">
                <a16:creationId xmlns:a16="http://schemas.microsoft.com/office/drawing/2014/main" id="{823C65E8-686E-4099-B515-724669D62458}"/>
              </a:ext>
            </a:extLst>
          </p:cNvPr>
          <p:cNvSpPr/>
          <p:nvPr/>
        </p:nvSpPr>
        <p:spPr>
          <a:xfrm>
            <a:off x="11110394" y="4572231"/>
            <a:ext cx="233449" cy="233449"/>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58791158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85726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2400" dirty="0">
                <a:solidFill>
                  <a:prstClr val="black"/>
                </a:solidFill>
                <a:latin typeface="微软雅黑"/>
                <a:ea typeface="微软雅黑"/>
                <a:cs typeface="+mn-ea"/>
                <a:sym typeface="+mn-lt"/>
              </a:rPr>
              <a:t>总结</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endParaRPr>
          </a:p>
        </p:txBody>
      </p:sp>
      <p:sp>
        <p:nvSpPr>
          <p:cNvPr id="10" name="文本框 9">
            <a:extLst>
              <a:ext uri="{FF2B5EF4-FFF2-40B4-BE49-F238E27FC236}">
                <a16:creationId xmlns:a16="http://schemas.microsoft.com/office/drawing/2014/main" id="{8CF30C46-5DB9-403F-B46F-8501583CC1BC}"/>
              </a:ext>
            </a:extLst>
          </p:cNvPr>
          <p:cNvSpPr txBox="1"/>
          <p:nvPr/>
        </p:nvSpPr>
        <p:spPr>
          <a:xfrm>
            <a:off x="566153" y="905154"/>
            <a:ext cx="10944166" cy="5779596"/>
          </a:xfrm>
          <a:prstGeom prst="rect">
            <a:avLst/>
          </a:prstGeom>
          <a:noFill/>
        </p:spPr>
        <p:txBody>
          <a:bodyPr wrap="square" rtlCol="0">
            <a:spAutoFit/>
          </a:bodyPr>
          <a:lstStyle/>
          <a:p>
            <a:pPr marL="0" marR="0" lvl="0" indent="0" algn="l" defTabSz="457200" rtl="0" eaLnBrk="1" fontAlgn="auto" latinLnBrk="0" hangingPunct="1">
              <a:lnSpc>
                <a:spcPct val="200000"/>
              </a:lnSpc>
              <a:spcBef>
                <a:spcPts val="600"/>
              </a:spcBef>
              <a:spcAft>
                <a:spcPts val="60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       随着计算机计算水平以及深度学习理论的不断发展，激活函数的角色还会发生变化。未来可能从以下几个方向突破：</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150000"/>
              </a:lnSpc>
              <a:spcBef>
                <a:spcPts val="600"/>
              </a:spcBef>
              <a:spcAft>
                <a:spcPts val="60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）从计算机的计算能力限制中解放出来，应用更复杂、特征映射更精细的激活函数；</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150000"/>
              </a:lnSpc>
              <a:spcBef>
                <a:spcPts val="600"/>
              </a:spcBef>
              <a:spcAft>
                <a:spcPts val="60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）深度学习理论的重大突破及神经科学的解密可能会带来激活函数发展的新思路；</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150000"/>
              </a:lnSpc>
              <a:spcBef>
                <a:spcPts val="600"/>
              </a:spcBef>
              <a:spcAft>
                <a:spcPts val="60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）在 </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ReLU</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激活函数的模板下，对激活函数进行负半轴改造；</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150000"/>
              </a:lnSpc>
              <a:spcBef>
                <a:spcPts val="600"/>
              </a:spcBef>
              <a:spcAft>
                <a:spcPts val="60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4</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）稀疏性连接理念在激活函数中的应用启发；</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150000"/>
              </a:lnSpc>
              <a:spcBef>
                <a:spcPts val="600"/>
              </a:spcBef>
              <a:spcAft>
                <a:spcPts val="60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5</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）针对特定任务应用而设计激活函数（精度与时间复杂度的权衡）。</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200000"/>
              </a:lnSpc>
              <a:spcBef>
                <a:spcPts val="600"/>
              </a:spcBef>
              <a:spcAft>
                <a:spcPts val="60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       激活函数作为卷积神经网络的一个必不可少的组成部分，不论是在 </a:t>
            </a:r>
            <a:r>
              <a:rPr kumimoji="0" lang="en-US" altLang="zh-CN" sz="1800" b="0" i="0" u="none" strike="noStrike" kern="1200" cap="none" spc="0" normalizeH="0" baseline="0" noProof="0" dirty="0" err="1">
                <a:ln>
                  <a:noFill/>
                </a:ln>
                <a:solidFill>
                  <a:prstClr val="black"/>
                </a:solidFill>
                <a:effectLst/>
                <a:uLnTx/>
                <a:uFillTx/>
                <a:latin typeface="微软雅黑"/>
                <a:ea typeface="微软雅黑"/>
                <a:cs typeface="+mn-cs"/>
              </a:rPr>
              <a:t>ReLU</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的基础上进行改进，还是构造全新激活函数；不论是通用型激活函数，还是单适用性激活函数，其最终的目的是为了增强或更快速地对数据特征进行非线性映射，最终实现模型的高泛化能力或低时间复杂度。</a:t>
            </a:r>
          </a:p>
        </p:txBody>
      </p:sp>
    </p:spTree>
    <p:custDataLst>
      <p:tags r:id="rId1"/>
    </p:custDataLst>
    <p:extLst>
      <p:ext uri="{BB962C8B-B14F-4D97-AF65-F5344CB8AC3E}">
        <p14:creationId xmlns:p14="http://schemas.microsoft.com/office/powerpoint/2010/main" val="36888732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1">
            <a:extLst>
              <a:ext uri="{FF2B5EF4-FFF2-40B4-BE49-F238E27FC236}">
                <a16:creationId xmlns:a16="http://schemas.microsoft.com/office/drawing/2014/main" id="{4794F53A-7FF2-44F2-88C0-E4E8431B05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697669" y="1418730"/>
            <a:ext cx="3332554" cy="3938473"/>
          </a:xfrm>
          <a:prstGeom prst="rect">
            <a:avLst/>
          </a:prstGeom>
        </p:spPr>
      </p:pic>
      <p:sp>
        <p:nvSpPr>
          <p:cNvPr id="3" name="iconfont-11910-5686862">
            <a:extLst>
              <a:ext uri="{FF2B5EF4-FFF2-40B4-BE49-F238E27FC236}">
                <a16:creationId xmlns:a16="http://schemas.microsoft.com/office/drawing/2014/main" id="{8E34B27C-6579-49F3-9714-2A5428673A84}"/>
              </a:ext>
            </a:extLst>
          </p:cNvPr>
          <p:cNvSpPr>
            <a:spLocks noChangeAspect="1"/>
          </p:cNvSpPr>
          <p:nvPr/>
        </p:nvSpPr>
        <p:spPr bwMode="auto">
          <a:xfrm rot="16200000">
            <a:off x="742131" y="5880849"/>
            <a:ext cx="320765" cy="366309"/>
          </a:xfrm>
          <a:custGeom>
            <a:avLst/>
            <a:gdLst>
              <a:gd name="T0" fmla="*/ 4621 w 9242"/>
              <a:gd name="T1" fmla="*/ 10555 h 10555"/>
              <a:gd name="T2" fmla="*/ 4034 w 9242"/>
              <a:gd name="T3" fmla="*/ 10285 h 10555"/>
              <a:gd name="T4" fmla="*/ 244 w 9242"/>
              <a:gd name="T5" fmla="*/ 5872 h 10555"/>
              <a:gd name="T6" fmla="*/ 127 w 9242"/>
              <a:gd name="T7" fmla="*/ 5043 h 10555"/>
              <a:gd name="T8" fmla="*/ 831 w 9242"/>
              <a:gd name="T9" fmla="*/ 4592 h 10555"/>
              <a:gd name="T10" fmla="*/ 2221 w 9242"/>
              <a:gd name="T11" fmla="*/ 4592 h 10555"/>
              <a:gd name="T12" fmla="*/ 2221 w 9242"/>
              <a:gd name="T13" fmla="*/ 1200 h 10555"/>
              <a:gd name="T14" fmla="*/ 3421 w 9242"/>
              <a:gd name="T15" fmla="*/ 0 h 10555"/>
              <a:gd name="T16" fmla="*/ 5821 w 9242"/>
              <a:gd name="T17" fmla="*/ 0 h 10555"/>
              <a:gd name="T18" fmla="*/ 7021 w 9242"/>
              <a:gd name="T19" fmla="*/ 1200 h 10555"/>
              <a:gd name="T20" fmla="*/ 7021 w 9242"/>
              <a:gd name="T21" fmla="*/ 4591 h 10555"/>
              <a:gd name="T22" fmla="*/ 8411 w 9242"/>
              <a:gd name="T23" fmla="*/ 4591 h 10555"/>
              <a:gd name="T24" fmla="*/ 9115 w 9242"/>
              <a:gd name="T25" fmla="*/ 5042 h 10555"/>
              <a:gd name="T26" fmla="*/ 8999 w 9242"/>
              <a:gd name="T27" fmla="*/ 5871 h 10555"/>
              <a:gd name="T28" fmla="*/ 5209 w 9242"/>
              <a:gd name="T29" fmla="*/ 10285 h 10555"/>
              <a:gd name="T30" fmla="*/ 4621 w 9242"/>
              <a:gd name="T31" fmla="*/ 10555 h 10555"/>
              <a:gd name="T32" fmla="*/ 886 w 9242"/>
              <a:gd name="T33" fmla="*/ 5392 h 10555"/>
              <a:gd name="T34" fmla="*/ 4621 w 9242"/>
              <a:gd name="T35" fmla="*/ 9742 h 10555"/>
              <a:gd name="T36" fmla="*/ 8356 w 9242"/>
              <a:gd name="T37" fmla="*/ 5392 h 10555"/>
              <a:gd name="T38" fmla="*/ 6221 w 9242"/>
              <a:gd name="T39" fmla="*/ 5392 h 10555"/>
              <a:gd name="T40" fmla="*/ 6221 w 9242"/>
              <a:gd name="T41" fmla="*/ 1200 h 10555"/>
              <a:gd name="T42" fmla="*/ 5821 w 9242"/>
              <a:gd name="T43" fmla="*/ 800 h 10555"/>
              <a:gd name="T44" fmla="*/ 3421 w 9242"/>
              <a:gd name="T45" fmla="*/ 800 h 10555"/>
              <a:gd name="T46" fmla="*/ 3021 w 9242"/>
              <a:gd name="T47" fmla="*/ 1200 h 10555"/>
              <a:gd name="T48" fmla="*/ 3021 w 9242"/>
              <a:gd name="T49" fmla="*/ 5391 h 10555"/>
              <a:gd name="T50" fmla="*/ 886 w 9242"/>
              <a:gd name="T51" fmla="*/ 5391 h 10555"/>
              <a:gd name="T52" fmla="*/ 886 w 9242"/>
              <a:gd name="T53" fmla="*/ 5392 h 10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42" h="10555">
                <a:moveTo>
                  <a:pt x="4621" y="10555"/>
                </a:moveTo>
                <a:cubicBezTo>
                  <a:pt x="4395" y="10555"/>
                  <a:pt x="4181" y="10456"/>
                  <a:pt x="4034" y="10285"/>
                </a:cubicBezTo>
                <a:lnTo>
                  <a:pt x="244" y="5872"/>
                </a:lnTo>
                <a:cubicBezTo>
                  <a:pt x="44" y="5640"/>
                  <a:pt x="0" y="5322"/>
                  <a:pt x="127" y="5043"/>
                </a:cubicBezTo>
                <a:cubicBezTo>
                  <a:pt x="255" y="4765"/>
                  <a:pt x="525" y="4592"/>
                  <a:pt x="831" y="4592"/>
                </a:cubicBezTo>
                <a:lnTo>
                  <a:pt x="2221" y="4592"/>
                </a:lnTo>
                <a:lnTo>
                  <a:pt x="2221" y="1200"/>
                </a:lnTo>
                <a:cubicBezTo>
                  <a:pt x="2221" y="539"/>
                  <a:pt x="2760" y="0"/>
                  <a:pt x="3421" y="0"/>
                </a:cubicBezTo>
                <a:lnTo>
                  <a:pt x="5821" y="0"/>
                </a:lnTo>
                <a:cubicBezTo>
                  <a:pt x="6482" y="0"/>
                  <a:pt x="7021" y="539"/>
                  <a:pt x="7021" y="1200"/>
                </a:cubicBezTo>
                <a:lnTo>
                  <a:pt x="7021" y="4591"/>
                </a:lnTo>
                <a:lnTo>
                  <a:pt x="8411" y="4591"/>
                </a:lnTo>
                <a:cubicBezTo>
                  <a:pt x="8717" y="4591"/>
                  <a:pt x="8987" y="4764"/>
                  <a:pt x="9115" y="5042"/>
                </a:cubicBezTo>
                <a:cubicBezTo>
                  <a:pt x="9242" y="5321"/>
                  <a:pt x="9199" y="5639"/>
                  <a:pt x="8999" y="5871"/>
                </a:cubicBezTo>
                <a:lnTo>
                  <a:pt x="5209" y="10285"/>
                </a:lnTo>
                <a:cubicBezTo>
                  <a:pt x="5061" y="10457"/>
                  <a:pt x="4847" y="10555"/>
                  <a:pt x="4621" y="10555"/>
                </a:cubicBezTo>
                <a:close/>
                <a:moveTo>
                  <a:pt x="886" y="5392"/>
                </a:moveTo>
                <a:lnTo>
                  <a:pt x="4621" y="9742"/>
                </a:lnTo>
                <a:lnTo>
                  <a:pt x="8356" y="5392"/>
                </a:lnTo>
                <a:lnTo>
                  <a:pt x="6221" y="5392"/>
                </a:lnTo>
                <a:lnTo>
                  <a:pt x="6221" y="1200"/>
                </a:lnTo>
                <a:cubicBezTo>
                  <a:pt x="6221" y="980"/>
                  <a:pt x="6041" y="800"/>
                  <a:pt x="5821" y="800"/>
                </a:cubicBezTo>
                <a:lnTo>
                  <a:pt x="3421" y="800"/>
                </a:lnTo>
                <a:cubicBezTo>
                  <a:pt x="3201" y="800"/>
                  <a:pt x="3021" y="980"/>
                  <a:pt x="3021" y="1200"/>
                </a:cubicBezTo>
                <a:lnTo>
                  <a:pt x="3021" y="5391"/>
                </a:lnTo>
                <a:lnTo>
                  <a:pt x="886" y="5391"/>
                </a:lnTo>
                <a:lnTo>
                  <a:pt x="886" y="5392"/>
                </a:lnTo>
                <a:close/>
              </a:path>
            </a:pathLst>
          </a:custGeom>
          <a:solidFill>
            <a:schemeClr val="tx1"/>
          </a:solidFill>
          <a:ln>
            <a:solidFill>
              <a:schemeClr val="tx1"/>
            </a:solidFill>
          </a:ln>
        </p:spPr>
        <p:txBody>
          <a:bodyPr/>
          <a:lstStyle/>
          <a:p>
            <a:endParaRPr lang="zh-CN" altLang="en-US">
              <a:cs typeface="+mn-ea"/>
              <a:sym typeface="+mn-lt"/>
            </a:endParaRPr>
          </a:p>
        </p:txBody>
      </p:sp>
      <p:sp>
        <p:nvSpPr>
          <p:cNvPr id="4" name="iconfont-1054-809968">
            <a:extLst>
              <a:ext uri="{FF2B5EF4-FFF2-40B4-BE49-F238E27FC236}">
                <a16:creationId xmlns:a16="http://schemas.microsoft.com/office/drawing/2014/main" id="{D01E78C8-8446-4C0D-B4A1-58D82AD34E2A}"/>
              </a:ext>
            </a:extLst>
          </p:cNvPr>
          <p:cNvSpPr>
            <a:spLocks noChangeAspect="1"/>
          </p:cNvSpPr>
          <p:nvPr/>
        </p:nvSpPr>
        <p:spPr bwMode="auto">
          <a:xfrm>
            <a:off x="698442" y="1050753"/>
            <a:ext cx="304842" cy="304842"/>
          </a:xfrm>
          <a:custGeom>
            <a:avLst/>
            <a:gdLst>
              <a:gd name="T0" fmla="*/ 7991 w 12800"/>
              <a:gd name="T1" fmla="*/ 4785 h 12800"/>
              <a:gd name="T2" fmla="*/ 7237 w 12800"/>
              <a:gd name="T3" fmla="*/ 4281 h 12800"/>
              <a:gd name="T4" fmla="*/ 6348 w 12800"/>
              <a:gd name="T5" fmla="*/ 4105 h 12800"/>
              <a:gd name="T6" fmla="*/ 5458 w 12800"/>
              <a:gd name="T7" fmla="*/ 4281 h 12800"/>
              <a:gd name="T8" fmla="*/ 4704 w 12800"/>
              <a:gd name="T9" fmla="*/ 4785 h 12800"/>
              <a:gd name="T10" fmla="*/ 4200 w 12800"/>
              <a:gd name="T11" fmla="*/ 5538 h 12800"/>
              <a:gd name="T12" fmla="*/ 4023 w 12800"/>
              <a:gd name="T13" fmla="*/ 6426 h 12800"/>
              <a:gd name="T14" fmla="*/ 4200 w 12800"/>
              <a:gd name="T15" fmla="*/ 7314 h 12800"/>
              <a:gd name="T16" fmla="*/ 4704 w 12800"/>
              <a:gd name="T17" fmla="*/ 8067 h 12800"/>
              <a:gd name="T18" fmla="*/ 5458 w 12800"/>
              <a:gd name="T19" fmla="*/ 8571 h 12800"/>
              <a:gd name="T20" fmla="*/ 6348 w 12800"/>
              <a:gd name="T21" fmla="*/ 8747 h 12800"/>
              <a:gd name="T22" fmla="*/ 7237 w 12800"/>
              <a:gd name="T23" fmla="*/ 8571 h 12800"/>
              <a:gd name="T24" fmla="*/ 7991 w 12800"/>
              <a:gd name="T25" fmla="*/ 8067 h 12800"/>
              <a:gd name="T26" fmla="*/ 8495 w 12800"/>
              <a:gd name="T27" fmla="*/ 7314 h 12800"/>
              <a:gd name="T28" fmla="*/ 8672 w 12800"/>
              <a:gd name="T29" fmla="*/ 6426 h 12800"/>
              <a:gd name="T30" fmla="*/ 8495 w 12800"/>
              <a:gd name="T31" fmla="*/ 5538 h 12800"/>
              <a:gd name="T32" fmla="*/ 7991 w 12800"/>
              <a:gd name="T33" fmla="*/ 4785 h 12800"/>
              <a:gd name="T34" fmla="*/ 11482 w 12800"/>
              <a:gd name="T35" fmla="*/ 5844 h 12800"/>
              <a:gd name="T36" fmla="*/ 6947 w 12800"/>
              <a:gd name="T37" fmla="*/ 1317 h 12800"/>
              <a:gd name="T38" fmla="*/ 6947 w 12800"/>
              <a:gd name="T39" fmla="*/ 0 h 12800"/>
              <a:gd name="T40" fmla="*/ 5880 w 12800"/>
              <a:gd name="T41" fmla="*/ 0 h 12800"/>
              <a:gd name="T42" fmla="*/ 5880 w 12800"/>
              <a:gd name="T43" fmla="*/ 1334 h 12800"/>
              <a:gd name="T44" fmla="*/ 1318 w 12800"/>
              <a:gd name="T45" fmla="*/ 5844 h 12800"/>
              <a:gd name="T46" fmla="*/ 0 w 12800"/>
              <a:gd name="T47" fmla="*/ 5844 h 12800"/>
              <a:gd name="T48" fmla="*/ 0 w 12800"/>
              <a:gd name="T49" fmla="*/ 6933 h 12800"/>
              <a:gd name="T50" fmla="*/ 1318 w 12800"/>
              <a:gd name="T51" fmla="*/ 6933 h 12800"/>
              <a:gd name="T52" fmla="*/ 5857 w 12800"/>
              <a:gd name="T53" fmla="*/ 11466 h 12800"/>
              <a:gd name="T54" fmla="*/ 5857 w 12800"/>
              <a:gd name="T55" fmla="*/ 12800 h 12800"/>
              <a:gd name="T56" fmla="*/ 6947 w 12800"/>
              <a:gd name="T57" fmla="*/ 12800 h 12800"/>
              <a:gd name="T58" fmla="*/ 6947 w 12800"/>
              <a:gd name="T59" fmla="*/ 11483 h 12800"/>
              <a:gd name="T60" fmla="*/ 11482 w 12800"/>
              <a:gd name="T61" fmla="*/ 6933 h 12800"/>
              <a:gd name="T62" fmla="*/ 12800 w 12800"/>
              <a:gd name="T63" fmla="*/ 6933 h 12800"/>
              <a:gd name="T64" fmla="*/ 12800 w 12800"/>
              <a:gd name="T65" fmla="*/ 5844 h 12800"/>
              <a:gd name="T66" fmla="*/ 11482 w 12800"/>
              <a:gd name="T67" fmla="*/ 5844 h 12800"/>
              <a:gd name="T68" fmla="*/ 6400 w 12800"/>
              <a:gd name="T69" fmla="*/ 10589 h 12800"/>
              <a:gd name="T70" fmla="*/ 2214 w 12800"/>
              <a:gd name="T71" fmla="*/ 6409 h 12800"/>
              <a:gd name="T72" fmla="*/ 6400 w 12800"/>
              <a:gd name="T73" fmla="*/ 2206 h 12800"/>
              <a:gd name="T74" fmla="*/ 10586 w 12800"/>
              <a:gd name="T75" fmla="*/ 6409 h 12800"/>
              <a:gd name="T76" fmla="*/ 6400 w 12800"/>
              <a:gd name="T77" fmla="*/ 1058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00" h="12800">
                <a:moveTo>
                  <a:pt x="7991" y="4785"/>
                </a:moveTo>
                <a:cubicBezTo>
                  <a:pt x="7776" y="4570"/>
                  <a:pt x="7518" y="4398"/>
                  <a:pt x="7237" y="4281"/>
                </a:cubicBezTo>
                <a:cubicBezTo>
                  <a:pt x="6956" y="4165"/>
                  <a:pt x="6652" y="4105"/>
                  <a:pt x="6348" y="4105"/>
                </a:cubicBezTo>
                <a:cubicBezTo>
                  <a:pt x="6043" y="4105"/>
                  <a:pt x="5739" y="4165"/>
                  <a:pt x="5458" y="4281"/>
                </a:cubicBezTo>
                <a:cubicBezTo>
                  <a:pt x="5177" y="4398"/>
                  <a:pt x="4919" y="4570"/>
                  <a:pt x="4704" y="4785"/>
                </a:cubicBezTo>
                <a:cubicBezTo>
                  <a:pt x="4489" y="4999"/>
                  <a:pt x="4317" y="5257"/>
                  <a:pt x="4200" y="5538"/>
                </a:cubicBezTo>
                <a:cubicBezTo>
                  <a:pt x="4084" y="5819"/>
                  <a:pt x="4023" y="6122"/>
                  <a:pt x="4023" y="6426"/>
                </a:cubicBezTo>
                <a:cubicBezTo>
                  <a:pt x="4023" y="6730"/>
                  <a:pt x="4084" y="7033"/>
                  <a:pt x="4200" y="7314"/>
                </a:cubicBezTo>
                <a:cubicBezTo>
                  <a:pt x="4317" y="7595"/>
                  <a:pt x="4489" y="7853"/>
                  <a:pt x="4704" y="8067"/>
                </a:cubicBezTo>
                <a:cubicBezTo>
                  <a:pt x="4919" y="8282"/>
                  <a:pt x="5177" y="8454"/>
                  <a:pt x="5458" y="8571"/>
                </a:cubicBezTo>
                <a:cubicBezTo>
                  <a:pt x="5739" y="8687"/>
                  <a:pt x="6043" y="8747"/>
                  <a:pt x="6348" y="8747"/>
                </a:cubicBezTo>
                <a:cubicBezTo>
                  <a:pt x="6652" y="8747"/>
                  <a:pt x="6956" y="8687"/>
                  <a:pt x="7237" y="8571"/>
                </a:cubicBezTo>
                <a:cubicBezTo>
                  <a:pt x="7518" y="8454"/>
                  <a:pt x="7776" y="8282"/>
                  <a:pt x="7991" y="8067"/>
                </a:cubicBezTo>
                <a:cubicBezTo>
                  <a:pt x="8206" y="7853"/>
                  <a:pt x="8379" y="7595"/>
                  <a:pt x="8495" y="7314"/>
                </a:cubicBezTo>
                <a:cubicBezTo>
                  <a:pt x="8611" y="7034"/>
                  <a:pt x="8672" y="6730"/>
                  <a:pt x="8672" y="6426"/>
                </a:cubicBezTo>
                <a:cubicBezTo>
                  <a:pt x="8672" y="6122"/>
                  <a:pt x="8611" y="5819"/>
                  <a:pt x="8495" y="5538"/>
                </a:cubicBezTo>
                <a:cubicBezTo>
                  <a:pt x="8379" y="5257"/>
                  <a:pt x="8207" y="5000"/>
                  <a:pt x="7991" y="4785"/>
                </a:cubicBezTo>
                <a:close/>
                <a:moveTo>
                  <a:pt x="11482" y="5844"/>
                </a:moveTo>
                <a:cubicBezTo>
                  <a:pt x="11274" y="3350"/>
                  <a:pt x="9445" y="1490"/>
                  <a:pt x="6947" y="1317"/>
                </a:cubicBezTo>
                <a:lnTo>
                  <a:pt x="6947" y="0"/>
                </a:lnTo>
                <a:lnTo>
                  <a:pt x="5880" y="0"/>
                </a:lnTo>
                <a:lnTo>
                  <a:pt x="5880" y="1334"/>
                </a:lnTo>
                <a:cubicBezTo>
                  <a:pt x="3452" y="1559"/>
                  <a:pt x="1526" y="3402"/>
                  <a:pt x="1318" y="5844"/>
                </a:cubicBezTo>
                <a:lnTo>
                  <a:pt x="0" y="5844"/>
                </a:lnTo>
                <a:lnTo>
                  <a:pt x="0" y="6933"/>
                </a:lnTo>
                <a:lnTo>
                  <a:pt x="1318" y="6933"/>
                </a:lnTo>
                <a:cubicBezTo>
                  <a:pt x="1526" y="9375"/>
                  <a:pt x="3429" y="11224"/>
                  <a:pt x="5857" y="11466"/>
                </a:cubicBezTo>
                <a:lnTo>
                  <a:pt x="5857" y="12800"/>
                </a:lnTo>
                <a:lnTo>
                  <a:pt x="6947" y="12800"/>
                </a:lnTo>
                <a:lnTo>
                  <a:pt x="6947" y="11483"/>
                </a:lnTo>
                <a:cubicBezTo>
                  <a:pt x="9444" y="11310"/>
                  <a:pt x="11274" y="9427"/>
                  <a:pt x="11482" y="6933"/>
                </a:cubicBezTo>
                <a:lnTo>
                  <a:pt x="12800" y="6933"/>
                </a:lnTo>
                <a:lnTo>
                  <a:pt x="12800" y="5844"/>
                </a:lnTo>
                <a:lnTo>
                  <a:pt x="11482" y="5844"/>
                </a:lnTo>
                <a:close/>
                <a:moveTo>
                  <a:pt x="6400" y="10589"/>
                </a:moveTo>
                <a:cubicBezTo>
                  <a:pt x="4093" y="10589"/>
                  <a:pt x="2214" y="8695"/>
                  <a:pt x="2214" y="6409"/>
                </a:cubicBezTo>
                <a:cubicBezTo>
                  <a:pt x="2214" y="4122"/>
                  <a:pt x="4111" y="2206"/>
                  <a:pt x="6400" y="2206"/>
                </a:cubicBezTo>
                <a:cubicBezTo>
                  <a:pt x="8707" y="2206"/>
                  <a:pt x="10586" y="4122"/>
                  <a:pt x="10586" y="6409"/>
                </a:cubicBezTo>
                <a:cubicBezTo>
                  <a:pt x="10586" y="8695"/>
                  <a:pt x="8707" y="10589"/>
                  <a:pt x="6400" y="10589"/>
                </a:cubicBezTo>
                <a:close/>
              </a:path>
            </a:pathLst>
          </a:custGeom>
          <a:solidFill>
            <a:schemeClr val="tx1"/>
          </a:solidFill>
          <a:ln>
            <a:solidFill>
              <a:schemeClr val="tx1"/>
            </a:solidFill>
          </a:ln>
        </p:spPr>
        <p:txBody>
          <a:bodyPr/>
          <a:lstStyle/>
          <a:p>
            <a:endParaRPr lang="zh-CN" altLang="en-US">
              <a:cs typeface="+mn-ea"/>
              <a:sym typeface="+mn-lt"/>
            </a:endParaRPr>
          </a:p>
        </p:txBody>
      </p:sp>
      <p:sp>
        <p:nvSpPr>
          <p:cNvPr id="7" name="ïŝḻîḋe">
            <a:extLst>
              <a:ext uri="{FF2B5EF4-FFF2-40B4-BE49-F238E27FC236}">
                <a16:creationId xmlns:a16="http://schemas.microsoft.com/office/drawing/2014/main" id="{8206EB57-AED6-46C1-A4CD-CCB7239087D3}"/>
              </a:ext>
            </a:extLst>
          </p:cNvPr>
          <p:cNvSpPr/>
          <p:nvPr/>
        </p:nvSpPr>
        <p:spPr bwMode="auto">
          <a:xfrm>
            <a:off x="5347504" y="2439174"/>
            <a:ext cx="6312876" cy="1589738"/>
          </a:xfrm>
          <a:prstGeom prst="rect">
            <a:avLst/>
          </a:prstGeom>
          <a:solidFill>
            <a:schemeClr val="bg1">
              <a:lumMod val="95000"/>
              <a:alpha val="40000"/>
            </a:schemeClr>
          </a:solidFill>
          <a:ln w="3175">
            <a:solidFill>
              <a:schemeClr val="bg1">
                <a:lumMod val="75000"/>
              </a:schemeClr>
            </a:solidFill>
            <a:miter lim="800000"/>
            <a:headEnd/>
            <a:tailEnd/>
          </a:ln>
        </p:spPr>
        <p:txBody>
          <a:bodyPr wrap="squar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endParaRPr lang="en-US" altLang="zh-CN" sz="1000" dirty="0">
              <a:cs typeface="+mn-ea"/>
              <a:sym typeface="+mn-lt"/>
            </a:endParaRPr>
          </a:p>
        </p:txBody>
      </p:sp>
      <p:sp>
        <p:nvSpPr>
          <p:cNvPr id="8" name="ïSľîḍè">
            <a:extLst>
              <a:ext uri="{FF2B5EF4-FFF2-40B4-BE49-F238E27FC236}">
                <a16:creationId xmlns:a16="http://schemas.microsoft.com/office/drawing/2014/main" id="{7216571A-FC73-4F0C-9C4D-00DB42A7EB07}"/>
              </a:ext>
            </a:extLst>
          </p:cNvPr>
          <p:cNvSpPr/>
          <p:nvPr/>
        </p:nvSpPr>
        <p:spPr bwMode="auto">
          <a:xfrm>
            <a:off x="5982066" y="2439174"/>
            <a:ext cx="4799563" cy="1394714"/>
          </a:xfrm>
          <a:prstGeom prst="rect">
            <a:avLst/>
          </a:prstGeom>
          <a:noFill/>
          <a:ln w="317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60000"/>
              </a:lnSpc>
              <a:buFont typeface="Arial" panose="020B0604020202020204" pitchFamily="34" charset="0"/>
              <a:buChar char="•"/>
            </a:pPr>
            <a:r>
              <a:rPr lang="en-US" altLang="zh-CN" sz="1000" dirty="0">
                <a:cs typeface="+mn-ea"/>
                <a:sym typeface="+mn-lt"/>
              </a:rPr>
              <a:t> </a:t>
            </a:r>
          </a:p>
        </p:txBody>
      </p:sp>
      <p:sp>
        <p:nvSpPr>
          <p:cNvPr id="13" name="文本框 12">
            <a:extLst>
              <a:ext uri="{FF2B5EF4-FFF2-40B4-BE49-F238E27FC236}">
                <a16:creationId xmlns:a16="http://schemas.microsoft.com/office/drawing/2014/main" id="{B807CAF7-0327-4755-BBDD-3205132EC95C}"/>
              </a:ext>
            </a:extLst>
          </p:cNvPr>
          <p:cNvSpPr txBox="1"/>
          <p:nvPr/>
        </p:nvSpPr>
        <p:spPr>
          <a:xfrm>
            <a:off x="6217454" y="2797994"/>
            <a:ext cx="4799563" cy="1015663"/>
          </a:xfrm>
          <a:prstGeom prst="rect">
            <a:avLst/>
          </a:prstGeom>
          <a:noFill/>
        </p:spPr>
        <p:txBody>
          <a:bodyPr wrap="square" rtlCol="0">
            <a:spAutoFit/>
          </a:bodyPr>
          <a:lstStyle/>
          <a:p>
            <a:pPr algn="dist"/>
            <a:r>
              <a:rPr lang="en-US" altLang="zh-CN" sz="6000" dirty="0">
                <a:cs typeface="+mn-ea"/>
                <a:sym typeface="+mn-lt"/>
              </a:rPr>
              <a:t>THANK YOU</a:t>
            </a:r>
            <a:endParaRPr lang="zh-CN" altLang="en-US" sz="6000" dirty="0">
              <a:cs typeface="+mn-ea"/>
              <a:sym typeface="+mn-lt"/>
            </a:endParaRPr>
          </a:p>
        </p:txBody>
      </p:sp>
      <p:grpSp>
        <p:nvGrpSpPr>
          <p:cNvPr id="21" name="组合 20">
            <a:extLst>
              <a:ext uri="{FF2B5EF4-FFF2-40B4-BE49-F238E27FC236}">
                <a16:creationId xmlns:a16="http://schemas.microsoft.com/office/drawing/2014/main" id="{490CD166-31B8-47BA-8779-F10948A5E9E7}"/>
              </a:ext>
            </a:extLst>
          </p:cNvPr>
          <p:cNvGrpSpPr/>
          <p:nvPr/>
        </p:nvGrpSpPr>
        <p:grpSpPr>
          <a:xfrm>
            <a:off x="10845403" y="906351"/>
            <a:ext cx="448540" cy="105805"/>
            <a:chOff x="10533138" y="858625"/>
            <a:chExt cx="853190" cy="201257"/>
          </a:xfrm>
        </p:grpSpPr>
        <p:sp>
          <p:nvSpPr>
            <p:cNvPr id="18" name="椭圆 17">
              <a:extLst>
                <a:ext uri="{FF2B5EF4-FFF2-40B4-BE49-F238E27FC236}">
                  <a16:creationId xmlns:a16="http://schemas.microsoft.com/office/drawing/2014/main" id="{0BE50F68-911D-4415-ACBA-A2898468E969}"/>
                </a:ext>
              </a:extLst>
            </p:cNvPr>
            <p:cNvSpPr/>
            <p:nvPr/>
          </p:nvSpPr>
          <p:spPr>
            <a:xfrm>
              <a:off x="10533138"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a:extLst>
                <a:ext uri="{FF2B5EF4-FFF2-40B4-BE49-F238E27FC236}">
                  <a16:creationId xmlns:a16="http://schemas.microsoft.com/office/drawing/2014/main" id="{3A05C71B-2DE9-4EB5-8F64-972456D87CCD}"/>
                </a:ext>
              </a:extLst>
            </p:cNvPr>
            <p:cNvSpPr/>
            <p:nvPr/>
          </p:nvSpPr>
          <p:spPr>
            <a:xfrm>
              <a:off x="10859574"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a:extLst>
                <a:ext uri="{FF2B5EF4-FFF2-40B4-BE49-F238E27FC236}">
                  <a16:creationId xmlns:a16="http://schemas.microsoft.com/office/drawing/2014/main" id="{67FA4DB5-4C96-43E4-A310-6B6CDEDF7E1F}"/>
                </a:ext>
              </a:extLst>
            </p:cNvPr>
            <p:cNvSpPr/>
            <p:nvPr/>
          </p:nvSpPr>
          <p:spPr>
            <a:xfrm>
              <a:off x="11185071" y="858625"/>
              <a:ext cx="201257" cy="2012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3" name="椭圆 22">
            <a:extLst>
              <a:ext uri="{FF2B5EF4-FFF2-40B4-BE49-F238E27FC236}">
                <a16:creationId xmlns:a16="http://schemas.microsoft.com/office/drawing/2014/main" id="{A53A92E7-B167-47A1-A320-61A1983A30B2}"/>
              </a:ext>
            </a:extLst>
          </p:cNvPr>
          <p:cNvSpPr/>
          <p:nvPr/>
        </p:nvSpPr>
        <p:spPr>
          <a:xfrm>
            <a:off x="11320506" y="-852489"/>
            <a:ext cx="1788160" cy="1788160"/>
          </a:xfrm>
          <a:prstGeom prst="ellipse">
            <a:avLst/>
          </a:prstGeom>
          <a:solidFill>
            <a:srgbClr val="6F9FBD">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a:extLst>
              <a:ext uri="{FF2B5EF4-FFF2-40B4-BE49-F238E27FC236}">
                <a16:creationId xmlns:a16="http://schemas.microsoft.com/office/drawing/2014/main" id="{5B0D683E-644A-436F-B7D6-4904C1ABB3E9}"/>
              </a:ext>
            </a:extLst>
          </p:cNvPr>
          <p:cNvSpPr/>
          <p:nvPr/>
        </p:nvSpPr>
        <p:spPr>
          <a:xfrm>
            <a:off x="6096000" y="-311812"/>
            <a:ext cx="1030024" cy="1030024"/>
          </a:xfrm>
          <a:prstGeom prst="ellipse">
            <a:avLst/>
          </a:prstGeom>
          <a:solidFill>
            <a:srgbClr val="6F9FBD">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a:extLst>
              <a:ext uri="{FF2B5EF4-FFF2-40B4-BE49-F238E27FC236}">
                <a16:creationId xmlns:a16="http://schemas.microsoft.com/office/drawing/2014/main" id="{A83099DF-BEE1-4755-9EF2-37F9D59EA337}"/>
              </a:ext>
            </a:extLst>
          </p:cNvPr>
          <p:cNvSpPr/>
          <p:nvPr/>
        </p:nvSpPr>
        <p:spPr>
          <a:xfrm>
            <a:off x="11256191" y="5956618"/>
            <a:ext cx="404189" cy="404189"/>
          </a:xfrm>
          <a:prstGeom prst="ellipse">
            <a:avLst/>
          </a:prstGeom>
          <a:solidFill>
            <a:srgbClr val="6F9FBD">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657400739"/>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1">
            <a:extLst>
              <a:ext uri="{FF2B5EF4-FFF2-40B4-BE49-F238E27FC236}">
                <a16:creationId xmlns:a16="http://schemas.microsoft.com/office/drawing/2014/main" id="{0BB56659-47FD-46F5-969A-9B9CD51E09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7999"/>
          </a:xfrm>
          <a:prstGeom prst="rect">
            <a:avLst/>
          </a:prstGeom>
        </p:spPr>
      </p:pic>
      <p:pic>
        <p:nvPicPr>
          <p:cNvPr id="3" name="图形 2">
            <a:extLst>
              <a:ext uri="{FF2B5EF4-FFF2-40B4-BE49-F238E27FC236}">
                <a16:creationId xmlns:a16="http://schemas.microsoft.com/office/drawing/2014/main" id="{FFC81152-5B22-4B3A-B7B8-B122E69DD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85988" y="1921855"/>
            <a:ext cx="2657475" cy="2571750"/>
          </a:xfrm>
          <a:prstGeom prst="rect">
            <a:avLst/>
          </a:prstGeom>
        </p:spPr>
      </p:pic>
      <p:sp>
        <p:nvSpPr>
          <p:cNvPr id="4" name="ïṣ1iḓe">
            <a:extLst>
              <a:ext uri="{FF2B5EF4-FFF2-40B4-BE49-F238E27FC236}">
                <a16:creationId xmlns:a16="http://schemas.microsoft.com/office/drawing/2014/main" id="{4D7123C5-1003-4170-8201-48BDD7BE6056}"/>
              </a:ext>
            </a:extLst>
          </p:cNvPr>
          <p:cNvSpPr/>
          <p:nvPr/>
        </p:nvSpPr>
        <p:spPr>
          <a:xfrm>
            <a:off x="3203840" y="3135564"/>
            <a:ext cx="6534333" cy="1417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1" hangingPunct="1">
              <a:spcBef>
                <a:spcPct val="0"/>
              </a:spcBef>
              <a:buFontTx/>
              <a:buNone/>
            </a:pPr>
            <a:r>
              <a:rPr lang="en-US" altLang="zh-CN" b="1" dirty="0">
                <a:cs typeface="+mn-ea"/>
                <a:sym typeface="+mn-lt"/>
              </a:rPr>
              <a:t> </a:t>
            </a:r>
            <a:endParaRPr lang="zh-CN" altLang="en-US" dirty="0">
              <a:cs typeface="+mn-ea"/>
              <a:sym typeface="+mn-lt"/>
            </a:endParaRPr>
          </a:p>
        </p:txBody>
      </p:sp>
      <p:sp>
        <p:nvSpPr>
          <p:cNvPr id="5" name="îšḷídè">
            <a:extLst>
              <a:ext uri="{FF2B5EF4-FFF2-40B4-BE49-F238E27FC236}">
                <a16:creationId xmlns:a16="http://schemas.microsoft.com/office/drawing/2014/main" id="{119A58AD-7103-4AA3-8D04-969BD76A08E2}"/>
              </a:ext>
            </a:extLst>
          </p:cNvPr>
          <p:cNvSpPr/>
          <p:nvPr/>
        </p:nvSpPr>
        <p:spPr>
          <a:xfrm rot="8520000">
            <a:off x="9023967" y="2533259"/>
            <a:ext cx="1680836" cy="1680836"/>
          </a:xfrm>
          <a:prstGeom prst="teardrop">
            <a:avLst/>
          </a:prstGeom>
          <a:solidFill>
            <a:srgbClr val="6F9FBD"/>
          </a:solidFill>
          <a:ln w="2222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lvl="0" algn="l" defTabSz="913765"/>
            <a:endParaRPr lang="zh-CN" altLang="en-US" sz="2000" b="1" dirty="0">
              <a:solidFill>
                <a:schemeClr val="bg1"/>
              </a:solidFill>
              <a:cs typeface="+mn-ea"/>
              <a:sym typeface="+mn-lt"/>
            </a:endParaRPr>
          </a:p>
        </p:txBody>
      </p:sp>
      <p:sp>
        <p:nvSpPr>
          <p:cNvPr id="7" name="iconfont-11910-5686862">
            <a:extLst>
              <a:ext uri="{FF2B5EF4-FFF2-40B4-BE49-F238E27FC236}">
                <a16:creationId xmlns:a16="http://schemas.microsoft.com/office/drawing/2014/main" id="{D3CCA0D8-001C-49AE-8635-3F5B732AEB42}"/>
              </a:ext>
            </a:extLst>
          </p:cNvPr>
          <p:cNvSpPr>
            <a:spLocks noChangeAspect="1"/>
          </p:cNvSpPr>
          <p:nvPr/>
        </p:nvSpPr>
        <p:spPr bwMode="auto">
          <a:xfrm rot="16200000">
            <a:off x="671011" y="5880849"/>
            <a:ext cx="320765" cy="366309"/>
          </a:xfrm>
          <a:custGeom>
            <a:avLst/>
            <a:gdLst>
              <a:gd name="T0" fmla="*/ 4621 w 9242"/>
              <a:gd name="T1" fmla="*/ 10555 h 10555"/>
              <a:gd name="T2" fmla="*/ 4034 w 9242"/>
              <a:gd name="T3" fmla="*/ 10285 h 10555"/>
              <a:gd name="T4" fmla="*/ 244 w 9242"/>
              <a:gd name="T5" fmla="*/ 5872 h 10555"/>
              <a:gd name="T6" fmla="*/ 127 w 9242"/>
              <a:gd name="T7" fmla="*/ 5043 h 10555"/>
              <a:gd name="T8" fmla="*/ 831 w 9242"/>
              <a:gd name="T9" fmla="*/ 4592 h 10555"/>
              <a:gd name="T10" fmla="*/ 2221 w 9242"/>
              <a:gd name="T11" fmla="*/ 4592 h 10555"/>
              <a:gd name="T12" fmla="*/ 2221 w 9242"/>
              <a:gd name="T13" fmla="*/ 1200 h 10555"/>
              <a:gd name="T14" fmla="*/ 3421 w 9242"/>
              <a:gd name="T15" fmla="*/ 0 h 10555"/>
              <a:gd name="T16" fmla="*/ 5821 w 9242"/>
              <a:gd name="T17" fmla="*/ 0 h 10555"/>
              <a:gd name="T18" fmla="*/ 7021 w 9242"/>
              <a:gd name="T19" fmla="*/ 1200 h 10555"/>
              <a:gd name="T20" fmla="*/ 7021 w 9242"/>
              <a:gd name="T21" fmla="*/ 4591 h 10555"/>
              <a:gd name="T22" fmla="*/ 8411 w 9242"/>
              <a:gd name="T23" fmla="*/ 4591 h 10555"/>
              <a:gd name="T24" fmla="*/ 9115 w 9242"/>
              <a:gd name="T25" fmla="*/ 5042 h 10555"/>
              <a:gd name="T26" fmla="*/ 8999 w 9242"/>
              <a:gd name="T27" fmla="*/ 5871 h 10555"/>
              <a:gd name="T28" fmla="*/ 5209 w 9242"/>
              <a:gd name="T29" fmla="*/ 10285 h 10555"/>
              <a:gd name="T30" fmla="*/ 4621 w 9242"/>
              <a:gd name="T31" fmla="*/ 10555 h 10555"/>
              <a:gd name="T32" fmla="*/ 886 w 9242"/>
              <a:gd name="T33" fmla="*/ 5392 h 10555"/>
              <a:gd name="T34" fmla="*/ 4621 w 9242"/>
              <a:gd name="T35" fmla="*/ 9742 h 10555"/>
              <a:gd name="T36" fmla="*/ 8356 w 9242"/>
              <a:gd name="T37" fmla="*/ 5392 h 10555"/>
              <a:gd name="T38" fmla="*/ 6221 w 9242"/>
              <a:gd name="T39" fmla="*/ 5392 h 10555"/>
              <a:gd name="T40" fmla="*/ 6221 w 9242"/>
              <a:gd name="T41" fmla="*/ 1200 h 10555"/>
              <a:gd name="T42" fmla="*/ 5821 w 9242"/>
              <a:gd name="T43" fmla="*/ 800 h 10555"/>
              <a:gd name="T44" fmla="*/ 3421 w 9242"/>
              <a:gd name="T45" fmla="*/ 800 h 10555"/>
              <a:gd name="T46" fmla="*/ 3021 w 9242"/>
              <a:gd name="T47" fmla="*/ 1200 h 10555"/>
              <a:gd name="T48" fmla="*/ 3021 w 9242"/>
              <a:gd name="T49" fmla="*/ 5391 h 10555"/>
              <a:gd name="T50" fmla="*/ 886 w 9242"/>
              <a:gd name="T51" fmla="*/ 5391 h 10555"/>
              <a:gd name="T52" fmla="*/ 886 w 9242"/>
              <a:gd name="T53" fmla="*/ 5392 h 10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42" h="10555">
                <a:moveTo>
                  <a:pt x="4621" y="10555"/>
                </a:moveTo>
                <a:cubicBezTo>
                  <a:pt x="4395" y="10555"/>
                  <a:pt x="4181" y="10456"/>
                  <a:pt x="4034" y="10285"/>
                </a:cubicBezTo>
                <a:lnTo>
                  <a:pt x="244" y="5872"/>
                </a:lnTo>
                <a:cubicBezTo>
                  <a:pt x="44" y="5640"/>
                  <a:pt x="0" y="5322"/>
                  <a:pt x="127" y="5043"/>
                </a:cubicBezTo>
                <a:cubicBezTo>
                  <a:pt x="255" y="4765"/>
                  <a:pt x="525" y="4592"/>
                  <a:pt x="831" y="4592"/>
                </a:cubicBezTo>
                <a:lnTo>
                  <a:pt x="2221" y="4592"/>
                </a:lnTo>
                <a:lnTo>
                  <a:pt x="2221" y="1200"/>
                </a:lnTo>
                <a:cubicBezTo>
                  <a:pt x="2221" y="539"/>
                  <a:pt x="2760" y="0"/>
                  <a:pt x="3421" y="0"/>
                </a:cubicBezTo>
                <a:lnTo>
                  <a:pt x="5821" y="0"/>
                </a:lnTo>
                <a:cubicBezTo>
                  <a:pt x="6482" y="0"/>
                  <a:pt x="7021" y="539"/>
                  <a:pt x="7021" y="1200"/>
                </a:cubicBezTo>
                <a:lnTo>
                  <a:pt x="7021" y="4591"/>
                </a:lnTo>
                <a:lnTo>
                  <a:pt x="8411" y="4591"/>
                </a:lnTo>
                <a:cubicBezTo>
                  <a:pt x="8717" y="4591"/>
                  <a:pt x="8987" y="4764"/>
                  <a:pt x="9115" y="5042"/>
                </a:cubicBezTo>
                <a:cubicBezTo>
                  <a:pt x="9242" y="5321"/>
                  <a:pt x="9199" y="5639"/>
                  <a:pt x="8999" y="5871"/>
                </a:cubicBezTo>
                <a:lnTo>
                  <a:pt x="5209" y="10285"/>
                </a:lnTo>
                <a:cubicBezTo>
                  <a:pt x="5061" y="10457"/>
                  <a:pt x="4847" y="10555"/>
                  <a:pt x="4621" y="10555"/>
                </a:cubicBezTo>
                <a:close/>
                <a:moveTo>
                  <a:pt x="886" y="5392"/>
                </a:moveTo>
                <a:lnTo>
                  <a:pt x="4621" y="9742"/>
                </a:lnTo>
                <a:lnTo>
                  <a:pt x="8356" y="5392"/>
                </a:lnTo>
                <a:lnTo>
                  <a:pt x="6221" y="5392"/>
                </a:lnTo>
                <a:lnTo>
                  <a:pt x="6221" y="1200"/>
                </a:lnTo>
                <a:cubicBezTo>
                  <a:pt x="6221" y="980"/>
                  <a:pt x="6041" y="800"/>
                  <a:pt x="5821" y="800"/>
                </a:cubicBezTo>
                <a:lnTo>
                  <a:pt x="3421" y="800"/>
                </a:lnTo>
                <a:cubicBezTo>
                  <a:pt x="3201" y="800"/>
                  <a:pt x="3021" y="980"/>
                  <a:pt x="3021" y="1200"/>
                </a:cubicBezTo>
                <a:lnTo>
                  <a:pt x="3021" y="5391"/>
                </a:lnTo>
                <a:lnTo>
                  <a:pt x="886" y="5391"/>
                </a:lnTo>
                <a:lnTo>
                  <a:pt x="886" y="5392"/>
                </a:lnTo>
                <a:close/>
              </a:path>
            </a:pathLst>
          </a:custGeom>
          <a:solidFill>
            <a:schemeClr val="bg1"/>
          </a:solidFill>
          <a:ln>
            <a:solidFill>
              <a:schemeClr val="bg1"/>
            </a:solidFill>
          </a:ln>
        </p:spPr>
        <p:txBody>
          <a:bodyPr/>
          <a:lstStyle/>
          <a:p>
            <a:endParaRPr lang="zh-CN" altLang="en-US">
              <a:cs typeface="+mn-ea"/>
              <a:sym typeface="+mn-lt"/>
            </a:endParaRPr>
          </a:p>
        </p:txBody>
      </p:sp>
      <p:sp>
        <p:nvSpPr>
          <p:cNvPr id="8" name="iconfont-1054-809968">
            <a:extLst>
              <a:ext uri="{FF2B5EF4-FFF2-40B4-BE49-F238E27FC236}">
                <a16:creationId xmlns:a16="http://schemas.microsoft.com/office/drawing/2014/main" id="{DD9AA831-A14E-48D7-BECF-5B2ABE10C200}"/>
              </a:ext>
            </a:extLst>
          </p:cNvPr>
          <p:cNvSpPr>
            <a:spLocks noChangeAspect="1"/>
          </p:cNvSpPr>
          <p:nvPr/>
        </p:nvSpPr>
        <p:spPr bwMode="auto">
          <a:xfrm>
            <a:off x="627322" y="1050753"/>
            <a:ext cx="304842" cy="304842"/>
          </a:xfrm>
          <a:custGeom>
            <a:avLst/>
            <a:gdLst>
              <a:gd name="T0" fmla="*/ 7991 w 12800"/>
              <a:gd name="T1" fmla="*/ 4785 h 12800"/>
              <a:gd name="T2" fmla="*/ 7237 w 12800"/>
              <a:gd name="T3" fmla="*/ 4281 h 12800"/>
              <a:gd name="T4" fmla="*/ 6348 w 12800"/>
              <a:gd name="T5" fmla="*/ 4105 h 12800"/>
              <a:gd name="T6" fmla="*/ 5458 w 12800"/>
              <a:gd name="T7" fmla="*/ 4281 h 12800"/>
              <a:gd name="T8" fmla="*/ 4704 w 12800"/>
              <a:gd name="T9" fmla="*/ 4785 h 12800"/>
              <a:gd name="T10" fmla="*/ 4200 w 12800"/>
              <a:gd name="T11" fmla="*/ 5538 h 12800"/>
              <a:gd name="T12" fmla="*/ 4023 w 12800"/>
              <a:gd name="T13" fmla="*/ 6426 h 12800"/>
              <a:gd name="T14" fmla="*/ 4200 w 12800"/>
              <a:gd name="T15" fmla="*/ 7314 h 12800"/>
              <a:gd name="T16" fmla="*/ 4704 w 12800"/>
              <a:gd name="T17" fmla="*/ 8067 h 12800"/>
              <a:gd name="T18" fmla="*/ 5458 w 12800"/>
              <a:gd name="T19" fmla="*/ 8571 h 12800"/>
              <a:gd name="T20" fmla="*/ 6348 w 12800"/>
              <a:gd name="T21" fmla="*/ 8747 h 12800"/>
              <a:gd name="T22" fmla="*/ 7237 w 12800"/>
              <a:gd name="T23" fmla="*/ 8571 h 12800"/>
              <a:gd name="T24" fmla="*/ 7991 w 12800"/>
              <a:gd name="T25" fmla="*/ 8067 h 12800"/>
              <a:gd name="T26" fmla="*/ 8495 w 12800"/>
              <a:gd name="T27" fmla="*/ 7314 h 12800"/>
              <a:gd name="T28" fmla="*/ 8672 w 12800"/>
              <a:gd name="T29" fmla="*/ 6426 h 12800"/>
              <a:gd name="T30" fmla="*/ 8495 w 12800"/>
              <a:gd name="T31" fmla="*/ 5538 h 12800"/>
              <a:gd name="T32" fmla="*/ 7991 w 12800"/>
              <a:gd name="T33" fmla="*/ 4785 h 12800"/>
              <a:gd name="T34" fmla="*/ 11482 w 12800"/>
              <a:gd name="T35" fmla="*/ 5844 h 12800"/>
              <a:gd name="T36" fmla="*/ 6947 w 12800"/>
              <a:gd name="T37" fmla="*/ 1317 h 12800"/>
              <a:gd name="T38" fmla="*/ 6947 w 12800"/>
              <a:gd name="T39" fmla="*/ 0 h 12800"/>
              <a:gd name="T40" fmla="*/ 5880 w 12800"/>
              <a:gd name="T41" fmla="*/ 0 h 12800"/>
              <a:gd name="T42" fmla="*/ 5880 w 12800"/>
              <a:gd name="T43" fmla="*/ 1334 h 12800"/>
              <a:gd name="T44" fmla="*/ 1318 w 12800"/>
              <a:gd name="T45" fmla="*/ 5844 h 12800"/>
              <a:gd name="T46" fmla="*/ 0 w 12800"/>
              <a:gd name="T47" fmla="*/ 5844 h 12800"/>
              <a:gd name="T48" fmla="*/ 0 w 12800"/>
              <a:gd name="T49" fmla="*/ 6933 h 12800"/>
              <a:gd name="T50" fmla="*/ 1318 w 12800"/>
              <a:gd name="T51" fmla="*/ 6933 h 12800"/>
              <a:gd name="T52" fmla="*/ 5857 w 12800"/>
              <a:gd name="T53" fmla="*/ 11466 h 12800"/>
              <a:gd name="T54" fmla="*/ 5857 w 12800"/>
              <a:gd name="T55" fmla="*/ 12800 h 12800"/>
              <a:gd name="T56" fmla="*/ 6947 w 12800"/>
              <a:gd name="T57" fmla="*/ 12800 h 12800"/>
              <a:gd name="T58" fmla="*/ 6947 w 12800"/>
              <a:gd name="T59" fmla="*/ 11483 h 12800"/>
              <a:gd name="T60" fmla="*/ 11482 w 12800"/>
              <a:gd name="T61" fmla="*/ 6933 h 12800"/>
              <a:gd name="T62" fmla="*/ 12800 w 12800"/>
              <a:gd name="T63" fmla="*/ 6933 h 12800"/>
              <a:gd name="T64" fmla="*/ 12800 w 12800"/>
              <a:gd name="T65" fmla="*/ 5844 h 12800"/>
              <a:gd name="T66" fmla="*/ 11482 w 12800"/>
              <a:gd name="T67" fmla="*/ 5844 h 12800"/>
              <a:gd name="T68" fmla="*/ 6400 w 12800"/>
              <a:gd name="T69" fmla="*/ 10589 h 12800"/>
              <a:gd name="T70" fmla="*/ 2214 w 12800"/>
              <a:gd name="T71" fmla="*/ 6409 h 12800"/>
              <a:gd name="T72" fmla="*/ 6400 w 12800"/>
              <a:gd name="T73" fmla="*/ 2206 h 12800"/>
              <a:gd name="T74" fmla="*/ 10586 w 12800"/>
              <a:gd name="T75" fmla="*/ 6409 h 12800"/>
              <a:gd name="T76" fmla="*/ 6400 w 12800"/>
              <a:gd name="T77" fmla="*/ 1058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00" h="12800">
                <a:moveTo>
                  <a:pt x="7991" y="4785"/>
                </a:moveTo>
                <a:cubicBezTo>
                  <a:pt x="7776" y="4570"/>
                  <a:pt x="7518" y="4398"/>
                  <a:pt x="7237" y="4281"/>
                </a:cubicBezTo>
                <a:cubicBezTo>
                  <a:pt x="6956" y="4165"/>
                  <a:pt x="6652" y="4105"/>
                  <a:pt x="6348" y="4105"/>
                </a:cubicBezTo>
                <a:cubicBezTo>
                  <a:pt x="6043" y="4105"/>
                  <a:pt x="5739" y="4165"/>
                  <a:pt x="5458" y="4281"/>
                </a:cubicBezTo>
                <a:cubicBezTo>
                  <a:pt x="5177" y="4398"/>
                  <a:pt x="4919" y="4570"/>
                  <a:pt x="4704" y="4785"/>
                </a:cubicBezTo>
                <a:cubicBezTo>
                  <a:pt x="4489" y="4999"/>
                  <a:pt x="4317" y="5257"/>
                  <a:pt x="4200" y="5538"/>
                </a:cubicBezTo>
                <a:cubicBezTo>
                  <a:pt x="4084" y="5819"/>
                  <a:pt x="4023" y="6122"/>
                  <a:pt x="4023" y="6426"/>
                </a:cubicBezTo>
                <a:cubicBezTo>
                  <a:pt x="4023" y="6730"/>
                  <a:pt x="4084" y="7033"/>
                  <a:pt x="4200" y="7314"/>
                </a:cubicBezTo>
                <a:cubicBezTo>
                  <a:pt x="4317" y="7595"/>
                  <a:pt x="4489" y="7853"/>
                  <a:pt x="4704" y="8067"/>
                </a:cubicBezTo>
                <a:cubicBezTo>
                  <a:pt x="4919" y="8282"/>
                  <a:pt x="5177" y="8454"/>
                  <a:pt x="5458" y="8571"/>
                </a:cubicBezTo>
                <a:cubicBezTo>
                  <a:pt x="5739" y="8687"/>
                  <a:pt x="6043" y="8747"/>
                  <a:pt x="6348" y="8747"/>
                </a:cubicBezTo>
                <a:cubicBezTo>
                  <a:pt x="6652" y="8747"/>
                  <a:pt x="6956" y="8687"/>
                  <a:pt x="7237" y="8571"/>
                </a:cubicBezTo>
                <a:cubicBezTo>
                  <a:pt x="7518" y="8454"/>
                  <a:pt x="7776" y="8282"/>
                  <a:pt x="7991" y="8067"/>
                </a:cubicBezTo>
                <a:cubicBezTo>
                  <a:pt x="8206" y="7853"/>
                  <a:pt x="8379" y="7595"/>
                  <a:pt x="8495" y="7314"/>
                </a:cubicBezTo>
                <a:cubicBezTo>
                  <a:pt x="8611" y="7034"/>
                  <a:pt x="8672" y="6730"/>
                  <a:pt x="8672" y="6426"/>
                </a:cubicBezTo>
                <a:cubicBezTo>
                  <a:pt x="8672" y="6122"/>
                  <a:pt x="8611" y="5819"/>
                  <a:pt x="8495" y="5538"/>
                </a:cubicBezTo>
                <a:cubicBezTo>
                  <a:pt x="8379" y="5257"/>
                  <a:pt x="8207" y="5000"/>
                  <a:pt x="7991" y="4785"/>
                </a:cubicBezTo>
                <a:close/>
                <a:moveTo>
                  <a:pt x="11482" y="5844"/>
                </a:moveTo>
                <a:cubicBezTo>
                  <a:pt x="11274" y="3350"/>
                  <a:pt x="9445" y="1490"/>
                  <a:pt x="6947" y="1317"/>
                </a:cubicBezTo>
                <a:lnTo>
                  <a:pt x="6947" y="0"/>
                </a:lnTo>
                <a:lnTo>
                  <a:pt x="5880" y="0"/>
                </a:lnTo>
                <a:lnTo>
                  <a:pt x="5880" y="1334"/>
                </a:lnTo>
                <a:cubicBezTo>
                  <a:pt x="3452" y="1559"/>
                  <a:pt x="1526" y="3402"/>
                  <a:pt x="1318" y="5844"/>
                </a:cubicBezTo>
                <a:lnTo>
                  <a:pt x="0" y="5844"/>
                </a:lnTo>
                <a:lnTo>
                  <a:pt x="0" y="6933"/>
                </a:lnTo>
                <a:lnTo>
                  <a:pt x="1318" y="6933"/>
                </a:lnTo>
                <a:cubicBezTo>
                  <a:pt x="1526" y="9375"/>
                  <a:pt x="3429" y="11224"/>
                  <a:pt x="5857" y="11466"/>
                </a:cubicBezTo>
                <a:lnTo>
                  <a:pt x="5857" y="12800"/>
                </a:lnTo>
                <a:lnTo>
                  <a:pt x="6947" y="12800"/>
                </a:lnTo>
                <a:lnTo>
                  <a:pt x="6947" y="11483"/>
                </a:lnTo>
                <a:cubicBezTo>
                  <a:pt x="9444" y="11310"/>
                  <a:pt x="11274" y="9427"/>
                  <a:pt x="11482" y="6933"/>
                </a:cubicBezTo>
                <a:lnTo>
                  <a:pt x="12800" y="6933"/>
                </a:lnTo>
                <a:lnTo>
                  <a:pt x="12800" y="5844"/>
                </a:lnTo>
                <a:lnTo>
                  <a:pt x="11482" y="5844"/>
                </a:lnTo>
                <a:close/>
                <a:moveTo>
                  <a:pt x="6400" y="10589"/>
                </a:moveTo>
                <a:cubicBezTo>
                  <a:pt x="4093" y="10589"/>
                  <a:pt x="2214" y="8695"/>
                  <a:pt x="2214" y="6409"/>
                </a:cubicBezTo>
                <a:cubicBezTo>
                  <a:pt x="2214" y="4122"/>
                  <a:pt x="4111" y="2206"/>
                  <a:pt x="6400" y="2206"/>
                </a:cubicBezTo>
                <a:cubicBezTo>
                  <a:pt x="8707" y="2206"/>
                  <a:pt x="10586" y="4122"/>
                  <a:pt x="10586" y="6409"/>
                </a:cubicBezTo>
                <a:cubicBezTo>
                  <a:pt x="10586" y="8695"/>
                  <a:pt x="8707" y="10589"/>
                  <a:pt x="6400" y="10589"/>
                </a:cubicBezTo>
                <a:close/>
              </a:path>
            </a:pathLst>
          </a:custGeom>
          <a:solidFill>
            <a:schemeClr val="bg1"/>
          </a:solidFill>
          <a:ln>
            <a:solidFill>
              <a:schemeClr val="bg1"/>
            </a:solidFill>
          </a:ln>
        </p:spPr>
        <p:txBody>
          <a:bodyPr/>
          <a:lstStyle/>
          <a:p>
            <a:endParaRPr lang="zh-CN" altLang="en-US">
              <a:cs typeface="+mn-ea"/>
              <a:sym typeface="+mn-lt"/>
            </a:endParaRPr>
          </a:p>
        </p:txBody>
      </p:sp>
      <p:sp>
        <p:nvSpPr>
          <p:cNvPr id="11" name="文本框 10">
            <a:extLst>
              <a:ext uri="{FF2B5EF4-FFF2-40B4-BE49-F238E27FC236}">
                <a16:creationId xmlns:a16="http://schemas.microsoft.com/office/drawing/2014/main" id="{8F88E4C2-BE26-41DD-A637-07A3F28DDB8C}"/>
              </a:ext>
            </a:extLst>
          </p:cNvPr>
          <p:cNvSpPr txBox="1"/>
          <p:nvPr/>
        </p:nvSpPr>
        <p:spPr>
          <a:xfrm>
            <a:off x="9283465" y="2696386"/>
            <a:ext cx="1448082" cy="1323439"/>
          </a:xfrm>
          <a:prstGeom prst="rect">
            <a:avLst/>
          </a:prstGeom>
          <a:noFill/>
        </p:spPr>
        <p:txBody>
          <a:bodyPr wrap="square" rtlCol="0">
            <a:spAutoFit/>
          </a:bodyPr>
          <a:lstStyle/>
          <a:p>
            <a:r>
              <a:rPr lang="en-US" altLang="zh-CN" sz="8000" b="1" u="sng" dirty="0">
                <a:solidFill>
                  <a:schemeClr val="bg1"/>
                </a:solidFill>
                <a:cs typeface="+mn-ea"/>
                <a:sym typeface="+mn-lt"/>
              </a:rPr>
              <a:t>02</a:t>
            </a:r>
            <a:endParaRPr lang="zh-CN" altLang="en-US" sz="8000" b="1" u="sng" dirty="0">
              <a:solidFill>
                <a:schemeClr val="bg1"/>
              </a:solidFill>
              <a:cs typeface="+mn-ea"/>
              <a:sym typeface="+mn-lt"/>
            </a:endParaRPr>
          </a:p>
        </p:txBody>
      </p:sp>
      <p:sp>
        <p:nvSpPr>
          <p:cNvPr id="12" name="文本框 11">
            <a:extLst>
              <a:ext uri="{FF2B5EF4-FFF2-40B4-BE49-F238E27FC236}">
                <a16:creationId xmlns:a16="http://schemas.microsoft.com/office/drawing/2014/main" id="{3489A0C8-6543-4F72-A82F-EF8E52EB67A9}"/>
              </a:ext>
            </a:extLst>
          </p:cNvPr>
          <p:cNvSpPr txBox="1"/>
          <p:nvPr/>
        </p:nvSpPr>
        <p:spPr>
          <a:xfrm>
            <a:off x="5652162" y="3521539"/>
            <a:ext cx="1533370" cy="707886"/>
          </a:xfrm>
          <a:prstGeom prst="rect">
            <a:avLst/>
          </a:prstGeom>
          <a:noFill/>
        </p:spPr>
        <p:txBody>
          <a:bodyPr wrap="square" rtlCol="0">
            <a:spAutoFit/>
          </a:bodyPr>
          <a:lstStyle/>
          <a:p>
            <a:r>
              <a:rPr lang="zh-CN" altLang="en-US" sz="4000" dirty="0">
                <a:cs typeface="+mn-ea"/>
                <a:sym typeface="+mn-lt"/>
              </a:rPr>
              <a:t>用  途</a:t>
            </a:r>
          </a:p>
        </p:txBody>
      </p:sp>
      <p:sp>
        <p:nvSpPr>
          <p:cNvPr id="13" name="íślïḑê">
            <a:extLst>
              <a:ext uri="{FF2B5EF4-FFF2-40B4-BE49-F238E27FC236}">
                <a16:creationId xmlns:a16="http://schemas.microsoft.com/office/drawing/2014/main" id="{9A8218C5-15E8-4A50-9B14-6656F0504CD9}"/>
              </a:ext>
            </a:extLst>
          </p:cNvPr>
          <p:cNvSpPr txBox="1"/>
          <p:nvPr/>
        </p:nvSpPr>
        <p:spPr>
          <a:xfrm>
            <a:off x="3612144" y="3533808"/>
            <a:ext cx="369548" cy="300258"/>
          </a:xfrm>
          <a:prstGeom prst="rect">
            <a:avLst/>
          </a:prstGeom>
          <a:noFill/>
        </p:spPr>
        <p:txBody>
          <a:bodyPr wrap="square" lIns="91440" tIns="45720" rIns="91440" bIns="45720">
            <a:prstTxWarp prst="textPlain">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0" i="0" u="none" strike="noStrike" kern="1200" cap="none" spc="0" normalizeH="0" baseline="0" noProof="0" dirty="0">
                <a:ln>
                  <a:noFill/>
                </a:ln>
                <a:solidFill>
                  <a:srgbClr val="6F9FBD"/>
                </a:solidFill>
                <a:effectLst/>
                <a:uLnTx/>
                <a:uFillTx/>
                <a:cs typeface="+mn-ea"/>
                <a:sym typeface="+mn-lt"/>
              </a:rPr>
              <a:t>“</a:t>
            </a:r>
          </a:p>
        </p:txBody>
      </p:sp>
      <p:sp>
        <p:nvSpPr>
          <p:cNvPr id="14" name="íślïḑê">
            <a:extLst>
              <a:ext uri="{FF2B5EF4-FFF2-40B4-BE49-F238E27FC236}">
                <a16:creationId xmlns:a16="http://schemas.microsoft.com/office/drawing/2014/main" id="{C6C8D32A-9562-4864-8D2D-492FA928572A}"/>
              </a:ext>
            </a:extLst>
          </p:cNvPr>
          <p:cNvSpPr txBox="1"/>
          <p:nvPr/>
        </p:nvSpPr>
        <p:spPr>
          <a:xfrm rot="10800000">
            <a:off x="8601407" y="4009940"/>
            <a:ext cx="369548" cy="300258"/>
          </a:xfrm>
          <a:prstGeom prst="rect">
            <a:avLst/>
          </a:prstGeom>
          <a:noFill/>
        </p:spPr>
        <p:txBody>
          <a:bodyPr wrap="square" lIns="91440" tIns="45720" rIns="91440" bIns="45720">
            <a:prstTxWarp prst="textPlain">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0" i="0" u="none" strike="noStrike" kern="1200" cap="none" spc="0" normalizeH="0" baseline="0" noProof="0" dirty="0">
                <a:ln>
                  <a:noFill/>
                </a:ln>
                <a:solidFill>
                  <a:srgbClr val="6F9FBD"/>
                </a:solidFill>
                <a:effectLst/>
                <a:uLnTx/>
                <a:uFillTx/>
                <a:cs typeface="+mn-ea"/>
                <a:sym typeface="+mn-lt"/>
              </a:rPr>
              <a:t>“</a:t>
            </a:r>
          </a:p>
        </p:txBody>
      </p:sp>
      <p:pic>
        <p:nvPicPr>
          <p:cNvPr id="18" name="图形 17">
            <a:extLst>
              <a:ext uri="{FF2B5EF4-FFF2-40B4-BE49-F238E27FC236}">
                <a16:creationId xmlns:a16="http://schemas.microsoft.com/office/drawing/2014/main" id="{937F1C8E-AED5-4207-98D7-24A1B09D03A8}"/>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76272" t="35065"/>
          <a:stretch/>
        </p:blipFill>
        <p:spPr>
          <a:xfrm rot="16200000">
            <a:off x="10845796" y="958515"/>
            <a:ext cx="909276" cy="794159"/>
          </a:xfrm>
          <a:prstGeom prst="rect">
            <a:avLst/>
          </a:prstGeom>
        </p:spPr>
      </p:pic>
      <p:cxnSp>
        <p:nvCxnSpPr>
          <p:cNvPr id="19" name="直接连接符 18">
            <a:extLst>
              <a:ext uri="{FF2B5EF4-FFF2-40B4-BE49-F238E27FC236}">
                <a16:creationId xmlns:a16="http://schemas.microsoft.com/office/drawing/2014/main" id="{7604AB81-7D76-4940-81AF-4FD5C7CCCA12}"/>
              </a:ext>
            </a:extLst>
          </p:cNvPr>
          <p:cNvCxnSpPr>
            <a:cxnSpLocks/>
          </p:cNvCxnSpPr>
          <p:nvPr/>
        </p:nvCxnSpPr>
        <p:spPr>
          <a:xfrm>
            <a:off x="4653058" y="4303249"/>
            <a:ext cx="329286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9AC4832-2DC7-41C7-88C3-FBFAFA05D536}"/>
              </a:ext>
            </a:extLst>
          </p:cNvPr>
          <p:cNvCxnSpPr>
            <a:cxnSpLocks/>
          </p:cNvCxnSpPr>
          <p:nvPr/>
        </p:nvCxnSpPr>
        <p:spPr>
          <a:xfrm>
            <a:off x="4653058" y="3428999"/>
            <a:ext cx="329286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7A3A3ADC-F0C9-406D-8469-1BE641B7A9CC}"/>
              </a:ext>
            </a:extLst>
          </p:cNvPr>
          <p:cNvSpPr/>
          <p:nvPr/>
        </p:nvSpPr>
        <p:spPr>
          <a:xfrm>
            <a:off x="6717914" y="-887204"/>
            <a:ext cx="1788160" cy="178816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a:extLst>
              <a:ext uri="{FF2B5EF4-FFF2-40B4-BE49-F238E27FC236}">
                <a16:creationId xmlns:a16="http://schemas.microsoft.com/office/drawing/2014/main" id="{A33B50EA-1B17-46AC-B381-AFE0BBE34E68}"/>
              </a:ext>
            </a:extLst>
          </p:cNvPr>
          <p:cNvSpPr/>
          <p:nvPr/>
        </p:nvSpPr>
        <p:spPr>
          <a:xfrm>
            <a:off x="11421994" y="5261725"/>
            <a:ext cx="1788160" cy="178816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a:extLst>
              <a:ext uri="{FF2B5EF4-FFF2-40B4-BE49-F238E27FC236}">
                <a16:creationId xmlns:a16="http://schemas.microsoft.com/office/drawing/2014/main" id="{460565FC-2183-4F1C-93D6-A6CB11820A7A}"/>
              </a:ext>
            </a:extLst>
          </p:cNvPr>
          <p:cNvSpPr/>
          <p:nvPr/>
        </p:nvSpPr>
        <p:spPr>
          <a:xfrm>
            <a:off x="7695298" y="216146"/>
            <a:ext cx="1030024" cy="1030024"/>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a:extLst>
              <a:ext uri="{FF2B5EF4-FFF2-40B4-BE49-F238E27FC236}">
                <a16:creationId xmlns:a16="http://schemas.microsoft.com/office/drawing/2014/main" id="{6C5846BA-7AEF-450A-A71F-86FFB0F24035}"/>
              </a:ext>
            </a:extLst>
          </p:cNvPr>
          <p:cNvSpPr/>
          <p:nvPr/>
        </p:nvSpPr>
        <p:spPr>
          <a:xfrm>
            <a:off x="10854017" y="5135554"/>
            <a:ext cx="380080" cy="38008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a:extLst>
              <a:ext uri="{FF2B5EF4-FFF2-40B4-BE49-F238E27FC236}">
                <a16:creationId xmlns:a16="http://schemas.microsoft.com/office/drawing/2014/main" id="{823C65E8-686E-4099-B515-724669D62458}"/>
              </a:ext>
            </a:extLst>
          </p:cNvPr>
          <p:cNvSpPr/>
          <p:nvPr/>
        </p:nvSpPr>
        <p:spPr>
          <a:xfrm>
            <a:off x="11110394" y="4572231"/>
            <a:ext cx="233449" cy="233449"/>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53181775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8CCD73B8-DA7D-4419-BA59-0026EA89BB81}"/>
              </a:ext>
            </a:extLst>
          </p:cNvPr>
          <p:cNvGrpSpPr/>
          <p:nvPr/>
        </p:nvGrpSpPr>
        <p:grpSpPr>
          <a:xfrm>
            <a:off x="267580" y="305974"/>
            <a:ext cx="687460" cy="847053"/>
            <a:chOff x="1375020" y="1454054"/>
            <a:chExt cx="2486630" cy="3063897"/>
          </a:xfrm>
        </p:grpSpPr>
        <p:pic>
          <p:nvPicPr>
            <p:cNvPr id="15" name="图形 14">
              <a:extLst>
                <a:ext uri="{FF2B5EF4-FFF2-40B4-BE49-F238E27FC236}">
                  <a16:creationId xmlns:a16="http://schemas.microsoft.com/office/drawing/2014/main" id="{E026E52A-61F4-4CCF-AB58-198133B10AE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64401"/>
            <a:stretch/>
          </p:blipFill>
          <p:spPr>
            <a:xfrm>
              <a:off x="1375020" y="1454054"/>
              <a:ext cx="2159953" cy="1936433"/>
            </a:xfrm>
            <a:prstGeom prst="rect">
              <a:avLst/>
            </a:prstGeom>
          </p:spPr>
        </p:pic>
        <p:pic>
          <p:nvPicPr>
            <p:cNvPr id="16" name="图形 15">
              <a:extLst>
                <a:ext uri="{FF2B5EF4-FFF2-40B4-BE49-F238E27FC236}">
                  <a16:creationId xmlns:a16="http://schemas.microsoft.com/office/drawing/2014/main" id="{5E83E407-367B-4381-AD3A-8D1A8F5F7405}"/>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76272" t="35065"/>
            <a:stretch/>
          </p:blipFill>
          <p:spPr>
            <a:xfrm rot="16200000">
              <a:off x="1944688" y="2600989"/>
              <a:ext cx="2046509" cy="1787415"/>
            </a:xfrm>
            <a:prstGeom prst="rect">
              <a:avLst/>
            </a:prstGeom>
          </p:spPr>
        </p:pic>
      </p:grpSp>
      <p:sp>
        <p:nvSpPr>
          <p:cNvPr id="27" name="矩形 26">
            <a:extLst>
              <a:ext uri="{FF2B5EF4-FFF2-40B4-BE49-F238E27FC236}">
                <a16:creationId xmlns:a16="http://schemas.microsoft.com/office/drawing/2014/main" id="{1E0FA9C9-956B-4A23-9756-965708C4A7D3}"/>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文本框 29">
            <a:extLst>
              <a:ext uri="{FF2B5EF4-FFF2-40B4-BE49-F238E27FC236}">
                <a16:creationId xmlns:a16="http://schemas.microsoft.com/office/drawing/2014/main" id="{B9DAE912-2702-4054-BFB6-12DE5E6C7EE4}"/>
              </a:ext>
            </a:extLst>
          </p:cNvPr>
          <p:cNvSpPr txBox="1"/>
          <p:nvPr/>
        </p:nvSpPr>
        <p:spPr>
          <a:xfrm>
            <a:off x="1153153" y="454517"/>
            <a:ext cx="2347207" cy="461665"/>
          </a:xfrm>
          <a:prstGeom prst="rect">
            <a:avLst/>
          </a:prstGeom>
          <a:noFill/>
        </p:spPr>
        <p:txBody>
          <a:bodyPr wrap="square" rtlCol="0">
            <a:spAutoFit/>
          </a:bodyPr>
          <a:lstStyle/>
          <a:p>
            <a:r>
              <a:rPr lang="zh-CN" altLang="en-US" sz="2400" dirty="0">
                <a:cs typeface="+mn-ea"/>
                <a:sym typeface="+mn-lt"/>
              </a:rPr>
              <a:t>用途</a:t>
            </a:r>
          </a:p>
        </p:txBody>
      </p:sp>
      <p:sp>
        <p:nvSpPr>
          <p:cNvPr id="18" name="文本框 17">
            <a:extLst>
              <a:ext uri="{FF2B5EF4-FFF2-40B4-BE49-F238E27FC236}">
                <a16:creationId xmlns:a16="http://schemas.microsoft.com/office/drawing/2014/main" id="{46E9326B-6F09-46B8-8E3E-C9075F834024}"/>
              </a:ext>
            </a:extLst>
          </p:cNvPr>
          <p:cNvSpPr txBox="1"/>
          <p:nvPr/>
        </p:nvSpPr>
        <p:spPr>
          <a:xfrm>
            <a:off x="1384094" y="1464719"/>
            <a:ext cx="9555150" cy="2775760"/>
          </a:xfrm>
          <a:prstGeom prst="rect">
            <a:avLst/>
          </a:prstGeom>
          <a:noFill/>
        </p:spPr>
        <p:txBody>
          <a:bodyPr wrap="square" rtlCol="0">
            <a:spAutoFit/>
          </a:bodyPr>
          <a:lstStyle/>
          <a:p>
            <a:pPr>
              <a:lnSpc>
                <a:spcPct val="150000"/>
              </a:lnSpc>
            </a:pPr>
            <a:r>
              <a:rPr lang="zh-CN" altLang="en-US" sz="2000" dirty="0">
                <a:solidFill>
                  <a:schemeClr val="tx1">
                    <a:lumMod val="50000"/>
                    <a:lumOff val="50000"/>
                  </a:schemeClr>
                </a:solidFill>
                <a:cs typeface="+mn-ea"/>
                <a:sym typeface="+mn-lt"/>
              </a:rPr>
              <a:t>       </a:t>
            </a:r>
            <a:r>
              <a:rPr lang="zh-CN" altLang="en-US" sz="2400" dirty="0">
                <a:latin typeface="黑体" panose="02010609060101010101" pitchFamily="49" charset="-122"/>
                <a:ea typeface="黑体" panose="02010609060101010101" pitchFamily="49" charset="-122"/>
                <a:cs typeface="+mn-ea"/>
                <a:sym typeface="+mn-lt"/>
              </a:rPr>
              <a:t>没有激活函数，无论神经网络有多少层，输出都是输入的线性组合。激活函数给神经元引入了非线性因素，使得神经网络可以逼近任何非线性函数，这样神经网络就可以应用到众多的非线性模型中。</a:t>
            </a:r>
          </a:p>
          <a:p>
            <a:pPr>
              <a:lnSpc>
                <a:spcPct val="150000"/>
              </a:lnSpc>
            </a:pPr>
            <a:r>
              <a:rPr lang="zh-CN" altLang="en-US" sz="2400" dirty="0">
                <a:latin typeface="黑体" panose="02010609060101010101" pitchFamily="49" charset="-122"/>
                <a:ea typeface="黑体" panose="02010609060101010101" pitchFamily="49" charset="-122"/>
                <a:cs typeface="+mn-ea"/>
                <a:sym typeface="+mn-lt"/>
              </a:rPr>
              <a:t>    正因为上面的原因，为神经网络引入非线性函数的激活函数，才可以充分发挥层叠加所带来的优势，以逼近任意函数。</a:t>
            </a:r>
          </a:p>
        </p:txBody>
      </p:sp>
      <p:sp>
        <p:nvSpPr>
          <p:cNvPr id="19" name="îṣļïde">
            <a:extLst>
              <a:ext uri="{FF2B5EF4-FFF2-40B4-BE49-F238E27FC236}">
                <a16:creationId xmlns:a16="http://schemas.microsoft.com/office/drawing/2014/main" id="{DA086F8F-B800-4F98-B512-8F6B331A71A3}"/>
              </a:ext>
            </a:extLst>
          </p:cNvPr>
          <p:cNvSpPr/>
          <p:nvPr/>
        </p:nvSpPr>
        <p:spPr>
          <a:xfrm>
            <a:off x="781089" y="1581661"/>
            <a:ext cx="405535" cy="310203"/>
          </a:xfrm>
          <a:custGeom>
            <a:avLst/>
            <a:gdLst>
              <a:gd name="connsiteX0" fmla="*/ 361794 w 551492"/>
              <a:gd name="connsiteY0" fmla="*/ 308363 h 421851"/>
              <a:gd name="connsiteX1" fmla="*/ 530845 w 551492"/>
              <a:gd name="connsiteY1" fmla="*/ 308363 h 421851"/>
              <a:gd name="connsiteX2" fmla="*/ 551492 w 551492"/>
              <a:gd name="connsiteY2" fmla="*/ 329044 h 421851"/>
              <a:gd name="connsiteX3" fmla="*/ 551492 w 551492"/>
              <a:gd name="connsiteY3" fmla="*/ 362650 h 421851"/>
              <a:gd name="connsiteX4" fmla="*/ 530845 w 551492"/>
              <a:gd name="connsiteY4" fmla="*/ 383331 h 421851"/>
              <a:gd name="connsiteX5" fmla="*/ 378570 w 551492"/>
              <a:gd name="connsiteY5" fmla="*/ 383331 h 421851"/>
              <a:gd name="connsiteX6" fmla="*/ 378570 w 551492"/>
              <a:gd name="connsiteY6" fmla="*/ 369113 h 421851"/>
              <a:gd name="connsiteX7" fmla="*/ 361794 w 551492"/>
              <a:gd name="connsiteY7" fmla="*/ 308363 h 421851"/>
              <a:gd name="connsiteX8" fmla="*/ 313904 w 551492"/>
              <a:gd name="connsiteY8" fmla="*/ 172924 h 421851"/>
              <a:gd name="connsiteX9" fmla="*/ 530832 w 551492"/>
              <a:gd name="connsiteY9" fmla="*/ 172924 h 421851"/>
              <a:gd name="connsiteX10" fmla="*/ 551492 w 551492"/>
              <a:gd name="connsiteY10" fmla="*/ 193548 h 421851"/>
              <a:gd name="connsiteX11" fmla="*/ 551492 w 551492"/>
              <a:gd name="connsiteY11" fmla="*/ 225772 h 421851"/>
              <a:gd name="connsiteX12" fmla="*/ 530832 w 551492"/>
              <a:gd name="connsiteY12" fmla="*/ 247685 h 421851"/>
              <a:gd name="connsiteX13" fmla="*/ 271293 w 551492"/>
              <a:gd name="connsiteY13" fmla="*/ 247685 h 421851"/>
              <a:gd name="connsiteX14" fmla="*/ 271293 w 551492"/>
              <a:gd name="connsiteY14" fmla="*/ 227061 h 421851"/>
              <a:gd name="connsiteX15" fmla="*/ 272584 w 551492"/>
              <a:gd name="connsiteY15" fmla="*/ 224483 h 421851"/>
              <a:gd name="connsiteX16" fmla="*/ 313904 w 551492"/>
              <a:gd name="connsiteY16" fmla="*/ 172924 h 421851"/>
              <a:gd name="connsiteX17" fmla="*/ 281648 w 551492"/>
              <a:gd name="connsiteY17" fmla="*/ 36241 h 421851"/>
              <a:gd name="connsiteX18" fmla="*/ 530834 w 551492"/>
              <a:gd name="connsiteY18" fmla="*/ 36241 h 421851"/>
              <a:gd name="connsiteX19" fmla="*/ 551492 w 551492"/>
              <a:gd name="connsiteY19" fmla="*/ 58154 h 421851"/>
              <a:gd name="connsiteX20" fmla="*/ 551492 w 551492"/>
              <a:gd name="connsiteY20" fmla="*/ 90378 h 421851"/>
              <a:gd name="connsiteX21" fmla="*/ 530834 w 551492"/>
              <a:gd name="connsiteY21" fmla="*/ 111002 h 421851"/>
              <a:gd name="connsiteX22" fmla="*/ 308761 w 551492"/>
              <a:gd name="connsiteY22" fmla="*/ 111002 h 421851"/>
              <a:gd name="connsiteX23" fmla="*/ 295850 w 551492"/>
              <a:gd name="connsiteY23" fmla="*/ 96823 h 421851"/>
              <a:gd name="connsiteX24" fmla="*/ 281648 w 551492"/>
              <a:gd name="connsiteY24" fmla="*/ 36241 h 421851"/>
              <a:gd name="connsiteX25" fmla="*/ 176987 w 551492"/>
              <a:gd name="connsiteY25" fmla="*/ 0 h 421851"/>
              <a:gd name="connsiteX26" fmla="*/ 271294 w 551492"/>
              <a:gd name="connsiteY26" fmla="*/ 117396 h 421851"/>
              <a:gd name="connsiteX27" fmla="*/ 276461 w 551492"/>
              <a:gd name="connsiteY27" fmla="*/ 117396 h 421851"/>
              <a:gd name="connsiteX28" fmla="*/ 290672 w 551492"/>
              <a:gd name="connsiteY28" fmla="*/ 152228 h 421851"/>
              <a:gd name="connsiteX29" fmla="*/ 262251 w 551492"/>
              <a:gd name="connsiteY29" fmla="*/ 199960 h 421851"/>
              <a:gd name="connsiteX30" fmla="*/ 257083 w 551492"/>
              <a:gd name="connsiteY30" fmla="*/ 197380 h 421851"/>
              <a:gd name="connsiteX31" fmla="*/ 224786 w 551492"/>
              <a:gd name="connsiteY31" fmla="*/ 247692 h 421851"/>
              <a:gd name="connsiteX32" fmla="*/ 219619 w 551492"/>
              <a:gd name="connsiteY32" fmla="*/ 259303 h 421851"/>
              <a:gd name="connsiteX33" fmla="*/ 241581 w 551492"/>
              <a:gd name="connsiteY33" fmla="*/ 279944 h 421851"/>
              <a:gd name="connsiteX34" fmla="*/ 263543 w 551492"/>
              <a:gd name="connsiteY34" fmla="*/ 279944 h 421851"/>
              <a:gd name="connsiteX35" fmla="*/ 352682 w 551492"/>
              <a:gd name="connsiteY35" fmla="*/ 368958 h 421851"/>
              <a:gd name="connsiteX36" fmla="*/ 352682 w 551492"/>
              <a:gd name="connsiteY36" fmla="*/ 393470 h 421851"/>
              <a:gd name="connsiteX37" fmla="*/ 325553 w 551492"/>
              <a:gd name="connsiteY37" fmla="*/ 421851 h 421851"/>
              <a:gd name="connsiteX38" fmla="*/ 28421 w 551492"/>
              <a:gd name="connsiteY38" fmla="*/ 421851 h 421851"/>
              <a:gd name="connsiteX39" fmla="*/ 0 w 551492"/>
              <a:gd name="connsiteY39" fmla="*/ 393470 h 421851"/>
              <a:gd name="connsiteX40" fmla="*/ 0 w 551492"/>
              <a:gd name="connsiteY40" fmla="*/ 368958 h 421851"/>
              <a:gd name="connsiteX41" fmla="*/ 89139 w 551492"/>
              <a:gd name="connsiteY41" fmla="*/ 279944 h 421851"/>
              <a:gd name="connsiteX42" fmla="*/ 112393 w 551492"/>
              <a:gd name="connsiteY42" fmla="*/ 279944 h 421851"/>
              <a:gd name="connsiteX43" fmla="*/ 133063 w 551492"/>
              <a:gd name="connsiteY43" fmla="*/ 259303 h 421851"/>
              <a:gd name="connsiteX44" fmla="*/ 127896 w 551492"/>
              <a:gd name="connsiteY44" fmla="*/ 247692 h 421851"/>
              <a:gd name="connsiteX45" fmla="*/ 95599 w 551492"/>
              <a:gd name="connsiteY45" fmla="*/ 198670 h 421851"/>
              <a:gd name="connsiteX46" fmla="*/ 91723 w 551492"/>
              <a:gd name="connsiteY46" fmla="*/ 199960 h 421851"/>
              <a:gd name="connsiteX47" fmla="*/ 63302 w 551492"/>
              <a:gd name="connsiteY47" fmla="*/ 152228 h 421851"/>
              <a:gd name="connsiteX48" fmla="*/ 78804 w 551492"/>
              <a:gd name="connsiteY48" fmla="*/ 117396 h 421851"/>
              <a:gd name="connsiteX49" fmla="*/ 81388 w 551492"/>
              <a:gd name="connsiteY49" fmla="*/ 117396 h 421851"/>
              <a:gd name="connsiteX50" fmla="*/ 176987 w 551492"/>
              <a:gd name="connsiteY50" fmla="*/ 0 h 421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551492" h="421851">
                <a:moveTo>
                  <a:pt x="361794" y="308363"/>
                </a:moveTo>
                <a:lnTo>
                  <a:pt x="530845" y="308363"/>
                </a:lnTo>
                <a:cubicBezTo>
                  <a:pt x="541168" y="308363"/>
                  <a:pt x="551492" y="317411"/>
                  <a:pt x="551492" y="329044"/>
                </a:cubicBezTo>
                <a:lnTo>
                  <a:pt x="551492" y="362650"/>
                </a:lnTo>
                <a:cubicBezTo>
                  <a:pt x="551492" y="374283"/>
                  <a:pt x="541168" y="383331"/>
                  <a:pt x="530845" y="383331"/>
                </a:cubicBezTo>
                <a:lnTo>
                  <a:pt x="378570" y="383331"/>
                </a:lnTo>
                <a:lnTo>
                  <a:pt x="378570" y="369113"/>
                </a:lnTo>
                <a:cubicBezTo>
                  <a:pt x="378570" y="347140"/>
                  <a:pt x="372118" y="326459"/>
                  <a:pt x="361794" y="308363"/>
                </a:cubicBezTo>
                <a:close/>
                <a:moveTo>
                  <a:pt x="313904" y="172924"/>
                </a:moveTo>
                <a:lnTo>
                  <a:pt x="530832" y="172924"/>
                </a:lnTo>
                <a:cubicBezTo>
                  <a:pt x="541162" y="172924"/>
                  <a:pt x="551492" y="181947"/>
                  <a:pt x="551492" y="193548"/>
                </a:cubicBezTo>
                <a:lnTo>
                  <a:pt x="551492" y="225772"/>
                </a:lnTo>
                <a:cubicBezTo>
                  <a:pt x="551492" y="237373"/>
                  <a:pt x="541162" y="247685"/>
                  <a:pt x="530832" y="247685"/>
                </a:cubicBezTo>
                <a:lnTo>
                  <a:pt x="271293" y="247685"/>
                </a:lnTo>
                <a:lnTo>
                  <a:pt x="271293" y="227061"/>
                </a:lnTo>
                <a:cubicBezTo>
                  <a:pt x="271293" y="225772"/>
                  <a:pt x="272584" y="225772"/>
                  <a:pt x="272584" y="224483"/>
                </a:cubicBezTo>
                <a:cubicBezTo>
                  <a:pt x="293244" y="218038"/>
                  <a:pt x="307448" y="194837"/>
                  <a:pt x="313904" y="172924"/>
                </a:cubicBezTo>
                <a:close/>
                <a:moveTo>
                  <a:pt x="281648" y="36241"/>
                </a:moveTo>
                <a:lnTo>
                  <a:pt x="530834" y="36241"/>
                </a:lnTo>
                <a:cubicBezTo>
                  <a:pt x="541163" y="36241"/>
                  <a:pt x="551492" y="46553"/>
                  <a:pt x="551492" y="58154"/>
                </a:cubicBezTo>
                <a:lnTo>
                  <a:pt x="551492" y="90378"/>
                </a:lnTo>
                <a:cubicBezTo>
                  <a:pt x="551492" y="101979"/>
                  <a:pt x="541163" y="111002"/>
                  <a:pt x="530834" y="111002"/>
                </a:cubicBezTo>
                <a:lnTo>
                  <a:pt x="308761" y="111002"/>
                </a:lnTo>
                <a:cubicBezTo>
                  <a:pt x="304888" y="104557"/>
                  <a:pt x="301015" y="99401"/>
                  <a:pt x="295850" y="96823"/>
                </a:cubicBezTo>
                <a:cubicBezTo>
                  <a:pt x="293268" y="72333"/>
                  <a:pt x="288104" y="52998"/>
                  <a:pt x="281648" y="36241"/>
                </a:cubicBezTo>
                <a:close/>
                <a:moveTo>
                  <a:pt x="176987" y="0"/>
                </a:moveTo>
                <a:cubicBezTo>
                  <a:pt x="257083" y="0"/>
                  <a:pt x="270002" y="64503"/>
                  <a:pt x="271294" y="117396"/>
                </a:cubicBezTo>
                <a:cubicBezTo>
                  <a:pt x="272586" y="117396"/>
                  <a:pt x="273878" y="117396"/>
                  <a:pt x="276461" y="117396"/>
                </a:cubicBezTo>
                <a:cubicBezTo>
                  <a:pt x="289380" y="117396"/>
                  <a:pt x="290672" y="132877"/>
                  <a:pt x="290672" y="152228"/>
                </a:cubicBezTo>
                <a:cubicBezTo>
                  <a:pt x="290672" y="171579"/>
                  <a:pt x="275169" y="199960"/>
                  <a:pt x="262251" y="199960"/>
                </a:cubicBezTo>
                <a:cubicBezTo>
                  <a:pt x="260959" y="199960"/>
                  <a:pt x="258375" y="198670"/>
                  <a:pt x="257083" y="197380"/>
                </a:cubicBezTo>
                <a:cubicBezTo>
                  <a:pt x="249332" y="216731"/>
                  <a:pt x="237705" y="233502"/>
                  <a:pt x="224786" y="247692"/>
                </a:cubicBezTo>
                <a:cubicBezTo>
                  <a:pt x="220911" y="250272"/>
                  <a:pt x="219619" y="254143"/>
                  <a:pt x="219619" y="259303"/>
                </a:cubicBezTo>
                <a:cubicBezTo>
                  <a:pt x="219619" y="270913"/>
                  <a:pt x="228662" y="279944"/>
                  <a:pt x="241581" y="279944"/>
                </a:cubicBezTo>
                <a:lnTo>
                  <a:pt x="263543" y="279944"/>
                </a:lnTo>
                <a:cubicBezTo>
                  <a:pt x="312634" y="279944"/>
                  <a:pt x="352682" y="319936"/>
                  <a:pt x="352682" y="368958"/>
                </a:cubicBezTo>
                <a:lnTo>
                  <a:pt x="352682" y="393470"/>
                </a:lnTo>
                <a:cubicBezTo>
                  <a:pt x="352682" y="408950"/>
                  <a:pt x="341055" y="421851"/>
                  <a:pt x="325553" y="421851"/>
                </a:cubicBezTo>
                <a:lnTo>
                  <a:pt x="28421" y="421851"/>
                </a:lnTo>
                <a:cubicBezTo>
                  <a:pt x="12919" y="421851"/>
                  <a:pt x="0" y="408950"/>
                  <a:pt x="0" y="393470"/>
                </a:cubicBezTo>
                <a:lnTo>
                  <a:pt x="0" y="368958"/>
                </a:lnTo>
                <a:cubicBezTo>
                  <a:pt x="0" y="319936"/>
                  <a:pt x="40048" y="279944"/>
                  <a:pt x="89139" y="279944"/>
                </a:cubicBezTo>
                <a:lnTo>
                  <a:pt x="112393" y="279944"/>
                </a:lnTo>
                <a:cubicBezTo>
                  <a:pt x="124020" y="279944"/>
                  <a:pt x="133063" y="270913"/>
                  <a:pt x="133063" y="259303"/>
                </a:cubicBezTo>
                <a:cubicBezTo>
                  <a:pt x="133063" y="254143"/>
                  <a:pt x="131771" y="250272"/>
                  <a:pt x="127896" y="247692"/>
                </a:cubicBezTo>
                <a:cubicBezTo>
                  <a:pt x="114977" y="234792"/>
                  <a:pt x="104642" y="216731"/>
                  <a:pt x="95599" y="198670"/>
                </a:cubicBezTo>
                <a:cubicBezTo>
                  <a:pt x="94307" y="199960"/>
                  <a:pt x="93015" y="199960"/>
                  <a:pt x="91723" y="199960"/>
                </a:cubicBezTo>
                <a:cubicBezTo>
                  <a:pt x="78804" y="199960"/>
                  <a:pt x="63302" y="171579"/>
                  <a:pt x="63302" y="152228"/>
                </a:cubicBezTo>
                <a:cubicBezTo>
                  <a:pt x="63302" y="132877"/>
                  <a:pt x="65886" y="117396"/>
                  <a:pt x="78804" y="117396"/>
                </a:cubicBezTo>
                <a:cubicBezTo>
                  <a:pt x="80096" y="117396"/>
                  <a:pt x="80096" y="117396"/>
                  <a:pt x="81388" y="117396"/>
                </a:cubicBezTo>
                <a:cubicBezTo>
                  <a:pt x="82680" y="64503"/>
                  <a:pt x="93015" y="0"/>
                  <a:pt x="176987" y="0"/>
                </a:cubicBezTo>
                <a:close/>
              </a:path>
            </a:pathLst>
          </a:custGeom>
          <a:solidFill>
            <a:srgbClr val="A1D2E0"/>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dirty="0">
              <a:solidFill>
                <a:schemeClr val="tx1"/>
              </a:solidFill>
              <a:cs typeface="+mn-ea"/>
              <a:sym typeface="+mn-lt"/>
            </a:endParaRPr>
          </a:p>
        </p:txBody>
      </p:sp>
    </p:spTree>
    <p:custDataLst>
      <p:tags r:id="rId1"/>
    </p:custDataLst>
    <p:extLst>
      <p:ext uri="{BB962C8B-B14F-4D97-AF65-F5344CB8AC3E}">
        <p14:creationId xmlns:p14="http://schemas.microsoft.com/office/powerpoint/2010/main" val="249399298"/>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1">
            <a:extLst>
              <a:ext uri="{FF2B5EF4-FFF2-40B4-BE49-F238E27FC236}">
                <a16:creationId xmlns:a16="http://schemas.microsoft.com/office/drawing/2014/main" id="{0BB56659-47FD-46F5-969A-9B9CD51E09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12192000" cy="6857999"/>
          </a:xfrm>
          <a:prstGeom prst="rect">
            <a:avLst/>
          </a:prstGeom>
        </p:spPr>
      </p:pic>
      <p:pic>
        <p:nvPicPr>
          <p:cNvPr id="3" name="图形 2">
            <a:extLst>
              <a:ext uri="{FF2B5EF4-FFF2-40B4-BE49-F238E27FC236}">
                <a16:creationId xmlns:a16="http://schemas.microsoft.com/office/drawing/2014/main" id="{FFC81152-5B22-4B3A-B7B8-B122E69DD1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85988" y="1921855"/>
            <a:ext cx="2657475" cy="2571750"/>
          </a:xfrm>
          <a:prstGeom prst="rect">
            <a:avLst/>
          </a:prstGeom>
        </p:spPr>
      </p:pic>
      <p:sp>
        <p:nvSpPr>
          <p:cNvPr id="4" name="ïṣ1iḓe">
            <a:extLst>
              <a:ext uri="{FF2B5EF4-FFF2-40B4-BE49-F238E27FC236}">
                <a16:creationId xmlns:a16="http://schemas.microsoft.com/office/drawing/2014/main" id="{4D7123C5-1003-4170-8201-48BDD7BE6056}"/>
              </a:ext>
            </a:extLst>
          </p:cNvPr>
          <p:cNvSpPr/>
          <p:nvPr/>
        </p:nvSpPr>
        <p:spPr>
          <a:xfrm>
            <a:off x="3203840" y="3135564"/>
            <a:ext cx="6534333" cy="1417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eaLnBrk="1" hangingPunct="1">
              <a:spcBef>
                <a:spcPct val="0"/>
              </a:spcBef>
              <a:buFontTx/>
              <a:buNone/>
            </a:pPr>
            <a:r>
              <a:rPr lang="en-US" altLang="zh-CN" b="1" dirty="0">
                <a:cs typeface="+mn-ea"/>
                <a:sym typeface="+mn-lt"/>
              </a:rPr>
              <a:t> </a:t>
            </a:r>
            <a:endParaRPr lang="zh-CN" altLang="en-US" dirty="0">
              <a:cs typeface="+mn-ea"/>
              <a:sym typeface="+mn-lt"/>
            </a:endParaRPr>
          </a:p>
        </p:txBody>
      </p:sp>
      <p:sp>
        <p:nvSpPr>
          <p:cNvPr id="5" name="îšḷídè">
            <a:extLst>
              <a:ext uri="{FF2B5EF4-FFF2-40B4-BE49-F238E27FC236}">
                <a16:creationId xmlns:a16="http://schemas.microsoft.com/office/drawing/2014/main" id="{119A58AD-7103-4AA3-8D04-969BD76A08E2}"/>
              </a:ext>
            </a:extLst>
          </p:cNvPr>
          <p:cNvSpPr/>
          <p:nvPr/>
        </p:nvSpPr>
        <p:spPr>
          <a:xfrm rot="8520000">
            <a:off x="9023967" y="2533259"/>
            <a:ext cx="1680836" cy="1680836"/>
          </a:xfrm>
          <a:prstGeom prst="teardrop">
            <a:avLst/>
          </a:prstGeom>
          <a:solidFill>
            <a:srgbClr val="6F9FBD"/>
          </a:solidFill>
          <a:ln w="22225"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lvl="0" algn="l" defTabSz="913765"/>
            <a:endParaRPr lang="zh-CN" altLang="en-US" sz="2000" b="1" dirty="0">
              <a:solidFill>
                <a:schemeClr val="bg1"/>
              </a:solidFill>
              <a:cs typeface="+mn-ea"/>
              <a:sym typeface="+mn-lt"/>
            </a:endParaRPr>
          </a:p>
        </p:txBody>
      </p:sp>
      <p:sp>
        <p:nvSpPr>
          <p:cNvPr id="7" name="iconfont-11910-5686862">
            <a:extLst>
              <a:ext uri="{FF2B5EF4-FFF2-40B4-BE49-F238E27FC236}">
                <a16:creationId xmlns:a16="http://schemas.microsoft.com/office/drawing/2014/main" id="{D3CCA0D8-001C-49AE-8635-3F5B732AEB42}"/>
              </a:ext>
            </a:extLst>
          </p:cNvPr>
          <p:cNvSpPr>
            <a:spLocks noChangeAspect="1"/>
          </p:cNvSpPr>
          <p:nvPr/>
        </p:nvSpPr>
        <p:spPr bwMode="auto">
          <a:xfrm rot="16200000">
            <a:off x="671011" y="5880849"/>
            <a:ext cx="320765" cy="366309"/>
          </a:xfrm>
          <a:custGeom>
            <a:avLst/>
            <a:gdLst>
              <a:gd name="T0" fmla="*/ 4621 w 9242"/>
              <a:gd name="T1" fmla="*/ 10555 h 10555"/>
              <a:gd name="T2" fmla="*/ 4034 w 9242"/>
              <a:gd name="T3" fmla="*/ 10285 h 10555"/>
              <a:gd name="T4" fmla="*/ 244 w 9242"/>
              <a:gd name="T5" fmla="*/ 5872 h 10555"/>
              <a:gd name="T6" fmla="*/ 127 w 9242"/>
              <a:gd name="T7" fmla="*/ 5043 h 10555"/>
              <a:gd name="T8" fmla="*/ 831 w 9242"/>
              <a:gd name="T9" fmla="*/ 4592 h 10555"/>
              <a:gd name="T10" fmla="*/ 2221 w 9242"/>
              <a:gd name="T11" fmla="*/ 4592 h 10555"/>
              <a:gd name="T12" fmla="*/ 2221 w 9242"/>
              <a:gd name="T13" fmla="*/ 1200 h 10555"/>
              <a:gd name="T14" fmla="*/ 3421 w 9242"/>
              <a:gd name="T15" fmla="*/ 0 h 10555"/>
              <a:gd name="T16" fmla="*/ 5821 w 9242"/>
              <a:gd name="T17" fmla="*/ 0 h 10555"/>
              <a:gd name="T18" fmla="*/ 7021 w 9242"/>
              <a:gd name="T19" fmla="*/ 1200 h 10555"/>
              <a:gd name="T20" fmla="*/ 7021 w 9242"/>
              <a:gd name="T21" fmla="*/ 4591 h 10555"/>
              <a:gd name="T22" fmla="*/ 8411 w 9242"/>
              <a:gd name="T23" fmla="*/ 4591 h 10555"/>
              <a:gd name="T24" fmla="*/ 9115 w 9242"/>
              <a:gd name="T25" fmla="*/ 5042 h 10555"/>
              <a:gd name="T26" fmla="*/ 8999 w 9242"/>
              <a:gd name="T27" fmla="*/ 5871 h 10555"/>
              <a:gd name="T28" fmla="*/ 5209 w 9242"/>
              <a:gd name="T29" fmla="*/ 10285 h 10555"/>
              <a:gd name="T30" fmla="*/ 4621 w 9242"/>
              <a:gd name="T31" fmla="*/ 10555 h 10555"/>
              <a:gd name="T32" fmla="*/ 886 w 9242"/>
              <a:gd name="T33" fmla="*/ 5392 h 10555"/>
              <a:gd name="T34" fmla="*/ 4621 w 9242"/>
              <a:gd name="T35" fmla="*/ 9742 h 10555"/>
              <a:gd name="T36" fmla="*/ 8356 w 9242"/>
              <a:gd name="T37" fmla="*/ 5392 h 10555"/>
              <a:gd name="T38" fmla="*/ 6221 w 9242"/>
              <a:gd name="T39" fmla="*/ 5392 h 10555"/>
              <a:gd name="T40" fmla="*/ 6221 w 9242"/>
              <a:gd name="T41" fmla="*/ 1200 h 10555"/>
              <a:gd name="T42" fmla="*/ 5821 w 9242"/>
              <a:gd name="T43" fmla="*/ 800 h 10555"/>
              <a:gd name="T44" fmla="*/ 3421 w 9242"/>
              <a:gd name="T45" fmla="*/ 800 h 10555"/>
              <a:gd name="T46" fmla="*/ 3021 w 9242"/>
              <a:gd name="T47" fmla="*/ 1200 h 10555"/>
              <a:gd name="T48" fmla="*/ 3021 w 9242"/>
              <a:gd name="T49" fmla="*/ 5391 h 10555"/>
              <a:gd name="T50" fmla="*/ 886 w 9242"/>
              <a:gd name="T51" fmla="*/ 5391 h 10555"/>
              <a:gd name="T52" fmla="*/ 886 w 9242"/>
              <a:gd name="T53" fmla="*/ 5392 h 10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42" h="10555">
                <a:moveTo>
                  <a:pt x="4621" y="10555"/>
                </a:moveTo>
                <a:cubicBezTo>
                  <a:pt x="4395" y="10555"/>
                  <a:pt x="4181" y="10456"/>
                  <a:pt x="4034" y="10285"/>
                </a:cubicBezTo>
                <a:lnTo>
                  <a:pt x="244" y="5872"/>
                </a:lnTo>
                <a:cubicBezTo>
                  <a:pt x="44" y="5640"/>
                  <a:pt x="0" y="5322"/>
                  <a:pt x="127" y="5043"/>
                </a:cubicBezTo>
                <a:cubicBezTo>
                  <a:pt x="255" y="4765"/>
                  <a:pt x="525" y="4592"/>
                  <a:pt x="831" y="4592"/>
                </a:cubicBezTo>
                <a:lnTo>
                  <a:pt x="2221" y="4592"/>
                </a:lnTo>
                <a:lnTo>
                  <a:pt x="2221" y="1200"/>
                </a:lnTo>
                <a:cubicBezTo>
                  <a:pt x="2221" y="539"/>
                  <a:pt x="2760" y="0"/>
                  <a:pt x="3421" y="0"/>
                </a:cubicBezTo>
                <a:lnTo>
                  <a:pt x="5821" y="0"/>
                </a:lnTo>
                <a:cubicBezTo>
                  <a:pt x="6482" y="0"/>
                  <a:pt x="7021" y="539"/>
                  <a:pt x="7021" y="1200"/>
                </a:cubicBezTo>
                <a:lnTo>
                  <a:pt x="7021" y="4591"/>
                </a:lnTo>
                <a:lnTo>
                  <a:pt x="8411" y="4591"/>
                </a:lnTo>
                <a:cubicBezTo>
                  <a:pt x="8717" y="4591"/>
                  <a:pt x="8987" y="4764"/>
                  <a:pt x="9115" y="5042"/>
                </a:cubicBezTo>
                <a:cubicBezTo>
                  <a:pt x="9242" y="5321"/>
                  <a:pt x="9199" y="5639"/>
                  <a:pt x="8999" y="5871"/>
                </a:cubicBezTo>
                <a:lnTo>
                  <a:pt x="5209" y="10285"/>
                </a:lnTo>
                <a:cubicBezTo>
                  <a:pt x="5061" y="10457"/>
                  <a:pt x="4847" y="10555"/>
                  <a:pt x="4621" y="10555"/>
                </a:cubicBezTo>
                <a:close/>
                <a:moveTo>
                  <a:pt x="886" y="5392"/>
                </a:moveTo>
                <a:lnTo>
                  <a:pt x="4621" y="9742"/>
                </a:lnTo>
                <a:lnTo>
                  <a:pt x="8356" y="5392"/>
                </a:lnTo>
                <a:lnTo>
                  <a:pt x="6221" y="5392"/>
                </a:lnTo>
                <a:lnTo>
                  <a:pt x="6221" y="1200"/>
                </a:lnTo>
                <a:cubicBezTo>
                  <a:pt x="6221" y="980"/>
                  <a:pt x="6041" y="800"/>
                  <a:pt x="5821" y="800"/>
                </a:cubicBezTo>
                <a:lnTo>
                  <a:pt x="3421" y="800"/>
                </a:lnTo>
                <a:cubicBezTo>
                  <a:pt x="3201" y="800"/>
                  <a:pt x="3021" y="980"/>
                  <a:pt x="3021" y="1200"/>
                </a:cubicBezTo>
                <a:lnTo>
                  <a:pt x="3021" y="5391"/>
                </a:lnTo>
                <a:lnTo>
                  <a:pt x="886" y="5391"/>
                </a:lnTo>
                <a:lnTo>
                  <a:pt x="886" y="5392"/>
                </a:lnTo>
                <a:close/>
              </a:path>
            </a:pathLst>
          </a:custGeom>
          <a:solidFill>
            <a:schemeClr val="bg1"/>
          </a:solidFill>
          <a:ln>
            <a:solidFill>
              <a:schemeClr val="bg1"/>
            </a:solidFill>
          </a:ln>
        </p:spPr>
        <p:txBody>
          <a:bodyPr/>
          <a:lstStyle/>
          <a:p>
            <a:endParaRPr lang="zh-CN" altLang="en-US">
              <a:cs typeface="+mn-ea"/>
              <a:sym typeface="+mn-lt"/>
            </a:endParaRPr>
          </a:p>
        </p:txBody>
      </p:sp>
      <p:sp>
        <p:nvSpPr>
          <p:cNvPr id="8" name="iconfont-1054-809968">
            <a:extLst>
              <a:ext uri="{FF2B5EF4-FFF2-40B4-BE49-F238E27FC236}">
                <a16:creationId xmlns:a16="http://schemas.microsoft.com/office/drawing/2014/main" id="{DD9AA831-A14E-48D7-BECF-5B2ABE10C200}"/>
              </a:ext>
            </a:extLst>
          </p:cNvPr>
          <p:cNvSpPr>
            <a:spLocks noChangeAspect="1"/>
          </p:cNvSpPr>
          <p:nvPr/>
        </p:nvSpPr>
        <p:spPr bwMode="auto">
          <a:xfrm>
            <a:off x="627322" y="1050753"/>
            <a:ext cx="304842" cy="304842"/>
          </a:xfrm>
          <a:custGeom>
            <a:avLst/>
            <a:gdLst>
              <a:gd name="T0" fmla="*/ 7991 w 12800"/>
              <a:gd name="T1" fmla="*/ 4785 h 12800"/>
              <a:gd name="T2" fmla="*/ 7237 w 12800"/>
              <a:gd name="T3" fmla="*/ 4281 h 12800"/>
              <a:gd name="T4" fmla="*/ 6348 w 12800"/>
              <a:gd name="T5" fmla="*/ 4105 h 12800"/>
              <a:gd name="T6" fmla="*/ 5458 w 12800"/>
              <a:gd name="T7" fmla="*/ 4281 h 12800"/>
              <a:gd name="T8" fmla="*/ 4704 w 12800"/>
              <a:gd name="T9" fmla="*/ 4785 h 12800"/>
              <a:gd name="T10" fmla="*/ 4200 w 12800"/>
              <a:gd name="T11" fmla="*/ 5538 h 12800"/>
              <a:gd name="T12" fmla="*/ 4023 w 12800"/>
              <a:gd name="T13" fmla="*/ 6426 h 12800"/>
              <a:gd name="T14" fmla="*/ 4200 w 12800"/>
              <a:gd name="T15" fmla="*/ 7314 h 12800"/>
              <a:gd name="T16" fmla="*/ 4704 w 12800"/>
              <a:gd name="T17" fmla="*/ 8067 h 12800"/>
              <a:gd name="T18" fmla="*/ 5458 w 12800"/>
              <a:gd name="T19" fmla="*/ 8571 h 12800"/>
              <a:gd name="T20" fmla="*/ 6348 w 12800"/>
              <a:gd name="T21" fmla="*/ 8747 h 12800"/>
              <a:gd name="T22" fmla="*/ 7237 w 12800"/>
              <a:gd name="T23" fmla="*/ 8571 h 12800"/>
              <a:gd name="T24" fmla="*/ 7991 w 12800"/>
              <a:gd name="T25" fmla="*/ 8067 h 12800"/>
              <a:gd name="T26" fmla="*/ 8495 w 12800"/>
              <a:gd name="T27" fmla="*/ 7314 h 12800"/>
              <a:gd name="T28" fmla="*/ 8672 w 12800"/>
              <a:gd name="T29" fmla="*/ 6426 h 12800"/>
              <a:gd name="T30" fmla="*/ 8495 w 12800"/>
              <a:gd name="T31" fmla="*/ 5538 h 12800"/>
              <a:gd name="T32" fmla="*/ 7991 w 12800"/>
              <a:gd name="T33" fmla="*/ 4785 h 12800"/>
              <a:gd name="T34" fmla="*/ 11482 w 12800"/>
              <a:gd name="T35" fmla="*/ 5844 h 12800"/>
              <a:gd name="T36" fmla="*/ 6947 w 12800"/>
              <a:gd name="T37" fmla="*/ 1317 h 12800"/>
              <a:gd name="T38" fmla="*/ 6947 w 12800"/>
              <a:gd name="T39" fmla="*/ 0 h 12800"/>
              <a:gd name="T40" fmla="*/ 5880 w 12800"/>
              <a:gd name="T41" fmla="*/ 0 h 12800"/>
              <a:gd name="T42" fmla="*/ 5880 w 12800"/>
              <a:gd name="T43" fmla="*/ 1334 h 12800"/>
              <a:gd name="T44" fmla="*/ 1318 w 12800"/>
              <a:gd name="T45" fmla="*/ 5844 h 12800"/>
              <a:gd name="T46" fmla="*/ 0 w 12800"/>
              <a:gd name="T47" fmla="*/ 5844 h 12800"/>
              <a:gd name="T48" fmla="*/ 0 w 12800"/>
              <a:gd name="T49" fmla="*/ 6933 h 12800"/>
              <a:gd name="T50" fmla="*/ 1318 w 12800"/>
              <a:gd name="T51" fmla="*/ 6933 h 12800"/>
              <a:gd name="T52" fmla="*/ 5857 w 12800"/>
              <a:gd name="T53" fmla="*/ 11466 h 12800"/>
              <a:gd name="T54" fmla="*/ 5857 w 12800"/>
              <a:gd name="T55" fmla="*/ 12800 h 12800"/>
              <a:gd name="T56" fmla="*/ 6947 w 12800"/>
              <a:gd name="T57" fmla="*/ 12800 h 12800"/>
              <a:gd name="T58" fmla="*/ 6947 w 12800"/>
              <a:gd name="T59" fmla="*/ 11483 h 12800"/>
              <a:gd name="T60" fmla="*/ 11482 w 12800"/>
              <a:gd name="T61" fmla="*/ 6933 h 12800"/>
              <a:gd name="T62" fmla="*/ 12800 w 12800"/>
              <a:gd name="T63" fmla="*/ 6933 h 12800"/>
              <a:gd name="T64" fmla="*/ 12800 w 12800"/>
              <a:gd name="T65" fmla="*/ 5844 h 12800"/>
              <a:gd name="T66" fmla="*/ 11482 w 12800"/>
              <a:gd name="T67" fmla="*/ 5844 h 12800"/>
              <a:gd name="T68" fmla="*/ 6400 w 12800"/>
              <a:gd name="T69" fmla="*/ 10589 h 12800"/>
              <a:gd name="T70" fmla="*/ 2214 w 12800"/>
              <a:gd name="T71" fmla="*/ 6409 h 12800"/>
              <a:gd name="T72" fmla="*/ 6400 w 12800"/>
              <a:gd name="T73" fmla="*/ 2206 h 12800"/>
              <a:gd name="T74" fmla="*/ 10586 w 12800"/>
              <a:gd name="T75" fmla="*/ 6409 h 12800"/>
              <a:gd name="T76" fmla="*/ 6400 w 12800"/>
              <a:gd name="T77" fmla="*/ 10589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00" h="12800">
                <a:moveTo>
                  <a:pt x="7991" y="4785"/>
                </a:moveTo>
                <a:cubicBezTo>
                  <a:pt x="7776" y="4570"/>
                  <a:pt x="7518" y="4398"/>
                  <a:pt x="7237" y="4281"/>
                </a:cubicBezTo>
                <a:cubicBezTo>
                  <a:pt x="6956" y="4165"/>
                  <a:pt x="6652" y="4105"/>
                  <a:pt x="6348" y="4105"/>
                </a:cubicBezTo>
                <a:cubicBezTo>
                  <a:pt x="6043" y="4105"/>
                  <a:pt x="5739" y="4165"/>
                  <a:pt x="5458" y="4281"/>
                </a:cubicBezTo>
                <a:cubicBezTo>
                  <a:pt x="5177" y="4398"/>
                  <a:pt x="4919" y="4570"/>
                  <a:pt x="4704" y="4785"/>
                </a:cubicBezTo>
                <a:cubicBezTo>
                  <a:pt x="4489" y="4999"/>
                  <a:pt x="4317" y="5257"/>
                  <a:pt x="4200" y="5538"/>
                </a:cubicBezTo>
                <a:cubicBezTo>
                  <a:pt x="4084" y="5819"/>
                  <a:pt x="4023" y="6122"/>
                  <a:pt x="4023" y="6426"/>
                </a:cubicBezTo>
                <a:cubicBezTo>
                  <a:pt x="4023" y="6730"/>
                  <a:pt x="4084" y="7033"/>
                  <a:pt x="4200" y="7314"/>
                </a:cubicBezTo>
                <a:cubicBezTo>
                  <a:pt x="4317" y="7595"/>
                  <a:pt x="4489" y="7853"/>
                  <a:pt x="4704" y="8067"/>
                </a:cubicBezTo>
                <a:cubicBezTo>
                  <a:pt x="4919" y="8282"/>
                  <a:pt x="5177" y="8454"/>
                  <a:pt x="5458" y="8571"/>
                </a:cubicBezTo>
                <a:cubicBezTo>
                  <a:pt x="5739" y="8687"/>
                  <a:pt x="6043" y="8747"/>
                  <a:pt x="6348" y="8747"/>
                </a:cubicBezTo>
                <a:cubicBezTo>
                  <a:pt x="6652" y="8747"/>
                  <a:pt x="6956" y="8687"/>
                  <a:pt x="7237" y="8571"/>
                </a:cubicBezTo>
                <a:cubicBezTo>
                  <a:pt x="7518" y="8454"/>
                  <a:pt x="7776" y="8282"/>
                  <a:pt x="7991" y="8067"/>
                </a:cubicBezTo>
                <a:cubicBezTo>
                  <a:pt x="8206" y="7853"/>
                  <a:pt x="8379" y="7595"/>
                  <a:pt x="8495" y="7314"/>
                </a:cubicBezTo>
                <a:cubicBezTo>
                  <a:pt x="8611" y="7034"/>
                  <a:pt x="8672" y="6730"/>
                  <a:pt x="8672" y="6426"/>
                </a:cubicBezTo>
                <a:cubicBezTo>
                  <a:pt x="8672" y="6122"/>
                  <a:pt x="8611" y="5819"/>
                  <a:pt x="8495" y="5538"/>
                </a:cubicBezTo>
                <a:cubicBezTo>
                  <a:pt x="8379" y="5257"/>
                  <a:pt x="8207" y="5000"/>
                  <a:pt x="7991" y="4785"/>
                </a:cubicBezTo>
                <a:close/>
                <a:moveTo>
                  <a:pt x="11482" y="5844"/>
                </a:moveTo>
                <a:cubicBezTo>
                  <a:pt x="11274" y="3350"/>
                  <a:pt x="9445" y="1490"/>
                  <a:pt x="6947" y="1317"/>
                </a:cubicBezTo>
                <a:lnTo>
                  <a:pt x="6947" y="0"/>
                </a:lnTo>
                <a:lnTo>
                  <a:pt x="5880" y="0"/>
                </a:lnTo>
                <a:lnTo>
                  <a:pt x="5880" y="1334"/>
                </a:lnTo>
                <a:cubicBezTo>
                  <a:pt x="3452" y="1559"/>
                  <a:pt x="1526" y="3402"/>
                  <a:pt x="1318" y="5844"/>
                </a:cubicBezTo>
                <a:lnTo>
                  <a:pt x="0" y="5844"/>
                </a:lnTo>
                <a:lnTo>
                  <a:pt x="0" y="6933"/>
                </a:lnTo>
                <a:lnTo>
                  <a:pt x="1318" y="6933"/>
                </a:lnTo>
                <a:cubicBezTo>
                  <a:pt x="1526" y="9375"/>
                  <a:pt x="3429" y="11224"/>
                  <a:pt x="5857" y="11466"/>
                </a:cubicBezTo>
                <a:lnTo>
                  <a:pt x="5857" y="12800"/>
                </a:lnTo>
                <a:lnTo>
                  <a:pt x="6947" y="12800"/>
                </a:lnTo>
                <a:lnTo>
                  <a:pt x="6947" y="11483"/>
                </a:lnTo>
                <a:cubicBezTo>
                  <a:pt x="9444" y="11310"/>
                  <a:pt x="11274" y="9427"/>
                  <a:pt x="11482" y="6933"/>
                </a:cubicBezTo>
                <a:lnTo>
                  <a:pt x="12800" y="6933"/>
                </a:lnTo>
                <a:lnTo>
                  <a:pt x="12800" y="5844"/>
                </a:lnTo>
                <a:lnTo>
                  <a:pt x="11482" y="5844"/>
                </a:lnTo>
                <a:close/>
                <a:moveTo>
                  <a:pt x="6400" y="10589"/>
                </a:moveTo>
                <a:cubicBezTo>
                  <a:pt x="4093" y="10589"/>
                  <a:pt x="2214" y="8695"/>
                  <a:pt x="2214" y="6409"/>
                </a:cubicBezTo>
                <a:cubicBezTo>
                  <a:pt x="2214" y="4122"/>
                  <a:pt x="4111" y="2206"/>
                  <a:pt x="6400" y="2206"/>
                </a:cubicBezTo>
                <a:cubicBezTo>
                  <a:pt x="8707" y="2206"/>
                  <a:pt x="10586" y="4122"/>
                  <a:pt x="10586" y="6409"/>
                </a:cubicBezTo>
                <a:cubicBezTo>
                  <a:pt x="10586" y="8695"/>
                  <a:pt x="8707" y="10589"/>
                  <a:pt x="6400" y="10589"/>
                </a:cubicBezTo>
                <a:close/>
              </a:path>
            </a:pathLst>
          </a:custGeom>
          <a:solidFill>
            <a:schemeClr val="bg1"/>
          </a:solidFill>
          <a:ln>
            <a:solidFill>
              <a:schemeClr val="bg1"/>
            </a:solidFill>
          </a:ln>
        </p:spPr>
        <p:txBody>
          <a:bodyPr/>
          <a:lstStyle/>
          <a:p>
            <a:endParaRPr lang="zh-CN" altLang="en-US">
              <a:cs typeface="+mn-ea"/>
              <a:sym typeface="+mn-lt"/>
            </a:endParaRPr>
          </a:p>
        </p:txBody>
      </p:sp>
      <p:sp>
        <p:nvSpPr>
          <p:cNvPr id="11" name="文本框 10">
            <a:extLst>
              <a:ext uri="{FF2B5EF4-FFF2-40B4-BE49-F238E27FC236}">
                <a16:creationId xmlns:a16="http://schemas.microsoft.com/office/drawing/2014/main" id="{8F88E4C2-BE26-41DD-A637-07A3F28DDB8C}"/>
              </a:ext>
            </a:extLst>
          </p:cNvPr>
          <p:cNvSpPr txBox="1"/>
          <p:nvPr/>
        </p:nvSpPr>
        <p:spPr>
          <a:xfrm>
            <a:off x="9283465" y="2696386"/>
            <a:ext cx="1448082" cy="1323439"/>
          </a:xfrm>
          <a:prstGeom prst="rect">
            <a:avLst/>
          </a:prstGeom>
          <a:noFill/>
        </p:spPr>
        <p:txBody>
          <a:bodyPr wrap="square" rtlCol="0">
            <a:spAutoFit/>
          </a:bodyPr>
          <a:lstStyle/>
          <a:p>
            <a:r>
              <a:rPr lang="en-US" altLang="zh-CN" sz="8000" b="1" u="sng" dirty="0">
                <a:solidFill>
                  <a:schemeClr val="bg1"/>
                </a:solidFill>
                <a:cs typeface="+mn-ea"/>
                <a:sym typeface="+mn-lt"/>
              </a:rPr>
              <a:t>03</a:t>
            </a:r>
            <a:endParaRPr lang="zh-CN" altLang="en-US" sz="8000" b="1" u="sng" dirty="0">
              <a:solidFill>
                <a:schemeClr val="bg1"/>
              </a:solidFill>
              <a:cs typeface="+mn-ea"/>
              <a:sym typeface="+mn-lt"/>
            </a:endParaRPr>
          </a:p>
        </p:txBody>
      </p:sp>
      <p:sp>
        <p:nvSpPr>
          <p:cNvPr id="12" name="文本框 11">
            <a:extLst>
              <a:ext uri="{FF2B5EF4-FFF2-40B4-BE49-F238E27FC236}">
                <a16:creationId xmlns:a16="http://schemas.microsoft.com/office/drawing/2014/main" id="{3489A0C8-6543-4F72-A82F-EF8E52EB67A9}"/>
              </a:ext>
            </a:extLst>
          </p:cNvPr>
          <p:cNvSpPr txBox="1"/>
          <p:nvPr/>
        </p:nvSpPr>
        <p:spPr>
          <a:xfrm>
            <a:off x="3917071" y="3525313"/>
            <a:ext cx="4855247" cy="707886"/>
          </a:xfrm>
          <a:prstGeom prst="rect">
            <a:avLst/>
          </a:prstGeom>
          <a:noFill/>
        </p:spPr>
        <p:txBody>
          <a:bodyPr wrap="square" rtlCol="0">
            <a:spAutoFit/>
          </a:bodyPr>
          <a:lstStyle/>
          <a:p>
            <a:pPr algn="ctr"/>
            <a:r>
              <a:rPr lang="zh-CN" altLang="en-US" sz="4000" dirty="0">
                <a:cs typeface="+mn-ea"/>
                <a:sym typeface="+mn-lt"/>
              </a:rPr>
              <a:t>发 展 历 程</a:t>
            </a:r>
          </a:p>
        </p:txBody>
      </p:sp>
      <p:sp>
        <p:nvSpPr>
          <p:cNvPr id="13" name="íślïḑê">
            <a:extLst>
              <a:ext uri="{FF2B5EF4-FFF2-40B4-BE49-F238E27FC236}">
                <a16:creationId xmlns:a16="http://schemas.microsoft.com/office/drawing/2014/main" id="{9A8218C5-15E8-4A50-9B14-6656F0504CD9}"/>
              </a:ext>
            </a:extLst>
          </p:cNvPr>
          <p:cNvSpPr txBox="1"/>
          <p:nvPr/>
        </p:nvSpPr>
        <p:spPr>
          <a:xfrm>
            <a:off x="3612144" y="3533808"/>
            <a:ext cx="369548" cy="300258"/>
          </a:xfrm>
          <a:prstGeom prst="rect">
            <a:avLst/>
          </a:prstGeom>
          <a:noFill/>
        </p:spPr>
        <p:txBody>
          <a:bodyPr wrap="square" lIns="91440" tIns="45720" rIns="91440" bIns="45720">
            <a:prstTxWarp prst="textPlain">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0" i="0" u="none" strike="noStrike" kern="1200" cap="none" spc="0" normalizeH="0" baseline="0" noProof="0" dirty="0">
                <a:ln>
                  <a:noFill/>
                </a:ln>
                <a:solidFill>
                  <a:srgbClr val="6F9FBD"/>
                </a:solidFill>
                <a:effectLst/>
                <a:uLnTx/>
                <a:uFillTx/>
                <a:cs typeface="+mn-ea"/>
                <a:sym typeface="+mn-lt"/>
              </a:rPr>
              <a:t>“</a:t>
            </a:r>
          </a:p>
        </p:txBody>
      </p:sp>
      <p:sp>
        <p:nvSpPr>
          <p:cNvPr id="14" name="íślïḑê">
            <a:extLst>
              <a:ext uri="{FF2B5EF4-FFF2-40B4-BE49-F238E27FC236}">
                <a16:creationId xmlns:a16="http://schemas.microsoft.com/office/drawing/2014/main" id="{C6C8D32A-9562-4864-8D2D-492FA928572A}"/>
              </a:ext>
            </a:extLst>
          </p:cNvPr>
          <p:cNvSpPr txBox="1"/>
          <p:nvPr/>
        </p:nvSpPr>
        <p:spPr>
          <a:xfrm rot="10800000">
            <a:off x="8601407" y="4009940"/>
            <a:ext cx="369548" cy="300258"/>
          </a:xfrm>
          <a:prstGeom prst="rect">
            <a:avLst/>
          </a:prstGeom>
          <a:noFill/>
        </p:spPr>
        <p:txBody>
          <a:bodyPr wrap="square" lIns="91440" tIns="45720" rIns="91440" bIns="45720">
            <a:prstTxWarp prst="textPlain">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00" b="0" i="0" u="none" strike="noStrike" kern="1200" cap="none" spc="0" normalizeH="0" baseline="0" noProof="0" dirty="0">
                <a:ln>
                  <a:noFill/>
                </a:ln>
                <a:solidFill>
                  <a:srgbClr val="6F9FBD"/>
                </a:solidFill>
                <a:effectLst/>
                <a:uLnTx/>
                <a:uFillTx/>
                <a:cs typeface="+mn-ea"/>
                <a:sym typeface="+mn-lt"/>
              </a:rPr>
              <a:t>“</a:t>
            </a:r>
          </a:p>
        </p:txBody>
      </p:sp>
      <p:pic>
        <p:nvPicPr>
          <p:cNvPr id="18" name="图形 17">
            <a:extLst>
              <a:ext uri="{FF2B5EF4-FFF2-40B4-BE49-F238E27FC236}">
                <a16:creationId xmlns:a16="http://schemas.microsoft.com/office/drawing/2014/main" id="{937F1C8E-AED5-4207-98D7-24A1B09D03A8}"/>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76272" t="35065"/>
          <a:stretch/>
        </p:blipFill>
        <p:spPr>
          <a:xfrm rot="16200000">
            <a:off x="10845796" y="958515"/>
            <a:ext cx="909276" cy="794159"/>
          </a:xfrm>
          <a:prstGeom prst="rect">
            <a:avLst/>
          </a:prstGeom>
        </p:spPr>
      </p:pic>
      <p:cxnSp>
        <p:nvCxnSpPr>
          <p:cNvPr id="19" name="直接连接符 18">
            <a:extLst>
              <a:ext uri="{FF2B5EF4-FFF2-40B4-BE49-F238E27FC236}">
                <a16:creationId xmlns:a16="http://schemas.microsoft.com/office/drawing/2014/main" id="{7604AB81-7D76-4940-81AF-4FD5C7CCCA12}"/>
              </a:ext>
            </a:extLst>
          </p:cNvPr>
          <p:cNvCxnSpPr>
            <a:cxnSpLocks/>
          </p:cNvCxnSpPr>
          <p:nvPr/>
        </p:nvCxnSpPr>
        <p:spPr>
          <a:xfrm>
            <a:off x="4653058" y="4303249"/>
            <a:ext cx="329286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9AC4832-2DC7-41C7-88C3-FBFAFA05D536}"/>
              </a:ext>
            </a:extLst>
          </p:cNvPr>
          <p:cNvCxnSpPr>
            <a:cxnSpLocks/>
          </p:cNvCxnSpPr>
          <p:nvPr/>
        </p:nvCxnSpPr>
        <p:spPr>
          <a:xfrm>
            <a:off x="4653058" y="3428999"/>
            <a:ext cx="329286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 name="椭圆 21">
            <a:extLst>
              <a:ext uri="{FF2B5EF4-FFF2-40B4-BE49-F238E27FC236}">
                <a16:creationId xmlns:a16="http://schemas.microsoft.com/office/drawing/2014/main" id="{7A3A3ADC-F0C9-406D-8469-1BE641B7A9CC}"/>
              </a:ext>
            </a:extLst>
          </p:cNvPr>
          <p:cNvSpPr/>
          <p:nvPr/>
        </p:nvSpPr>
        <p:spPr>
          <a:xfrm>
            <a:off x="6717914" y="-887204"/>
            <a:ext cx="1788160" cy="178816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a:extLst>
              <a:ext uri="{FF2B5EF4-FFF2-40B4-BE49-F238E27FC236}">
                <a16:creationId xmlns:a16="http://schemas.microsoft.com/office/drawing/2014/main" id="{A33B50EA-1B17-46AC-B381-AFE0BBE34E68}"/>
              </a:ext>
            </a:extLst>
          </p:cNvPr>
          <p:cNvSpPr/>
          <p:nvPr/>
        </p:nvSpPr>
        <p:spPr>
          <a:xfrm>
            <a:off x="11421994" y="5261725"/>
            <a:ext cx="1788160" cy="178816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a:extLst>
              <a:ext uri="{FF2B5EF4-FFF2-40B4-BE49-F238E27FC236}">
                <a16:creationId xmlns:a16="http://schemas.microsoft.com/office/drawing/2014/main" id="{460565FC-2183-4F1C-93D6-A6CB11820A7A}"/>
              </a:ext>
            </a:extLst>
          </p:cNvPr>
          <p:cNvSpPr/>
          <p:nvPr/>
        </p:nvSpPr>
        <p:spPr>
          <a:xfrm>
            <a:off x="7695298" y="216146"/>
            <a:ext cx="1030024" cy="1030024"/>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a:extLst>
              <a:ext uri="{FF2B5EF4-FFF2-40B4-BE49-F238E27FC236}">
                <a16:creationId xmlns:a16="http://schemas.microsoft.com/office/drawing/2014/main" id="{6C5846BA-7AEF-450A-A71F-86FFB0F24035}"/>
              </a:ext>
            </a:extLst>
          </p:cNvPr>
          <p:cNvSpPr/>
          <p:nvPr/>
        </p:nvSpPr>
        <p:spPr>
          <a:xfrm>
            <a:off x="10854017" y="5135554"/>
            <a:ext cx="380080" cy="380080"/>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a:extLst>
              <a:ext uri="{FF2B5EF4-FFF2-40B4-BE49-F238E27FC236}">
                <a16:creationId xmlns:a16="http://schemas.microsoft.com/office/drawing/2014/main" id="{823C65E8-686E-4099-B515-724669D62458}"/>
              </a:ext>
            </a:extLst>
          </p:cNvPr>
          <p:cNvSpPr/>
          <p:nvPr/>
        </p:nvSpPr>
        <p:spPr>
          <a:xfrm>
            <a:off x="11110394" y="4572231"/>
            <a:ext cx="233449" cy="233449"/>
          </a:xfrm>
          <a:prstGeom prst="ellipse">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075430402"/>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algn="ctr"/>
            <a:r>
              <a:rPr lang="zh-CN" altLang="en-US" sz="2400" dirty="0">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4349796" cy="400110"/>
          </a:xfrm>
          <a:prstGeom prst="rect">
            <a:avLst/>
          </a:prstGeom>
        </p:spPr>
        <p:txBody>
          <a:bodyPr wrap="square">
            <a:spAutoFit/>
          </a:bodyPr>
          <a:lstStyle/>
          <a:p>
            <a:r>
              <a:rPr lang="zh-CN" altLang="en-US" sz="2000" dirty="0">
                <a:solidFill>
                  <a:srgbClr val="FF0000"/>
                </a:solidFill>
              </a:rPr>
              <a:t>一、</a:t>
            </a:r>
            <a:r>
              <a:rPr lang="en-US" altLang="zh-CN" sz="2000" dirty="0">
                <a:solidFill>
                  <a:srgbClr val="FF0000"/>
                </a:solidFill>
              </a:rPr>
              <a:t>Sigmoid</a:t>
            </a:r>
            <a:r>
              <a:rPr lang="zh-CN" altLang="en-US" sz="2000" dirty="0">
                <a:solidFill>
                  <a:srgbClr val="FF0000"/>
                </a:solidFill>
              </a:rPr>
              <a:t>（</a:t>
            </a:r>
            <a:r>
              <a:rPr lang="en-US" altLang="zh-CN" sz="2000" dirty="0">
                <a:solidFill>
                  <a:srgbClr val="FF0000"/>
                </a:solidFill>
              </a:rPr>
              <a:t>20</a:t>
            </a:r>
            <a:r>
              <a:rPr lang="zh-CN" altLang="en-US" sz="2000" dirty="0">
                <a:solidFill>
                  <a:srgbClr val="FF0000"/>
                </a:solidFill>
              </a:rPr>
              <a:t>世纪</a:t>
            </a:r>
            <a:r>
              <a:rPr lang="en-US" altLang="zh-CN" sz="2000" dirty="0">
                <a:solidFill>
                  <a:srgbClr val="FF0000"/>
                </a:solidFill>
              </a:rPr>
              <a:t>80</a:t>
            </a:r>
            <a:r>
              <a:rPr lang="zh-CN" altLang="en-US" sz="2000" dirty="0">
                <a:solidFill>
                  <a:srgbClr val="FF0000"/>
                </a:solidFill>
              </a:rPr>
              <a:t>年代）</a:t>
            </a:r>
            <a:endParaRPr lang="en-US" altLang="zh-CN" sz="2000" dirty="0">
              <a:solidFill>
                <a:srgbClr val="FF0000"/>
              </a:solidFill>
            </a:endParaRPr>
          </a:p>
        </p:txBody>
      </p:sp>
      <p:pic>
        <p:nvPicPr>
          <p:cNvPr id="5" name="图片 4">
            <a:extLst>
              <a:ext uri="{FF2B5EF4-FFF2-40B4-BE49-F238E27FC236}">
                <a16:creationId xmlns:a16="http://schemas.microsoft.com/office/drawing/2014/main" id="{971DD148-99FC-407D-A729-B917CA217C2C}"/>
              </a:ext>
            </a:extLst>
          </p:cNvPr>
          <p:cNvPicPr>
            <a:picLocks noChangeAspect="1"/>
          </p:cNvPicPr>
          <p:nvPr/>
        </p:nvPicPr>
        <p:blipFill rotWithShape="1">
          <a:blip r:embed="rId5"/>
          <a:srcRect t="20703" b="27666"/>
          <a:stretch/>
        </p:blipFill>
        <p:spPr>
          <a:xfrm>
            <a:off x="566153" y="1656470"/>
            <a:ext cx="8325153" cy="552834"/>
          </a:xfrm>
          <a:prstGeom prst="rect">
            <a:avLst/>
          </a:prstGeom>
        </p:spPr>
      </p:pic>
      <p:pic>
        <p:nvPicPr>
          <p:cNvPr id="7" name="图片 6">
            <a:extLst>
              <a:ext uri="{FF2B5EF4-FFF2-40B4-BE49-F238E27FC236}">
                <a16:creationId xmlns:a16="http://schemas.microsoft.com/office/drawing/2014/main" id="{4D14E994-2E73-4772-9D16-C6CF3AD2CF69}"/>
              </a:ext>
            </a:extLst>
          </p:cNvPr>
          <p:cNvPicPr>
            <a:picLocks noChangeAspect="1"/>
          </p:cNvPicPr>
          <p:nvPr/>
        </p:nvPicPr>
        <p:blipFill>
          <a:blip r:embed="rId6"/>
          <a:stretch>
            <a:fillRect/>
          </a:stretch>
        </p:blipFill>
        <p:spPr>
          <a:xfrm>
            <a:off x="3267227" y="2365999"/>
            <a:ext cx="5657546" cy="4245577"/>
          </a:xfrm>
          <a:prstGeom prst="rect">
            <a:avLst/>
          </a:prstGeom>
        </p:spPr>
      </p:pic>
    </p:spTree>
    <p:custDataLst>
      <p:tags r:id="rId1"/>
    </p:custDataLst>
    <p:extLst>
      <p:ext uri="{BB962C8B-B14F-4D97-AF65-F5344CB8AC3E}">
        <p14:creationId xmlns:p14="http://schemas.microsoft.com/office/powerpoint/2010/main" val="90672407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87D2EAE-D8CA-4CED-B376-8CB4704F1D58}"/>
              </a:ext>
            </a:extLst>
          </p:cNvPr>
          <p:cNvGrpSpPr/>
          <p:nvPr/>
        </p:nvGrpSpPr>
        <p:grpSpPr>
          <a:xfrm>
            <a:off x="267580" y="305974"/>
            <a:ext cx="687460" cy="847053"/>
            <a:chOff x="1375020" y="1454054"/>
            <a:chExt cx="2486630" cy="3063897"/>
          </a:xfrm>
        </p:grpSpPr>
        <p:pic>
          <p:nvPicPr>
            <p:cNvPr id="13" name="图形 12">
              <a:extLst>
                <a:ext uri="{FF2B5EF4-FFF2-40B4-BE49-F238E27FC236}">
                  <a16:creationId xmlns:a16="http://schemas.microsoft.com/office/drawing/2014/main" id="{CB6D6E88-2FA0-4547-8F6F-A9F062A663B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4401"/>
            <a:stretch/>
          </p:blipFill>
          <p:spPr>
            <a:xfrm>
              <a:off x="1375020" y="1454054"/>
              <a:ext cx="2159953" cy="1936433"/>
            </a:xfrm>
            <a:prstGeom prst="rect">
              <a:avLst/>
            </a:prstGeom>
          </p:spPr>
        </p:pic>
        <p:pic>
          <p:nvPicPr>
            <p:cNvPr id="14" name="图形 13">
              <a:extLst>
                <a:ext uri="{FF2B5EF4-FFF2-40B4-BE49-F238E27FC236}">
                  <a16:creationId xmlns:a16="http://schemas.microsoft.com/office/drawing/2014/main" id="{A84B368F-96C5-4561-9A1D-6F44353C90D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76272" t="35065"/>
            <a:stretch/>
          </p:blipFill>
          <p:spPr>
            <a:xfrm rot="16200000">
              <a:off x="1944688" y="2600989"/>
              <a:ext cx="2046509" cy="1787415"/>
            </a:xfrm>
            <a:prstGeom prst="rect">
              <a:avLst/>
            </a:prstGeom>
          </p:spPr>
        </p:pic>
      </p:grpSp>
      <p:sp>
        <p:nvSpPr>
          <p:cNvPr id="15" name="矩形 14">
            <a:extLst>
              <a:ext uri="{FF2B5EF4-FFF2-40B4-BE49-F238E27FC236}">
                <a16:creationId xmlns:a16="http://schemas.microsoft.com/office/drawing/2014/main" id="{BB84EBA9-33BB-4E25-9E91-413DE01130A1}"/>
              </a:ext>
            </a:extLst>
          </p:cNvPr>
          <p:cNvSpPr/>
          <p:nvPr/>
        </p:nvSpPr>
        <p:spPr>
          <a:xfrm>
            <a:off x="745595" y="454518"/>
            <a:ext cx="238262" cy="238262"/>
          </a:xfrm>
          <a:prstGeom prst="rect">
            <a:avLst/>
          </a:prstGeom>
          <a:solidFill>
            <a:srgbClr val="6F9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6" name="文本框 15">
            <a:extLst>
              <a:ext uri="{FF2B5EF4-FFF2-40B4-BE49-F238E27FC236}">
                <a16:creationId xmlns:a16="http://schemas.microsoft.com/office/drawing/2014/main" id="{CFF40C40-3DEF-4161-9BF8-0CBDCD35EA8F}"/>
              </a:ext>
            </a:extLst>
          </p:cNvPr>
          <p:cNvSpPr txBox="1"/>
          <p:nvPr/>
        </p:nvSpPr>
        <p:spPr>
          <a:xfrm>
            <a:off x="1058033" y="454517"/>
            <a:ext cx="1467054"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ea"/>
                <a:sym typeface="+mn-lt"/>
              </a:rPr>
              <a:t>发展历程</a:t>
            </a:r>
          </a:p>
        </p:txBody>
      </p:sp>
      <p:sp>
        <p:nvSpPr>
          <p:cNvPr id="8" name="矩形 7">
            <a:extLst>
              <a:ext uri="{FF2B5EF4-FFF2-40B4-BE49-F238E27FC236}">
                <a16:creationId xmlns:a16="http://schemas.microsoft.com/office/drawing/2014/main" id="{A46A2AFB-4C1C-4B71-89DE-6FA730407D2C}"/>
              </a:ext>
            </a:extLst>
          </p:cNvPr>
          <p:cNvSpPr/>
          <p:nvPr/>
        </p:nvSpPr>
        <p:spPr>
          <a:xfrm>
            <a:off x="566153" y="1150744"/>
            <a:ext cx="2747498" cy="400110"/>
          </a:xfrm>
          <a:prstGeom prst="rect">
            <a:avLst/>
          </a:prstGeom>
        </p:spPr>
        <p:txBody>
          <a:bodyPr wrap="square">
            <a:spAutoFit/>
          </a:bodyPr>
          <a:lstStyle/>
          <a:p>
            <a:pPr marR="0" lvl="0" indent="0" fontAlgn="auto">
              <a:lnSpc>
                <a:spcPct val="100000"/>
              </a:lnSpc>
              <a:spcBef>
                <a:spcPts val="0"/>
              </a:spcBef>
              <a:spcAft>
                <a:spcPts val="0"/>
              </a:spcAft>
              <a:buClrTx/>
              <a:buSzTx/>
              <a:buFontTx/>
              <a:buNone/>
              <a:tabLst/>
              <a:defRPr/>
            </a:pPr>
            <a:r>
              <a:rPr lang="zh-CN" altLang="en-US" sz="2000" dirty="0">
                <a:solidFill>
                  <a:srgbClr val="FF0000"/>
                </a:solidFill>
              </a:rPr>
              <a:t>一、</a:t>
            </a:r>
            <a:r>
              <a:rPr lang="en-US" altLang="zh-CN" sz="2000" dirty="0">
                <a:solidFill>
                  <a:srgbClr val="FF0000"/>
                </a:solidFill>
              </a:rPr>
              <a:t>Sigmoid</a:t>
            </a:r>
            <a:r>
              <a:rPr lang="zh-CN" altLang="en-US" sz="2000" dirty="0">
                <a:solidFill>
                  <a:srgbClr val="FF0000"/>
                </a:solidFill>
              </a:rPr>
              <a:t>（最早）</a:t>
            </a:r>
            <a:endParaRPr lang="en-US" altLang="zh-CN" sz="2000" dirty="0">
              <a:solidFill>
                <a:srgbClr val="FF0000"/>
              </a:solidFill>
            </a:endParaRPr>
          </a:p>
        </p:txBody>
      </p:sp>
      <p:sp>
        <p:nvSpPr>
          <p:cNvPr id="2" name="文本框 1">
            <a:extLst>
              <a:ext uri="{FF2B5EF4-FFF2-40B4-BE49-F238E27FC236}">
                <a16:creationId xmlns:a16="http://schemas.microsoft.com/office/drawing/2014/main" id="{72928440-433F-4B4B-B866-EA39DF08554D}"/>
              </a:ext>
            </a:extLst>
          </p:cNvPr>
          <p:cNvSpPr txBox="1"/>
          <p:nvPr/>
        </p:nvSpPr>
        <p:spPr>
          <a:xfrm>
            <a:off x="566153" y="1610991"/>
            <a:ext cx="11329436" cy="4699172"/>
          </a:xfrm>
          <a:prstGeom prst="rect">
            <a:avLst/>
          </a:prstGeom>
          <a:noFill/>
        </p:spPr>
        <p:txBody>
          <a:bodyPr wrap="square" rtlCol="0">
            <a:spAutoFit/>
          </a:bodyPr>
          <a:lstStyle/>
          <a:p>
            <a:pPr>
              <a:spcBef>
                <a:spcPts val="600"/>
              </a:spcBef>
              <a:spcAft>
                <a:spcPts val="600"/>
              </a:spcAft>
            </a:pPr>
            <a:r>
              <a:rPr lang="zh-CN" altLang="en-US" dirty="0">
                <a:highlight>
                  <a:srgbClr val="FFFF00"/>
                </a:highlight>
              </a:rPr>
              <a:t>优点：</a:t>
            </a:r>
            <a:endParaRPr lang="en-US" altLang="zh-CN" dirty="0">
              <a:highlight>
                <a:srgbClr val="FFFF00"/>
              </a:highlight>
            </a:endParaRPr>
          </a:p>
          <a:p>
            <a:pPr>
              <a:lnSpc>
                <a:spcPts val="2500"/>
              </a:lnSpc>
            </a:pPr>
            <a:r>
              <a:rPr lang="en-US" altLang="zh-CN" dirty="0"/>
              <a:t>1</a:t>
            </a:r>
            <a:r>
              <a:rPr lang="zh-CN" altLang="en-US" dirty="0"/>
              <a:t>、其值域为</a:t>
            </a:r>
            <a:r>
              <a:rPr lang="en-US" altLang="zh-CN" dirty="0"/>
              <a:t>(0,1)</a:t>
            </a:r>
            <a:r>
              <a:rPr lang="zh-CN" altLang="en-US" dirty="0"/>
              <a:t>，非常适合作为模型的输出函数用于输出一个</a:t>
            </a:r>
            <a:r>
              <a:rPr lang="en-US" altLang="zh-CN" dirty="0"/>
              <a:t>(0,1)</a:t>
            </a:r>
            <a:r>
              <a:rPr lang="zh-CN" altLang="en-US" dirty="0"/>
              <a:t>范围内的概率值，可用于将</a:t>
            </a:r>
            <a:r>
              <a:rPr lang="zh-CN" altLang="en-US" dirty="0">
                <a:solidFill>
                  <a:srgbClr val="FF0000"/>
                </a:solidFill>
              </a:rPr>
              <a:t>预测概率作为输出的模型</a:t>
            </a:r>
            <a:r>
              <a:rPr lang="zh-CN" altLang="en-US" dirty="0"/>
              <a:t>，比如用于表示</a:t>
            </a:r>
            <a:r>
              <a:rPr lang="zh-CN" altLang="en-US" dirty="0">
                <a:solidFill>
                  <a:srgbClr val="FF0000"/>
                </a:solidFill>
              </a:rPr>
              <a:t>二分类的类别或者用于表示置信度</a:t>
            </a:r>
            <a:r>
              <a:rPr lang="zh-CN" altLang="en-US" dirty="0"/>
              <a:t>。</a:t>
            </a:r>
            <a:endParaRPr lang="en-US" altLang="zh-CN" dirty="0"/>
          </a:p>
          <a:p>
            <a:pPr>
              <a:lnSpc>
                <a:spcPts val="2500"/>
              </a:lnSpc>
            </a:pPr>
            <a:r>
              <a:rPr lang="en-US" altLang="zh-CN" dirty="0"/>
              <a:t>2</a:t>
            </a:r>
            <a:r>
              <a:rPr lang="zh-CN" altLang="en-US" dirty="0"/>
              <a:t>、</a:t>
            </a:r>
            <a:r>
              <a:rPr lang="en-US" altLang="zh-CN" dirty="0"/>
              <a:t>Sigmoid </a:t>
            </a:r>
            <a:r>
              <a:rPr lang="zh-CN" altLang="en-US" dirty="0"/>
              <a:t>函数的输出范围是 </a:t>
            </a:r>
            <a:r>
              <a:rPr lang="en-US" altLang="zh-CN" dirty="0"/>
              <a:t>0 </a:t>
            </a:r>
            <a:r>
              <a:rPr lang="zh-CN" altLang="en-US" dirty="0"/>
              <a:t>到 </a:t>
            </a:r>
            <a:r>
              <a:rPr lang="en-US" altLang="zh-CN" dirty="0"/>
              <a:t>1</a:t>
            </a:r>
            <a:r>
              <a:rPr lang="zh-CN" altLang="en-US" dirty="0"/>
              <a:t>。由于输出值限定在</a:t>
            </a:r>
            <a:r>
              <a:rPr lang="en-US" altLang="zh-CN" dirty="0"/>
              <a:t>0</a:t>
            </a:r>
            <a:r>
              <a:rPr lang="zh-CN" altLang="en-US" dirty="0"/>
              <a:t>到</a:t>
            </a:r>
            <a:r>
              <a:rPr lang="en-US" altLang="zh-CN" dirty="0"/>
              <a:t>1</a:t>
            </a:r>
            <a:r>
              <a:rPr lang="zh-CN" altLang="en-US" dirty="0"/>
              <a:t>，因此它对每个神经元的输出进行了</a:t>
            </a:r>
            <a:r>
              <a:rPr lang="zh-CN" altLang="en-US" dirty="0">
                <a:solidFill>
                  <a:srgbClr val="FF0000"/>
                </a:solidFill>
              </a:rPr>
              <a:t>归一化</a:t>
            </a:r>
            <a:r>
              <a:rPr lang="zh-CN" altLang="en-US" dirty="0"/>
              <a:t>。</a:t>
            </a:r>
            <a:endParaRPr lang="en-US" altLang="zh-CN" dirty="0"/>
          </a:p>
          <a:p>
            <a:pPr>
              <a:lnSpc>
                <a:spcPts val="2500"/>
              </a:lnSpc>
            </a:pPr>
            <a:r>
              <a:rPr lang="en-US" altLang="zh-CN" dirty="0"/>
              <a:t>3</a:t>
            </a:r>
            <a:r>
              <a:rPr lang="zh-CN" altLang="en-US" dirty="0"/>
              <a:t>、该函数是连续可导的（即可微），可以提供非常</a:t>
            </a:r>
            <a:r>
              <a:rPr lang="zh-CN" altLang="en-US" dirty="0">
                <a:solidFill>
                  <a:srgbClr val="FF0000"/>
                </a:solidFill>
              </a:rPr>
              <a:t>平滑的梯度值</a:t>
            </a:r>
            <a:r>
              <a:rPr lang="zh-CN" altLang="en-US" dirty="0"/>
              <a:t>，防止模型训练过程中出现突变的梯度（即避免「跳跃」的输出值）。</a:t>
            </a:r>
            <a:endParaRPr lang="en-US" altLang="zh-CN" dirty="0"/>
          </a:p>
          <a:p>
            <a:pPr>
              <a:spcBef>
                <a:spcPts val="600"/>
              </a:spcBef>
              <a:spcAft>
                <a:spcPts val="600"/>
              </a:spcAft>
            </a:pPr>
            <a:r>
              <a:rPr lang="zh-CN" altLang="en-US" dirty="0">
                <a:highlight>
                  <a:srgbClr val="FFFF00"/>
                </a:highlight>
              </a:rPr>
              <a:t>不足：</a:t>
            </a:r>
            <a:endParaRPr lang="en-US" altLang="zh-CN" dirty="0">
              <a:highlight>
                <a:srgbClr val="FFFF00"/>
              </a:highlight>
            </a:endParaRPr>
          </a:p>
          <a:p>
            <a:pPr>
              <a:lnSpc>
                <a:spcPts val="2500"/>
              </a:lnSpc>
            </a:pPr>
            <a:r>
              <a:rPr lang="en-US" altLang="zh-CN" dirty="0"/>
              <a:t>1</a:t>
            </a:r>
            <a:r>
              <a:rPr lang="zh-CN" altLang="en-US" dirty="0"/>
              <a:t>、从其导数的函数图像上可以看到，其导数的最大值只有</a:t>
            </a:r>
            <a:r>
              <a:rPr lang="en-US" altLang="zh-CN" dirty="0"/>
              <a:t>0.25</a:t>
            </a:r>
            <a:r>
              <a:rPr lang="zh-CN" altLang="en-US" dirty="0"/>
              <a:t>，而且当</a:t>
            </a:r>
            <a:r>
              <a:rPr lang="en-US" altLang="zh-CN" dirty="0"/>
              <a:t>x</a:t>
            </a:r>
            <a:r>
              <a:rPr lang="zh-CN" altLang="en-US" dirty="0"/>
              <a:t>在</a:t>
            </a:r>
            <a:r>
              <a:rPr lang="en-US" altLang="zh-CN" dirty="0"/>
              <a:t>[-5,5]</a:t>
            </a:r>
            <a:r>
              <a:rPr lang="zh-CN" altLang="en-US" dirty="0"/>
              <a:t>的范围外时其导数值就已经几乎接近于</a:t>
            </a:r>
            <a:r>
              <a:rPr lang="en-US" altLang="zh-CN" dirty="0"/>
              <a:t>0</a:t>
            </a:r>
            <a:r>
              <a:rPr lang="zh-CN" altLang="en-US" dirty="0"/>
              <a:t>了。这种情况会导致训练过程中神经元处于一种</a:t>
            </a:r>
            <a:r>
              <a:rPr lang="zh-CN" altLang="en-US" dirty="0">
                <a:solidFill>
                  <a:srgbClr val="FF0000"/>
                </a:solidFill>
              </a:rPr>
              <a:t>饱和状态</a:t>
            </a:r>
            <a:r>
              <a:rPr lang="zh-CN" altLang="en-US" dirty="0"/>
              <a:t>，反向传播时其权重几乎得不到更新，从而使得模型变得难以训练，这种现象被称为</a:t>
            </a:r>
            <a:r>
              <a:rPr lang="zh-CN" altLang="en-US" dirty="0">
                <a:solidFill>
                  <a:srgbClr val="FF0000"/>
                </a:solidFill>
              </a:rPr>
              <a:t>梯度消失问题</a:t>
            </a:r>
            <a:r>
              <a:rPr lang="zh-CN" altLang="en-US" dirty="0"/>
              <a:t>。</a:t>
            </a:r>
            <a:endParaRPr lang="en-US" altLang="zh-CN" dirty="0"/>
          </a:p>
          <a:p>
            <a:pPr>
              <a:lnSpc>
                <a:spcPts val="2500"/>
              </a:lnSpc>
            </a:pPr>
            <a:r>
              <a:rPr lang="en-US" altLang="zh-CN" dirty="0"/>
              <a:t>2</a:t>
            </a:r>
            <a:r>
              <a:rPr lang="zh-CN" altLang="en-US" dirty="0"/>
              <a:t>、其输出不是以</a:t>
            </a:r>
            <a:r>
              <a:rPr lang="en-US" altLang="zh-CN" dirty="0"/>
              <a:t>0</a:t>
            </a:r>
            <a:r>
              <a:rPr lang="zh-CN" altLang="en-US" dirty="0"/>
              <a:t>为中心而是</a:t>
            </a:r>
            <a:r>
              <a:rPr lang="zh-CN" altLang="en-US" dirty="0">
                <a:solidFill>
                  <a:srgbClr val="FF0000"/>
                </a:solidFill>
              </a:rPr>
              <a:t>都大于</a:t>
            </a:r>
            <a:r>
              <a:rPr lang="en-US" altLang="zh-CN" dirty="0">
                <a:solidFill>
                  <a:srgbClr val="FF0000"/>
                </a:solidFill>
              </a:rPr>
              <a:t>0</a:t>
            </a:r>
            <a:r>
              <a:rPr lang="zh-CN" altLang="en-US" dirty="0"/>
              <a:t>的（这会降低权重更新的效率），这样下一层的神经元会得到上一层输出的</a:t>
            </a:r>
            <a:r>
              <a:rPr lang="zh-CN" altLang="en-US" dirty="0">
                <a:solidFill>
                  <a:srgbClr val="FF0000"/>
                </a:solidFill>
              </a:rPr>
              <a:t>全正信号作为输入</a:t>
            </a:r>
            <a:r>
              <a:rPr lang="zh-CN" altLang="en-US" dirty="0"/>
              <a:t>，所以</a:t>
            </a:r>
            <a:r>
              <a:rPr lang="en-US" altLang="zh-CN" dirty="0"/>
              <a:t>Sigmoid</a:t>
            </a:r>
            <a:r>
              <a:rPr lang="zh-CN" altLang="en-US" dirty="0"/>
              <a:t>激活函数不适合放在神经网络的前面层而一般是放在最后的输出层中使用。</a:t>
            </a:r>
            <a:endParaRPr lang="en-US" altLang="zh-CN" dirty="0"/>
          </a:p>
          <a:p>
            <a:pPr>
              <a:lnSpc>
                <a:spcPts val="2500"/>
              </a:lnSpc>
            </a:pPr>
            <a:r>
              <a:rPr lang="en-US" altLang="zh-CN" dirty="0"/>
              <a:t>3</a:t>
            </a:r>
            <a:r>
              <a:rPr lang="zh-CN" altLang="en-US" dirty="0"/>
              <a:t>、需要进行</a:t>
            </a:r>
            <a:r>
              <a:rPr lang="zh-CN" altLang="en-US" dirty="0">
                <a:solidFill>
                  <a:srgbClr val="FF0000"/>
                </a:solidFill>
              </a:rPr>
              <a:t>指数的运算</a:t>
            </a:r>
            <a:r>
              <a:rPr lang="zh-CN" altLang="en-US" dirty="0"/>
              <a:t>（计算机运行得较慢），</a:t>
            </a:r>
            <a:r>
              <a:rPr lang="zh-CN" altLang="en-US" dirty="0">
                <a:solidFill>
                  <a:srgbClr val="FF0000"/>
                </a:solidFill>
              </a:rPr>
              <a:t>计算量大及计算复杂度高</a:t>
            </a:r>
            <a:r>
              <a:rPr lang="zh-CN" altLang="en-US" dirty="0"/>
              <a:t>，训练耗时；指数的越大其倒数就越小，容易产生</a:t>
            </a:r>
            <a:r>
              <a:rPr lang="zh-CN" altLang="en-US" dirty="0">
                <a:solidFill>
                  <a:srgbClr val="FF0000"/>
                </a:solidFill>
              </a:rPr>
              <a:t>梯度消失</a:t>
            </a:r>
            <a:r>
              <a:rPr lang="zh-CN" altLang="en-US" dirty="0"/>
              <a:t>。</a:t>
            </a:r>
          </a:p>
        </p:txBody>
      </p:sp>
    </p:spTree>
    <p:custDataLst>
      <p:tags r:id="rId1"/>
    </p:custDataLst>
    <p:extLst>
      <p:ext uri="{BB962C8B-B14F-4D97-AF65-F5344CB8AC3E}">
        <p14:creationId xmlns:p14="http://schemas.microsoft.com/office/powerpoint/2010/main" val="227659857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ISLIDE.DIAGRAM" val="#259881;"/>
</p:tagLst>
</file>

<file path=ppt/tags/tag11.xml><?xml version="1.0" encoding="utf-8"?>
<p:tagLst xmlns:a="http://schemas.openxmlformats.org/drawingml/2006/main" xmlns:r="http://schemas.openxmlformats.org/officeDocument/2006/relationships" xmlns:p="http://schemas.openxmlformats.org/presentationml/2006/main">
  <p:tag name="ISLIDE.DIAGRAM" val="#259881;"/>
</p:tagLst>
</file>

<file path=ppt/tags/tag12.xml><?xml version="1.0" encoding="utf-8"?>
<p:tagLst xmlns:a="http://schemas.openxmlformats.org/drawingml/2006/main" xmlns:r="http://schemas.openxmlformats.org/officeDocument/2006/relationships" xmlns:p="http://schemas.openxmlformats.org/presentationml/2006/main">
  <p:tag name="ISLIDE.DIAGRAM" val="#259881;"/>
</p:tagLst>
</file>

<file path=ppt/tags/tag13.xml><?xml version="1.0" encoding="utf-8"?>
<p:tagLst xmlns:a="http://schemas.openxmlformats.org/drawingml/2006/main" xmlns:r="http://schemas.openxmlformats.org/officeDocument/2006/relationships" xmlns:p="http://schemas.openxmlformats.org/presentationml/2006/main">
  <p:tag name="ISLIDE.DIAGRAM" val="#259881;"/>
</p:tagLst>
</file>

<file path=ppt/tags/tag14.xml><?xml version="1.0" encoding="utf-8"?>
<p:tagLst xmlns:a="http://schemas.openxmlformats.org/drawingml/2006/main" xmlns:r="http://schemas.openxmlformats.org/officeDocument/2006/relationships" xmlns:p="http://schemas.openxmlformats.org/presentationml/2006/main">
  <p:tag name="ISLIDE.DIAGRAM" val="#259881;"/>
</p:tagLst>
</file>

<file path=ppt/tags/tag15.xml><?xml version="1.0" encoding="utf-8"?>
<p:tagLst xmlns:a="http://schemas.openxmlformats.org/drawingml/2006/main" xmlns:r="http://schemas.openxmlformats.org/officeDocument/2006/relationships" xmlns:p="http://schemas.openxmlformats.org/presentationml/2006/main">
  <p:tag name="ISLIDE.DIAGRAM" val="#259881;"/>
</p:tagLst>
</file>

<file path=ppt/tags/tag16.xml><?xml version="1.0" encoding="utf-8"?>
<p:tagLst xmlns:a="http://schemas.openxmlformats.org/drawingml/2006/main" xmlns:r="http://schemas.openxmlformats.org/officeDocument/2006/relationships" xmlns:p="http://schemas.openxmlformats.org/presentationml/2006/main">
  <p:tag name="ISLIDE.DIAGRAM" val="#259881;"/>
</p:tagLst>
</file>

<file path=ppt/tags/tag17.xml><?xml version="1.0" encoding="utf-8"?>
<p:tagLst xmlns:a="http://schemas.openxmlformats.org/drawingml/2006/main" xmlns:r="http://schemas.openxmlformats.org/officeDocument/2006/relationships" xmlns:p="http://schemas.openxmlformats.org/presentationml/2006/main">
  <p:tag name="ISLIDE.DIAGRAM" val="#259881;"/>
</p:tagLst>
</file>

<file path=ppt/tags/tag18.xml><?xml version="1.0" encoding="utf-8"?>
<p:tagLst xmlns:a="http://schemas.openxmlformats.org/drawingml/2006/main" xmlns:r="http://schemas.openxmlformats.org/officeDocument/2006/relationships" xmlns:p="http://schemas.openxmlformats.org/presentationml/2006/main">
  <p:tag name="ISLIDE.DIAGRAM" val="#259881;"/>
</p:tagLst>
</file>

<file path=ppt/tags/tag19.xml><?xml version="1.0" encoding="utf-8"?>
<p:tagLst xmlns:a="http://schemas.openxmlformats.org/drawingml/2006/main" xmlns:r="http://schemas.openxmlformats.org/officeDocument/2006/relationships" xmlns:p="http://schemas.openxmlformats.org/presentationml/2006/main">
  <p:tag name="ISLIDE.DIAGRAM" val="#259881;"/>
</p:tagLst>
</file>

<file path=ppt/tags/tag2.xml><?xml version="1.0" encoding="utf-8"?>
<p:tagLst xmlns:a="http://schemas.openxmlformats.org/drawingml/2006/main" xmlns:r="http://schemas.openxmlformats.org/officeDocument/2006/relationships" xmlns:p="http://schemas.openxmlformats.org/presentationml/2006/main">
  <p:tag name="ISLIDE.DIAGRAM" val="#259597;"/>
</p:tagLst>
</file>

<file path=ppt/tags/tag20.xml><?xml version="1.0" encoding="utf-8"?>
<p:tagLst xmlns:a="http://schemas.openxmlformats.org/drawingml/2006/main" xmlns:r="http://schemas.openxmlformats.org/officeDocument/2006/relationships" xmlns:p="http://schemas.openxmlformats.org/presentationml/2006/main">
  <p:tag name="ISLIDE.DIAGRAM" val="#259881;"/>
</p:tagLst>
</file>

<file path=ppt/tags/tag21.xml><?xml version="1.0" encoding="utf-8"?>
<p:tagLst xmlns:a="http://schemas.openxmlformats.org/drawingml/2006/main" xmlns:r="http://schemas.openxmlformats.org/officeDocument/2006/relationships" xmlns:p="http://schemas.openxmlformats.org/presentationml/2006/main">
  <p:tag name="ISLIDE.DIAGRAM" val="#259881;"/>
</p:tagLst>
</file>

<file path=ppt/tags/tag22.xml><?xml version="1.0" encoding="utf-8"?>
<p:tagLst xmlns:a="http://schemas.openxmlformats.org/drawingml/2006/main" xmlns:r="http://schemas.openxmlformats.org/officeDocument/2006/relationships" xmlns:p="http://schemas.openxmlformats.org/presentationml/2006/main">
  <p:tag name="ISLIDE.DIAGRAM" val="#259881;"/>
</p:tagLst>
</file>

<file path=ppt/tags/tag23.xml><?xml version="1.0" encoding="utf-8"?>
<p:tagLst xmlns:a="http://schemas.openxmlformats.org/drawingml/2006/main" xmlns:r="http://schemas.openxmlformats.org/officeDocument/2006/relationships" xmlns:p="http://schemas.openxmlformats.org/presentationml/2006/main">
  <p:tag name="ISLIDE.DIAGRAM" val="#259881;"/>
</p:tagLst>
</file>

<file path=ppt/tags/tag24.xml><?xml version="1.0" encoding="utf-8"?>
<p:tagLst xmlns:a="http://schemas.openxmlformats.org/drawingml/2006/main" xmlns:r="http://schemas.openxmlformats.org/officeDocument/2006/relationships" xmlns:p="http://schemas.openxmlformats.org/presentationml/2006/main">
  <p:tag name="ISLIDE.DIAGRAM" val="#259881;"/>
</p:tagLst>
</file>

<file path=ppt/tags/tag25.xml><?xml version="1.0" encoding="utf-8"?>
<p:tagLst xmlns:a="http://schemas.openxmlformats.org/drawingml/2006/main" xmlns:r="http://schemas.openxmlformats.org/officeDocument/2006/relationships" xmlns:p="http://schemas.openxmlformats.org/presentationml/2006/main">
  <p:tag name="ISLIDE.DIAGRAM" val="#259881;"/>
</p:tagLst>
</file>

<file path=ppt/tags/tag26.xml><?xml version="1.0" encoding="utf-8"?>
<p:tagLst xmlns:a="http://schemas.openxmlformats.org/drawingml/2006/main" xmlns:r="http://schemas.openxmlformats.org/officeDocument/2006/relationships" xmlns:p="http://schemas.openxmlformats.org/presentationml/2006/main">
  <p:tag name="ISLIDE.DIAGRAM" val="#259881;"/>
</p:tagLst>
</file>

<file path=ppt/tags/tag27.xml><?xml version="1.0" encoding="utf-8"?>
<p:tagLst xmlns:a="http://schemas.openxmlformats.org/drawingml/2006/main" xmlns:r="http://schemas.openxmlformats.org/officeDocument/2006/relationships" xmlns:p="http://schemas.openxmlformats.org/presentationml/2006/main">
  <p:tag name="ISLIDE.DIAGRAM" val="#259881;"/>
</p:tagLst>
</file>

<file path=ppt/tags/tag28.xml><?xml version="1.0" encoding="utf-8"?>
<p:tagLst xmlns:a="http://schemas.openxmlformats.org/drawingml/2006/main" xmlns:r="http://schemas.openxmlformats.org/officeDocument/2006/relationships" xmlns:p="http://schemas.openxmlformats.org/presentationml/2006/main">
  <p:tag name="ISLIDE.DIAGRAM" val="#259881;"/>
</p:tagLst>
</file>

<file path=ppt/tags/tag29.xml><?xml version="1.0" encoding="utf-8"?>
<p:tagLst xmlns:a="http://schemas.openxmlformats.org/drawingml/2006/main" xmlns:r="http://schemas.openxmlformats.org/officeDocument/2006/relationships" xmlns:p="http://schemas.openxmlformats.org/presentationml/2006/main">
  <p:tag name="ISLIDE.DIAGRAM" val="#259881;"/>
</p:tagLst>
</file>

<file path=ppt/tags/tag3.xml><?xml version="1.0" encoding="utf-8"?>
<p:tagLst xmlns:a="http://schemas.openxmlformats.org/drawingml/2006/main" xmlns:r="http://schemas.openxmlformats.org/officeDocument/2006/relationships" xmlns:p="http://schemas.openxmlformats.org/presentationml/2006/main">
  <p:tag name="ISLIDE.DIAGRAM" val="#259848;"/>
</p:tagLst>
</file>

<file path=ppt/tags/tag30.xml><?xml version="1.0" encoding="utf-8"?>
<p:tagLst xmlns:a="http://schemas.openxmlformats.org/drawingml/2006/main" xmlns:r="http://schemas.openxmlformats.org/officeDocument/2006/relationships" xmlns:p="http://schemas.openxmlformats.org/presentationml/2006/main">
  <p:tag name="ISLIDE.DIAGRAM" val="#259881;"/>
</p:tagLst>
</file>

<file path=ppt/tags/tag31.xml><?xml version="1.0" encoding="utf-8"?>
<p:tagLst xmlns:a="http://schemas.openxmlformats.org/drawingml/2006/main" xmlns:r="http://schemas.openxmlformats.org/officeDocument/2006/relationships" xmlns:p="http://schemas.openxmlformats.org/presentationml/2006/main">
  <p:tag name="ISLIDE.DIAGRAM" val="#259881;"/>
</p:tagLst>
</file>

<file path=ppt/tags/tag32.xml><?xml version="1.0" encoding="utf-8"?>
<p:tagLst xmlns:a="http://schemas.openxmlformats.org/drawingml/2006/main" xmlns:r="http://schemas.openxmlformats.org/officeDocument/2006/relationships" xmlns:p="http://schemas.openxmlformats.org/presentationml/2006/main">
  <p:tag name="ISLIDE.DIAGRAM" val="#259881;"/>
</p:tagLst>
</file>

<file path=ppt/tags/tag33.xml><?xml version="1.0" encoding="utf-8"?>
<p:tagLst xmlns:a="http://schemas.openxmlformats.org/drawingml/2006/main" xmlns:r="http://schemas.openxmlformats.org/officeDocument/2006/relationships" xmlns:p="http://schemas.openxmlformats.org/presentationml/2006/main">
  <p:tag name="ISLIDE.DIAGRAM" val="#259881;"/>
</p:tagLst>
</file>

<file path=ppt/tags/tag34.xml><?xml version="1.0" encoding="utf-8"?>
<p:tagLst xmlns:a="http://schemas.openxmlformats.org/drawingml/2006/main" xmlns:r="http://schemas.openxmlformats.org/officeDocument/2006/relationships" xmlns:p="http://schemas.openxmlformats.org/presentationml/2006/main">
  <p:tag name="ISLIDE.DIAGRAM" val="#259881;"/>
</p:tagLst>
</file>

<file path=ppt/tags/tag35.xml><?xml version="1.0" encoding="utf-8"?>
<p:tagLst xmlns:a="http://schemas.openxmlformats.org/drawingml/2006/main" xmlns:r="http://schemas.openxmlformats.org/officeDocument/2006/relationships" xmlns:p="http://schemas.openxmlformats.org/presentationml/2006/main">
  <p:tag name="ISLIDE.DIAGRAM" val="#259881;"/>
</p:tagLst>
</file>

<file path=ppt/tags/tag36.xml><?xml version="1.0" encoding="utf-8"?>
<p:tagLst xmlns:a="http://schemas.openxmlformats.org/drawingml/2006/main" xmlns:r="http://schemas.openxmlformats.org/officeDocument/2006/relationships" xmlns:p="http://schemas.openxmlformats.org/presentationml/2006/main">
  <p:tag name="ISLIDE.DIAGRAM" val="#259881;"/>
</p:tagLst>
</file>

<file path=ppt/tags/tag37.xml><?xml version="1.0" encoding="utf-8"?>
<p:tagLst xmlns:a="http://schemas.openxmlformats.org/drawingml/2006/main" xmlns:r="http://schemas.openxmlformats.org/officeDocument/2006/relationships" xmlns:p="http://schemas.openxmlformats.org/presentationml/2006/main">
  <p:tag name="ISLIDE.DIAGRAM" val="#259881;"/>
</p:tagLst>
</file>

<file path=ppt/tags/tag38.xml><?xml version="1.0" encoding="utf-8"?>
<p:tagLst xmlns:a="http://schemas.openxmlformats.org/drawingml/2006/main" xmlns:r="http://schemas.openxmlformats.org/officeDocument/2006/relationships" xmlns:p="http://schemas.openxmlformats.org/presentationml/2006/main">
  <p:tag name="ISLIDE.DIAGRAM" val="#259881;"/>
</p:tagLst>
</file>

<file path=ppt/tags/tag39.xml><?xml version="1.0" encoding="utf-8"?>
<p:tagLst xmlns:a="http://schemas.openxmlformats.org/drawingml/2006/main" xmlns:r="http://schemas.openxmlformats.org/officeDocument/2006/relationships" xmlns:p="http://schemas.openxmlformats.org/presentationml/2006/main">
  <p:tag name="ISLIDE.DIAGRAM" val="#259881;"/>
</p:tagLst>
</file>

<file path=ppt/tags/tag4.xml><?xml version="1.0" encoding="utf-8"?>
<p:tagLst xmlns:a="http://schemas.openxmlformats.org/drawingml/2006/main" xmlns:r="http://schemas.openxmlformats.org/officeDocument/2006/relationships" xmlns:p="http://schemas.openxmlformats.org/presentationml/2006/main">
  <p:tag name="ISLIDE.DIAGRAM" val="#259881;"/>
</p:tagLst>
</file>

<file path=ppt/tags/tag5.xml><?xml version="1.0" encoding="utf-8"?>
<p:tagLst xmlns:a="http://schemas.openxmlformats.org/drawingml/2006/main" xmlns:r="http://schemas.openxmlformats.org/officeDocument/2006/relationships" xmlns:p="http://schemas.openxmlformats.org/presentationml/2006/main">
  <p:tag name="ISLIDE.DIAGRAM" val="#259881;"/>
</p:tagLst>
</file>

<file path=ppt/tags/tag6.xml><?xml version="1.0" encoding="utf-8"?>
<p:tagLst xmlns:a="http://schemas.openxmlformats.org/drawingml/2006/main" xmlns:r="http://schemas.openxmlformats.org/officeDocument/2006/relationships" xmlns:p="http://schemas.openxmlformats.org/presentationml/2006/main">
  <p:tag name="ISLIDE.DIAGRAM" val="#259881;"/>
</p:tagLst>
</file>

<file path=ppt/tags/tag7.xml><?xml version="1.0" encoding="utf-8"?>
<p:tagLst xmlns:a="http://schemas.openxmlformats.org/drawingml/2006/main" xmlns:r="http://schemas.openxmlformats.org/officeDocument/2006/relationships" xmlns:p="http://schemas.openxmlformats.org/presentationml/2006/main">
  <p:tag name="ISLIDE.DIAGRAM" val="#259881;"/>
</p:tagLst>
</file>

<file path=ppt/tags/tag8.xml><?xml version="1.0" encoding="utf-8"?>
<p:tagLst xmlns:a="http://schemas.openxmlformats.org/drawingml/2006/main" xmlns:r="http://schemas.openxmlformats.org/officeDocument/2006/relationships" xmlns:p="http://schemas.openxmlformats.org/presentationml/2006/main">
  <p:tag name="ISLIDE.DIAGRAM" val="#259881;"/>
</p:tagLst>
</file>

<file path=ppt/tags/tag9.xml><?xml version="1.0" encoding="utf-8"?>
<p:tagLst xmlns:a="http://schemas.openxmlformats.org/drawingml/2006/main" xmlns:r="http://schemas.openxmlformats.org/officeDocument/2006/relationships" xmlns:p="http://schemas.openxmlformats.org/presentationml/2006/main">
  <p:tag name="ISLIDE.DIAGRAM" val="#259881;"/>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wgz2eeq1">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3581</TotalTime>
  <Words>3821</Words>
  <Application>Microsoft Office PowerPoint</Application>
  <PresentationFormat>宽屏</PresentationFormat>
  <Paragraphs>245</Paragraphs>
  <Slides>45</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45</vt:i4>
      </vt:variant>
    </vt:vector>
  </HeadingPairs>
  <TitlesOfParts>
    <vt:vector size="53" baseType="lpstr">
      <vt:lpstr>-apple-system</vt:lpstr>
      <vt:lpstr>等线</vt:lpstr>
      <vt:lpstr>黑体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飞</cp:lastModifiedBy>
  <cp:revision>342</cp:revision>
  <dcterms:created xsi:type="dcterms:W3CDTF">2019-03-29T12:25:33Z</dcterms:created>
  <dcterms:modified xsi:type="dcterms:W3CDTF">2023-03-14T13:40:42Z</dcterms:modified>
</cp:coreProperties>
</file>