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3"/>
  </p:sldMasterIdLst>
  <p:notesMasterIdLst>
    <p:notesMasterId r:id="rId6"/>
  </p:notesMasterIdLst>
  <p:sldIdLst>
    <p:sldId id="256" r:id="rId4"/>
    <p:sldId id="7544" r:id="rId5"/>
    <p:sldId id="7568" r:id="rId7"/>
    <p:sldId id="7570" r:id="rId8"/>
    <p:sldId id="7569" r:id="rId9"/>
    <p:sldId id="7572" r:id="rId10"/>
    <p:sldId id="7573" r:id="rId11"/>
    <p:sldId id="7574" r:id="rId12"/>
    <p:sldId id="7575" r:id="rId13"/>
    <p:sldId id="7547" r:id="rId14"/>
    <p:sldId id="7601" r:id="rId15"/>
    <p:sldId id="7606" r:id="rId16"/>
    <p:sldId id="7609" r:id="rId17"/>
    <p:sldId id="7610" r:id="rId18"/>
    <p:sldId id="7611" r:id="rId19"/>
    <p:sldId id="7612" r:id="rId20"/>
    <p:sldId id="7614" r:id="rId21"/>
    <p:sldId id="7615" r:id="rId22"/>
    <p:sldId id="257" r:id="rId23"/>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showGuides="1">
      <p:cViewPr varScale="1">
        <p:scale>
          <a:sx n="81" d="100"/>
          <a:sy n="81" d="100"/>
        </p:scale>
        <p:origin x="-344" y="-112"/>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E15E39-A528-4D57-82F3-E569C95CA8D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E15E39-A528-4D57-82F3-E569C95CA8D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946357-78B1-4E8B-BC74-D18394D1E7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E15E39-A528-4D57-82F3-E569C95CA8D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946357-78B1-4E8B-BC74-D18394D1E7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E15E39-A528-4D57-82F3-E569C95CA8D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E15E39-A528-4D57-82F3-E569C95CA8D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itchFamily="49" charset="-122"/>
                <a:ea typeface="幼圆" pitchFamily="49" charset="-122"/>
              </a:rPr>
              <a:t>点击添加标题</a:t>
            </a:r>
            <a:endParaRPr lang="zh-CN" altLang="en-US"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notesSlide" Target="../notesSlides/notesSlide11.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26.xml"/><Relationship Id="rId5" Type="http://schemas.openxmlformats.org/officeDocument/2006/relationships/image" Target="../media/image3.png"/><Relationship Id="rId4" Type="http://schemas.openxmlformats.org/officeDocument/2006/relationships/tags" Target="../tags/tag25.xml"/><Relationship Id="rId3" Type="http://schemas.openxmlformats.org/officeDocument/2006/relationships/image" Target="../media/image2.png"/><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0" Type="http://schemas.openxmlformats.org/officeDocument/2006/relationships/notesSlide" Target="../notesSlides/notesSlide13.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4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0" Type="http://schemas.openxmlformats.org/officeDocument/2006/relationships/notesSlide" Target="../notesSlides/notesSlide1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95275" y="1868805"/>
            <a:ext cx="9692005" cy="914400"/>
          </a:xfrm>
          <a:prstGeom prst="rect">
            <a:avLst/>
          </a:prstGeom>
          <a:noFill/>
        </p:spPr>
        <p:txBody>
          <a:bodyPr wrap="square" rtlCol="0">
            <a:spAutoFit/>
          </a:bodyPr>
          <a:lstStyle/>
          <a:p>
            <a:r>
              <a:rPr lang="zh-CN" altLang="en-US" sz="5400" dirty="0">
                <a:solidFill>
                  <a:srgbClr val="AAA4D1"/>
                </a:solidFill>
                <a:latin typeface="幼圆" pitchFamily="49" charset="-122"/>
                <a:ea typeface="幼圆" pitchFamily="49" charset="-122"/>
              </a:rPr>
              <a:t>区块链与电子病历</a:t>
            </a:r>
            <a:endParaRPr lang="zh-CN" altLang="en-US" sz="5400" dirty="0">
              <a:solidFill>
                <a:srgbClr val="AAA4D1"/>
              </a:solidFill>
              <a:latin typeface="幼圆" pitchFamily="49" charset="-122"/>
              <a:ea typeface="幼圆"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2000"/>
          </a:xfrm>
          <a:prstGeom prst="rect">
            <a:avLst/>
          </a:prstGeom>
          <a:noFill/>
          <a:ln w="9525">
            <a:noFill/>
            <a:miter lim="800000"/>
          </a:ln>
        </p:spPr>
        <p:txBody>
          <a:bodyPr wrap="square">
            <a:spAutoFit/>
          </a:bodyPr>
          <a:lstStyle/>
          <a:p>
            <a:pPr lvl="0" algn="ctr"/>
            <a:r>
              <a:rPr lang="zh-CN" altLang="en-US" sz="4400" dirty="0">
                <a:solidFill>
                  <a:schemeClr val="tx1">
                    <a:lumMod val="85000"/>
                    <a:lumOff val="15000"/>
                  </a:schemeClr>
                </a:solidFill>
                <a:latin typeface="黑体" charset="0"/>
                <a:ea typeface="黑体" charset="0"/>
                <a:sym typeface="Arial" charset="0"/>
              </a:rPr>
              <a:t>案例</a:t>
            </a:r>
            <a:endParaRPr lang="zh-CN" altLang="en-US" sz="4400" dirty="0">
              <a:solidFill>
                <a:schemeClr val="tx1">
                  <a:lumMod val="85000"/>
                  <a:lumOff val="15000"/>
                </a:schemeClr>
              </a:solidFill>
              <a:latin typeface="黑体" charset="0"/>
              <a:ea typeface="黑体" charset="0"/>
              <a:sym typeface="Arial" charset="0"/>
            </a:endParaRPr>
          </a:p>
        </p:txBody>
      </p:sp>
      <p:grpSp>
        <p:nvGrpSpPr>
          <p:cNvPr id="15" name="组合 14"/>
          <p:cNvGrpSpPr/>
          <p:nvPr/>
        </p:nvGrpSpPr>
        <p:grpSpPr>
          <a:xfrm>
            <a:off x="2122830" y="658967"/>
            <a:ext cx="1918970" cy="77597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400030" y="5842000"/>
            <a:ext cx="1384300" cy="649605"/>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996941" y="103105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三</a:t>
              </a:r>
              <a:endParaRPr lang="zh-CN" altLang="en-US" sz="4800" b="1" dirty="0">
                <a:latin typeface="幼圆" pitchFamily="49" charset="-122"/>
                <a:ea typeface="幼圆" pitchFamily="49" charset="-122"/>
              </a:endParaRPr>
            </a:p>
          </p:txBody>
        </p:sp>
      </p:grpSp>
      <p:sp>
        <p:nvSpPr>
          <p:cNvPr id="36" name="文本框 13"/>
          <p:cNvSpPr txBox="1">
            <a:spLocks noChangeArrowheads="1"/>
          </p:cNvSpPr>
          <p:nvPr/>
        </p:nvSpPr>
        <p:spPr bwMode="auto">
          <a:xfrm flipH="1">
            <a:off x="4090458" y="2348150"/>
            <a:ext cx="7132457" cy="4220643"/>
          </a:xfrm>
          <a:prstGeom prst="rect">
            <a:avLst/>
          </a:prstGeom>
          <a:noFill/>
          <a:ln w="9525">
            <a:noFill/>
            <a:miter lim="800000"/>
          </a:ln>
        </p:spPr>
        <p:txBody>
          <a:bodyPr wrap="square">
            <a:spAutoFit/>
          </a:bodyPr>
          <a:lstStyle/>
          <a:p>
            <a:pPr>
              <a:lnSpc>
                <a:spcPct val="120000"/>
              </a:lnSpc>
              <a:spcBef>
                <a:spcPct val="0"/>
              </a:spcBef>
            </a:pPr>
            <a:r>
              <a:rPr lang="zh-CN" altLang="en-US" sz="1600" dirty="0">
                <a:solidFill>
                  <a:schemeClr val="tx1">
                    <a:lumMod val="95000"/>
                    <a:lumOff val="5000"/>
                  </a:schemeClr>
                </a:solidFill>
                <a:latin typeface="幼圆" pitchFamily="49" charset="-122"/>
                <a:ea typeface="幼圆" pitchFamily="49" charset="-122"/>
                <a:cs typeface="+mn-ea"/>
                <a:sym typeface="+mn-lt"/>
              </a:rPr>
              <a:t>据报道，上海第一人民医院和安徽省立医院之间已经率先上线区块链下的电子病历，完成联盟电子卡的调通和开卡，制定了统一的电子病历展现标准，近期将上线检查检验报告、结论调阅等一批业务</a:t>
            </a:r>
            <a:r>
              <a:rPr lang="zh-CN" altLang="en-US" sz="1600" dirty="0" smtClean="0">
                <a:solidFill>
                  <a:schemeClr val="tx1">
                    <a:lumMod val="95000"/>
                    <a:lumOff val="5000"/>
                  </a:schemeClr>
                </a:solidFill>
                <a:latin typeface="幼圆" pitchFamily="49" charset="-122"/>
                <a:ea typeface="幼圆" pitchFamily="49" charset="-122"/>
                <a:cs typeface="+mn-ea"/>
                <a:sym typeface="+mn-lt"/>
              </a:rPr>
              <a:t>。</a:t>
            </a:r>
            <a:r>
              <a:rPr lang="zh-CN" altLang="en-US" sz="1600" dirty="0">
                <a:solidFill>
                  <a:schemeClr val="tx1">
                    <a:lumMod val="95000"/>
                    <a:lumOff val="5000"/>
                  </a:schemeClr>
                </a:solidFill>
                <a:latin typeface="幼圆" pitchFamily="49" charset="-122"/>
                <a:ea typeface="幼圆" pitchFamily="49" charset="-122"/>
                <a:cs typeface="+mn-ea"/>
                <a:sym typeface="+mn-lt"/>
              </a:rPr>
              <a:t>电子病历结构化是让计算机理解病历、应用病历的基础。基于对病历的结构化，可以计算出症状、疾病、药品、检查检验等多个知识点之间的关系及其概率，构建医疗领域的知识图谱，进一步优化医生的工作</a:t>
            </a:r>
            <a:endParaRPr lang="zh-CN" altLang="en-US" sz="1600" dirty="0">
              <a:solidFill>
                <a:schemeClr val="tx1">
                  <a:lumMod val="95000"/>
                  <a:lumOff val="5000"/>
                </a:schemeClr>
              </a:solidFill>
              <a:latin typeface="幼圆" pitchFamily="49" charset="-122"/>
              <a:ea typeface="幼圆" pitchFamily="49" charset="-122"/>
              <a:cs typeface="+mn-ea"/>
              <a:sym typeface="+mn-lt"/>
            </a:endParaRPr>
          </a:p>
          <a:p>
            <a:pPr>
              <a:lnSpc>
                <a:spcPct val="120000"/>
              </a:lnSpc>
              <a:spcBef>
                <a:spcPct val="0"/>
              </a:spcBef>
            </a:pPr>
            <a:r>
              <a:rPr lang="zh-CN" altLang="en-US" sz="1600" dirty="0">
                <a:solidFill>
                  <a:schemeClr val="tx1">
                    <a:lumMod val="95000"/>
                    <a:lumOff val="5000"/>
                  </a:schemeClr>
                </a:solidFill>
                <a:latin typeface="幼圆" pitchFamily="49" charset="-122"/>
                <a:ea typeface="幼圆" pitchFamily="49" charset="-122"/>
                <a:cs typeface="+mn-ea"/>
                <a:sym typeface="+mn-lt"/>
              </a:rPr>
              <a:t>在这之前，阿里健康、</a:t>
            </a:r>
            <a:r>
              <a:rPr lang="en-US" altLang="zh-CN" sz="1600" dirty="0" err="1">
                <a:solidFill>
                  <a:schemeClr val="tx1">
                    <a:lumMod val="95000"/>
                    <a:lumOff val="5000"/>
                  </a:schemeClr>
                </a:solidFill>
                <a:latin typeface="幼圆" pitchFamily="49" charset="-122"/>
                <a:ea typeface="幼圆" pitchFamily="49" charset="-122"/>
                <a:cs typeface="+mn-ea"/>
                <a:sym typeface="+mn-lt"/>
              </a:rPr>
              <a:t>MIoT.AI</a:t>
            </a:r>
            <a:r>
              <a:rPr lang="zh-CN" altLang="en-US" sz="1600" dirty="0">
                <a:solidFill>
                  <a:schemeClr val="tx1">
                    <a:lumMod val="95000"/>
                    <a:lumOff val="5000"/>
                  </a:schemeClr>
                </a:solidFill>
                <a:latin typeface="幼圆" pitchFamily="49" charset="-122"/>
                <a:ea typeface="幼圆" pitchFamily="49" charset="-122"/>
                <a:cs typeface="+mn-ea"/>
                <a:sym typeface="+mn-lt"/>
              </a:rPr>
              <a:t>云医链、微信智慧医院</a:t>
            </a:r>
            <a:r>
              <a:rPr lang="en-US" altLang="zh-CN" sz="1600" dirty="0">
                <a:solidFill>
                  <a:schemeClr val="tx1">
                    <a:lumMod val="95000"/>
                    <a:lumOff val="5000"/>
                  </a:schemeClr>
                </a:solidFill>
                <a:latin typeface="幼圆" pitchFamily="49" charset="-122"/>
                <a:ea typeface="幼圆" pitchFamily="49" charset="-122"/>
                <a:cs typeface="+mn-ea"/>
                <a:sym typeface="+mn-lt"/>
              </a:rPr>
              <a:t>3.0</a:t>
            </a:r>
            <a:r>
              <a:rPr lang="zh-CN" altLang="en-US" sz="1600" dirty="0">
                <a:solidFill>
                  <a:schemeClr val="tx1">
                    <a:lumMod val="95000"/>
                    <a:lumOff val="5000"/>
                  </a:schemeClr>
                </a:solidFill>
                <a:latin typeface="幼圆" pitchFamily="49" charset="-122"/>
                <a:ea typeface="幼圆" pitchFamily="49" charset="-122"/>
                <a:cs typeface="+mn-ea"/>
                <a:sym typeface="+mn-lt"/>
              </a:rPr>
              <a:t>、</a:t>
            </a:r>
            <a:r>
              <a:rPr lang="en-US" altLang="zh-CN" sz="1600" dirty="0">
                <a:solidFill>
                  <a:schemeClr val="tx1">
                    <a:lumMod val="95000"/>
                    <a:lumOff val="5000"/>
                  </a:schemeClr>
                </a:solidFill>
                <a:latin typeface="幼圆" pitchFamily="49" charset="-122"/>
                <a:ea typeface="幼圆" pitchFamily="49" charset="-122"/>
                <a:cs typeface="+mn-ea"/>
                <a:sym typeface="+mn-lt"/>
              </a:rPr>
              <a:t>X CARE</a:t>
            </a:r>
            <a:r>
              <a:rPr lang="zh-CN" altLang="en-US" sz="1600" dirty="0">
                <a:solidFill>
                  <a:schemeClr val="tx1">
                    <a:lumMod val="95000"/>
                    <a:lumOff val="5000"/>
                  </a:schemeClr>
                </a:solidFill>
                <a:latin typeface="幼圆" pitchFamily="49" charset="-122"/>
                <a:ea typeface="幼圆" pitchFamily="49" charset="-122"/>
                <a:cs typeface="+mn-ea"/>
                <a:sym typeface="+mn-lt"/>
              </a:rPr>
              <a:t>、</a:t>
            </a:r>
            <a:r>
              <a:rPr lang="en-US" altLang="zh-CN" sz="1600" dirty="0">
                <a:solidFill>
                  <a:schemeClr val="tx1">
                    <a:lumMod val="95000"/>
                    <a:lumOff val="5000"/>
                  </a:schemeClr>
                </a:solidFill>
                <a:latin typeface="幼圆" pitchFamily="49" charset="-122"/>
                <a:ea typeface="幼圆" pitchFamily="49" charset="-122"/>
                <a:cs typeface="+mn-ea"/>
                <a:sym typeface="+mn-lt"/>
              </a:rPr>
              <a:t>IBM Watson Health</a:t>
            </a:r>
            <a:r>
              <a:rPr lang="zh-CN" altLang="en-US" sz="1600" dirty="0">
                <a:solidFill>
                  <a:schemeClr val="tx1">
                    <a:lumMod val="95000"/>
                    <a:lumOff val="5000"/>
                  </a:schemeClr>
                </a:solidFill>
                <a:latin typeface="幼圆" pitchFamily="49" charset="-122"/>
                <a:ea typeface="幼圆" pitchFamily="49" charset="-122"/>
                <a:cs typeface="+mn-ea"/>
                <a:sym typeface="+mn-lt"/>
              </a:rPr>
              <a:t>等早已经将区块链技术应用在医疗数据项目中</a:t>
            </a:r>
            <a:r>
              <a:rPr lang="en-US" altLang="zh-CN" sz="1600" dirty="0">
                <a:solidFill>
                  <a:schemeClr val="tx1">
                    <a:lumMod val="95000"/>
                    <a:lumOff val="5000"/>
                  </a:schemeClr>
                </a:solidFill>
                <a:latin typeface="幼圆" pitchFamily="49" charset="-122"/>
                <a:ea typeface="幼圆" pitchFamily="49" charset="-122"/>
                <a:cs typeface="+mn-ea"/>
                <a:sym typeface="+mn-lt"/>
              </a:rPr>
              <a:t>. </a:t>
            </a:r>
            <a:r>
              <a:rPr lang="zh-CN" altLang="en-US" sz="1600" dirty="0">
                <a:solidFill>
                  <a:schemeClr val="tx1">
                    <a:lumMod val="95000"/>
                    <a:lumOff val="5000"/>
                  </a:schemeClr>
                </a:solidFill>
                <a:latin typeface="幼圆" pitchFamily="49" charset="-122"/>
                <a:ea typeface="幼圆" pitchFamily="49" charset="-122"/>
                <a:cs typeface="+mn-ea"/>
                <a:sym typeface="+mn-lt"/>
              </a:rPr>
              <a:t>目前，区块链技术已经越来越多的应用到医疗行业中，其中较为广泛的就是在医疗数据方面的应</a:t>
            </a:r>
            <a:r>
              <a:rPr lang="zh-CN" altLang="en-US" sz="1600" dirty="0" smtClean="0">
                <a:solidFill>
                  <a:schemeClr val="tx1">
                    <a:lumMod val="95000"/>
                    <a:lumOff val="5000"/>
                  </a:schemeClr>
                </a:solidFill>
                <a:latin typeface="幼圆" pitchFamily="49" charset="-122"/>
                <a:ea typeface="幼圆" pitchFamily="49" charset="-122"/>
                <a:cs typeface="+mn-ea"/>
                <a:sym typeface="+mn-lt"/>
              </a:rPr>
              <a:t>用</a:t>
            </a:r>
            <a:r>
              <a:rPr lang="zh-CN" altLang="en-US" sz="1600" dirty="0">
                <a:solidFill>
                  <a:schemeClr val="tx1">
                    <a:lumMod val="95000"/>
                    <a:lumOff val="5000"/>
                  </a:schemeClr>
                </a:solidFill>
                <a:latin typeface="幼圆" pitchFamily="49" charset="-122"/>
                <a:ea typeface="幼圆" pitchFamily="49" charset="-122"/>
                <a:cs typeface="+mn-ea"/>
                <a:sym typeface="+mn-lt"/>
              </a:rPr>
              <a:t>。传统医疗数据在信息化发展方面遇到诸多难题</a:t>
            </a:r>
            <a:r>
              <a:rPr lang="en-US" altLang="zh-CN" sz="1600" dirty="0">
                <a:solidFill>
                  <a:schemeClr val="tx1">
                    <a:lumMod val="95000"/>
                    <a:lumOff val="5000"/>
                  </a:schemeClr>
                </a:solidFill>
                <a:latin typeface="幼圆" pitchFamily="49" charset="-122"/>
                <a:ea typeface="幼圆" pitchFamily="49" charset="-122"/>
                <a:cs typeface="+mn-ea"/>
                <a:sym typeface="+mn-lt"/>
              </a:rPr>
              <a:t>,</a:t>
            </a:r>
            <a:r>
              <a:rPr lang="zh-CN" altLang="en-US" sz="1600" dirty="0">
                <a:solidFill>
                  <a:schemeClr val="tx1">
                    <a:lumMod val="95000"/>
                    <a:lumOff val="5000"/>
                  </a:schemeClr>
                </a:solidFill>
                <a:latin typeface="幼圆" pitchFamily="49" charset="-122"/>
                <a:ea typeface="幼圆" pitchFamily="49" charset="-122"/>
                <a:cs typeface="+mn-ea"/>
                <a:sym typeface="+mn-lt"/>
              </a:rPr>
              <a:t>相比其他传统行业</a:t>
            </a:r>
            <a:r>
              <a:rPr lang="en-US" altLang="zh-CN" sz="1600" dirty="0">
                <a:solidFill>
                  <a:schemeClr val="tx1">
                    <a:lumMod val="95000"/>
                    <a:lumOff val="5000"/>
                  </a:schemeClr>
                </a:solidFill>
                <a:latin typeface="幼圆" pitchFamily="49" charset="-122"/>
                <a:ea typeface="幼圆" pitchFamily="49" charset="-122"/>
                <a:cs typeface="+mn-ea"/>
                <a:sym typeface="+mn-lt"/>
              </a:rPr>
              <a:t>,</a:t>
            </a:r>
            <a:r>
              <a:rPr lang="zh-CN" altLang="en-US" sz="1600" dirty="0">
                <a:solidFill>
                  <a:schemeClr val="tx1">
                    <a:lumMod val="95000"/>
                    <a:lumOff val="5000"/>
                  </a:schemeClr>
                </a:solidFill>
                <a:latin typeface="幼圆" pitchFamily="49" charset="-122"/>
                <a:ea typeface="幼圆" pitchFamily="49" charset="-122"/>
                <a:cs typeface="+mn-ea"/>
                <a:sym typeface="+mn-lt"/>
              </a:rPr>
              <a:t>发展进度极为缓慢</a:t>
            </a:r>
            <a:r>
              <a:rPr lang="en-US" altLang="zh-CN" sz="1600" dirty="0">
                <a:solidFill>
                  <a:schemeClr val="tx1">
                    <a:lumMod val="95000"/>
                    <a:lumOff val="5000"/>
                  </a:schemeClr>
                </a:solidFill>
                <a:latin typeface="幼圆" pitchFamily="49" charset="-122"/>
                <a:ea typeface="幼圆" pitchFamily="49" charset="-122"/>
                <a:cs typeface="+mn-ea"/>
                <a:sym typeface="+mn-lt"/>
              </a:rPr>
              <a:t>,</a:t>
            </a:r>
            <a:r>
              <a:rPr lang="zh-CN" altLang="en-US" sz="1600" dirty="0">
                <a:solidFill>
                  <a:schemeClr val="tx1">
                    <a:lumMod val="95000"/>
                    <a:lumOff val="5000"/>
                  </a:schemeClr>
                </a:solidFill>
                <a:latin typeface="幼圆" pitchFamily="49" charset="-122"/>
                <a:ea typeface="幼圆" pitchFamily="49" charset="-122"/>
                <a:cs typeface="+mn-ea"/>
                <a:sym typeface="+mn-lt"/>
              </a:rPr>
              <a:t>究其根本是因为医疗数据有很强的敏感性</a:t>
            </a:r>
            <a:r>
              <a:rPr lang="en-US" altLang="zh-CN" sz="1600" dirty="0">
                <a:solidFill>
                  <a:schemeClr val="tx1">
                    <a:lumMod val="95000"/>
                    <a:lumOff val="5000"/>
                  </a:schemeClr>
                </a:solidFill>
                <a:latin typeface="幼圆" pitchFamily="49" charset="-122"/>
                <a:ea typeface="幼圆" pitchFamily="49" charset="-122"/>
                <a:cs typeface="+mn-ea"/>
                <a:sym typeface="+mn-lt"/>
              </a:rPr>
              <a:t>,</a:t>
            </a:r>
            <a:r>
              <a:rPr lang="zh-CN" altLang="en-US" sz="1600" dirty="0">
                <a:solidFill>
                  <a:schemeClr val="tx1">
                    <a:lumMod val="95000"/>
                    <a:lumOff val="5000"/>
                  </a:schemeClr>
                </a:solidFill>
                <a:latin typeface="幼圆" pitchFamily="49" charset="-122"/>
                <a:ea typeface="幼圆" pitchFamily="49" charset="-122"/>
                <a:cs typeface="+mn-ea"/>
                <a:sym typeface="+mn-lt"/>
              </a:rPr>
              <a:t>同时传统参与者信息化的意愿低、医疗数据标准化发展不完善、安全性无法保障</a:t>
            </a:r>
            <a:r>
              <a:rPr lang="zh-CN" altLang="en-US" sz="1600" dirty="0" smtClean="0">
                <a:solidFill>
                  <a:schemeClr val="tx1">
                    <a:lumMod val="95000"/>
                    <a:lumOff val="5000"/>
                  </a:schemeClr>
                </a:solidFill>
                <a:latin typeface="幼圆" pitchFamily="49" charset="-122"/>
                <a:ea typeface="幼圆" pitchFamily="49" charset="-122"/>
                <a:cs typeface="+mn-ea"/>
                <a:sym typeface="+mn-lt"/>
              </a:rPr>
              <a:t>。而区块链技术在数据</a:t>
            </a:r>
            <a:r>
              <a:rPr lang="zh-CN" altLang="en-US" sz="1600" dirty="0">
                <a:solidFill>
                  <a:schemeClr val="tx1">
                    <a:lumMod val="95000"/>
                    <a:lumOff val="5000"/>
                  </a:schemeClr>
                </a:solidFill>
                <a:latin typeface="幼圆" pitchFamily="49" charset="-122"/>
                <a:ea typeface="幼圆" pitchFamily="49" charset="-122"/>
                <a:cs typeface="+mn-ea"/>
                <a:sym typeface="+mn-lt"/>
              </a:rPr>
              <a:t>保密、共识机制、生态激励等方面具有天然的优势，区块链与医疗数据具有较高的契合度。</a:t>
            </a:r>
            <a:endParaRPr lang="zh-CN" altLang="en-US" sz="1600" dirty="0">
              <a:solidFill>
                <a:schemeClr val="tx1">
                  <a:lumMod val="95000"/>
                  <a:lumOff val="5000"/>
                </a:schemeClr>
              </a:solidFill>
              <a:latin typeface="幼圆" pitchFamily="49" charset="-122"/>
              <a:ea typeface="幼圆" pitchFamily="49" charset="-122"/>
              <a:cs typeface="+mn-ea"/>
              <a:sym typeface="+mn-lt"/>
            </a:endParaRPr>
          </a:p>
        </p:txBody>
      </p:sp>
      <p:sp>
        <p:nvSpPr>
          <p:cNvPr id="2" name="文本框 1"/>
          <p:cNvSpPr txBox="1"/>
          <p:nvPr/>
        </p:nvSpPr>
        <p:spPr>
          <a:xfrm>
            <a:off x="3898487" y="738412"/>
            <a:ext cx="7413031" cy="797485"/>
          </a:xfrm>
          <a:prstGeom prst="rect">
            <a:avLst/>
          </a:prstGeom>
          <a:noFill/>
        </p:spPr>
        <p:txBody>
          <a:bodyPr wrap="square" rtlCol="0">
            <a:noAutofit/>
          </a:bodyPr>
          <a:lstStyle/>
          <a:p>
            <a:pPr algn="ctr">
              <a:lnSpc>
                <a:spcPct val="100000"/>
              </a:lnSpc>
            </a:pPr>
            <a:r>
              <a:rPr lang="zh-CN" altLang="en-US" sz="4000" dirty="0" smtClean="0">
                <a:solidFill>
                  <a:schemeClr val="tx1"/>
                </a:solidFill>
                <a:latin typeface="仿宋" charset="0"/>
                <a:ea typeface="仿宋" charset="0"/>
              </a:rPr>
              <a:t>上海第一人民医院和安徽省立医院已上线区块链电子病历</a:t>
            </a:r>
            <a:endParaRPr lang="zh-CN" altLang="en-US" sz="4000" dirty="0">
              <a:solidFill>
                <a:schemeClr val="tx1"/>
              </a:solidFill>
              <a:latin typeface="仿宋" charset="0"/>
              <a:ea typeface="仿宋" charset="0"/>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5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0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412750" y="3273425"/>
            <a:ext cx="4052570" cy="1005840"/>
          </a:xfrm>
          <a:prstGeom prst="rect">
            <a:avLst/>
          </a:prstGeom>
          <a:noFill/>
          <a:ln w="9525">
            <a:noFill/>
            <a:miter lim="800000"/>
          </a:ln>
        </p:spPr>
        <p:txBody>
          <a:bodyPr wrap="square">
            <a:spAutoFit/>
          </a:bodyPr>
          <a:lstStyle/>
          <a:p>
            <a:pPr lvl="0" algn="ctr"/>
            <a:r>
              <a:rPr lang="zh-CN" altLang="en-US" sz="6000" dirty="0">
                <a:solidFill>
                  <a:schemeClr val="tx1">
                    <a:lumMod val="85000"/>
                    <a:lumOff val="15000"/>
                  </a:schemeClr>
                </a:solidFill>
                <a:latin typeface="黑体" charset="0"/>
                <a:ea typeface="黑体" charset="0"/>
                <a:sym typeface="Arial" charset="0"/>
              </a:rPr>
              <a:t>应用</a:t>
            </a:r>
            <a:endParaRPr lang="zh-CN" altLang="en-US" sz="6000" dirty="0">
              <a:solidFill>
                <a:schemeClr val="tx1">
                  <a:lumMod val="85000"/>
                  <a:lumOff val="15000"/>
                </a:schemeClr>
              </a:solidFill>
              <a:latin typeface="黑体" charset="0"/>
              <a:ea typeface="黑体" charset="0"/>
              <a:sym typeface="Arial" charset="0"/>
            </a:endParaRPr>
          </a:p>
        </p:txBody>
      </p:sp>
      <p:grpSp>
        <p:nvGrpSpPr>
          <p:cNvPr id="15" name="组合 14"/>
          <p:cNvGrpSpPr/>
          <p:nvPr/>
        </p:nvGrpSpPr>
        <p:grpSpPr>
          <a:xfrm>
            <a:off x="3451860" y="673735"/>
            <a:ext cx="1918970" cy="77597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400030" y="5842000"/>
            <a:ext cx="1384300" cy="649605"/>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996941" y="103105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四</a:t>
              </a:r>
              <a:endParaRPr lang="zh-CN" altLang="en-US" sz="4800" b="1" dirty="0">
                <a:latin typeface="幼圆" pitchFamily="49" charset="-122"/>
                <a:ea typeface="幼圆" pitchFamily="49" charset="-122"/>
              </a:endParaRPr>
            </a:p>
          </p:txBody>
        </p:sp>
      </p:grpSp>
      <p:sp>
        <p:nvSpPr>
          <p:cNvPr id="36" name="文本框 13"/>
          <p:cNvSpPr txBox="1">
            <a:spLocks noChangeArrowheads="1"/>
          </p:cNvSpPr>
          <p:nvPr/>
        </p:nvSpPr>
        <p:spPr bwMode="auto">
          <a:xfrm flipH="1">
            <a:off x="4093845" y="1579880"/>
            <a:ext cx="7065645" cy="4472940"/>
          </a:xfrm>
          <a:prstGeom prst="rect">
            <a:avLst/>
          </a:prstGeom>
          <a:noFill/>
          <a:ln w="9525">
            <a:noFill/>
            <a:miter lim="800000"/>
          </a:ln>
        </p:spPr>
        <p:txBody>
          <a:bodyPr wrap="square">
            <a:spAutoFit/>
          </a:bodyPr>
          <a:lstStyle/>
          <a:p>
            <a:pPr>
              <a:lnSpc>
                <a:spcPct val="120000"/>
              </a:lnSpc>
              <a:spcBef>
                <a:spcPct val="0"/>
              </a:spcBef>
            </a:pPr>
            <a:r>
              <a:rPr lang="zh-CN" altLang="en-US" sz="1600" dirty="0">
                <a:solidFill>
                  <a:schemeClr val="tx1">
                    <a:lumMod val="95000"/>
                    <a:lumOff val="5000"/>
                  </a:schemeClr>
                </a:solidFill>
                <a:latin typeface="幼圆" pitchFamily="49" charset="-122"/>
                <a:ea typeface="幼圆" pitchFamily="49" charset="-122"/>
                <a:cs typeface="+mn-ea"/>
                <a:sym typeface="+mn-lt"/>
              </a:rPr>
              <a:t>由于数据化程度低，各医院之间存在着明显的信息不对称现象。比如说，每个人都会有这样的求医体验，当你去医院看病，医生都会让你去做任何可能相关的检查，然而这些检查每个人都已经在很多医院进行过相应的处理，可是由于医院间相互孤立，病人信息无法同步，由此帯来了巨大的人力物力的浪费，降低了行业的效率，阻碍了行业的快速发展。未来可以打造一个区块链电子病历系统，患者的所有的就医以及身体健康数据都存储在链上，方便医生对患者有一个全面的了解，并且可以免去各医院之间转院导致的信息不对利问题，需要患者反复进行相同的诊断，极大地节省了人力物力的浪费。并且，区块链采用数据多节点、分布式多重存取，摆脱对互联网中心服务器依赖，避免了中心服务器单点篡改数据、丟失数据的可能性。用户能够随时查看病患的历史数据和用户数据，从而免去数据丢失的风险。同时，区块链的加密和去中心化的特点迎合了用户隐私信息保护的诉求，一方面可以把相关信息公开给医院，使得患者可以接受到最好的医疗服务，另一方面也可以有效的做好匿名处理，即使信息被公开，对用户本身的保护也可以达到最大化。</a:t>
            </a:r>
            <a:endParaRPr lang="zh-CN" altLang="en-US" sz="1600" dirty="0">
              <a:solidFill>
                <a:schemeClr val="tx1">
                  <a:lumMod val="95000"/>
                  <a:lumOff val="5000"/>
                </a:schemeClr>
              </a:solidFill>
              <a:latin typeface="幼圆" pitchFamily="49" charset="-122"/>
              <a:ea typeface="幼圆" pitchFamily="49" charset="-122"/>
              <a:cs typeface="+mn-ea"/>
              <a:sym typeface="+mn-lt"/>
            </a:endParaRPr>
          </a:p>
        </p:txBody>
      </p:sp>
      <p:sp>
        <p:nvSpPr>
          <p:cNvPr id="2" name="文本框 1"/>
          <p:cNvSpPr txBox="1"/>
          <p:nvPr/>
        </p:nvSpPr>
        <p:spPr>
          <a:xfrm>
            <a:off x="6165215" y="746125"/>
            <a:ext cx="3260090" cy="596265"/>
          </a:xfrm>
          <a:prstGeom prst="rect">
            <a:avLst/>
          </a:prstGeom>
          <a:noFill/>
        </p:spPr>
        <p:txBody>
          <a:bodyPr wrap="square" rtlCol="0">
            <a:noAutofit/>
          </a:bodyPr>
          <a:lstStyle/>
          <a:p>
            <a:pPr algn="ctr">
              <a:lnSpc>
                <a:spcPct val="100000"/>
              </a:lnSpc>
            </a:pPr>
            <a:r>
              <a:rPr lang="zh-CN" altLang="en-US" sz="4000">
                <a:solidFill>
                  <a:schemeClr val="tx1"/>
                </a:solidFill>
                <a:latin typeface="仿宋" charset="0"/>
                <a:ea typeface="仿宋" charset="0"/>
              </a:rPr>
              <a:t>电子病历</a:t>
            </a:r>
            <a:endParaRPr lang="zh-CN" altLang="en-US" sz="4000">
              <a:solidFill>
                <a:schemeClr val="tx1"/>
              </a:solidFill>
              <a:latin typeface="仿宋" charset="0"/>
              <a:ea typeface="仿宋" charset="0"/>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5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0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417" y="2150048"/>
            <a:ext cx="2946991" cy="3690000"/>
          </a:xfrm>
          <a:prstGeom prst="rect">
            <a:avLst/>
          </a:prstGeom>
          <a:ln>
            <a:solidFill>
              <a:schemeClr val="bg1">
                <a:lumMod val="95000"/>
              </a:schemeClr>
            </a:solidFill>
            <a:prstDash val="sysDash"/>
          </a:ln>
        </p:spPr>
        <p:txBody>
          <a:bodyPr vert="horz" lIns="108000" tIns="45720" rIns="108000" bIns="45720" rtlCol="0" anchor="ctr" anchorCtr="0">
            <a:normAutofit/>
          </a:bodyPr>
          <a:lstStyle>
            <a:defPPr>
              <a:defRPr lang="zh-CN"/>
            </a:defPPr>
            <a:lvl1pPr indent="0">
              <a:lnSpc>
                <a:spcPct val="90000"/>
              </a:lnSpc>
              <a:spcBef>
                <a:spcPts val="1000"/>
              </a:spcBef>
              <a:buFont typeface="Wingdings" charset="2"/>
              <a:buNone/>
              <a:defRPr sz="2800"/>
            </a:lvl1pPr>
            <a:lvl2pPr marL="685800" indent="-228600">
              <a:lnSpc>
                <a:spcPct val="90000"/>
              </a:lnSpc>
              <a:spcBef>
                <a:spcPts val="500"/>
              </a:spcBef>
              <a:buFont typeface="Arial" charset="0"/>
              <a:buChar char="•"/>
              <a:defRPr sz="2400"/>
            </a:lvl2pPr>
            <a:lvl3pPr marL="1143000" indent="-228600">
              <a:lnSpc>
                <a:spcPct val="90000"/>
              </a:lnSpc>
              <a:spcBef>
                <a:spcPts val="500"/>
              </a:spcBef>
              <a:buFont typeface="Arial" charset="0"/>
              <a:buChar char="•"/>
              <a:defRPr sz="2000"/>
            </a:lvl3pPr>
            <a:lvl4pPr marL="1600200" indent="-228600">
              <a:lnSpc>
                <a:spcPct val="90000"/>
              </a:lnSpc>
              <a:spcBef>
                <a:spcPts val="500"/>
              </a:spcBef>
              <a:buFont typeface="Arial" charset="0"/>
              <a:buChar char="•"/>
            </a:lvl4pPr>
            <a:lvl5pPr marL="2057400" indent="-228600">
              <a:lnSpc>
                <a:spcPct val="90000"/>
              </a:lnSpc>
              <a:spcBef>
                <a:spcPts val="500"/>
              </a:spcBef>
              <a:buFont typeface="Arial" charset="0"/>
              <a:buChar char="•"/>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r>
              <a:rPr lang="zh-CN" altLang="en-US" sz="3600" smtClean="0">
                <a:solidFill>
                  <a:schemeClr val="tx1"/>
                </a:solidFill>
              </a:rPr>
              <a:t>相关技术</a:t>
            </a:r>
            <a:endParaRPr lang="zh-CN" altLang="en-US" sz="3600" smtClean="0">
              <a:solidFill>
                <a:schemeClr val="tx1"/>
              </a:solidFill>
            </a:endParaRPr>
          </a:p>
          <a:p>
            <a:r>
              <a:rPr lang="zh-CN" altLang="en-US" smtClean="0">
                <a:solidFill>
                  <a:schemeClr val="tx1"/>
                </a:solidFill>
              </a:rPr>
              <a:t>            </a:t>
            </a:r>
            <a:r>
              <a:rPr lang="en-US" altLang="zh-CN" smtClean="0">
                <a:solidFill>
                  <a:schemeClr val="tx1"/>
                </a:solidFill>
              </a:rPr>
              <a:t>-智能合约</a:t>
            </a:r>
            <a:endParaRPr lang="en-US" altLang="zh-CN" smtClean="0">
              <a:solidFill>
                <a:schemeClr val="tx1"/>
              </a:solidFill>
            </a:endParaRPr>
          </a:p>
          <a:p>
            <a:pPr algn="r"/>
            <a:r>
              <a:rPr lang="en-US" altLang="zh-CN" smtClean="0">
                <a:solidFill>
                  <a:schemeClr val="tx1"/>
                </a:solidFill>
              </a:rPr>
              <a:t>    -哈希函数      </a:t>
            </a:r>
            <a:r>
              <a:rPr lang="zh-CN" altLang="en-US" smtClean="0">
                <a:solidFill>
                  <a:schemeClr val="tx1"/>
                </a:solidFill>
                <a:ea typeface="宋体" charset="-122"/>
              </a:rPr>
              <a:t>和</a:t>
            </a:r>
            <a:r>
              <a:rPr lang="en-US" altLang="zh-CN" smtClean="0">
                <a:solidFill>
                  <a:schemeClr val="tx1"/>
                </a:solidFill>
                <a:ea typeface="宋体" charset="-122"/>
              </a:rPr>
              <a:t>merkle</a:t>
            </a:r>
            <a:r>
              <a:rPr lang="zh-CN" altLang="en-US" smtClean="0">
                <a:solidFill>
                  <a:schemeClr val="tx1"/>
                </a:solidFill>
                <a:ea typeface="宋体" charset="-122"/>
              </a:rPr>
              <a:t>树</a:t>
            </a:r>
            <a:endParaRPr lang="zh-CN" altLang="en-US" smtClean="0">
              <a:solidFill>
                <a:schemeClr val="tx1"/>
              </a:solidFill>
              <a:ea typeface="宋体" charset="-122"/>
            </a:endParaRPr>
          </a:p>
          <a:p>
            <a:endParaRPr lang="en-US" altLang="zh-CN" smtClean="0">
              <a:solidFill>
                <a:schemeClr val="tx1"/>
              </a:solidFill>
            </a:endParaRPr>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108000" tIns="45720" rIns="108000" bIns="45720" rtlCol="0" anchor="ctr" anchorCtr="0">
            <a:normAutofit/>
          </a:bodyPr>
          <a:lstStyle>
            <a:defPPr>
              <a:defRPr lang="zh-CN"/>
            </a:defPPr>
            <a:lvl1pPr indent="0">
              <a:lnSpc>
                <a:spcPct val="90000"/>
              </a:lnSpc>
              <a:spcBef>
                <a:spcPts val="1000"/>
              </a:spcBef>
              <a:buFont typeface="Wingdings" charset="2"/>
              <a:buNone/>
              <a:defRPr sz="2800"/>
            </a:lvl1pPr>
            <a:lvl2pPr marL="685800" indent="-228600">
              <a:lnSpc>
                <a:spcPct val="90000"/>
              </a:lnSpc>
              <a:spcBef>
                <a:spcPts val="500"/>
              </a:spcBef>
              <a:buFont typeface="Arial" charset="0"/>
              <a:buChar char="•"/>
              <a:defRPr sz="2400"/>
            </a:lvl2pPr>
            <a:lvl3pPr marL="1143000" indent="-228600">
              <a:lnSpc>
                <a:spcPct val="90000"/>
              </a:lnSpc>
              <a:spcBef>
                <a:spcPts val="500"/>
              </a:spcBef>
              <a:buFont typeface="Arial" charset="0"/>
              <a:buChar char="•"/>
              <a:defRPr sz="2000"/>
            </a:lvl3pPr>
            <a:lvl4pPr marL="1600200" indent="-228600">
              <a:lnSpc>
                <a:spcPct val="90000"/>
              </a:lnSpc>
              <a:spcBef>
                <a:spcPts val="500"/>
              </a:spcBef>
              <a:buFont typeface="Arial" charset="0"/>
              <a:buChar char="•"/>
            </a:lvl4pPr>
            <a:lvl5pPr marL="2057400" indent="-228600">
              <a:lnSpc>
                <a:spcPct val="90000"/>
              </a:lnSpc>
              <a:spcBef>
                <a:spcPts val="500"/>
              </a:spcBef>
              <a:buFont typeface="Arial" charset="0"/>
              <a:buChar char="•"/>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r>
              <a:rPr lang="zh-CN" altLang="en-US" sz="3600" smtClean="0">
                <a:solidFill>
                  <a:schemeClr val="tx1"/>
                </a:solidFill>
              </a:rPr>
              <a:t>运行</a:t>
            </a:r>
            <a:endParaRPr lang="zh-CN" altLang="en-US" sz="3600" smtClean="0">
              <a:solidFill>
                <a:schemeClr val="tx1"/>
              </a:solidFill>
            </a:endParaRPr>
          </a:p>
          <a:p>
            <a:r>
              <a:rPr lang="zh-CN" altLang="en-US" sz="3200" smtClean="0">
                <a:solidFill>
                  <a:schemeClr val="tx1"/>
                </a:solidFill>
              </a:rPr>
              <a:t>    </a:t>
            </a:r>
            <a:r>
              <a:rPr lang="en-US" altLang="zh-CN" smtClean="0">
                <a:solidFill>
                  <a:schemeClr val="tx1"/>
                </a:solidFill>
              </a:rPr>
              <a:t>-运行概览</a:t>
            </a:r>
            <a:endParaRPr lang="en-US" altLang="zh-CN" smtClean="0">
              <a:solidFill>
                <a:schemeClr val="tx1"/>
              </a:solidFill>
            </a:endParaRPr>
          </a:p>
          <a:p>
            <a:pPr algn="r"/>
            <a:r>
              <a:rPr lang="en-US" altLang="zh-CN" sz="3200" smtClean="0">
                <a:solidFill>
                  <a:schemeClr val="tx1"/>
                </a:solidFill>
              </a:rPr>
              <a:t> </a:t>
            </a:r>
            <a:r>
              <a:rPr lang="en-US" altLang="zh-CN" smtClean="0">
                <a:solidFill>
                  <a:schemeClr val="tx1"/>
                </a:solidFill>
              </a:rPr>
              <a:t>-智能合约结构</a:t>
            </a:r>
            <a:endParaRPr lang="en-US" altLang="zh-CN" smtClean="0">
              <a:solidFill>
                <a:schemeClr val="tx1"/>
              </a:solidFill>
            </a:endParaRPr>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108000" tIns="45720" rIns="108000" bIns="45720" rtlCol="0" anchor="ctr" anchorCtr="0">
            <a:normAutofit/>
          </a:bodyPr>
          <a:lstStyle>
            <a:defPPr>
              <a:defRPr lang="zh-CN"/>
            </a:defPPr>
            <a:lvl1pPr indent="0">
              <a:lnSpc>
                <a:spcPct val="90000"/>
              </a:lnSpc>
              <a:spcBef>
                <a:spcPts val="1000"/>
              </a:spcBef>
              <a:buFont typeface="Wingdings" charset="2"/>
              <a:buNone/>
              <a:defRPr sz="2800"/>
            </a:lvl1pPr>
            <a:lvl2pPr marL="685800" indent="-228600">
              <a:lnSpc>
                <a:spcPct val="90000"/>
              </a:lnSpc>
              <a:spcBef>
                <a:spcPts val="500"/>
              </a:spcBef>
              <a:buFont typeface="Arial" charset="0"/>
              <a:buChar char="•"/>
              <a:defRPr sz="2400"/>
            </a:lvl2pPr>
            <a:lvl3pPr marL="1143000" indent="-228600">
              <a:lnSpc>
                <a:spcPct val="90000"/>
              </a:lnSpc>
              <a:spcBef>
                <a:spcPts val="500"/>
              </a:spcBef>
              <a:buFont typeface="Arial" charset="0"/>
              <a:buChar char="•"/>
              <a:defRPr sz="2000"/>
            </a:lvl3pPr>
            <a:lvl4pPr marL="1600200" indent="-228600">
              <a:lnSpc>
                <a:spcPct val="90000"/>
              </a:lnSpc>
              <a:spcBef>
                <a:spcPts val="500"/>
              </a:spcBef>
              <a:buFont typeface="Arial" charset="0"/>
              <a:buChar char="•"/>
            </a:lvl4pPr>
            <a:lvl5pPr marL="2057400" indent="-228600">
              <a:lnSpc>
                <a:spcPct val="90000"/>
              </a:lnSpc>
              <a:spcBef>
                <a:spcPts val="500"/>
              </a:spcBef>
              <a:buFont typeface="Arial" charset="0"/>
              <a:buChar char="•"/>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endParaRPr lang="zh-CN" altLang="en-US" sz="3200" smtClean="0">
              <a:solidFill>
                <a:schemeClr val="tx1"/>
              </a:solidFill>
            </a:endParaRPr>
          </a:p>
          <a:p>
            <a:endParaRPr lang="zh-CN" altLang="en-US" sz="3200" smtClean="0">
              <a:solidFill>
                <a:schemeClr val="tx1"/>
              </a:solidFill>
            </a:endParaRPr>
          </a:p>
          <a:p>
            <a:r>
              <a:rPr lang="zh-CN" altLang="en-US" sz="3600" smtClean="0">
                <a:solidFill>
                  <a:schemeClr val="tx1"/>
                </a:solidFill>
              </a:rPr>
              <a:t>安全性分析</a:t>
            </a:r>
            <a:endParaRPr lang="zh-CN" altLang="en-US" sz="3600" smtClean="0">
              <a:solidFill>
                <a:schemeClr val="tx1"/>
              </a:solidFill>
            </a:endParaRPr>
          </a:p>
          <a:p>
            <a:r>
              <a:rPr lang="zh-CN" altLang="en-US" smtClean="0">
                <a:solidFill>
                  <a:schemeClr val="tx1"/>
                </a:solidFill>
              </a:rPr>
              <a:t>        </a:t>
            </a:r>
            <a:r>
              <a:rPr lang="en-US" altLang="zh-CN" smtClean="0">
                <a:solidFill>
                  <a:schemeClr val="tx1"/>
                </a:solidFill>
              </a:rPr>
              <a:t>-防篡改</a:t>
            </a:r>
            <a:endParaRPr lang="en-US" altLang="zh-CN" smtClean="0">
              <a:solidFill>
                <a:schemeClr val="tx1"/>
              </a:solidFill>
            </a:endParaRPr>
          </a:p>
          <a:p>
            <a:r>
              <a:rPr lang="en-US" altLang="zh-CN" smtClean="0">
                <a:solidFill>
                  <a:schemeClr val="tx1"/>
                </a:solidFill>
              </a:rPr>
              <a:t>        -隐私保护</a:t>
            </a:r>
            <a:endParaRPr lang="en-US" altLang="zh-CN" smtClean="0">
              <a:solidFill>
                <a:schemeClr val="tx1"/>
              </a:solidFill>
            </a:endParaRPr>
          </a:p>
          <a:p>
            <a:r>
              <a:rPr lang="en-US" altLang="zh-CN" smtClean="0">
                <a:solidFill>
                  <a:schemeClr val="tx1"/>
                </a:solidFill>
              </a:rPr>
              <a:t>        -安全存储</a:t>
            </a:r>
            <a:endParaRPr lang="en-US" altLang="zh-CN" smtClean="0">
              <a:solidFill>
                <a:schemeClr val="tx1"/>
              </a:solidFill>
            </a:endParaRPr>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en-US" altLang="zh-CN" sz="3600" dirty="0">
                <a:solidFill>
                  <a:schemeClr val="accent3"/>
                </a:solidFill>
              </a:rPr>
              <a:t>2</a:t>
            </a:r>
            <a:endParaRPr lang="en-US" altLang="zh-CN" sz="3600" dirty="0">
              <a:solidFill>
                <a:schemeClr val="accent3"/>
              </a:solidFill>
            </a:endParaRPr>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en-US" altLang="zh-CN" sz="3600" dirty="0">
                <a:solidFill>
                  <a:schemeClr val="tx1"/>
                </a:solidFill>
              </a:rPr>
              <a:t>1</a:t>
            </a:r>
            <a:endParaRPr lang="en-US" altLang="zh-CN" sz="3600" dirty="0">
              <a:solidFill>
                <a:schemeClr val="tx1"/>
              </a:solidFill>
            </a:endParaRPr>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en-US" altLang="zh-CN" sz="3600">
                <a:solidFill>
                  <a:schemeClr val="tx1"/>
                </a:solidFill>
              </a:rPr>
              <a:t>3</a:t>
            </a:r>
            <a:endParaRPr lang="en-US" altLang="zh-CN" sz="3600">
              <a:solidFill>
                <a:schemeClr val="tx1"/>
              </a:solidFill>
            </a:endParaRPr>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smtClean="0">
                <a:solidFill>
                  <a:srgbClr val="002060"/>
                </a:solidFill>
              </a:rPr>
              <a:t>  </a:t>
            </a:r>
            <a:r>
              <a:rPr lang="zh-CN" altLang="en-US" sz="5400" smtClean="0">
                <a:solidFill>
                  <a:srgbClr val="002060"/>
                </a:solidFill>
              </a:rPr>
              <a:t>电子病历所用的技术和特征</a:t>
            </a:r>
            <a:endParaRPr lang="zh-CN" altLang="en-US" sz="5400" smtClean="0">
              <a:solidFill>
                <a:srgbClr val="002060"/>
              </a:solidFill>
            </a:endParaRPr>
          </a:p>
        </p:txBody>
      </p:sp>
      <p:grpSp>
        <p:nvGrpSpPr>
          <p:cNvPr id="17" name="组合 16"/>
          <p:cNvGrpSpPr/>
          <p:nvPr/>
        </p:nvGrpSpPr>
        <p:grpSpPr>
          <a:xfrm>
            <a:off x="868036" y="8073"/>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2" name="文本框 1"/>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五</a:t>
              </a:r>
              <a:endParaRPr lang="zh-CN" altLang="en-US" sz="4800" b="1" dirty="0">
                <a:latin typeface="幼圆" pitchFamily="49" charset="-122"/>
                <a:ea typeface="幼圆" pitchFamily="49" charset="-122"/>
              </a:endParaRPr>
            </a:p>
          </p:txBody>
        </p:sp>
      </p:gr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1"/>
            </p:custDataLst>
          </p:nvPr>
        </p:nvSpPr>
        <p:spPr>
          <a:xfrm>
            <a:off x="4047490" y="461010"/>
            <a:ext cx="4335145" cy="1006475"/>
          </a:xfrm>
          <a:prstGeom prst="rect">
            <a:avLst/>
          </a:prstGeom>
        </p:spPr>
        <p:txBody>
          <a:bodyPr anchor="ct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4000" smtClean="0">
                <a:solidFill>
                  <a:srgbClr val="002060"/>
                </a:solidFill>
              </a:rPr>
              <a:t>相关技术</a:t>
            </a:r>
            <a:endParaRPr lang="zh-CN" altLang="en-US" sz="4000" smtClean="0">
              <a:solidFill>
                <a:srgbClr val="002060"/>
              </a:solidFill>
            </a:endParaRPr>
          </a:p>
        </p:txBody>
      </p:sp>
      <p:pic>
        <p:nvPicPr>
          <p:cNvPr id="6" name="图片占位符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t="35" b="35"/>
          <a:stretch>
            <a:fillRect/>
          </a:stretch>
        </p:blipFill>
        <p:spPr>
          <a:xfrm>
            <a:off x="6096635" y="1558925"/>
            <a:ext cx="5261610" cy="4314825"/>
          </a:xfrm>
          <a:prstGeom prst="rect">
            <a:avLst/>
          </a:prstGeom>
        </p:spPr>
      </p:pic>
      <p:sp>
        <p:nvSpPr>
          <p:cNvPr id="7" name="文本占位符 3"/>
          <p:cNvSpPr txBox="1"/>
          <p:nvPr>
            <p:custDataLst>
              <p:tags r:id="rId4"/>
            </p:custDataLst>
          </p:nvPr>
        </p:nvSpPr>
        <p:spPr>
          <a:xfrm>
            <a:off x="842645" y="1559560"/>
            <a:ext cx="5150485" cy="4314190"/>
          </a:xfrm>
          <a:prstGeom prst="rect">
            <a:avLst/>
          </a:prstGeom>
        </p:spPr>
        <p:txBody>
          <a:bodyPr/>
          <a:lstStyle>
            <a:lvl1pPr marL="228600" indent="-228600" algn="l" defTabSz="914400" rtl="0" eaLnBrk="1" latinLnBrk="0" hangingPunct="1">
              <a:lnSpc>
                <a:spcPct val="90000"/>
              </a:lnSpc>
              <a:spcBef>
                <a:spcPts val="1000"/>
              </a:spcBef>
              <a:buFont typeface="Arial"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mtClean="0">
                <a:solidFill>
                  <a:schemeClr val="tx1"/>
                </a:solidFill>
              </a:rPr>
              <a:t>1.1智能合约</a:t>
            </a:r>
            <a:endParaRPr lang="zh-CN" altLang="en-US" smtClean="0">
              <a:solidFill>
                <a:schemeClr val="tx1"/>
              </a:solidFill>
            </a:endParaRPr>
          </a:p>
          <a:p>
            <a:r>
              <a:rPr lang="zh-CN" altLang="en-US" smtClean="0">
                <a:solidFill>
                  <a:schemeClr val="tx1"/>
                </a:solidFill>
              </a:rPr>
              <a:t>智能合约是区块链的核心要素，主要指封装区块链系统的各类脚本代码、算法，包括由事件驱动、具有状态、运行在可复制的共享区块链数据账本上的计算机程序和能够实现主动或被动的处理数据、接受、存储和发送价值，以及控制和管理各类链上的智能资产等功能。智能合约能够帮助系统实现复杂的访问控制策略，有助于数据的维护、 存储。智能合约模型如图 1 所示。</a:t>
            </a:r>
            <a:endParaRPr lang="zh-CN" altLang="en-US" smtClean="0">
              <a:solidFill>
                <a:schemeClr val="tx1"/>
              </a:solidFill>
            </a:endParaRPr>
          </a:p>
        </p:txBody>
      </p:sp>
      <p:pic>
        <p:nvPicPr>
          <p:cNvPr id="2" name="图片 1"/>
          <p:cNvPicPr>
            <a:picLocks noChangeAspect="1"/>
          </p:cNvPicPr>
          <p:nvPr/>
        </p:nvPicPr>
        <p:blipFill>
          <a:blip r:embed="rId5"/>
          <a:stretch>
            <a:fillRect/>
          </a:stretch>
        </p:blipFill>
        <p:spPr>
          <a:xfrm>
            <a:off x="6096635" y="1720850"/>
            <a:ext cx="5728970" cy="3990340"/>
          </a:xfrm>
          <a:prstGeom prst="rect">
            <a:avLst/>
          </a:prstGeom>
        </p:spPr>
      </p:pic>
      <p:grpSp>
        <p:nvGrpSpPr>
          <p:cNvPr id="17" name="组合 16"/>
          <p:cNvGrpSpPr/>
          <p:nvPr/>
        </p:nvGrpSpPr>
        <p:grpSpPr>
          <a:xfrm>
            <a:off x="3438516" y="10395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壹</a:t>
              </a:r>
              <a:endParaRPr lang="zh-CN" altLang="en-US" sz="4800" b="1" dirty="0">
                <a:latin typeface="幼圆" pitchFamily="49" charset="-122"/>
                <a:ea typeface="幼圆" pitchFamily="49" charset="-122"/>
              </a:endParaRPr>
            </a:p>
          </p:txBody>
        </p:sp>
      </p:gr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solidFill>
                  <a:srgbClr val="002060"/>
                </a:solidFill>
                <a:sym typeface="+mn-ea"/>
              </a:rPr>
              <a:t>1.2</a:t>
            </a:r>
            <a:r>
              <a:rPr lang="zh-CN" altLang="en-US" smtClean="0">
                <a:solidFill>
                  <a:srgbClr val="002060"/>
                </a:solidFill>
                <a:sym typeface="+mn-ea"/>
              </a:rPr>
              <a:t>哈希函数和Merkle树</a:t>
            </a:r>
            <a:endParaRPr lang="zh-CN" altLang="en-US" smtClean="0">
              <a:solidFill>
                <a:srgbClr val="002060"/>
              </a:solidFill>
              <a:sym typeface="+mn-ea"/>
            </a:endParaRPr>
          </a:p>
        </p:txBody>
      </p:sp>
      <p:sp>
        <p:nvSpPr>
          <p:cNvPr id="5" name="内容占位符 4"/>
          <p:cNvSpPr>
            <a:spLocks noGrp="1"/>
          </p:cNvSpPr>
          <p:nvPr>
            <p:ph idx="1"/>
            <p:custDataLst>
              <p:tags r:id="rId2"/>
            </p:custDataLst>
          </p:nvPr>
        </p:nvSpPr>
        <p:spPr>
          <a:xfrm>
            <a:off x="838200" y="1825625"/>
            <a:ext cx="10352405" cy="4351655"/>
          </a:xfrm>
          <a:solidFill>
            <a:schemeClr val="accent1"/>
          </a:solidFill>
        </p:spPr>
        <p:txBody>
          <a:bodyPr/>
          <a:lstStyle/>
          <a:p>
            <a:pPr marL="0" indent="0">
              <a:buNone/>
            </a:pPr>
            <a:endParaRPr lang="zh-CN" altLang="en-US" smtClean="0">
              <a:solidFill>
                <a:schemeClr val="tx1"/>
              </a:solidFill>
            </a:endParaRPr>
          </a:p>
          <a:p>
            <a:r>
              <a:rPr lang="zh-CN" altLang="en-US" smtClean="0">
                <a:solidFill>
                  <a:schemeClr val="tx1"/>
                </a:solidFill>
              </a:rPr>
              <a:t>区块链系统中，节点将一段时间的交易信息进行打包，通过各节点用特定哈希算法将交易分别压缩成一段64位代码（哈希值），两两哈希值继续压缩 生成唯一的哈希值称为 Merkle 树根。使用哈希加密的好处在于哈希函数具有抗碰撞性，且哈希计算时间相同输出长度固定。此外，无论文件有多大，哈希对应过程是无法通过计算反推的。每一个区块头中的哈希值指向前一个区块，形成链式结构。在本文中哈希指针起到验证信息是否发生改变的作用。</a:t>
            </a:r>
            <a:endParaRPr lang="zh-CN" altLang="en-US" smtClean="0">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04055" y="528955"/>
            <a:ext cx="3505200" cy="1162050"/>
          </a:xfrm>
        </p:spPr>
        <p:txBody>
          <a:bodyPr/>
          <a:lstStyle/>
          <a:p>
            <a:pPr algn="ctr"/>
            <a:r>
              <a:rPr lang="zh-CN" altLang="en-US" sz="5400" smtClean="0">
                <a:solidFill>
                  <a:srgbClr val="002060"/>
                </a:solidFill>
                <a:sym typeface="+mn-ea"/>
              </a:rPr>
              <a:t>运行 </a:t>
            </a:r>
            <a:endParaRPr lang="zh-CN" altLang="en-US" sz="5400" smtClean="0">
              <a:solidFill>
                <a:srgbClr val="002060"/>
              </a:solidFill>
              <a:sym typeface="+mn-ea"/>
            </a:endParaRPr>
          </a:p>
        </p:txBody>
      </p:sp>
      <p:sp>
        <p:nvSpPr>
          <p:cNvPr id="5" name="内容占位符 4"/>
          <p:cNvSpPr>
            <a:spLocks noGrp="1"/>
          </p:cNvSpPr>
          <p:nvPr>
            <p:ph idx="1"/>
            <p:custDataLst>
              <p:tags r:id="rId2"/>
            </p:custDataLst>
          </p:nvPr>
        </p:nvSpPr>
        <p:spPr/>
        <p:txBody>
          <a:bodyPr/>
          <a:lstStyle/>
          <a:p>
            <a:endParaRPr lang="zh-CN" altLang="en-US" smtClean="0">
              <a:solidFill>
                <a:schemeClr val="tx2"/>
              </a:solidFill>
            </a:endParaRPr>
          </a:p>
          <a:p>
            <a:r>
              <a:rPr lang="zh-CN" altLang="en-US" smtClean="0">
                <a:solidFill>
                  <a:schemeClr val="tx2"/>
                </a:solidFill>
                <a:sym typeface="+mn-ea"/>
              </a:rPr>
              <a:t>2.1运行概览</a:t>
            </a:r>
            <a:endParaRPr lang="zh-CN" altLang="en-US" smtClean="0">
              <a:solidFill>
                <a:schemeClr val="tx2"/>
              </a:solidFill>
              <a:sym typeface="+mn-ea"/>
            </a:endParaRPr>
          </a:p>
          <a:p>
            <a:endParaRPr lang="zh-CN" altLang="en-US" smtClean="0">
              <a:solidFill>
                <a:schemeClr val="tx2"/>
              </a:solidFill>
              <a:sym typeface="+mn-ea"/>
            </a:endParaRPr>
          </a:p>
          <a:p>
            <a:r>
              <a:rPr lang="zh-CN" altLang="en-US" smtClean="0">
                <a:solidFill>
                  <a:schemeClr val="tx2"/>
                </a:solidFill>
              </a:rPr>
              <a:t>区块链技术支持“智能合约”的使用，允许自动化和跟踪某些状态的转换（比如用户权利的变化，或者系统中新记录的诞生）。通过在区块链上的智能合约，记录患者与提供者的关系，将医疗记录与查看权限和数据检索指令（本质上是数据指针）关联起来，以便在外部数据库上执行。在区块链中包含了一个记录的加密哈希，以确保不受篡改，从而保证数据的完整性。</a:t>
            </a:r>
            <a:endParaRPr lang="zh-CN" altLang="en-US" smtClean="0">
              <a:solidFill>
                <a:schemeClr val="tx2"/>
              </a:solidFill>
            </a:endParaRPr>
          </a:p>
        </p:txBody>
      </p:sp>
      <p:grpSp>
        <p:nvGrpSpPr>
          <p:cNvPr id="17" name="组合 16"/>
          <p:cNvGrpSpPr/>
          <p:nvPr/>
        </p:nvGrpSpPr>
        <p:grpSpPr>
          <a:xfrm>
            <a:off x="4044306" y="34144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贰</a:t>
              </a:r>
              <a:endParaRPr lang="zh-CN" altLang="en-US" sz="4800" b="1" dirty="0">
                <a:latin typeface="幼圆" pitchFamily="49" charset="-122"/>
                <a:ea typeface="幼圆" pitchFamily="49" charset="-122"/>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dirty="0" smtClean="0">
                <a:solidFill>
                  <a:schemeClr val="tx1"/>
                </a:solidFill>
              </a:rPr>
              <a:t>2.2智能合约结构</a:t>
            </a:r>
            <a:endParaRPr lang="zh-CN" altLang="en-US" dirty="0" smtClean="0">
              <a:solidFill>
                <a:schemeClr val="tx1"/>
              </a:solidFill>
            </a:endParaRPr>
          </a:p>
        </p:txBody>
      </p:sp>
      <p:sp>
        <p:nvSpPr>
          <p:cNvPr id="15" name="文本占位符 6"/>
          <p:cNvSpPr txBox="1"/>
          <p:nvPr>
            <p:custDataLst>
              <p:tags r:id="rId2"/>
            </p:custDataLst>
          </p:nvPr>
        </p:nvSpPr>
        <p:spPr>
          <a:xfrm>
            <a:off x="1066272" y="1573200"/>
            <a:ext cx="3204000" cy="705600"/>
          </a:xfrm>
          <a:prstGeom prst="rect">
            <a:avLst/>
          </a:prstGeom>
          <a:ln>
            <a:solidFill>
              <a:schemeClr val="bg1">
                <a:lumMod val="85000"/>
              </a:schemeClr>
            </a:solidFill>
            <a:prstDash val="sysDash"/>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0"/>
              </a:spcBef>
            </a:pPr>
            <a:r>
              <a:rPr sz="2400" smtClean="0">
                <a:sym typeface="+mn-ea"/>
              </a:rPr>
              <a:t>a. 注册合约（Register Contract）</a:t>
            </a:r>
            <a:endParaRPr lang="zh-CN" altLang="en-US" sz="2400" dirty="0" smtClean="0">
              <a:solidFill>
                <a:schemeClr val="tx1"/>
              </a:solidFill>
              <a:latin typeface="+mj-lt"/>
              <a:ea typeface="+mj-ea"/>
              <a:cs typeface="+mj-cs"/>
              <a:sym typeface="+mn-ea"/>
            </a:endParaRPr>
          </a:p>
        </p:txBody>
      </p:sp>
      <p:sp>
        <p:nvSpPr>
          <p:cNvPr id="16" name="文本占位符 8"/>
          <p:cNvSpPr txBox="1"/>
          <p:nvPr>
            <p:custDataLst>
              <p:tags r:id="rId3"/>
            </p:custDataLst>
          </p:nvPr>
        </p:nvSpPr>
        <p:spPr>
          <a:xfrm>
            <a:off x="1066272" y="2343600"/>
            <a:ext cx="3204000" cy="3780000"/>
          </a:xfrm>
          <a:prstGeom prst="rect">
            <a:avLst/>
          </a:prstGeom>
          <a:ln>
            <a:solidFill>
              <a:schemeClr val="bg1">
                <a:lumMod val="85000"/>
              </a:schemeClr>
            </a:solidFill>
            <a:prstDash val="sysDash"/>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endParaRPr lang="zh-CN" altLang="en-US" sz="2400" dirty="0" smtClean="0">
              <a:solidFill>
                <a:schemeClr val="tx1"/>
              </a:solidFill>
            </a:endParaRPr>
          </a:p>
          <a:p>
            <a:r>
              <a:rPr lang="zh-CN" altLang="en-US" sz="2400" dirty="0" smtClean="0">
                <a:solidFill>
                  <a:schemeClr val="tx1"/>
                </a:solidFill>
              </a:rPr>
              <a:t>这个全局合约将参与者标识字符串映 射到以太坊地址标识（相当于一个公钥）。这里使用字符串，而不是直接使用加密的公钥身份，从而允许使用已经存在的ID形式。因此，身份登记只能限于认证机构。注册合约（RC）还将身份字符串映射到区块链上的一个地址，在这里可以找到一个称为 “总结合约” 的特殊合约。</a:t>
            </a:r>
            <a:endParaRPr lang="zh-CN" altLang="en-US" sz="2400" dirty="0" smtClean="0">
              <a:solidFill>
                <a:schemeClr val="tx1"/>
              </a:solidFill>
            </a:endParaRPr>
          </a:p>
        </p:txBody>
      </p:sp>
      <p:sp>
        <p:nvSpPr>
          <p:cNvPr id="17" name="文本占位符 10"/>
          <p:cNvSpPr txBox="1"/>
          <p:nvPr>
            <p:custDataLst>
              <p:tags r:id="rId4"/>
            </p:custDataLst>
          </p:nvPr>
        </p:nvSpPr>
        <p:spPr>
          <a:xfrm>
            <a:off x="4472735" y="1573199"/>
            <a:ext cx="3204000" cy="705600"/>
          </a:xfrm>
          <a:prstGeom prst="rect">
            <a:avLst/>
          </a:prstGeom>
          <a:ln>
            <a:solidFill>
              <a:schemeClr val="bg1">
                <a:lumMod val="85000"/>
              </a:schemeClr>
            </a:solidFill>
            <a:prstDash val="sysDash"/>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0"/>
              </a:spcBef>
            </a:pPr>
            <a:r>
              <a:rPr sz="2000" smtClean="0">
                <a:sym typeface="+mn-ea"/>
              </a:rPr>
              <a:t>b.医患关系合约（Physician-Patient Relations Contract）</a:t>
            </a:r>
            <a:endParaRPr lang="zh-CN" altLang="en-US" sz="2000" dirty="0" smtClean="0">
              <a:solidFill>
                <a:schemeClr val="tx1"/>
              </a:solidFill>
              <a:latin typeface="+mj-lt"/>
              <a:ea typeface="+mj-ea"/>
              <a:cs typeface="+mj-cs"/>
              <a:sym typeface="+mn-ea"/>
            </a:endParaRPr>
          </a:p>
        </p:txBody>
      </p:sp>
      <p:sp>
        <p:nvSpPr>
          <p:cNvPr id="18" name="文本占位符 7"/>
          <p:cNvSpPr txBox="1"/>
          <p:nvPr>
            <p:custDataLst>
              <p:tags r:id="rId5"/>
            </p:custDataLst>
          </p:nvPr>
        </p:nvSpPr>
        <p:spPr>
          <a:xfrm>
            <a:off x="4472735" y="2343600"/>
            <a:ext cx="3204000" cy="3780000"/>
          </a:xfrm>
          <a:prstGeom prst="rect">
            <a:avLst/>
          </a:prstGeom>
          <a:ln>
            <a:solidFill>
              <a:schemeClr val="bg1">
                <a:lumMod val="85000"/>
              </a:schemeClr>
            </a:solidFill>
            <a:prstDash val="sys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buNone/>
            </a:pPr>
            <a:endParaRPr lang="zh-CN" altLang="en-US" sz="1400" dirty="0" smtClean="0">
              <a:solidFill>
                <a:schemeClr val="tx1"/>
              </a:solidFill>
            </a:endParaRPr>
          </a:p>
          <a:p>
            <a:r>
              <a:rPr lang="zh-CN" altLang="en-US" sz="1400" dirty="0" smtClean="0">
                <a:solidFill>
                  <a:schemeClr val="tx1"/>
                </a:solidFill>
              </a:rPr>
              <a:t>      当一个节点存储并管理另一个节点的医疗记录时，系统将在系统的两个节点之间发出患者提供者关系合约。当使用护理提供者和病人的情况时，这个概念扩展到任何成对的数据管理交互。 PPRC定义了各种数据指针和相关的访问权限，它们可以识别由服务提供者所持有的记录。每个指针都包含一个查询字符串，当在提供者的数据库上执行时，返回患者数据的一个子集。 查询字符串与此数据子集的散列相连接，以保证数据在源文件中没有被修改。附加信息表明在网络中可以访问提供者的数据库，即标准网络拓扑中的主机名和端口。数据查询及其相关信息由服务提供者制定，并在添加新记录时进行修改。</a:t>
            </a:r>
            <a:endParaRPr lang="zh-CN" altLang="en-US" sz="1400" dirty="0" smtClean="0">
              <a:solidFill>
                <a:schemeClr val="tx1"/>
              </a:solidFill>
            </a:endParaRPr>
          </a:p>
        </p:txBody>
      </p:sp>
      <p:sp>
        <p:nvSpPr>
          <p:cNvPr id="19" name="文本占位符 11"/>
          <p:cNvSpPr txBox="1"/>
          <p:nvPr>
            <p:custDataLst>
              <p:tags r:id="rId6"/>
            </p:custDataLst>
          </p:nvPr>
        </p:nvSpPr>
        <p:spPr>
          <a:xfrm>
            <a:off x="7900463" y="1573200"/>
            <a:ext cx="3204000" cy="705600"/>
          </a:xfrm>
          <a:prstGeom prst="rect">
            <a:avLst/>
          </a:prstGeom>
          <a:ln>
            <a:solidFill>
              <a:schemeClr val="bg1">
                <a:lumMod val="85000"/>
              </a:schemeClr>
            </a:solidFill>
            <a:prstDash val="sysDash"/>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0"/>
              </a:spcBef>
            </a:pPr>
            <a:r>
              <a:rPr sz="2400" smtClean="0">
                <a:sym typeface="+mn-ea"/>
              </a:rPr>
              <a:t>c.总结合约（Summary Contract）</a:t>
            </a:r>
            <a:endParaRPr lang="zh-CN" altLang="en-US" sz="2400" dirty="0" smtClean="0">
              <a:solidFill>
                <a:schemeClr val="tx1"/>
              </a:solidFill>
              <a:latin typeface="+mj-lt"/>
              <a:ea typeface="+mj-ea"/>
              <a:cs typeface="+mj-cs"/>
              <a:sym typeface="+mn-ea"/>
            </a:endParaRPr>
          </a:p>
        </p:txBody>
      </p:sp>
      <p:sp>
        <p:nvSpPr>
          <p:cNvPr id="20" name="文本占位符 13"/>
          <p:cNvSpPr txBox="1"/>
          <p:nvPr>
            <p:custDataLst>
              <p:tags r:id="rId7"/>
            </p:custDataLst>
          </p:nvPr>
        </p:nvSpPr>
        <p:spPr>
          <a:xfrm>
            <a:off x="7900462" y="2343600"/>
            <a:ext cx="3204001"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a:lnSpc>
                <a:spcPct val="90000"/>
              </a:lnSpc>
            </a:pPr>
            <a:endParaRPr lang="zh-CN" altLang="en-US" sz="1800" dirty="0" smtClean="0">
              <a:solidFill>
                <a:schemeClr val="tx1"/>
              </a:solidFill>
            </a:endParaRPr>
          </a:p>
          <a:p>
            <a:pPr>
              <a:lnSpc>
                <a:spcPct val="90000"/>
              </a:lnSpc>
            </a:pPr>
            <a:endParaRPr lang="zh-CN" altLang="en-US" sz="1800" dirty="0" smtClean="0">
              <a:solidFill>
                <a:schemeClr val="tx1"/>
              </a:solidFill>
            </a:endParaRPr>
          </a:p>
          <a:p>
            <a:pPr>
              <a:lnSpc>
                <a:spcPct val="90000"/>
              </a:lnSpc>
            </a:pPr>
            <a:r>
              <a:rPr lang="zh-CN" altLang="en-US" sz="1800" dirty="0" smtClean="0">
                <a:solidFill>
                  <a:schemeClr val="tx1"/>
                </a:solidFill>
              </a:rPr>
              <a:t>总结合约让参与者在系统中找到病历记录。其包含了对患者提供者关系合约（PPRC）的 引用列表，表示所有参与者之前和当 前与系统中其他节点的约定。SC坚持分布式网络，添加关键的备份和恢复功能。患者可以多次离开并重新加入系统，并通过从网络下载最新的区块。</a:t>
            </a:r>
            <a:endParaRPr lang="zh-CN" altLang="en-US" sz="1800" dirty="0" smtClean="0">
              <a:solidFill>
                <a:schemeClr val="tx1"/>
              </a:solidFill>
            </a:endParaRPr>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custDataLst>
              <p:tags r:id="rId1"/>
            </p:custDataLst>
          </p:nvPr>
        </p:nvSpPr>
        <p:spPr>
          <a:xfrm>
            <a:off x="842645" y="485140"/>
            <a:ext cx="10515600" cy="982345"/>
          </a:xfrm>
          <a:prstGeom prst="rect">
            <a:avLst/>
          </a:prstGeom>
        </p:spPr>
        <p:txBody>
          <a:bodyPr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4000" smtClean="0">
                <a:solidFill>
                  <a:srgbClr val="002060"/>
                </a:solidFill>
              </a:rPr>
              <a:t>三个合约之间的关系</a:t>
            </a:r>
            <a:endParaRPr lang="zh-CN" altLang="en-US" sz="4000" smtClean="0">
              <a:solidFill>
                <a:srgbClr val="002060"/>
              </a:solidFill>
            </a:endParaRPr>
          </a:p>
        </p:txBody>
      </p:sp>
      <p:pic>
        <p:nvPicPr>
          <p:cNvPr id="6" name="图片占位符 3"/>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a:xfrm>
            <a:off x="847725" y="1563370"/>
            <a:ext cx="10520680" cy="4314825"/>
          </a:xfrm>
          <a:prstGeom prst="rect">
            <a:avLst/>
          </a:prstGeom>
        </p:spPr>
      </p:pic>
      <p:pic>
        <p:nvPicPr>
          <p:cNvPr id="2" name="图片 1"/>
          <p:cNvPicPr>
            <a:picLocks noChangeAspect="1"/>
          </p:cNvPicPr>
          <p:nvPr/>
        </p:nvPicPr>
        <p:blipFill>
          <a:blip r:embed="rId4"/>
          <a:stretch>
            <a:fillRect/>
          </a:stretch>
        </p:blipFill>
        <p:spPr>
          <a:xfrm>
            <a:off x="1141730" y="1558925"/>
            <a:ext cx="9917430" cy="4822190"/>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3171190" y="365125"/>
            <a:ext cx="5504815" cy="98298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sz="4400" dirty="0" smtClean="0">
                <a:solidFill>
                  <a:srgbClr val="002060"/>
                </a:solidFill>
              </a:rPr>
              <a:t>安全性分析</a:t>
            </a:r>
            <a:endParaRPr lang="zh-CN" altLang="en-US" sz="4400" dirty="0" smtClean="0">
              <a:solidFill>
                <a:srgbClr val="002060"/>
              </a:solidFill>
            </a:endParaRPr>
          </a:p>
        </p:txBody>
      </p:sp>
      <p:sp>
        <p:nvSpPr>
          <p:cNvPr id="15" name="文本占位符 6"/>
          <p:cNvSpPr txBox="1"/>
          <p:nvPr>
            <p:custDataLst>
              <p:tags r:id="rId2"/>
            </p:custDataLst>
          </p:nvPr>
        </p:nvSpPr>
        <p:spPr>
          <a:xfrm>
            <a:off x="1066272"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0"/>
              </a:spcBef>
            </a:pPr>
            <a:r>
              <a:rPr smtClean="0">
                <a:solidFill>
                  <a:schemeClr val="tx2"/>
                </a:solidFill>
                <a:sym typeface="+mn-ea"/>
              </a:rPr>
              <a:t>1</a:t>
            </a:r>
            <a:r>
              <a:rPr lang="en-US" altLang="zh-CN" smtClean="0">
                <a:solidFill>
                  <a:schemeClr val="tx2"/>
                </a:solidFill>
                <a:sym typeface="+mn-ea"/>
              </a:rPr>
              <a:t>.</a:t>
            </a:r>
            <a:r>
              <a:rPr smtClean="0">
                <a:solidFill>
                  <a:schemeClr val="tx2"/>
                </a:solidFill>
                <a:sym typeface="+mn-ea"/>
              </a:rPr>
              <a:t> 防篡改</a:t>
            </a:r>
            <a:endParaRPr lang="zh-CN" altLang="en-US" dirty="0" smtClean="0">
              <a:solidFill>
                <a:schemeClr val="tx2"/>
              </a:solidFill>
              <a:latin typeface="+mj-lt"/>
              <a:ea typeface="+mj-ea"/>
              <a:cs typeface="+mj-cs"/>
              <a:sym typeface="+mn-ea"/>
            </a:endParaRPr>
          </a:p>
        </p:txBody>
      </p:sp>
      <p:sp>
        <p:nvSpPr>
          <p:cNvPr id="16" name="文本占位符 8"/>
          <p:cNvSpPr txBox="1"/>
          <p:nvPr>
            <p:custDataLst>
              <p:tags r:id="rId3"/>
            </p:custDataLst>
          </p:nvPr>
        </p:nvSpPr>
        <p:spPr>
          <a:xfrm>
            <a:off x="1066272" y="2343600"/>
            <a:ext cx="3204000" cy="3780000"/>
          </a:xfrm>
          <a:prstGeom prst="rect">
            <a:avLst/>
          </a:prstGeom>
          <a:solidFill>
            <a:schemeClr val="accent3"/>
          </a:solidFill>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endParaRPr lang="zh-CN" altLang="en-US" sz="2400" dirty="0" smtClean="0">
              <a:solidFill>
                <a:schemeClr val="tx1"/>
              </a:solidFill>
            </a:endParaRPr>
          </a:p>
          <a:p>
            <a:r>
              <a:rPr lang="zh-CN" altLang="en-US" sz="2400" dirty="0" smtClean="0">
                <a:solidFill>
                  <a:schemeClr val="tx1"/>
                </a:solidFill>
              </a:rPr>
              <a:t>健康链上的所有信息都是公开不可篡改的，按照一定的时序排列健康链的分布式共识机制使信任建立在密码算法的基础之上，无需依赖可信第3方.数据一且被写入到健康链中就无法被篡改</a:t>
            </a:r>
            <a:endParaRPr lang="zh-CN" altLang="en-US" sz="2400" dirty="0" smtClean="0">
              <a:solidFill>
                <a:schemeClr val="tx1"/>
              </a:solidFill>
            </a:endParaRPr>
          </a:p>
        </p:txBody>
      </p:sp>
      <p:sp>
        <p:nvSpPr>
          <p:cNvPr id="17" name="文本占位符 10"/>
          <p:cNvSpPr txBox="1"/>
          <p:nvPr>
            <p:custDataLst>
              <p:tags r:id="rId4"/>
            </p:custDataLst>
          </p:nvPr>
        </p:nvSpPr>
        <p:spPr>
          <a:xfrm>
            <a:off x="4472735" y="1573199"/>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0"/>
              </a:spcBef>
            </a:pPr>
            <a:r>
              <a:rPr smtClean="0">
                <a:solidFill>
                  <a:schemeClr val="tx2"/>
                </a:solidFill>
                <a:sym typeface="+mn-ea"/>
              </a:rPr>
              <a:t>2 </a:t>
            </a:r>
            <a:r>
              <a:rPr lang="en-US" altLang="zh-CN" smtClean="0">
                <a:solidFill>
                  <a:schemeClr val="tx2"/>
                </a:solidFill>
                <a:sym typeface="+mn-ea"/>
              </a:rPr>
              <a:t>.</a:t>
            </a:r>
            <a:r>
              <a:rPr smtClean="0">
                <a:solidFill>
                  <a:schemeClr val="tx2"/>
                </a:solidFill>
                <a:sym typeface="+mn-ea"/>
              </a:rPr>
              <a:t>隐私保护</a:t>
            </a:r>
            <a:endParaRPr lang="zh-CN" altLang="en-US" dirty="0" smtClean="0">
              <a:solidFill>
                <a:schemeClr val="tx2"/>
              </a:solidFill>
              <a:latin typeface="+mj-lt"/>
              <a:ea typeface="+mj-ea"/>
              <a:cs typeface="+mj-cs"/>
              <a:sym typeface="+mn-ea"/>
            </a:endParaRPr>
          </a:p>
        </p:txBody>
      </p:sp>
      <p:sp>
        <p:nvSpPr>
          <p:cNvPr id="18" name="文本占位符 7"/>
          <p:cNvSpPr txBox="1"/>
          <p:nvPr>
            <p:custDataLst>
              <p:tags r:id="rId5"/>
            </p:custDataLst>
          </p:nvPr>
        </p:nvSpPr>
        <p:spPr>
          <a:xfrm>
            <a:off x="4472735" y="2343600"/>
            <a:ext cx="3204000" cy="3780000"/>
          </a:xfrm>
          <a:prstGeom prst="rect">
            <a:avLst/>
          </a:prstGeom>
          <a:solidFill>
            <a:schemeClr val="accent1"/>
          </a:solidFill>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endParaRPr lang="zh-CN" altLang="en-US" sz="2000" dirty="0" smtClean="0">
              <a:solidFill>
                <a:schemeClr val="tx1"/>
              </a:solidFill>
            </a:endParaRPr>
          </a:p>
          <a:p>
            <a:r>
              <a:rPr lang="zh-CN" altLang="en-US" sz="2000" dirty="0" smtClean="0">
                <a:solidFill>
                  <a:schemeClr val="tx1"/>
                </a:solidFill>
              </a:rPr>
              <a:t>病人都是以匿名的方式在区块链上参加交易，用户每次交易都可以产生不同的公私钥对。公共账本上不包含用户的身份信息，只包含医疗记录的元数据，医疗记录都加密存放在链下的云存储中。而且对记录的控制权限和控制粒度都掌握在病人手里</a:t>
            </a:r>
            <a:endParaRPr lang="zh-CN" altLang="en-US" sz="2000" dirty="0" smtClean="0">
              <a:solidFill>
                <a:schemeClr val="tx1"/>
              </a:solidFill>
            </a:endParaRPr>
          </a:p>
        </p:txBody>
      </p:sp>
      <p:sp>
        <p:nvSpPr>
          <p:cNvPr id="19" name="文本占位符 11"/>
          <p:cNvSpPr txBox="1"/>
          <p:nvPr>
            <p:custDataLst>
              <p:tags r:id="rId6"/>
            </p:custDataLst>
          </p:nvPr>
        </p:nvSpPr>
        <p:spPr>
          <a:xfrm>
            <a:off x="7900463"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spcBef>
                <a:spcPts val="0"/>
              </a:spcBef>
            </a:pPr>
            <a:r>
              <a:rPr smtClean="0">
                <a:solidFill>
                  <a:schemeClr val="tx2"/>
                </a:solidFill>
                <a:sym typeface="+mn-ea"/>
              </a:rPr>
              <a:t>3</a:t>
            </a:r>
            <a:r>
              <a:rPr lang="en-US" altLang="zh-CN" smtClean="0">
                <a:solidFill>
                  <a:schemeClr val="tx2"/>
                </a:solidFill>
                <a:sym typeface="+mn-ea"/>
              </a:rPr>
              <a:t>.</a:t>
            </a:r>
            <a:r>
              <a:rPr smtClean="0">
                <a:solidFill>
                  <a:schemeClr val="tx2"/>
                </a:solidFill>
                <a:sym typeface="+mn-ea"/>
              </a:rPr>
              <a:t> 安全存储</a:t>
            </a:r>
            <a:endParaRPr lang="zh-CN" altLang="en-US" dirty="0" smtClean="0">
              <a:solidFill>
                <a:schemeClr val="tx2"/>
              </a:solidFill>
              <a:latin typeface="+mj-lt"/>
              <a:ea typeface="+mj-ea"/>
              <a:cs typeface="+mj-cs"/>
              <a:sym typeface="+mn-ea"/>
            </a:endParaRPr>
          </a:p>
        </p:txBody>
      </p:sp>
      <p:sp>
        <p:nvSpPr>
          <p:cNvPr id="20" name="文本占位符 13"/>
          <p:cNvSpPr txBox="1"/>
          <p:nvPr>
            <p:custDataLst>
              <p:tags r:id="rId7"/>
            </p:custDataLst>
          </p:nvPr>
        </p:nvSpPr>
        <p:spPr>
          <a:xfrm>
            <a:off x="7900462" y="2343600"/>
            <a:ext cx="3204001" cy="3780000"/>
          </a:xfrm>
          <a:prstGeom prst="rect">
            <a:avLst/>
          </a:prstGeom>
          <a:solidFill>
            <a:schemeClr val="accent3"/>
          </a:solidFill>
          <a:ln>
            <a:solidFill>
              <a:schemeClr val="bg1">
                <a:lumMod val="85000"/>
              </a:schemeClr>
            </a:solidFill>
            <a:prstDash val="sys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endParaRPr lang="zh-CN" altLang="en-US" sz="1600" dirty="0" smtClean="0">
              <a:solidFill>
                <a:schemeClr val="tx1"/>
              </a:solidFill>
            </a:endParaRPr>
          </a:p>
          <a:p>
            <a:r>
              <a:rPr lang="zh-CN" altLang="en-US" sz="1600" dirty="0" smtClean="0">
                <a:solidFill>
                  <a:schemeClr val="tx1"/>
                </a:solidFill>
              </a:rPr>
              <a:t>用户对自己的医疗记录具有所有权，并完全控制它的使用。 从数据的生产到数据的使用过程都是安全的。</a:t>
            </a:r>
            <a:endParaRPr lang="zh-CN" altLang="en-US" sz="1600" dirty="0" smtClean="0">
              <a:solidFill>
                <a:schemeClr val="tx1"/>
              </a:solidFill>
            </a:endParaRPr>
          </a:p>
          <a:p>
            <a:r>
              <a:rPr lang="zh-CN" altLang="en-US" sz="1600" dirty="0" smtClean="0">
                <a:solidFill>
                  <a:schemeClr val="tx1"/>
                </a:solidFill>
              </a:rPr>
              <a:t>1) 医疗记录的公共信息( 包括医疗记录元数 据、加密记录的存储位置、哈希值、存取权限等) 都存储在区块链上，公共可见无法篡改。</a:t>
            </a:r>
            <a:endParaRPr lang="zh-CN" altLang="en-US" sz="1600" dirty="0" smtClean="0">
              <a:solidFill>
                <a:schemeClr val="tx1"/>
              </a:solidFill>
            </a:endParaRPr>
          </a:p>
          <a:p>
            <a:r>
              <a:rPr lang="zh-CN" altLang="en-US" sz="1600" dirty="0" smtClean="0">
                <a:solidFill>
                  <a:schemeClr val="tx1"/>
                </a:solidFill>
              </a:rPr>
              <a:t>2) 确保了数据来源的机密性、真实性; 云存储的分布式存储特点保证数据存储的安全性;</a:t>
            </a:r>
            <a:endParaRPr lang="zh-CN" altLang="en-US" sz="1600" dirty="0" smtClean="0">
              <a:solidFill>
                <a:schemeClr val="tx1"/>
              </a:solidFill>
            </a:endParaRPr>
          </a:p>
          <a:p>
            <a:r>
              <a:rPr lang="zh-CN" altLang="en-US" sz="1600" dirty="0" smtClean="0">
                <a:solidFill>
                  <a:schemeClr val="tx1"/>
                </a:solidFill>
              </a:rPr>
              <a:t> 3) 只有授权用户才可以获得解密密钥，查看真实记录。</a:t>
            </a:r>
            <a:endParaRPr lang="zh-CN" altLang="en-US" sz="1600" dirty="0" smtClean="0">
              <a:solidFill>
                <a:schemeClr val="tx1"/>
              </a:solidFill>
            </a:endParaRPr>
          </a:p>
        </p:txBody>
      </p:sp>
      <p:grpSp>
        <p:nvGrpSpPr>
          <p:cNvPr id="2" name="组合 1"/>
          <p:cNvGrpSpPr/>
          <p:nvPr/>
        </p:nvGrpSpPr>
        <p:grpSpPr>
          <a:xfrm>
            <a:off x="3209916" y="168093"/>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3" name="文本框 2"/>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叁</a:t>
              </a:r>
              <a:endParaRPr lang="zh-CN" altLang="en-US" sz="4800" b="1" dirty="0">
                <a:latin typeface="幼圆" pitchFamily="49" charset="-122"/>
                <a:ea typeface="幼圆" pitchFamily="49" charset="-122"/>
              </a:endParaRPr>
            </a:p>
          </p:txBody>
        </p:sp>
      </p:gr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itchFamily="49" charset="-122"/>
                <a:ea typeface="幼圆" pitchFamily="49" charset="-122"/>
              </a:rPr>
              <a:t>感谢</a:t>
            </a:r>
            <a:r>
              <a:rPr lang="zh-CN" altLang="en-US" sz="7200" dirty="0">
                <a:solidFill>
                  <a:srgbClr val="AAA4D1"/>
                </a:solidFill>
                <a:latin typeface="幼圆" pitchFamily="49" charset="-122"/>
                <a:ea typeface="幼圆" pitchFamily="49" charset="-122"/>
              </a:rPr>
              <a:t>观看</a:t>
            </a:r>
            <a:endParaRPr lang="zh-CN" altLang="en-US" sz="7200" dirty="0">
              <a:solidFill>
                <a:srgbClr val="AAA4D1"/>
              </a:solidFill>
              <a:latin typeface="幼圆" pitchFamily="49" charset="-122"/>
              <a:ea typeface="幼圆"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3" name="文本框 2"/>
          <p:cNvSpPr txBox="1"/>
          <p:nvPr/>
        </p:nvSpPr>
        <p:spPr>
          <a:xfrm>
            <a:off x="1141730" y="5412105"/>
            <a:ext cx="4363085" cy="701040"/>
          </a:xfrm>
          <a:prstGeom prst="rect">
            <a:avLst/>
          </a:prstGeom>
          <a:solidFill>
            <a:schemeClr val="tx2"/>
          </a:solidFill>
        </p:spPr>
        <p:txBody>
          <a:bodyPr wrap="square" rtlCol="0">
            <a:spAutoFit/>
          </a:bodyPr>
          <a:lstStyle/>
          <a:p>
            <a:r>
              <a:rPr lang="zh-CN" altLang="en-US" sz="2000" dirty="0">
                <a:solidFill>
                  <a:schemeClr val="bg1"/>
                </a:solidFill>
                <a:latin typeface="幼圆" pitchFamily="49" charset="-122"/>
                <a:ea typeface="幼圆" pitchFamily="49" charset="-122"/>
              </a:rPr>
              <a:t>小组成员：闵文怡、葛纯言、邓琳三、程骁毅、杨阿龙娜、姜景峰</a:t>
            </a:r>
            <a:endParaRPr lang="zh-CN" altLang="en-US" sz="2000" dirty="0">
              <a:solidFill>
                <a:schemeClr val="bg1"/>
              </a:solidFill>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itchFamily="49" charset="-122"/>
                <a:ea typeface="幼圆" pitchFamily="49" charset="-122"/>
              </a:rPr>
              <a:t>目录</a:t>
            </a:r>
            <a:endParaRPr lang="zh-CN" altLang="en-US" sz="7200" b="1" spc="400" dirty="0">
              <a:solidFill>
                <a:srgbClr val="1C1C73"/>
              </a:solidFill>
              <a:latin typeface="幼圆" pitchFamily="49" charset="-122"/>
              <a:ea typeface="幼圆"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itchFamily="49" charset="-122"/>
              <a:ea typeface="幼圆" pitchFamily="49" charset="-122"/>
            </a:endParaRPr>
          </a:p>
        </p:txBody>
      </p:sp>
      <p:cxnSp>
        <p:nvCxnSpPr>
          <p:cNvPr id="7" name="Straight Connector 5"/>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2305685" y="1851660"/>
            <a:ext cx="3635375" cy="506095"/>
          </a:xfrm>
          <a:prstGeom prst="rect">
            <a:avLst/>
          </a:prstGeom>
          <a:solidFill>
            <a:schemeClr val="tx2"/>
          </a:solidFill>
          <a:ln w="19050">
            <a:noFill/>
            <a:round/>
          </a:ln>
        </p:spPr>
        <p:txBody>
          <a:bodyPr rot="0" spcFirstLastPara="0" vert="horz" wrap="none" lIns="121920" tIns="60960" rIns="121920" bIns="60960" anchor="ctr" anchorCtr="1" forceAA="0" compatLnSpc="1">
            <a:normAutofit fontScale="97500" lnSpcReduction="10000"/>
          </a:bodyPr>
          <a:lstStyle/>
          <a:p>
            <a:pPr algn="ctr"/>
            <a:r>
              <a:rPr lang="en-US" altLang="zh-CN" sz="2800" dirty="0">
                <a:solidFill>
                  <a:schemeClr val="bg1"/>
                </a:solidFill>
                <a:latin typeface="幼圆" pitchFamily="49" charset="-122"/>
                <a:ea typeface="幼圆" pitchFamily="49" charset="-122"/>
                <a:sym typeface="Arial" charset="0"/>
              </a:rPr>
              <a:t>一、医疗健康领域现状</a:t>
            </a:r>
            <a:endParaRPr lang="en-US" altLang="zh-CN" sz="2800" dirty="0">
              <a:solidFill>
                <a:schemeClr val="bg1"/>
              </a:solidFill>
              <a:latin typeface="幼圆" pitchFamily="49" charset="-122"/>
              <a:ea typeface="幼圆" pitchFamily="49" charset="-122"/>
              <a:sym typeface="Arial" charset="0"/>
            </a:endParaRPr>
          </a:p>
        </p:txBody>
      </p:sp>
      <p:sp>
        <p:nvSpPr>
          <p:cNvPr id="9" name="Rectangle 14"/>
          <p:cNvSpPr/>
          <p:nvPr/>
        </p:nvSpPr>
        <p:spPr bwMode="auto">
          <a:xfrm>
            <a:off x="6610350" y="1811655"/>
            <a:ext cx="3229610" cy="521335"/>
          </a:xfrm>
          <a:prstGeom prst="rect">
            <a:avLst/>
          </a:prstGeom>
          <a:solidFill>
            <a:schemeClr val="tx2"/>
          </a:solidFill>
          <a:ln w="19050">
            <a:noFill/>
            <a:round/>
          </a:ln>
        </p:spPr>
        <p:txBody>
          <a:bodyPr rot="0" spcFirstLastPara="0" vert="horz" wrap="none" lIns="121920" tIns="60960" rIns="121920" bIns="60960" anchor="ctr" anchorCtr="1" forceAA="0" compatLnSpc="1">
            <a:normAutofit/>
          </a:bodyPr>
          <a:lstStyle/>
          <a:p>
            <a:pPr lvl="0" indent="0" algn="ctr">
              <a:lnSpc>
                <a:spcPct val="100000"/>
              </a:lnSpc>
              <a:buNone/>
            </a:pPr>
            <a:r>
              <a:rPr lang="en-US" altLang="zh-CN" sz="2000" dirty="0">
                <a:solidFill>
                  <a:schemeClr val="bg1"/>
                </a:solidFill>
                <a:latin typeface="幼圆" pitchFamily="49" charset="-122"/>
                <a:ea typeface="幼圆" pitchFamily="49" charset="-122"/>
                <a:sym typeface="Arial" charset="0"/>
              </a:rPr>
              <a:t>二、区块链在医疗领域的应用</a:t>
            </a:r>
            <a:endParaRPr lang="en-US" altLang="zh-CN" sz="2000" dirty="0">
              <a:solidFill>
                <a:schemeClr val="bg1"/>
              </a:solidFill>
              <a:latin typeface="幼圆" pitchFamily="49" charset="-122"/>
              <a:ea typeface="幼圆" pitchFamily="49" charset="-122"/>
              <a:sym typeface="Arial" charset="0"/>
            </a:endParaRPr>
          </a:p>
        </p:txBody>
      </p:sp>
      <p:sp>
        <p:nvSpPr>
          <p:cNvPr id="10" name="Rectangle 16"/>
          <p:cNvSpPr/>
          <p:nvPr/>
        </p:nvSpPr>
        <p:spPr bwMode="auto">
          <a:xfrm>
            <a:off x="2312670" y="3647440"/>
            <a:ext cx="3583305" cy="494665"/>
          </a:xfrm>
          <a:prstGeom prst="rect">
            <a:avLst/>
          </a:prstGeom>
          <a:solidFill>
            <a:schemeClr val="tx2"/>
          </a:solidFill>
          <a:ln w="19050">
            <a:noFill/>
            <a:round/>
          </a:ln>
        </p:spPr>
        <p:txBody>
          <a:bodyPr rot="0" spcFirstLastPara="0" vert="horz" wrap="none" lIns="121920" tIns="60960" rIns="121920" bIns="60960" anchor="ctr" anchorCtr="1" forceAA="0" compatLnSpc="1">
            <a:normAutofit fontScale="90000" lnSpcReduction="10000"/>
          </a:bodyPr>
          <a:lstStyle/>
          <a:p>
            <a:pPr lvl="0" algn="ctr"/>
            <a:r>
              <a:rPr lang="en-US" altLang="zh-CN" sz="2800" dirty="0">
                <a:solidFill>
                  <a:schemeClr val="bg1"/>
                </a:solidFill>
                <a:latin typeface="幼圆" pitchFamily="49" charset="-122"/>
                <a:ea typeface="幼圆" pitchFamily="49" charset="-122"/>
                <a:sym typeface="Arial" charset="0"/>
              </a:rPr>
              <a:t>三、案例</a:t>
            </a:r>
            <a:endParaRPr lang="en-US" altLang="zh-CN" sz="2800" dirty="0">
              <a:solidFill>
                <a:schemeClr val="bg1"/>
              </a:solidFill>
              <a:latin typeface="幼圆" pitchFamily="49" charset="-122"/>
              <a:ea typeface="幼圆" pitchFamily="49" charset="-122"/>
              <a:sym typeface="Arial" charset="0"/>
            </a:endParaRPr>
          </a:p>
        </p:txBody>
      </p:sp>
      <p:sp>
        <p:nvSpPr>
          <p:cNvPr id="11" name="Rectangle 17"/>
          <p:cNvSpPr/>
          <p:nvPr/>
        </p:nvSpPr>
        <p:spPr bwMode="auto">
          <a:xfrm>
            <a:off x="6501130" y="3585845"/>
            <a:ext cx="3383280" cy="556260"/>
          </a:xfrm>
          <a:prstGeom prst="rect">
            <a:avLst/>
          </a:prstGeom>
          <a:solidFill>
            <a:schemeClr val="tx2"/>
          </a:solidFill>
          <a:ln w="19050">
            <a:noFill/>
            <a:round/>
          </a:ln>
        </p:spPr>
        <p:txBody>
          <a:bodyPr rot="0" spcFirstLastPara="0" vert="horz" wrap="none" lIns="121920" tIns="60960" rIns="121920" bIns="60960" anchor="ctr" anchorCtr="1" forceAA="0" compatLnSpc="1">
            <a:normAutofit/>
          </a:bodyPr>
          <a:lstStyle/>
          <a:p>
            <a:pPr lvl="0" algn="ctr"/>
            <a:r>
              <a:rPr lang="en-US" altLang="zh-CN" sz="2800" dirty="0">
                <a:solidFill>
                  <a:schemeClr val="bg1"/>
                </a:solidFill>
                <a:latin typeface="幼圆" pitchFamily="49" charset="-122"/>
                <a:ea typeface="幼圆" pitchFamily="49" charset="-122"/>
                <a:sym typeface="Arial" charset="0"/>
              </a:rPr>
              <a:t>四、应用</a:t>
            </a:r>
            <a:endParaRPr lang="en-US" altLang="zh-CN" sz="2800" dirty="0">
              <a:solidFill>
                <a:schemeClr val="bg1"/>
              </a:solidFill>
              <a:latin typeface="幼圆" pitchFamily="49" charset="-122"/>
              <a:ea typeface="幼圆" pitchFamily="49" charset="-122"/>
              <a:sym typeface="Arial" charset="0"/>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itchFamily="49" charset="-122"/>
                <a:ea typeface="幼圆" pitchFamily="49" charset="-122"/>
              </a:rPr>
              <a:t>CONTENT</a:t>
            </a:r>
            <a:endParaRPr lang="en-US" altLang="zh-CN" sz="2400" b="1" spc="400" dirty="0">
              <a:solidFill>
                <a:srgbClr val="1C1C73"/>
              </a:solidFill>
              <a:latin typeface="幼圆" pitchFamily="49" charset="-122"/>
              <a:ea typeface="幼圆"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34185" y="2332990"/>
            <a:ext cx="4260850" cy="1086485"/>
          </a:xfrm>
          <a:prstGeom prst="rect">
            <a:avLst/>
          </a:prstGeom>
          <a:noFill/>
        </p:spPr>
        <p:txBody>
          <a:bodyPr wrap="square" rtlCol="0">
            <a:noAutofit/>
          </a:bodyPr>
          <a:lstStyle/>
          <a:p>
            <a:pPr indent="0">
              <a:lnSpc>
                <a:spcPct val="100000"/>
              </a:lnSpc>
              <a:buNone/>
            </a:pPr>
            <a:endParaRPr lang="zh-CN" altLang="en-US" sz="2000"/>
          </a:p>
          <a:p>
            <a:pPr marL="457200" indent="-457200">
              <a:lnSpc>
                <a:spcPct val="100000"/>
              </a:lnSpc>
              <a:buAutoNum type="arabicPeriod"/>
            </a:pPr>
            <a:r>
              <a:rPr lang="zh-CN" altLang="en-US" sz="2000"/>
              <a:t>医疗健康领域存在的向题</a:t>
            </a:r>
            <a:endParaRPr lang="zh-CN" altLang="en-US" sz="2000"/>
          </a:p>
          <a:p>
            <a:pPr marL="457200" indent="-457200">
              <a:lnSpc>
                <a:spcPct val="100000"/>
              </a:lnSpc>
              <a:buAutoNum type="arabicPeriod"/>
            </a:pPr>
            <a:r>
              <a:rPr lang="zh-CN" altLang="en-US" sz="2000"/>
              <a:t>医疗健康领域发展趋势</a:t>
            </a:r>
            <a:endParaRPr lang="zh-CN" altLang="en-US" sz="2000"/>
          </a:p>
        </p:txBody>
      </p:sp>
      <p:sp>
        <p:nvSpPr>
          <p:cNvPr id="3" name="文本框 2"/>
          <p:cNvSpPr txBox="1"/>
          <p:nvPr/>
        </p:nvSpPr>
        <p:spPr>
          <a:xfrm>
            <a:off x="6223000" y="2522855"/>
            <a:ext cx="4445000" cy="951865"/>
          </a:xfrm>
          <a:prstGeom prst="rect">
            <a:avLst/>
          </a:prstGeom>
          <a:noFill/>
        </p:spPr>
        <p:txBody>
          <a:bodyPr wrap="square" rtlCol="0">
            <a:noAutofit/>
          </a:bodyPr>
          <a:lstStyle/>
          <a:p>
            <a:pPr marL="457200" indent="-457200">
              <a:lnSpc>
                <a:spcPct val="100000"/>
              </a:lnSpc>
              <a:buAutoNum type="arabicPeriod"/>
            </a:pPr>
            <a:r>
              <a:rPr lang="zh-CN" altLang="en-US" sz="2000"/>
              <a:t>可行性简述</a:t>
            </a:r>
            <a:endParaRPr lang="zh-CN" altLang="en-US" sz="2000"/>
          </a:p>
          <a:p>
            <a:pPr marL="457200" indent="-457200">
              <a:lnSpc>
                <a:spcPct val="100000"/>
              </a:lnSpc>
              <a:buAutoNum type="arabicPeriod"/>
            </a:pPr>
            <a:r>
              <a:rPr lang="zh-CN" altLang="en-US" sz="2000"/>
              <a:t>应用的优势</a:t>
            </a:r>
            <a:endParaRPr lang="zh-CN" altLang="en-US" sz="2000"/>
          </a:p>
          <a:p>
            <a:pPr marL="457200" indent="-457200">
              <a:lnSpc>
                <a:spcPct val="100000"/>
              </a:lnSpc>
              <a:buAutoNum type="arabicPeriod"/>
            </a:pPr>
            <a:r>
              <a:rPr lang="zh-CN" altLang="en-US" sz="2000"/>
              <a:t>阻碍和限制</a:t>
            </a:r>
            <a:endParaRPr lang="zh-CN" altLang="en-US" sz="2000"/>
          </a:p>
        </p:txBody>
      </p:sp>
      <p:sp>
        <p:nvSpPr>
          <p:cNvPr id="4" name="文本框 3"/>
          <p:cNvSpPr txBox="1"/>
          <p:nvPr/>
        </p:nvSpPr>
        <p:spPr>
          <a:xfrm>
            <a:off x="1642110" y="4234815"/>
            <a:ext cx="4352925" cy="1096010"/>
          </a:xfrm>
          <a:prstGeom prst="rect">
            <a:avLst/>
          </a:prstGeom>
          <a:noFill/>
        </p:spPr>
        <p:txBody>
          <a:bodyPr wrap="square" rtlCol="0">
            <a:noAutofit/>
          </a:bodyPr>
          <a:lstStyle/>
          <a:p>
            <a:r>
              <a:rPr lang="zh-CN" altLang="en-US" sz="2000" dirty="0"/>
              <a:t>上海第一人民医院和安徽省立医院已上线区块链电子病历</a:t>
            </a:r>
            <a:endParaRPr lang="zh-CN" altLang="en-US" sz="2000" dirty="0"/>
          </a:p>
          <a:p>
            <a:pPr algn="ctr">
              <a:lnSpc>
                <a:spcPct val="100000"/>
              </a:lnSpc>
            </a:pPr>
            <a:endParaRPr lang="zh-CN" altLang="en-US" sz="2000" dirty="0">
              <a:solidFill>
                <a:schemeClr val="tx1"/>
              </a:solidFill>
            </a:endParaRPr>
          </a:p>
        </p:txBody>
      </p:sp>
      <p:sp>
        <p:nvSpPr>
          <p:cNvPr id="12" name="文本框 11"/>
          <p:cNvSpPr txBox="1"/>
          <p:nvPr/>
        </p:nvSpPr>
        <p:spPr>
          <a:xfrm>
            <a:off x="6332855" y="4404360"/>
            <a:ext cx="4411345" cy="799465"/>
          </a:xfrm>
          <a:prstGeom prst="rect">
            <a:avLst/>
          </a:prstGeom>
          <a:noFill/>
        </p:spPr>
        <p:txBody>
          <a:bodyPr wrap="square" rtlCol="0">
            <a:noAutofit/>
          </a:bodyPr>
          <a:lstStyle/>
          <a:p>
            <a:pPr marL="457200" indent="-457200">
              <a:lnSpc>
                <a:spcPct val="100000"/>
              </a:lnSpc>
              <a:buAutoNum type="arabicPeriod"/>
            </a:pPr>
            <a:r>
              <a:rPr lang="zh-CN" altLang="en-US" sz="2000" dirty="0"/>
              <a:t>电子病历</a:t>
            </a:r>
            <a:endParaRPr lang="zh-CN" altLang="en-US" sz="2000" dirty="0"/>
          </a:p>
          <a:p>
            <a:pPr marL="457200" indent="-457200">
              <a:lnSpc>
                <a:spcPct val="100000"/>
              </a:lnSpc>
              <a:buAutoNum type="arabicPeriod"/>
            </a:pPr>
            <a:r>
              <a:rPr lang="zh-CN" altLang="en-US" sz="2000" dirty="0"/>
              <a:t>电子病历所用的技术和特征</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1432560"/>
          </a:xfrm>
          <a:prstGeom prst="rect">
            <a:avLst/>
          </a:prstGeom>
          <a:noFill/>
          <a:ln w="9525">
            <a:noFill/>
            <a:miter lim="800000"/>
          </a:ln>
        </p:spPr>
        <p:txBody>
          <a:bodyPr wrap="square">
            <a:spAutoFit/>
          </a:bodyPr>
          <a:lstStyle/>
          <a:p>
            <a:pPr algn="ctr"/>
            <a:r>
              <a:rPr lang="en-US" altLang="zh-CN" sz="4400" dirty="0">
                <a:solidFill>
                  <a:schemeClr val="tx1">
                    <a:lumMod val="85000"/>
                    <a:lumOff val="15000"/>
                  </a:schemeClr>
                </a:solidFill>
                <a:latin typeface="幼圆" pitchFamily="49" charset="-122"/>
                <a:ea typeface="幼圆" pitchFamily="49" charset="-122"/>
                <a:sym typeface="Arial" charset="0"/>
              </a:rPr>
              <a:t>医疗健康领域</a:t>
            </a:r>
            <a:endParaRPr lang="en-US" altLang="zh-CN" sz="4400" dirty="0">
              <a:solidFill>
                <a:schemeClr val="tx1">
                  <a:lumMod val="85000"/>
                  <a:lumOff val="15000"/>
                </a:schemeClr>
              </a:solidFill>
              <a:latin typeface="幼圆" pitchFamily="49" charset="-122"/>
              <a:ea typeface="幼圆" pitchFamily="49" charset="-122"/>
              <a:sym typeface="Arial" charset="0"/>
            </a:endParaRPr>
          </a:p>
          <a:p>
            <a:pPr algn="ctr"/>
            <a:r>
              <a:rPr lang="en-US" altLang="zh-CN" sz="4400" dirty="0">
                <a:solidFill>
                  <a:schemeClr val="tx1">
                    <a:lumMod val="85000"/>
                    <a:lumOff val="15000"/>
                  </a:schemeClr>
                </a:solidFill>
                <a:latin typeface="幼圆" pitchFamily="49" charset="-122"/>
                <a:ea typeface="幼圆" pitchFamily="49" charset="-122"/>
                <a:sym typeface="Arial" charset="0"/>
              </a:rPr>
              <a:t>存在的向题</a:t>
            </a:r>
            <a:endParaRPr lang="en-US" altLang="zh-CN" sz="4400" dirty="0">
              <a:solidFill>
                <a:schemeClr val="tx1">
                  <a:lumMod val="85000"/>
                  <a:lumOff val="15000"/>
                </a:schemeClr>
              </a:solidFill>
              <a:latin typeface="幼圆" pitchFamily="49" charset="-122"/>
              <a:ea typeface="幼圆" pitchFamily="49" charset="-122"/>
              <a:sym typeface="Arial" charset="0"/>
            </a:endParaRPr>
          </a:p>
        </p:txBody>
      </p:sp>
      <p:grpSp>
        <p:nvGrpSpPr>
          <p:cNvPr id="15" name="组合 14"/>
          <p:cNvGrpSpPr/>
          <p:nvPr/>
        </p:nvGrpSpPr>
        <p:grpSpPr>
          <a:xfrm>
            <a:off x="4701540" y="1375410"/>
            <a:ext cx="1385570" cy="1029335"/>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137775" y="4403725"/>
            <a:ext cx="1385570" cy="918845"/>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壹</a:t>
              </a:r>
              <a:endParaRPr lang="zh-CN" altLang="en-US" sz="4800" b="1" dirty="0">
                <a:latin typeface="幼圆" pitchFamily="49" charset="-122"/>
                <a:ea typeface="幼圆" pitchFamily="49" charset="-122"/>
              </a:endParaRPr>
            </a:p>
          </p:txBody>
        </p:sp>
      </p:grpSp>
      <p:sp>
        <p:nvSpPr>
          <p:cNvPr id="36" name="文本框 13"/>
          <p:cNvSpPr txBox="1">
            <a:spLocks noChangeArrowheads="1"/>
          </p:cNvSpPr>
          <p:nvPr/>
        </p:nvSpPr>
        <p:spPr bwMode="auto">
          <a:xfrm flipH="1">
            <a:off x="5219065" y="2252345"/>
            <a:ext cx="5923915" cy="1554480"/>
          </a:xfrm>
          <a:prstGeom prst="rect">
            <a:avLst/>
          </a:prstGeom>
          <a:noFill/>
          <a:ln w="9525">
            <a:noFill/>
            <a:miter lim="800000"/>
          </a:ln>
        </p:spPr>
        <p:txBody>
          <a:bodyPr wrap="square">
            <a:spAutoFit/>
          </a:bodyPr>
          <a:lstStyle/>
          <a:p>
            <a:pPr>
              <a:lnSpc>
                <a:spcPct val="120000"/>
              </a:lnSpc>
              <a:spcBef>
                <a:spcPct val="0"/>
              </a:spcBef>
            </a:pPr>
            <a:r>
              <a:rPr lang="zh-CN" altLang="en-US" sz="2000" dirty="0">
                <a:solidFill>
                  <a:schemeClr val="tx1">
                    <a:lumMod val="95000"/>
                    <a:lumOff val="5000"/>
                  </a:schemeClr>
                </a:solidFill>
                <a:latin typeface="幼圆" pitchFamily="49" charset="-122"/>
                <a:ea typeface="幼圆" pitchFamily="49" charset="-122"/>
                <a:cs typeface="+mn-ea"/>
                <a:sym typeface="+mn-lt"/>
              </a:rPr>
              <a:t>根据 Healthcare Executive Group进行的一项调查表明，2018年阿里医疗健康领域最主要的三个挑战分别是，临床数据分析、人口卫生服务机构状況以及基于疗效的支付体系。</a:t>
            </a:r>
            <a:endParaRPr lang="zh-CN" altLang="en-US" sz="2000" dirty="0">
              <a:solidFill>
                <a:schemeClr val="tx1">
                  <a:lumMod val="95000"/>
                  <a:lumOff val="5000"/>
                </a:schemeClr>
              </a:solidFill>
              <a:latin typeface="幼圆" pitchFamily="49" charset="-122"/>
              <a:ea typeface="幼圆" pitchFamily="49" charset="-122"/>
              <a:cs typeface="+mn-ea"/>
              <a:sym typeface="+mn-lt"/>
            </a:endParaRPr>
          </a:p>
        </p:txBody>
      </p:sp>
      <p:grpSp>
        <p:nvGrpSpPr>
          <p:cNvPr id="2" name="组合 1"/>
          <p:cNvGrpSpPr/>
          <p:nvPr/>
        </p:nvGrpSpPr>
        <p:grpSpPr>
          <a:xfrm>
            <a:off x="768350" y="642620"/>
            <a:ext cx="1144905" cy="1379855"/>
            <a:chOff x="1630673" y="1381941"/>
            <a:chExt cx="858526" cy="1035206"/>
          </a:xfrm>
        </p:grpSpPr>
        <p:grpSp>
          <p:nvGrpSpPr>
            <p:cNvPr id="3" name="组合 41"/>
            <p:cNvGrpSpPr/>
            <p:nvPr/>
          </p:nvGrpSpPr>
          <p:grpSpPr bwMode="auto">
            <a:xfrm flipH="1">
              <a:off x="1630673" y="1381941"/>
              <a:ext cx="858526" cy="1035206"/>
              <a:chOff x="2433484" y="1400177"/>
              <a:chExt cx="3510116" cy="4395940"/>
            </a:xfrm>
          </p:grpSpPr>
          <p:sp>
            <p:nvSpPr>
              <p:cNvPr id="4"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7" name="文本框 6"/>
            <p:cNvSpPr txBox="1"/>
            <p:nvPr/>
          </p:nvSpPr>
          <p:spPr>
            <a:xfrm>
              <a:off x="1742440" y="1649642"/>
              <a:ext cx="683259" cy="617408"/>
            </a:xfrm>
            <a:prstGeom prst="rect">
              <a:avLst/>
            </a:prstGeom>
            <a:noFill/>
          </p:spPr>
          <p:txBody>
            <a:bodyPr wrap="square" rtlCol="0">
              <a:spAutoFit/>
            </a:bodyPr>
            <a:lstStyle/>
            <a:p>
              <a:r>
                <a:rPr lang="zh-CN" altLang="en-US" sz="4800" b="1" dirty="0">
                  <a:latin typeface="幼圆" pitchFamily="49" charset="-122"/>
                  <a:ea typeface="幼圆" pitchFamily="49" charset="-122"/>
                </a:rPr>
                <a:t>一</a:t>
              </a:r>
              <a:endParaRPr lang="zh-CN" altLang="en-US" sz="4800" b="1" dirty="0">
                <a:latin typeface="幼圆" pitchFamily="49" charset="-122"/>
                <a:ea typeface="幼圆"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0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5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par>
                                <p:cTn id="42" presetID="26"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290">
                                          <p:stCondLst>
                                            <p:cond delay="0"/>
                                          </p:stCondLst>
                                        </p:cTn>
                                        <p:tgtEl>
                                          <p:spTgt spid="2"/>
                                        </p:tgtEl>
                                      </p:cBhvr>
                                    </p:animEffect>
                                    <p:anim calcmode="lin" valueType="num">
                                      <p:cBhvr>
                                        <p:cTn id="45"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48"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49"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50" dur="13">
                                          <p:stCondLst>
                                            <p:cond delay="325"/>
                                          </p:stCondLst>
                                        </p:cTn>
                                        <p:tgtEl>
                                          <p:spTgt spid="2"/>
                                        </p:tgtEl>
                                      </p:cBhvr>
                                      <p:to x="100000" y="60000"/>
                                    </p:animScale>
                                    <p:animScale>
                                      <p:cBhvr>
                                        <p:cTn id="51" dur="83" decel="50000">
                                          <p:stCondLst>
                                            <p:cond delay="338"/>
                                          </p:stCondLst>
                                        </p:cTn>
                                        <p:tgtEl>
                                          <p:spTgt spid="2"/>
                                        </p:tgtEl>
                                      </p:cBhvr>
                                      <p:to x="100000" y="100000"/>
                                    </p:animScale>
                                    <p:animScale>
                                      <p:cBhvr>
                                        <p:cTn id="52" dur="13">
                                          <p:stCondLst>
                                            <p:cond delay="656"/>
                                          </p:stCondLst>
                                        </p:cTn>
                                        <p:tgtEl>
                                          <p:spTgt spid="2"/>
                                        </p:tgtEl>
                                      </p:cBhvr>
                                      <p:to x="100000" y="80000"/>
                                    </p:animScale>
                                    <p:animScale>
                                      <p:cBhvr>
                                        <p:cTn id="53" dur="83" decel="50000">
                                          <p:stCondLst>
                                            <p:cond delay="669"/>
                                          </p:stCondLst>
                                        </p:cTn>
                                        <p:tgtEl>
                                          <p:spTgt spid="2"/>
                                        </p:tgtEl>
                                      </p:cBhvr>
                                      <p:to x="100000" y="100000"/>
                                    </p:animScale>
                                    <p:animScale>
                                      <p:cBhvr>
                                        <p:cTn id="54" dur="13">
                                          <p:stCondLst>
                                            <p:cond delay="821"/>
                                          </p:stCondLst>
                                        </p:cTn>
                                        <p:tgtEl>
                                          <p:spTgt spid="2"/>
                                        </p:tgtEl>
                                      </p:cBhvr>
                                      <p:to x="100000" y="90000"/>
                                    </p:animScale>
                                    <p:animScale>
                                      <p:cBhvr>
                                        <p:cTn id="55" dur="83" decel="50000">
                                          <p:stCondLst>
                                            <p:cond delay="834"/>
                                          </p:stCondLst>
                                        </p:cTn>
                                        <p:tgtEl>
                                          <p:spTgt spid="2"/>
                                        </p:tgtEl>
                                      </p:cBhvr>
                                      <p:to x="100000" y="100000"/>
                                    </p:animScale>
                                    <p:animScale>
                                      <p:cBhvr>
                                        <p:cTn id="56" dur="13">
                                          <p:stCondLst>
                                            <p:cond delay="904"/>
                                          </p:stCondLst>
                                        </p:cTn>
                                        <p:tgtEl>
                                          <p:spTgt spid="2"/>
                                        </p:tgtEl>
                                      </p:cBhvr>
                                      <p:to x="100000" y="95000"/>
                                    </p:animScale>
                                    <p:animScale>
                                      <p:cBhvr>
                                        <p:cTn id="57" dur="83" decel="50000">
                                          <p:stCondLst>
                                            <p:cond delay="917"/>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p:cNvSpPr txBox="1"/>
          <p:nvPr>
            <p:custDataLst>
              <p:tags r:id="rId1"/>
            </p:custDataLst>
          </p:nvPr>
        </p:nvSpPr>
        <p:spPr>
          <a:xfrm>
            <a:off x="810366" y="774310"/>
            <a:ext cx="3435233" cy="941794"/>
          </a:xfrm>
          <a:prstGeom prst="rect">
            <a:avLst/>
          </a:prstGeom>
          <a:solidFill>
            <a:schemeClr val="tx2"/>
          </a:solidFill>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charset="0"/>
              <a:buNone/>
              <a:defRPr sz="2800"/>
            </a:lvl1pPr>
            <a:lvl2pPr indent="0">
              <a:lnSpc>
                <a:spcPct val="90000"/>
              </a:lnSpc>
              <a:spcBef>
                <a:spcPts val="500"/>
              </a:spcBef>
              <a:buFont typeface="Arial" charset="0"/>
              <a:buNone/>
              <a:defRPr sz="2400"/>
            </a:lvl2pPr>
            <a:lvl3pPr indent="0">
              <a:lnSpc>
                <a:spcPct val="90000"/>
              </a:lnSpc>
              <a:spcBef>
                <a:spcPts val="500"/>
              </a:spcBef>
              <a:buFont typeface="Arial" charset="0"/>
              <a:buNone/>
              <a:defRPr sz="2000"/>
            </a:lvl3pPr>
            <a:lvl4pPr indent="0">
              <a:lnSpc>
                <a:spcPct val="90000"/>
              </a:lnSpc>
              <a:spcBef>
                <a:spcPts val="500"/>
              </a:spcBef>
              <a:buFont typeface="Arial" charset="0"/>
              <a:buNone/>
            </a:lvl4pPr>
            <a:lvl5pPr indent="0">
              <a:lnSpc>
                <a:spcPct val="90000"/>
              </a:lnSpc>
              <a:spcBef>
                <a:spcPts val="500"/>
              </a:spcBef>
              <a:buFont typeface="Arial" charset="0"/>
              <a:buNone/>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pPr algn="l"/>
            <a:r>
              <a:rPr lang="zh-CN" altLang="en-US" smtClean="0">
                <a:solidFill>
                  <a:schemeClr val="bg1"/>
                </a:solidFill>
                <a:latin typeface="+mj-lt"/>
                <a:ea typeface="+mj-ea"/>
                <a:cs typeface="+mj-cs"/>
              </a:rPr>
              <a:t> </a:t>
            </a:r>
            <a:r>
              <a:rPr lang="en-US" altLang="zh-CN" smtClean="0">
                <a:solidFill>
                  <a:schemeClr val="bg1"/>
                </a:solidFill>
                <a:latin typeface="+mj-lt"/>
                <a:ea typeface="+mj-ea"/>
                <a:cs typeface="+mj-cs"/>
              </a:rPr>
              <a:t>1</a:t>
            </a:r>
            <a:r>
              <a:rPr lang="zh-CN" altLang="en-US" smtClean="0">
                <a:solidFill>
                  <a:schemeClr val="bg1"/>
                </a:solidFill>
                <a:latin typeface="+mj-lt"/>
                <a:ea typeface="+mj-ea"/>
                <a:cs typeface="+mj-cs"/>
              </a:rPr>
              <a:t>.1.数据化程度低</a:t>
            </a:r>
            <a:endParaRPr lang="zh-CN" altLang="en-US" smtClean="0">
              <a:solidFill>
                <a:schemeClr val="bg1"/>
              </a:solidFill>
              <a:latin typeface="+mj-lt"/>
              <a:ea typeface="+mj-ea"/>
              <a:cs typeface="+mj-cs"/>
            </a:endParaRPr>
          </a:p>
        </p:txBody>
      </p:sp>
      <p:sp>
        <p:nvSpPr>
          <p:cNvPr id="13" name="文本占位符 8"/>
          <p:cNvSpPr txBox="1"/>
          <p:nvPr>
            <p:custDataLst>
              <p:tags r:id="rId2"/>
            </p:custDataLst>
          </p:nvPr>
        </p:nvSpPr>
        <p:spPr>
          <a:xfrm>
            <a:off x="810260" y="1815465"/>
            <a:ext cx="3435350" cy="3496310"/>
          </a:xfrm>
          <a:prstGeom prst="rect">
            <a:avLst/>
          </a:prstGeom>
          <a:ln>
            <a:solidFill>
              <a:schemeClr val="bg1">
                <a:lumMod val="85000"/>
              </a:schemeClr>
            </a:solidFill>
            <a:prstDash val="sysDash"/>
          </a:ln>
        </p:spPr>
        <p:txBody>
          <a:bodyPr lIns="144000" tIns="46800" rIns="144000" bIns="4680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400" smtClean="0">
                <a:solidFill>
                  <a:schemeClr val="tx1"/>
                </a:solidFill>
                <a:latin typeface="楷体" charset="0"/>
                <a:ea typeface="楷体" charset="0"/>
                <a:cs typeface="楷体" charset="0"/>
              </a:rPr>
              <a:t> 随着互联网的发展，医疗健康领域的数字化程度已经不断提高，不管是从医疗设备还是从医疗服务的角度来看，电子化的趋势也越来越明显。然而整体的数据化程度还相对偏低。</a:t>
            </a:r>
            <a:endParaRPr lang="zh-CN" altLang="en-US" sz="2400" smtClean="0">
              <a:solidFill>
                <a:schemeClr val="tx1"/>
              </a:solidFill>
              <a:latin typeface="楷体" charset="0"/>
              <a:ea typeface="楷体" charset="0"/>
              <a:cs typeface="楷体" charset="0"/>
            </a:endParaRPr>
          </a:p>
        </p:txBody>
      </p:sp>
      <p:sp>
        <p:nvSpPr>
          <p:cNvPr id="14" name="文本占位符 10"/>
          <p:cNvSpPr txBox="1"/>
          <p:nvPr>
            <p:custDataLst>
              <p:tags r:id="rId3"/>
            </p:custDataLst>
          </p:nvPr>
        </p:nvSpPr>
        <p:spPr>
          <a:xfrm>
            <a:off x="4486835" y="774311"/>
            <a:ext cx="3435233" cy="941794"/>
          </a:xfrm>
          <a:prstGeom prst="rect">
            <a:avLst/>
          </a:prstGeom>
          <a:solidFill>
            <a:schemeClr val="tx2"/>
          </a:solidFill>
          <a:ln>
            <a:solidFill>
              <a:schemeClr val="bg1">
                <a:lumMod val="85000"/>
              </a:schemeClr>
            </a:solidFill>
            <a:prstDash val="sysDash"/>
          </a:ln>
        </p:spPr>
        <p:txBody>
          <a:bodyPr anchor="ctr" anchorCtr="0">
            <a:normAutofit lnSpcReduction="10000"/>
          </a:bodyPr>
          <a:lstStyle>
            <a:defPPr>
              <a:defRPr lang="zh-CN"/>
            </a:defPPr>
            <a:lvl1pPr indent="0" algn="ctr">
              <a:lnSpc>
                <a:spcPct val="90000"/>
              </a:lnSpc>
              <a:spcBef>
                <a:spcPts val="1000"/>
              </a:spcBef>
              <a:buFont typeface="Arial" charset="0"/>
              <a:buNone/>
              <a:defRPr sz="2800"/>
            </a:lvl1pPr>
            <a:lvl2pPr indent="0">
              <a:lnSpc>
                <a:spcPct val="90000"/>
              </a:lnSpc>
              <a:spcBef>
                <a:spcPts val="500"/>
              </a:spcBef>
              <a:buFont typeface="Arial" charset="0"/>
              <a:buNone/>
              <a:defRPr sz="2400"/>
            </a:lvl2pPr>
            <a:lvl3pPr indent="0">
              <a:lnSpc>
                <a:spcPct val="90000"/>
              </a:lnSpc>
              <a:spcBef>
                <a:spcPts val="500"/>
              </a:spcBef>
              <a:buFont typeface="Arial" charset="0"/>
              <a:buNone/>
              <a:defRPr sz="2000"/>
            </a:lvl3pPr>
            <a:lvl4pPr indent="0">
              <a:lnSpc>
                <a:spcPct val="90000"/>
              </a:lnSpc>
              <a:spcBef>
                <a:spcPts val="500"/>
              </a:spcBef>
              <a:buFont typeface="Arial" charset="0"/>
              <a:buNone/>
            </a:lvl4pPr>
            <a:lvl5pPr indent="0">
              <a:lnSpc>
                <a:spcPct val="90000"/>
              </a:lnSpc>
              <a:spcBef>
                <a:spcPts val="500"/>
              </a:spcBef>
              <a:buFont typeface="Arial" charset="0"/>
              <a:buNone/>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pPr lvl="0" algn="ctr"/>
            <a:r>
              <a:rPr lang="zh-CN" altLang="en-US" smtClean="0">
                <a:solidFill>
                  <a:schemeClr val="bg1"/>
                </a:solidFill>
                <a:latin typeface="+mj-lt"/>
                <a:ea typeface="+mj-ea"/>
                <a:cs typeface="+mj-cs"/>
              </a:rPr>
              <a:t> </a:t>
            </a:r>
            <a:r>
              <a:rPr lang="en-US" altLang="zh-CN" smtClean="0">
                <a:solidFill>
                  <a:schemeClr val="bg1"/>
                </a:solidFill>
                <a:latin typeface="+mj-lt"/>
                <a:ea typeface="+mj-ea"/>
                <a:cs typeface="+mj-cs"/>
              </a:rPr>
              <a:t>1</a:t>
            </a:r>
            <a:r>
              <a:rPr lang="zh-CN" altLang="en-US" smtClean="0">
                <a:solidFill>
                  <a:schemeClr val="bg1"/>
                </a:solidFill>
                <a:latin typeface="+mj-lt"/>
                <a:ea typeface="+mj-ea"/>
                <a:cs typeface="+mj-cs"/>
              </a:rPr>
              <a:t>.2.医疗机构</a:t>
            </a:r>
            <a:endParaRPr lang="zh-CN" altLang="en-US" smtClean="0">
              <a:solidFill>
                <a:schemeClr val="bg1"/>
              </a:solidFill>
              <a:latin typeface="+mj-lt"/>
              <a:ea typeface="+mj-ea"/>
              <a:cs typeface="+mj-cs"/>
            </a:endParaRPr>
          </a:p>
          <a:p>
            <a:pPr lvl="0" algn="ctr"/>
            <a:r>
              <a:rPr lang="zh-CN" altLang="en-US" smtClean="0">
                <a:solidFill>
                  <a:schemeClr val="bg1"/>
                </a:solidFill>
                <a:latin typeface="+mj-lt"/>
                <a:ea typeface="+mj-ea"/>
                <a:cs typeface="+mj-cs"/>
              </a:rPr>
              <a:t>       相互孤立</a:t>
            </a:r>
            <a:endParaRPr lang="zh-CN" altLang="en-US" smtClean="0">
              <a:solidFill>
                <a:schemeClr val="bg1"/>
              </a:solidFill>
              <a:latin typeface="+mj-lt"/>
              <a:ea typeface="+mj-ea"/>
              <a:cs typeface="+mj-cs"/>
            </a:endParaRPr>
          </a:p>
        </p:txBody>
      </p:sp>
      <p:sp>
        <p:nvSpPr>
          <p:cNvPr id="15" name="文本占位符 7"/>
          <p:cNvSpPr txBox="1"/>
          <p:nvPr>
            <p:custDataLst>
              <p:tags r:id="rId4"/>
            </p:custDataLst>
          </p:nvPr>
        </p:nvSpPr>
        <p:spPr>
          <a:xfrm>
            <a:off x="4486910" y="1815465"/>
            <a:ext cx="3435350" cy="3547110"/>
          </a:xfrm>
          <a:prstGeom prst="rect">
            <a:avLst/>
          </a:prstGeom>
          <a:ln>
            <a:solidFill>
              <a:schemeClr val="bg1">
                <a:lumMod val="85000"/>
              </a:schemeClr>
            </a:solidFill>
            <a:prstDash val="sysDash"/>
          </a:ln>
        </p:spPr>
        <p:txBody>
          <a:bodyPr vert="horz" lIns="144000" tIns="46800" rIns="144000" bIns="46800" rtlCol="0">
            <a:no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400" smtClean="0">
                <a:solidFill>
                  <a:schemeClr val="tx1"/>
                </a:solidFill>
                <a:latin typeface="楷体" charset="0"/>
                <a:ea typeface="楷体" charset="0"/>
              </a:rPr>
              <a:t>由于数据化程度低，各医院之间存在着明显的信息不对称现象。病人信息无法同步，由此带来了巨大的人力物力的浪费，降低了行业的效率，阻碍行业快速发展。</a:t>
            </a:r>
            <a:endParaRPr lang="zh-CN" altLang="en-US" sz="2400" smtClean="0">
              <a:solidFill>
                <a:schemeClr val="tx1"/>
              </a:solidFill>
              <a:latin typeface="楷体" charset="0"/>
              <a:ea typeface="楷体" charset="0"/>
            </a:endParaRPr>
          </a:p>
        </p:txBody>
      </p:sp>
      <p:sp>
        <p:nvSpPr>
          <p:cNvPr id="16" name="文本占位符 11"/>
          <p:cNvSpPr txBox="1"/>
          <p:nvPr>
            <p:custDataLst>
              <p:tags r:id="rId5"/>
            </p:custDataLst>
          </p:nvPr>
        </p:nvSpPr>
        <p:spPr>
          <a:xfrm>
            <a:off x="8163304" y="774310"/>
            <a:ext cx="3435233" cy="941794"/>
          </a:xfrm>
          <a:prstGeom prst="rect">
            <a:avLst/>
          </a:prstGeom>
          <a:solidFill>
            <a:schemeClr val="tx2"/>
          </a:solidFill>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charset="0"/>
              <a:buNone/>
              <a:defRPr sz="2800"/>
            </a:lvl1pPr>
            <a:lvl2pPr indent="0">
              <a:lnSpc>
                <a:spcPct val="90000"/>
              </a:lnSpc>
              <a:spcBef>
                <a:spcPts val="500"/>
              </a:spcBef>
              <a:buFont typeface="Arial" charset="0"/>
              <a:buNone/>
              <a:defRPr sz="2400"/>
            </a:lvl2pPr>
            <a:lvl3pPr indent="0">
              <a:lnSpc>
                <a:spcPct val="90000"/>
              </a:lnSpc>
              <a:spcBef>
                <a:spcPts val="500"/>
              </a:spcBef>
              <a:buFont typeface="Arial" charset="0"/>
              <a:buNone/>
              <a:defRPr sz="2000"/>
            </a:lvl3pPr>
            <a:lvl4pPr indent="0">
              <a:lnSpc>
                <a:spcPct val="90000"/>
              </a:lnSpc>
              <a:spcBef>
                <a:spcPts val="500"/>
              </a:spcBef>
              <a:buFont typeface="Arial" charset="0"/>
              <a:buNone/>
            </a:lvl4pPr>
            <a:lvl5pPr indent="0">
              <a:lnSpc>
                <a:spcPct val="90000"/>
              </a:lnSpc>
              <a:spcBef>
                <a:spcPts val="500"/>
              </a:spcBef>
              <a:buFont typeface="Arial" charset="0"/>
              <a:buNone/>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pPr algn="l"/>
            <a:r>
              <a:rPr lang="en-US" altLang="zh-CN" smtClean="0">
                <a:solidFill>
                  <a:schemeClr val="bg1"/>
                </a:solidFill>
                <a:latin typeface="+mj-lt"/>
                <a:ea typeface="+mj-ea"/>
                <a:cs typeface="+mj-cs"/>
              </a:rPr>
              <a:t>1</a:t>
            </a:r>
            <a:r>
              <a:rPr lang="zh-CN" altLang="en-US" smtClean="0">
                <a:solidFill>
                  <a:schemeClr val="bg1"/>
                </a:solidFill>
                <a:latin typeface="+mj-lt"/>
                <a:ea typeface="+mj-ea"/>
                <a:cs typeface="+mj-cs"/>
              </a:rPr>
              <a:t>.3.网络安全压力大</a:t>
            </a:r>
            <a:endParaRPr lang="zh-CN" altLang="en-US" smtClean="0">
              <a:solidFill>
                <a:schemeClr val="bg1"/>
              </a:solidFill>
              <a:latin typeface="+mj-lt"/>
              <a:ea typeface="+mj-ea"/>
              <a:cs typeface="+mj-cs"/>
            </a:endParaRPr>
          </a:p>
        </p:txBody>
      </p:sp>
      <p:sp>
        <p:nvSpPr>
          <p:cNvPr id="17" name="文本占位符 13"/>
          <p:cNvSpPr txBox="1"/>
          <p:nvPr>
            <p:custDataLst>
              <p:tags r:id="rId6"/>
            </p:custDataLst>
          </p:nvPr>
        </p:nvSpPr>
        <p:spPr>
          <a:xfrm>
            <a:off x="8163560" y="1815465"/>
            <a:ext cx="3435350" cy="3648075"/>
          </a:xfrm>
          <a:prstGeom prst="rect">
            <a:avLst/>
          </a:prstGeom>
          <a:ln>
            <a:solidFill>
              <a:schemeClr val="bg1">
                <a:lumMod val="85000"/>
              </a:schemeClr>
            </a:solidFill>
            <a:prstDash val="sysDash"/>
          </a:ln>
        </p:spPr>
        <p:txBody>
          <a:bodyPr vert="horz" lIns="144000" tIns="46800" rIns="144000" bIns="46800" rtlCol="0">
            <a:norm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400" smtClean="0">
                <a:solidFill>
                  <a:schemeClr val="tx1"/>
                </a:solidFill>
                <a:latin typeface="楷体" charset="0"/>
                <a:ea typeface="楷体" charset="0"/>
                <a:cs typeface="楷体" charset="0"/>
              </a:rPr>
              <a:t>虽然法律法规明确保障医疗健東领域的数据安全和隐私，但是互联网的快速发展，使得越来越多的设备开始入网，给网络安全工作带来巨大隐患。</a:t>
            </a:r>
            <a:endParaRPr lang="zh-CN" altLang="en-US" sz="2400" smtClean="0">
              <a:solidFill>
                <a:schemeClr val="tx1"/>
              </a:solidFill>
              <a:latin typeface="楷体" charset="0"/>
              <a:ea typeface="楷体" charset="0"/>
              <a:cs typeface="楷体" charset="0"/>
            </a:endParaRPr>
          </a:p>
        </p:txBody>
      </p:sp>
      <p:sp>
        <p:nvSpPr>
          <p:cNvPr id="4" name="文本框 3"/>
          <p:cNvSpPr txBox="1"/>
          <p:nvPr/>
        </p:nvSpPr>
        <p:spPr>
          <a:xfrm>
            <a:off x="2851785" y="5362575"/>
            <a:ext cx="6705600" cy="1188720"/>
          </a:xfrm>
          <a:prstGeom prst="rect">
            <a:avLst/>
          </a:prstGeom>
          <a:noFill/>
        </p:spPr>
        <p:txBody>
          <a:bodyPr wrap="square" rtlCol="0">
            <a:noAutofit/>
          </a:bodyPr>
          <a:lstStyle/>
          <a:p>
            <a:pPr algn="ctr">
              <a:lnSpc>
                <a:spcPct val="100000"/>
              </a:lnSpc>
            </a:pPr>
            <a:r>
              <a:rPr lang="zh-CN" altLang="en-US" sz="2400">
                <a:solidFill>
                  <a:schemeClr val="accent4"/>
                </a:solidFill>
                <a:latin typeface="楷体" charset="0"/>
                <a:ea typeface="楷体" charset="0"/>
              </a:rPr>
              <a:t>除此之外，医疗健康领域还面临着诸多问题，比如医疗成本高、医疗资源不匹配、患者医疗体验差等等，在此不进行叙述。</a:t>
            </a:r>
            <a:endParaRPr lang="zh-CN" altLang="en-US" sz="2400">
              <a:solidFill>
                <a:schemeClr val="accent4"/>
              </a:solidFill>
              <a:latin typeface="楷体" charset="0"/>
              <a:ea typeface="楷体" charset="0"/>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1432560"/>
          </a:xfrm>
          <a:prstGeom prst="rect">
            <a:avLst/>
          </a:prstGeom>
          <a:noFill/>
          <a:ln w="9525">
            <a:noFill/>
            <a:miter lim="800000"/>
          </a:ln>
        </p:spPr>
        <p:txBody>
          <a:bodyPr wrap="square">
            <a:spAutoFit/>
          </a:bodyPr>
          <a:lstStyle/>
          <a:p>
            <a:pPr indent="0" algn="ctr">
              <a:buNone/>
            </a:pPr>
            <a:r>
              <a:rPr lang="en-US" altLang="zh-CN" sz="4400" dirty="0">
                <a:solidFill>
                  <a:schemeClr val="tx1">
                    <a:lumMod val="85000"/>
                    <a:lumOff val="15000"/>
                  </a:schemeClr>
                </a:solidFill>
                <a:latin typeface="幼圆" pitchFamily="49" charset="-122"/>
                <a:ea typeface="幼圆" pitchFamily="49" charset="-122"/>
                <a:sym typeface="Arial" charset="0"/>
              </a:rPr>
              <a:t>医疗健康领域</a:t>
            </a:r>
            <a:endParaRPr lang="en-US" altLang="zh-CN" sz="4400" dirty="0">
              <a:solidFill>
                <a:schemeClr val="tx1">
                  <a:lumMod val="85000"/>
                  <a:lumOff val="15000"/>
                </a:schemeClr>
              </a:solidFill>
              <a:latin typeface="幼圆" pitchFamily="49" charset="-122"/>
              <a:ea typeface="幼圆" pitchFamily="49" charset="-122"/>
              <a:sym typeface="Arial" charset="0"/>
            </a:endParaRPr>
          </a:p>
          <a:p>
            <a:pPr indent="0" algn="ctr">
              <a:buNone/>
            </a:pPr>
            <a:r>
              <a:rPr lang="en-US" altLang="zh-CN" sz="4400" dirty="0">
                <a:solidFill>
                  <a:schemeClr val="tx1">
                    <a:lumMod val="85000"/>
                    <a:lumOff val="15000"/>
                  </a:schemeClr>
                </a:solidFill>
                <a:latin typeface="幼圆" pitchFamily="49" charset="-122"/>
                <a:ea typeface="幼圆" pitchFamily="49" charset="-122"/>
                <a:sym typeface="Arial" charset="0"/>
              </a:rPr>
              <a:t>发展趋势</a:t>
            </a:r>
            <a:endParaRPr lang="en-US" altLang="zh-CN" sz="4400" dirty="0">
              <a:solidFill>
                <a:schemeClr val="tx1">
                  <a:lumMod val="85000"/>
                  <a:lumOff val="15000"/>
                </a:schemeClr>
              </a:solidFill>
              <a:latin typeface="幼圆" pitchFamily="49" charset="-122"/>
              <a:ea typeface="幼圆" pitchFamily="49" charset="-122"/>
              <a:sym typeface="Arial" charset="0"/>
            </a:endParaRPr>
          </a:p>
        </p:txBody>
      </p:sp>
      <p:grpSp>
        <p:nvGrpSpPr>
          <p:cNvPr id="15" name="组合 14"/>
          <p:cNvGrpSpPr/>
          <p:nvPr/>
        </p:nvGrpSpPr>
        <p:grpSpPr>
          <a:xfrm>
            <a:off x="4472940" y="1236980"/>
            <a:ext cx="1385570" cy="1029335"/>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400030" y="4301490"/>
            <a:ext cx="1385570" cy="918845"/>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贰</a:t>
              </a:r>
              <a:endParaRPr lang="zh-CN" altLang="en-US" sz="4800" b="1" dirty="0">
                <a:latin typeface="幼圆" pitchFamily="49" charset="-122"/>
                <a:ea typeface="幼圆" pitchFamily="49" charset="-122"/>
              </a:endParaRPr>
            </a:p>
          </p:txBody>
        </p:sp>
      </p:grpSp>
      <p:sp>
        <p:nvSpPr>
          <p:cNvPr id="36" name="文本框 13"/>
          <p:cNvSpPr txBox="1">
            <a:spLocks noChangeArrowheads="1"/>
          </p:cNvSpPr>
          <p:nvPr/>
        </p:nvSpPr>
        <p:spPr bwMode="auto">
          <a:xfrm flipH="1">
            <a:off x="4908550" y="2637790"/>
            <a:ext cx="6566535" cy="184658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itchFamily="49" charset="-122"/>
                <a:ea typeface="幼圆" pitchFamily="49" charset="-122"/>
                <a:cs typeface="+mn-ea"/>
                <a:sym typeface="+mn-lt"/>
              </a:rPr>
              <a:t> 一方面随着人民生活水平显著提升，对健康以及美好生活的需求越来越大，另一方面随着互联网的发展，医疗健康领域数字化发展已经成为各国家医疗领域的首要发展方向</a:t>
            </a:r>
            <a:endParaRPr lang="zh-CN" altLang="en-US" sz="2400" dirty="0">
              <a:solidFill>
                <a:schemeClr val="tx1">
                  <a:lumMod val="95000"/>
                  <a:lumOff val="5000"/>
                </a:schemeClr>
              </a:solidFill>
              <a:latin typeface="幼圆" pitchFamily="49" charset="-122"/>
              <a:ea typeface="幼圆"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9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4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p:cNvSpPr txBox="1"/>
          <p:nvPr>
            <p:custDataLst>
              <p:tags r:id="rId1"/>
            </p:custDataLst>
          </p:nvPr>
        </p:nvSpPr>
        <p:spPr>
          <a:xfrm>
            <a:off x="1047221" y="808600"/>
            <a:ext cx="3204000" cy="878400"/>
          </a:xfrm>
          <a:prstGeom prst="rect">
            <a:avLst/>
          </a:prstGeom>
          <a:solidFill>
            <a:schemeClr val="tx2"/>
          </a:solidFill>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charset="0"/>
              <a:buNone/>
              <a:defRPr sz="2800"/>
            </a:lvl1pPr>
            <a:lvl2pPr indent="0">
              <a:lnSpc>
                <a:spcPct val="90000"/>
              </a:lnSpc>
              <a:spcBef>
                <a:spcPts val="500"/>
              </a:spcBef>
              <a:buFont typeface="Arial" charset="0"/>
              <a:buNone/>
              <a:defRPr sz="2400"/>
            </a:lvl2pPr>
            <a:lvl3pPr indent="0">
              <a:lnSpc>
                <a:spcPct val="90000"/>
              </a:lnSpc>
              <a:spcBef>
                <a:spcPts val="500"/>
              </a:spcBef>
              <a:buFont typeface="Arial" charset="0"/>
              <a:buNone/>
              <a:defRPr sz="2000"/>
            </a:lvl3pPr>
            <a:lvl4pPr indent="0">
              <a:lnSpc>
                <a:spcPct val="90000"/>
              </a:lnSpc>
              <a:spcBef>
                <a:spcPts val="500"/>
              </a:spcBef>
              <a:buFont typeface="Arial" charset="0"/>
              <a:buNone/>
            </a:lvl4pPr>
            <a:lvl5pPr indent="0">
              <a:lnSpc>
                <a:spcPct val="90000"/>
              </a:lnSpc>
              <a:spcBef>
                <a:spcPts val="500"/>
              </a:spcBef>
              <a:buFont typeface="Arial" charset="0"/>
              <a:buNone/>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pPr algn="l"/>
            <a:r>
              <a:rPr lang="zh-CN" altLang="en-US" sz="2400" smtClean="0">
                <a:solidFill>
                  <a:schemeClr val="bg1"/>
                </a:solidFill>
                <a:latin typeface="+mj-lt"/>
                <a:ea typeface="+mj-ea"/>
                <a:cs typeface="+mj-cs"/>
              </a:rPr>
              <a:t> </a:t>
            </a:r>
            <a:r>
              <a:rPr lang="en-US" altLang="zh-CN" sz="2400" smtClean="0">
                <a:solidFill>
                  <a:schemeClr val="bg1"/>
                </a:solidFill>
                <a:latin typeface="+mj-lt"/>
                <a:ea typeface="+mj-ea"/>
                <a:cs typeface="+mj-cs"/>
              </a:rPr>
              <a:t>2</a:t>
            </a:r>
            <a:r>
              <a:rPr lang="zh-CN" altLang="en-US" sz="2400" smtClean="0">
                <a:solidFill>
                  <a:schemeClr val="bg1"/>
                </a:solidFill>
                <a:latin typeface="+mj-lt"/>
                <a:ea typeface="+mj-ea"/>
                <a:cs typeface="+mj-cs"/>
              </a:rPr>
              <a:t>.1.医疗健康数字化</a:t>
            </a:r>
            <a:endParaRPr lang="zh-CN" altLang="en-US" sz="2400" smtClean="0">
              <a:solidFill>
                <a:schemeClr val="bg1"/>
              </a:solidFill>
              <a:latin typeface="+mj-lt"/>
              <a:ea typeface="+mj-ea"/>
              <a:cs typeface="+mj-cs"/>
            </a:endParaRPr>
          </a:p>
        </p:txBody>
      </p:sp>
      <p:sp>
        <p:nvSpPr>
          <p:cNvPr id="13" name="文本占位符 8"/>
          <p:cNvSpPr txBox="1"/>
          <p:nvPr>
            <p:custDataLst>
              <p:tags r:id="rId2"/>
            </p:custDataLst>
          </p:nvPr>
        </p:nvSpPr>
        <p:spPr>
          <a:xfrm>
            <a:off x="1047221" y="1779945"/>
            <a:ext cx="3204000" cy="4003200"/>
          </a:xfrm>
          <a:prstGeom prst="rect">
            <a:avLst/>
          </a:prstGeom>
          <a:ln>
            <a:solidFill>
              <a:schemeClr val="bg1">
                <a:lumMod val="85000"/>
              </a:schemeClr>
            </a:solidFill>
            <a:prstDash val="sysDash"/>
          </a:ln>
        </p:spPr>
        <p:txBody>
          <a:bodyPr lIns="144000" tIns="46800" rIns="144000" bIns="46800">
            <a:normAutofit fontScale="85000" lnSpcReduction="10000"/>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a:lnSpc>
                <a:spcPct val="100000"/>
              </a:lnSpc>
            </a:pPr>
            <a:r>
              <a:rPr lang="zh-CN" altLang="zh-CN" sz="2400" dirty="0">
                <a:latin typeface="楷体" charset="0"/>
                <a:ea typeface="楷体" charset="0"/>
              </a:rPr>
              <a:t>随着互联网的发展，各行各业都在进行数据化改造，医疗健東领域也不例外</a:t>
            </a:r>
            <a:r>
              <a:rPr lang="zh-CN" altLang="zh-CN" sz="2400" dirty="0" smtClean="0">
                <a:latin typeface="楷体" charset="0"/>
                <a:ea typeface="楷体" charset="0"/>
              </a:rPr>
              <a:t>。从</a:t>
            </a:r>
            <a:r>
              <a:rPr lang="zh-CN" altLang="zh-CN" sz="2400" dirty="0">
                <a:latin typeface="楷体" charset="0"/>
                <a:ea typeface="楷体" charset="0"/>
              </a:rPr>
              <a:t>各国在医疗健康领域的数字化的政策支持来看，其数字化进程会不断加快。从市场表现来看，主流三甲医院的数字化改造相对比较成熟，中等偏下医院的数字化程度较低，未来会逐步向下沉淀，在全行业实现数字化。</a:t>
            </a:r>
            <a:endParaRPr lang="zh-CN" altLang="zh-CN" sz="2400" dirty="0">
              <a:latin typeface="楷体" charset="0"/>
              <a:ea typeface="楷体" charset="0"/>
            </a:endParaRPr>
          </a:p>
          <a:p>
            <a:pPr>
              <a:lnSpc>
                <a:spcPct val="100000"/>
              </a:lnSpc>
            </a:pPr>
            <a:endParaRPr lang="zh-CN" altLang="zh-CN" sz="2400" dirty="0">
              <a:latin typeface="楷体" charset="0"/>
              <a:ea typeface="楷体" charset="0"/>
            </a:endParaRPr>
          </a:p>
          <a:p>
            <a:endParaRPr lang="zh-CN" altLang="en-US" sz="1800" dirty="0" smtClean="0">
              <a:solidFill>
                <a:schemeClr val="tx1"/>
              </a:solidFill>
              <a:latin typeface="楷体" charset="0"/>
              <a:ea typeface="楷体" charset="0"/>
            </a:endParaRPr>
          </a:p>
        </p:txBody>
      </p:sp>
      <p:sp>
        <p:nvSpPr>
          <p:cNvPr id="14" name="文本占位符 10"/>
          <p:cNvSpPr txBox="1"/>
          <p:nvPr>
            <p:custDataLst>
              <p:tags r:id="rId3"/>
            </p:custDataLst>
          </p:nvPr>
        </p:nvSpPr>
        <p:spPr>
          <a:xfrm>
            <a:off x="4476219" y="808601"/>
            <a:ext cx="3204000" cy="878400"/>
          </a:xfrm>
          <a:prstGeom prst="rect">
            <a:avLst/>
          </a:prstGeom>
          <a:solidFill>
            <a:schemeClr val="tx2"/>
          </a:solidFill>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charset="0"/>
              <a:buNone/>
              <a:defRPr sz="2800"/>
            </a:lvl1pPr>
            <a:lvl2pPr indent="0">
              <a:lnSpc>
                <a:spcPct val="90000"/>
              </a:lnSpc>
              <a:spcBef>
                <a:spcPts val="500"/>
              </a:spcBef>
              <a:buFont typeface="Arial" charset="0"/>
              <a:buNone/>
              <a:defRPr sz="2400"/>
            </a:lvl2pPr>
            <a:lvl3pPr indent="0">
              <a:lnSpc>
                <a:spcPct val="90000"/>
              </a:lnSpc>
              <a:spcBef>
                <a:spcPts val="500"/>
              </a:spcBef>
              <a:buFont typeface="Arial" charset="0"/>
              <a:buNone/>
              <a:defRPr sz="2000"/>
            </a:lvl3pPr>
            <a:lvl4pPr indent="0">
              <a:lnSpc>
                <a:spcPct val="90000"/>
              </a:lnSpc>
              <a:spcBef>
                <a:spcPts val="500"/>
              </a:spcBef>
              <a:buFont typeface="Arial" charset="0"/>
              <a:buNone/>
            </a:lvl4pPr>
            <a:lvl5pPr indent="0">
              <a:lnSpc>
                <a:spcPct val="90000"/>
              </a:lnSpc>
              <a:spcBef>
                <a:spcPts val="500"/>
              </a:spcBef>
              <a:buFont typeface="Arial" charset="0"/>
              <a:buNone/>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pPr algn="l"/>
            <a:r>
              <a:rPr lang="en-US" altLang="zh-CN" sz="2400" smtClean="0">
                <a:solidFill>
                  <a:schemeClr val="bg1"/>
                </a:solidFill>
                <a:latin typeface="+mj-lt"/>
                <a:ea typeface="+mj-ea"/>
                <a:cs typeface="+mj-cs"/>
              </a:rPr>
              <a:t>2</a:t>
            </a:r>
            <a:r>
              <a:rPr lang="zh-CN" altLang="en-US" sz="2400" smtClean="0">
                <a:solidFill>
                  <a:schemeClr val="bg1"/>
                </a:solidFill>
                <a:latin typeface="+mj-lt"/>
                <a:ea typeface="+mj-ea"/>
                <a:cs typeface="+mj-cs"/>
              </a:rPr>
              <a:t>.2.医疗健康数据共享</a:t>
            </a:r>
            <a:endParaRPr lang="zh-CN" altLang="en-US" sz="2400" smtClean="0">
              <a:solidFill>
                <a:schemeClr val="bg1"/>
              </a:solidFill>
              <a:latin typeface="+mj-lt"/>
              <a:ea typeface="+mj-ea"/>
              <a:cs typeface="+mj-cs"/>
            </a:endParaRPr>
          </a:p>
        </p:txBody>
      </p:sp>
      <p:sp>
        <p:nvSpPr>
          <p:cNvPr id="15" name="文本占位符 7"/>
          <p:cNvSpPr txBox="1"/>
          <p:nvPr>
            <p:custDataLst>
              <p:tags r:id="rId4"/>
            </p:custDataLst>
          </p:nvPr>
        </p:nvSpPr>
        <p:spPr>
          <a:xfrm>
            <a:off x="4476221" y="1779944"/>
            <a:ext cx="3204000" cy="4003199"/>
          </a:xfrm>
          <a:prstGeom prst="rect">
            <a:avLst/>
          </a:prstGeom>
          <a:ln>
            <a:solidFill>
              <a:schemeClr val="bg1">
                <a:lumMod val="85000"/>
              </a:schemeClr>
            </a:solidFill>
            <a:prstDash val="sysDash"/>
          </a:ln>
        </p:spPr>
        <p:txBody>
          <a:bodyPr vert="horz" lIns="144000" tIns="46800" rIns="144000" bIns="46800" rtlCol="0">
            <a:norm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400" dirty="0" smtClean="0">
                <a:solidFill>
                  <a:schemeClr val="tx1"/>
                </a:solidFill>
                <a:latin typeface="楷体" charset="0"/>
                <a:ea typeface="楷体" charset="0"/>
              </a:rPr>
              <a:t>随着安全隐私问题得到有效解决，数据在未来将实现共享。</a:t>
            </a:r>
            <a:endParaRPr lang="zh-CN" altLang="en-US" sz="2400" dirty="0" smtClean="0">
              <a:solidFill>
                <a:schemeClr val="tx1"/>
              </a:solidFill>
              <a:latin typeface="楷体" charset="0"/>
              <a:ea typeface="楷体" charset="0"/>
            </a:endParaRPr>
          </a:p>
        </p:txBody>
      </p:sp>
      <p:sp>
        <p:nvSpPr>
          <p:cNvPr id="16" name="文本占位符 11"/>
          <p:cNvSpPr txBox="1"/>
          <p:nvPr>
            <p:custDataLst>
              <p:tags r:id="rId5"/>
            </p:custDataLst>
          </p:nvPr>
        </p:nvSpPr>
        <p:spPr>
          <a:xfrm>
            <a:off x="7905218" y="808600"/>
            <a:ext cx="3204000" cy="878400"/>
          </a:xfrm>
          <a:prstGeom prst="rect">
            <a:avLst/>
          </a:prstGeom>
          <a:solidFill>
            <a:schemeClr val="tx2"/>
          </a:solidFill>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charset="0"/>
              <a:buNone/>
              <a:defRPr sz="2800"/>
            </a:lvl1pPr>
            <a:lvl2pPr indent="0">
              <a:lnSpc>
                <a:spcPct val="90000"/>
              </a:lnSpc>
              <a:spcBef>
                <a:spcPts val="500"/>
              </a:spcBef>
              <a:buFont typeface="Arial" charset="0"/>
              <a:buNone/>
              <a:defRPr sz="2400"/>
            </a:lvl2pPr>
            <a:lvl3pPr indent="0">
              <a:lnSpc>
                <a:spcPct val="90000"/>
              </a:lnSpc>
              <a:spcBef>
                <a:spcPts val="500"/>
              </a:spcBef>
              <a:buFont typeface="Arial" charset="0"/>
              <a:buNone/>
              <a:defRPr sz="2000"/>
            </a:lvl3pPr>
            <a:lvl4pPr indent="0">
              <a:lnSpc>
                <a:spcPct val="90000"/>
              </a:lnSpc>
              <a:spcBef>
                <a:spcPts val="500"/>
              </a:spcBef>
              <a:buFont typeface="Arial" charset="0"/>
              <a:buNone/>
            </a:lvl4pPr>
            <a:lvl5pPr indent="0">
              <a:lnSpc>
                <a:spcPct val="90000"/>
              </a:lnSpc>
              <a:spcBef>
                <a:spcPts val="500"/>
              </a:spcBef>
              <a:buFont typeface="Arial" charset="0"/>
              <a:buNone/>
            </a:lvl5pPr>
            <a:lvl6pPr marL="2514600" indent="-228600">
              <a:lnSpc>
                <a:spcPct val="90000"/>
              </a:lnSpc>
              <a:spcBef>
                <a:spcPts val="500"/>
              </a:spcBef>
              <a:buFont typeface="Arial" charset="0"/>
              <a:buChar char="•"/>
            </a:lvl6pPr>
            <a:lvl7pPr marL="2971800" indent="-228600">
              <a:lnSpc>
                <a:spcPct val="90000"/>
              </a:lnSpc>
              <a:spcBef>
                <a:spcPts val="500"/>
              </a:spcBef>
              <a:buFont typeface="Arial" charset="0"/>
              <a:buChar char="•"/>
            </a:lvl7pPr>
            <a:lvl8pPr marL="3429000" indent="-228600">
              <a:lnSpc>
                <a:spcPct val="90000"/>
              </a:lnSpc>
              <a:spcBef>
                <a:spcPts val="500"/>
              </a:spcBef>
              <a:buFont typeface="Arial" charset="0"/>
              <a:buChar char="•"/>
            </a:lvl8pPr>
            <a:lvl9pPr marL="3886200" indent="-228600">
              <a:lnSpc>
                <a:spcPct val="90000"/>
              </a:lnSpc>
              <a:spcBef>
                <a:spcPts val="500"/>
              </a:spcBef>
              <a:buFont typeface="Arial" charset="0"/>
              <a:buChar char="•"/>
            </a:lvl9pPr>
          </a:lstStyle>
          <a:p>
            <a:pPr algn="l"/>
            <a:r>
              <a:rPr lang="en-US" altLang="zh-CN" sz="2400" smtClean="0">
                <a:solidFill>
                  <a:schemeClr val="bg1"/>
                </a:solidFill>
                <a:latin typeface="+mj-lt"/>
                <a:ea typeface="+mj-ea"/>
                <a:cs typeface="+mj-cs"/>
              </a:rPr>
              <a:t>2</a:t>
            </a:r>
            <a:r>
              <a:rPr lang="zh-CN" altLang="en-US" sz="2400" smtClean="0">
                <a:solidFill>
                  <a:schemeClr val="bg1"/>
                </a:solidFill>
                <a:latin typeface="+mj-lt"/>
                <a:ea typeface="+mj-ea"/>
                <a:cs typeface="+mj-cs"/>
              </a:rPr>
              <a:t>.3.精准定制化医疗</a:t>
            </a:r>
            <a:endParaRPr lang="zh-CN" altLang="en-US" sz="2400" smtClean="0">
              <a:solidFill>
                <a:schemeClr val="bg1"/>
              </a:solidFill>
              <a:latin typeface="+mj-lt"/>
              <a:ea typeface="+mj-ea"/>
              <a:cs typeface="+mj-cs"/>
            </a:endParaRPr>
          </a:p>
        </p:txBody>
      </p:sp>
      <p:sp>
        <p:nvSpPr>
          <p:cNvPr id="17" name="文本占位符 13"/>
          <p:cNvSpPr txBox="1"/>
          <p:nvPr>
            <p:custDataLst>
              <p:tags r:id="rId6"/>
            </p:custDataLst>
          </p:nvPr>
        </p:nvSpPr>
        <p:spPr>
          <a:xfrm>
            <a:off x="7905217" y="1779943"/>
            <a:ext cx="3204001" cy="4003199"/>
          </a:xfrm>
          <a:prstGeom prst="rect">
            <a:avLst/>
          </a:prstGeom>
          <a:ln>
            <a:solidFill>
              <a:schemeClr val="bg1">
                <a:lumMod val="85000"/>
              </a:schemeClr>
            </a:solidFill>
            <a:prstDash val="sysDash"/>
          </a:ln>
        </p:spPr>
        <p:txBody>
          <a:bodyPr vert="horz" lIns="144000" tIns="46800" rIns="144000" bIns="46800" rtlCol="0">
            <a:noAutofit/>
          </a:bodyPr>
          <a:lstStyle>
            <a:lvl1pPr marL="228600" indent="-228600" algn="l" defTabSz="914400" rtl="0" eaLnBrk="1" latinLnBrk="0" hangingPunct="1">
              <a:lnSpc>
                <a:spcPct val="90000"/>
              </a:lnSpc>
              <a:spcBef>
                <a:spcPts val="1000"/>
              </a:spcBef>
              <a:buFont typeface="Arial"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000" smtClean="0">
                <a:solidFill>
                  <a:schemeClr val="tx1"/>
                </a:solidFill>
                <a:latin typeface="楷体" charset="0"/>
                <a:ea typeface="楷体" charset="0"/>
              </a:rPr>
              <a:t>随着人们对医疗健康的需求越来越高，末来专业化的医疗服务将会不断的升级迭代。人们可以通过可穿戴设备实时捕捉身体数据，并且反馈给专业的医疗团队，医疗团队根据用户个体情况进行定制化的精准医疗，包括药物、医疗器械以及相应的医疗保险服务等等。</a:t>
            </a:r>
            <a:endParaRPr lang="zh-CN" altLang="en-US" sz="2000" smtClean="0">
              <a:solidFill>
                <a:schemeClr val="tx1"/>
              </a:solidFill>
              <a:latin typeface="楷体" charset="0"/>
              <a:ea typeface="楷体" charset="0"/>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1432560"/>
          </a:xfrm>
          <a:prstGeom prst="rect">
            <a:avLst/>
          </a:prstGeom>
          <a:noFill/>
          <a:ln w="9525">
            <a:noFill/>
            <a:miter lim="800000"/>
          </a:ln>
        </p:spPr>
        <p:txBody>
          <a:bodyPr wrap="square">
            <a:spAutoFit/>
          </a:bodyPr>
          <a:lstStyle/>
          <a:p>
            <a:pPr indent="0" algn="ctr">
              <a:buNone/>
            </a:pPr>
            <a:r>
              <a:rPr lang="zh-CN" altLang="en-US" sz="4400" dirty="0">
                <a:solidFill>
                  <a:schemeClr val="tx1">
                    <a:lumMod val="85000"/>
                    <a:lumOff val="15000"/>
                  </a:schemeClr>
                </a:solidFill>
                <a:latin typeface="幼圆" pitchFamily="49" charset="-122"/>
                <a:ea typeface="幼圆" pitchFamily="49" charset="-122"/>
                <a:sym typeface="Arial" charset="0"/>
              </a:rPr>
              <a:t>区块链在医疗</a:t>
            </a:r>
            <a:endParaRPr lang="zh-CN" altLang="en-US" sz="4400" dirty="0">
              <a:solidFill>
                <a:schemeClr val="tx1">
                  <a:lumMod val="85000"/>
                  <a:lumOff val="15000"/>
                </a:schemeClr>
              </a:solidFill>
              <a:latin typeface="幼圆" pitchFamily="49" charset="-122"/>
              <a:ea typeface="幼圆" pitchFamily="49" charset="-122"/>
              <a:sym typeface="Arial" charset="0"/>
            </a:endParaRPr>
          </a:p>
          <a:p>
            <a:pPr indent="0" algn="ctr">
              <a:buNone/>
            </a:pPr>
            <a:r>
              <a:rPr lang="zh-CN" altLang="en-US" sz="4400" dirty="0">
                <a:solidFill>
                  <a:schemeClr val="tx1">
                    <a:lumMod val="85000"/>
                    <a:lumOff val="15000"/>
                  </a:schemeClr>
                </a:solidFill>
                <a:latin typeface="幼圆" pitchFamily="49" charset="-122"/>
                <a:ea typeface="幼圆" pitchFamily="49" charset="-122"/>
                <a:sym typeface="Arial" charset="0"/>
              </a:rPr>
              <a:t>领域的应用</a:t>
            </a:r>
            <a:endParaRPr lang="zh-CN" altLang="en-US" sz="4400" dirty="0">
              <a:solidFill>
                <a:schemeClr val="tx1">
                  <a:lumMod val="85000"/>
                  <a:lumOff val="15000"/>
                </a:schemeClr>
              </a:solidFill>
              <a:latin typeface="幼圆" pitchFamily="49" charset="-122"/>
              <a:ea typeface="幼圆" pitchFamily="49" charset="-122"/>
              <a:sym typeface="Arial" charset="0"/>
            </a:endParaRPr>
          </a:p>
        </p:txBody>
      </p:sp>
      <p:grpSp>
        <p:nvGrpSpPr>
          <p:cNvPr id="15" name="组合 14"/>
          <p:cNvGrpSpPr/>
          <p:nvPr/>
        </p:nvGrpSpPr>
        <p:grpSpPr>
          <a:xfrm flipV="1">
            <a:off x="4448175" y="666115"/>
            <a:ext cx="1410335" cy="89281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400030" y="5224145"/>
            <a:ext cx="1385570" cy="86741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壹</a:t>
              </a:r>
              <a:endParaRPr lang="zh-CN" altLang="en-US" sz="4800" b="1" dirty="0">
                <a:latin typeface="幼圆" pitchFamily="49" charset="-122"/>
                <a:ea typeface="幼圆" pitchFamily="49" charset="-122"/>
              </a:endParaRPr>
            </a:p>
          </p:txBody>
        </p:sp>
      </p:grpSp>
      <p:grpSp>
        <p:nvGrpSpPr>
          <p:cNvPr id="2" name="组合 1"/>
          <p:cNvGrpSpPr/>
          <p:nvPr/>
        </p:nvGrpSpPr>
        <p:grpSpPr>
          <a:xfrm>
            <a:off x="734695" y="504190"/>
            <a:ext cx="1144905" cy="1379855"/>
            <a:chOff x="1630673" y="1381941"/>
            <a:chExt cx="858526" cy="1035206"/>
          </a:xfrm>
        </p:grpSpPr>
        <p:grpSp>
          <p:nvGrpSpPr>
            <p:cNvPr id="3" name="组合 41"/>
            <p:cNvGrpSpPr/>
            <p:nvPr/>
          </p:nvGrpSpPr>
          <p:grpSpPr bwMode="auto">
            <a:xfrm flipH="1">
              <a:off x="1630673" y="1381941"/>
              <a:ext cx="858526" cy="1035206"/>
              <a:chOff x="2433484" y="1400177"/>
              <a:chExt cx="3510116" cy="4395940"/>
            </a:xfrm>
          </p:grpSpPr>
          <p:sp>
            <p:nvSpPr>
              <p:cNvPr id="4"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7" name="文本框 6"/>
            <p:cNvSpPr txBox="1"/>
            <p:nvPr/>
          </p:nvSpPr>
          <p:spPr>
            <a:xfrm>
              <a:off x="1742440" y="1649642"/>
              <a:ext cx="683259" cy="617408"/>
            </a:xfrm>
            <a:prstGeom prst="rect">
              <a:avLst/>
            </a:prstGeom>
            <a:noFill/>
          </p:spPr>
          <p:txBody>
            <a:bodyPr wrap="square" rtlCol="0">
              <a:spAutoFit/>
            </a:bodyPr>
            <a:lstStyle/>
            <a:p>
              <a:r>
                <a:rPr lang="zh-CN" altLang="en-US" sz="4800" b="1" dirty="0">
                  <a:latin typeface="幼圆" pitchFamily="49" charset="-122"/>
                  <a:ea typeface="幼圆" pitchFamily="49" charset="-122"/>
                </a:rPr>
                <a:t>二</a:t>
              </a:r>
              <a:endParaRPr lang="zh-CN" altLang="en-US" sz="4800" b="1" dirty="0">
                <a:latin typeface="幼圆" pitchFamily="49" charset="-122"/>
                <a:ea typeface="幼圆" pitchFamily="49" charset="-122"/>
              </a:endParaRPr>
            </a:p>
          </p:txBody>
        </p:sp>
      </p:grpSp>
      <p:sp>
        <p:nvSpPr>
          <p:cNvPr id="9" name="文本框 8"/>
          <p:cNvSpPr txBox="1"/>
          <p:nvPr/>
        </p:nvSpPr>
        <p:spPr>
          <a:xfrm>
            <a:off x="4987925" y="1884045"/>
            <a:ext cx="6232525" cy="3930650"/>
          </a:xfrm>
          <a:prstGeom prst="rect">
            <a:avLst/>
          </a:prstGeom>
          <a:noFill/>
        </p:spPr>
        <p:txBody>
          <a:bodyPr wrap="square" rtlCol="0">
            <a:noAutofit/>
          </a:bodyPr>
          <a:lstStyle/>
          <a:p>
            <a:pPr marL="457200" indent="-457200">
              <a:lnSpc>
                <a:spcPct val="100000"/>
              </a:lnSpc>
              <a:buAutoNum type="arabicPeriod"/>
            </a:pPr>
            <a:r>
              <a:rPr lang="zh-CN" altLang="en-US" sz="2000"/>
              <a:t>分布式存储保证信息安全。区块链采用数据多节点，分布式多重存取，摆脱对互联网中心服务器依赖，避免了中心服务器单点数据篡改、丢失数据的可能性。这也可以有效的提高行业的效率。</a:t>
            </a:r>
            <a:endParaRPr lang="zh-CN" altLang="en-US" sz="2000"/>
          </a:p>
          <a:p>
            <a:pPr marL="457200" indent="-457200">
              <a:lnSpc>
                <a:spcPct val="100000"/>
              </a:lnSpc>
              <a:buAutoNum type="arabicPeriod"/>
            </a:pPr>
            <a:r>
              <a:rPr lang="zh-CN" altLang="en-US" sz="2000"/>
              <a:t>非对称加密保证用户隐私。</a:t>
            </a:r>
            <a:endParaRPr lang="zh-CN" altLang="en-US" sz="2000"/>
          </a:p>
          <a:p>
            <a:pPr marL="457200" indent="-457200">
              <a:lnSpc>
                <a:spcPct val="100000"/>
              </a:lnSpc>
              <a:buAutoNum type="arabicPeriod"/>
            </a:pPr>
            <a:r>
              <a:rPr lang="zh-CN" altLang="en-US" sz="2000"/>
              <a:t>联盟链社区自治促进信息共享。区块链一方面可以从技术上保障数据共享的实现，另一方面可以从社区自治的角度可以很好的促进大家进行数据的共享。</a:t>
            </a:r>
            <a:endParaRPr lang="zh-CN" altLang="en-US" sz="2000"/>
          </a:p>
          <a:p>
            <a:pPr marL="457200" indent="-457200">
              <a:lnSpc>
                <a:spcPct val="100000"/>
              </a:lnSpc>
              <a:buAutoNum type="arabicPeriod"/>
            </a:pPr>
            <a:r>
              <a:rPr lang="zh-CN" altLang="en-US" sz="2000"/>
              <a:t>智能合约提高行业效率。</a:t>
            </a:r>
            <a:endParaRPr lang="zh-CN" altLang="en-US" sz="2000"/>
          </a:p>
        </p:txBody>
      </p:sp>
      <p:sp>
        <p:nvSpPr>
          <p:cNvPr id="10" name="文本框 9"/>
          <p:cNvSpPr txBox="1"/>
          <p:nvPr/>
        </p:nvSpPr>
        <p:spPr>
          <a:xfrm>
            <a:off x="5080000" y="767715"/>
            <a:ext cx="6705600" cy="1188720"/>
          </a:xfrm>
          <a:prstGeom prst="rect">
            <a:avLst/>
          </a:prstGeom>
          <a:noFill/>
        </p:spPr>
        <p:txBody>
          <a:bodyPr wrap="square" rtlCol="0">
            <a:noAutofit/>
          </a:bodyPr>
          <a:lstStyle/>
          <a:p>
            <a:pPr algn="ctr">
              <a:lnSpc>
                <a:spcPct val="100000"/>
              </a:lnSpc>
            </a:pPr>
            <a:r>
              <a:rPr lang="zh-CN" altLang="en-US" sz="5400">
                <a:solidFill>
                  <a:schemeClr val="tx1"/>
                </a:solidFill>
              </a:rPr>
              <a:t>可行性简述</a:t>
            </a:r>
            <a:endParaRPr lang="zh-CN" altLang="en-US" sz="5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0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6"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290">
                                          <p:stCondLst>
                                            <p:cond delay="0"/>
                                          </p:stCondLst>
                                        </p:cTn>
                                        <p:tgtEl>
                                          <p:spTgt spid="2"/>
                                        </p:tgtEl>
                                      </p:cBhvr>
                                    </p:animEffect>
                                    <p:anim calcmode="lin" valueType="num">
                                      <p:cBhvr>
                                        <p:cTn id="41"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2"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3"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44"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45"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46" dur="13">
                                          <p:stCondLst>
                                            <p:cond delay="325"/>
                                          </p:stCondLst>
                                        </p:cTn>
                                        <p:tgtEl>
                                          <p:spTgt spid="2"/>
                                        </p:tgtEl>
                                      </p:cBhvr>
                                      <p:to x="100000" y="60000"/>
                                    </p:animScale>
                                    <p:animScale>
                                      <p:cBhvr>
                                        <p:cTn id="47" dur="83" decel="50000">
                                          <p:stCondLst>
                                            <p:cond delay="338"/>
                                          </p:stCondLst>
                                        </p:cTn>
                                        <p:tgtEl>
                                          <p:spTgt spid="2"/>
                                        </p:tgtEl>
                                      </p:cBhvr>
                                      <p:to x="100000" y="100000"/>
                                    </p:animScale>
                                    <p:animScale>
                                      <p:cBhvr>
                                        <p:cTn id="48" dur="13">
                                          <p:stCondLst>
                                            <p:cond delay="656"/>
                                          </p:stCondLst>
                                        </p:cTn>
                                        <p:tgtEl>
                                          <p:spTgt spid="2"/>
                                        </p:tgtEl>
                                      </p:cBhvr>
                                      <p:to x="100000" y="80000"/>
                                    </p:animScale>
                                    <p:animScale>
                                      <p:cBhvr>
                                        <p:cTn id="49" dur="83" decel="50000">
                                          <p:stCondLst>
                                            <p:cond delay="669"/>
                                          </p:stCondLst>
                                        </p:cTn>
                                        <p:tgtEl>
                                          <p:spTgt spid="2"/>
                                        </p:tgtEl>
                                      </p:cBhvr>
                                      <p:to x="100000" y="100000"/>
                                    </p:animScale>
                                    <p:animScale>
                                      <p:cBhvr>
                                        <p:cTn id="50" dur="13">
                                          <p:stCondLst>
                                            <p:cond delay="821"/>
                                          </p:stCondLst>
                                        </p:cTn>
                                        <p:tgtEl>
                                          <p:spTgt spid="2"/>
                                        </p:tgtEl>
                                      </p:cBhvr>
                                      <p:to x="100000" y="90000"/>
                                    </p:animScale>
                                    <p:animScale>
                                      <p:cBhvr>
                                        <p:cTn id="51" dur="83" decel="50000">
                                          <p:stCondLst>
                                            <p:cond delay="834"/>
                                          </p:stCondLst>
                                        </p:cTn>
                                        <p:tgtEl>
                                          <p:spTgt spid="2"/>
                                        </p:tgtEl>
                                      </p:cBhvr>
                                      <p:to x="100000" y="100000"/>
                                    </p:animScale>
                                    <p:animScale>
                                      <p:cBhvr>
                                        <p:cTn id="52" dur="13">
                                          <p:stCondLst>
                                            <p:cond delay="904"/>
                                          </p:stCondLst>
                                        </p:cTn>
                                        <p:tgtEl>
                                          <p:spTgt spid="2"/>
                                        </p:tgtEl>
                                      </p:cBhvr>
                                      <p:to x="100000" y="95000"/>
                                    </p:animScale>
                                    <p:animScale>
                                      <p:cBhvr>
                                        <p:cTn id="53" dur="83" decel="50000">
                                          <p:stCondLst>
                                            <p:cond delay="917"/>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2000"/>
          </a:xfrm>
          <a:prstGeom prst="rect">
            <a:avLst/>
          </a:prstGeom>
          <a:noFill/>
          <a:ln w="9525">
            <a:noFill/>
            <a:miter lim="800000"/>
          </a:ln>
        </p:spPr>
        <p:txBody>
          <a:bodyPr wrap="square">
            <a:spAutoFit/>
          </a:bodyPr>
          <a:lstStyle/>
          <a:p>
            <a:pPr indent="0" algn="ctr">
              <a:buNone/>
            </a:pPr>
            <a:r>
              <a:rPr lang="en-US" altLang="zh-CN" sz="4400" dirty="0">
                <a:solidFill>
                  <a:schemeClr val="tx1">
                    <a:lumMod val="85000"/>
                    <a:lumOff val="15000"/>
                  </a:schemeClr>
                </a:solidFill>
                <a:latin typeface="幼圆" pitchFamily="49" charset="-122"/>
                <a:ea typeface="幼圆" pitchFamily="49" charset="-122"/>
                <a:sym typeface="Arial" charset="0"/>
              </a:rPr>
              <a:t>应用的优势</a:t>
            </a:r>
            <a:endParaRPr lang="en-US" altLang="zh-CN" sz="4400" dirty="0">
              <a:solidFill>
                <a:schemeClr val="tx1">
                  <a:lumMod val="85000"/>
                  <a:lumOff val="15000"/>
                </a:schemeClr>
              </a:solidFill>
              <a:latin typeface="幼圆" pitchFamily="49" charset="-122"/>
              <a:ea typeface="幼圆" pitchFamily="49" charset="-122"/>
              <a:sym typeface="Arial" charset="0"/>
            </a:endParaRPr>
          </a:p>
        </p:txBody>
      </p:sp>
      <p:grpSp>
        <p:nvGrpSpPr>
          <p:cNvPr id="15" name="组合 14"/>
          <p:cNvGrpSpPr/>
          <p:nvPr/>
        </p:nvGrpSpPr>
        <p:grpSpPr>
          <a:xfrm flipV="1">
            <a:off x="4448175" y="666115"/>
            <a:ext cx="1410335" cy="89281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400030" y="5224145"/>
            <a:ext cx="1385570" cy="86741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贰</a:t>
              </a:r>
              <a:endParaRPr lang="zh-CN" altLang="en-US" sz="4800" b="1" dirty="0">
                <a:latin typeface="幼圆" pitchFamily="49" charset="-122"/>
                <a:ea typeface="幼圆" pitchFamily="49" charset="-122"/>
              </a:endParaRPr>
            </a:p>
          </p:txBody>
        </p:sp>
      </p:grpSp>
      <p:sp>
        <p:nvSpPr>
          <p:cNvPr id="9" name="文本框 8"/>
          <p:cNvSpPr txBox="1"/>
          <p:nvPr/>
        </p:nvSpPr>
        <p:spPr>
          <a:xfrm>
            <a:off x="4999990" y="1558925"/>
            <a:ext cx="6232525" cy="3930650"/>
          </a:xfrm>
          <a:prstGeom prst="rect">
            <a:avLst/>
          </a:prstGeom>
          <a:noFill/>
        </p:spPr>
        <p:txBody>
          <a:bodyPr wrap="square" rtlCol="0">
            <a:noAutofit/>
          </a:bodyPr>
          <a:lstStyle/>
          <a:p>
            <a:pPr marL="457200" indent="-457200">
              <a:lnSpc>
                <a:spcPct val="100000"/>
              </a:lnSpc>
              <a:buAutoNum type="arabicPeriod"/>
            </a:pPr>
            <a:r>
              <a:rPr lang="zh-CN" altLang="en-US"/>
              <a:t>提高数据安全性，降低网络风险。区块链通过加密以及分布式储存等手段，保证数据交换系统的安全，防止数据被篡改。</a:t>
            </a:r>
            <a:endParaRPr lang="zh-CN" altLang="en-US"/>
          </a:p>
          <a:p>
            <a:pPr marL="457200" indent="-457200">
              <a:lnSpc>
                <a:spcPct val="100000"/>
              </a:lnSpc>
              <a:buAutoNum type="arabicPeriod"/>
            </a:pPr>
            <a:r>
              <a:rPr lang="zh-CN" altLang="en-US"/>
              <a:t>数据加密及共享。区块链在保证安全隐私和可靠的同时,本身也具有公开透明性。以电子病历为例,可以打造一个区块链电子病历系统,患者的所有的就医以及身体健康数据都存储在链上,方便医生对患者有一个全面的了解,并且可以免去各医院之间转院导致的信息不对称问题,需要患者反复进行相同的诊断。</a:t>
            </a:r>
            <a:endParaRPr lang="zh-CN" altLang="en-US"/>
          </a:p>
          <a:p>
            <a:pPr marL="457200" indent="-457200">
              <a:lnSpc>
                <a:spcPct val="100000"/>
              </a:lnSpc>
              <a:buAutoNum type="arabicPeriod"/>
            </a:pPr>
            <a:r>
              <a:rPr lang="zh-CN" altLang="en-US"/>
              <a:t>提高行业透明度，减少灰色地带。</a:t>
            </a:r>
            <a:endParaRPr lang="zh-CN" altLang="en-US"/>
          </a:p>
          <a:p>
            <a:pPr marL="457200" indent="-457200">
              <a:lnSpc>
                <a:spcPct val="100000"/>
              </a:lnSpc>
              <a:buAutoNum type="arabicPeriod"/>
            </a:pPr>
            <a:r>
              <a:rPr lang="zh-CN" altLang="en-US"/>
              <a:t>可以实现针对一个病人的全面信息做汇总。</a:t>
            </a:r>
            <a:endParaRPr lang="zh-CN" altLang="en-US"/>
          </a:p>
          <a:p>
            <a:pPr marL="457200" indent="-457200">
              <a:lnSpc>
                <a:spcPct val="100000"/>
              </a:lnSpc>
              <a:buAutoNum type="arabicPeriod"/>
            </a:pPr>
            <a:r>
              <a:rPr lang="zh-CN" altLang="en-US"/>
              <a:t>可以使得区块链内的数据存储、流转环节都是密文存储和密文传输。还有分级授权。分级授权后，还有政府部门审查便利性。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7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2000"/>
          </a:xfrm>
          <a:prstGeom prst="rect">
            <a:avLst/>
          </a:prstGeom>
          <a:noFill/>
          <a:ln w="9525">
            <a:noFill/>
            <a:miter lim="800000"/>
          </a:ln>
        </p:spPr>
        <p:txBody>
          <a:bodyPr wrap="square">
            <a:spAutoFit/>
          </a:bodyPr>
          <a:lstStyle/>
          <a:p>
            <a:pPr indent="0" algn="ctr">
              <a:buNone/>
            </a:pPr>
            <a:r>
              <a:rPr lang="en-US" altLang="zh-CN" sz="4400" dirty="0">
                <a:solidFill>
                  <a:schemeClr val="tx1">
                    <a:lumMod val="85000"/>
                    <a:lumOff val="15000"/>
                  </a:schemeClr>
                </a:solidFill>
                <a:latin typeface="幼圆" pitchFamily="49" charset="-122"/>
                <a:ea typeface="幼圆" pitchFamily="49" charset="-122"/>
                <a:sym typeface="Arial" charset="0"/>
              </a:rPr>
              <a:t>阻碍和限制</a:t>
            </a:r>
            <a:endParaRPr lang="en-US" altLang="zh-CN" sz="4400" dirty="0">
              <a:solidFill>
                <a:schemeClr val="tx1">
                  <a:lumMod val="85000"/>
                  <a:lumOff val="15000"/>
                </a:schemeClr>
              </a:solidFill>
              <a:latin typeface="幼圆" pitchFamily="49" charset="-122"/>
              <a:ea typeface="幼圆" pitchFamily="49" charset="-122"/>
              <a:sym typeface="Arial" charset="0"/>
            </a:endParaRPr>
          </a:p>
        </p:txBody>
      </p:sp>
      <p:grpSp>
        <p:nvGrpSpPr>
          <p:cNvPr id="15" name="组合 14"/>
          <p:cNvGrpSpPr/>
          <p:nvPr/>
        </p:nvGrpSpPr>
        <p:grpSpPr>
          <a:xfrm flipV="1">
            <a:off x="4448175" y="666115"/>
            <a:ext cx="1410335" cy="89281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400030" y="5224145"/>
            <a:ext cx="1385570" cy="86741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1" fmla="*/ 486697 w 486697"/>
                  <a:gd name="-2" fmla="*/ 817061 h 817061"/>
                  <a:gd name="-3" fmla="*/ 442452 w 486697"/>
                  <a:gd name="-4" fmla="*/ 654829 h 817061"/>
                  <a:gd name="-5" fmla="*/ 427704 w 486697"/>
                  <a:gd name="-6" fmla="*/ 182881 h 817061"/>
                  <a:gd name="-7" fmla="*/ 0 w 486697"/>
                  <a:gd name="-8" fmla="*/ 20648 h 817061"/>
                  <a:gd name="-9" fmla="*/ 73742 w 486697"/>
                  <a:gd name="-10" fmla="*/ 610584 h 817061"/>
                  <a:gd name="-11" fmla="*/ 442452 w 486697"/>
                  <a:gd name="-12" fmla="*/ 684326 h 817061"/>
                  <a:gd name="-13" fmla="*/ 486697 w 486697"/>
                  <a:gd name="-14" fmla="*/ 817061 h 817061"/>
                  <a:gd name="-15" fmla="*/ 486697 w 486697"/>
                  <a:gd name="-16" fmla="*/ 858184 h 858184"/>
                  <a:gd name="-17" fmla="*/ 442452 w 486697"/>
                  <a:gd name="-18" fmla="*/ 695952 h 858184"/>
                  <a:gd name="-19" fmla="*/ 427704 w 486697"/>
                  <a:gd name="-20" fmla="*/ 224004 h 858184"/>
                  <a:gd name="-21" fmla="*/ 76156 w 486697"/>
                  <a:gd name="-22" fmla="*/ 35385 h 858184"/>
                  <a:gd name="-23" fmla="*/ 0 w 486697"/>
                  <a:gd name="-24" fmla="*/ 61771 h 858184"/>
                  <a:gd name="-25" fmla="*/ 73742 w 486697"/>
                  <a:gd name="-26" fmla="*/ 651707 h 858184"/>
                  <a:gd name="-27" fmla="*/ 442452 w 486697"/>
                  <a:gd name="-28" fmla="*/ 725449 h 858184"/>
                  <a:gd name="connsiteX7" fmla="*/ 486697 w 486697"/>
                  <a:gd name="connsiteY7" fmla="*/ 858184 h 858184"/>
                  <a:gd name="-29" fmla="*/ 486697 w 486697"/>
                  <a:gd name="-30" fmla="*/ 858184 h 858184"/>
                  <a:gd name="-31" fmla="*/ 442452 w 486697"/>
                  <a:gd name="-32" fmla="*/ 695952 h 858184"/>
                  <a:gd name="-33" fmla="*/ 427704 w 486697"/>
                  <a:gd name="-34" fmla="*/ 224004 h 858184"/>
                  <a:gd name="-35" fmla="*/ 76156 w 486697"/>
                  <a:gd name="-36" fmla="*/ 35385 h 858184"/>
                  <a:gd name="-37" fmla="*/ 0 w 486697"/>
                  <a:gd name="-38" fmla="*/ 61771 h 858184"/>
                  <a:gd name="-39" fmla="*/ 73742 w 486697"/>
                  <a:gd name="-40" fmla="*/ 651707 h 858184"/>
                  <a:gd name="-41" fmla="*/ 442452 w 486697"/>
                  <a:gd name="-42" fmla="*/ 725449 h 858184"/>
                  <a:gd name="-43" fmla="*/ 486697 w 486697"/>
                  <a:gd name="-44" fmla="*/ 858184 h 858184"/>
                  <a:gd name="-45" fmla="*/ 486697 w 486697"/>
                  <a:gd name="-46" fmla="*/ 858184 h 858184"/>
                  <a:gd name="-47" fmla="*/ 442452 w 486697"/>
                  <a:gd name="-48" fmla="*/ 695952 h 858184"/>
                  <a:gd name="-49" fmla="*/ 427704 w 486697"/>
                  <a:gd name="-50" fmla="*/ 224004 h 858184"/>
                  <a:gd name="-51" fmla="*/ 76156 w 486697"/>
                  <a:gd name="-52" fmla="*/ 35385 h 858184"/>
                  <a:gd name="-53" fmla="*/ 0 w 486697"/>
                  <a:gd name="-54" fmla="*/ 61771 h 858184"/>
                  <a:gd name="-55" fmla="*/ 73742 w 486697"/>
                  <a:gd name="-56" fmla="*/ 651707 h 858184"/>
                  <a:gd name="-57" fmla="*/ 442452 w 486697"/>
                  <a:gd name="-58" fmla="*/ 725449 h 858184"/>
                  <a:gd name="-59" fmla="*/ 486697 w 486697"/>
                  <a:gd name="-60" fmla="*/ 858184 h 858184"/>
                </a:gdLst>
                <a:ahLst/>
                <a:cxnLst>
                  <a:cxn ang="0">
                    <a:pos x="-45" y="-46"/>
                  </a:cxn>
                  <a:cxn ang="0">
                    <a:pos x="-47" y="-48"/>
                  </a:cxn>
                  <a:cxn ang="0">
                    <a:pos x="-49" y="-50"/>
                  </a:cxn>
                  <a:cxn ang="0">
                    <a:pos x="-51" y="-52"/>
                  </a:cxn>
                  <a:cxn ang="0">
                    <a:pos x="-53" y="-54"/>
                  </a:cxn>
                  <a:cxn ang="0">
                    <a:pos x="-55" y="-56"/>
                  </a:cxn>
                  <a:cxn ang="0">
                    <a:pos x="-57" y="-58"/>
                  </a:cxn>
                  <a:cxn ang="0">
                    <a:pos x="-59" y="-60"/>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17220"/>
            </a:xfrm>
            <a:prstGeom prst="rect">
              <a:avLst/>
            </a:prstGeom>
            <a:noFill/>
          </p:spPr>
          <p:txBody>
            <a:bodyPr wrap="square" rtlCol="0">
              <a:spAutoFit/>
            </a:bodyPr>
            <a:lstStyle/>
            <a:p>
              <a:r>
                <a:rPr lang="zh-CN" altLang="en-US" sz="4800" b="1" dirty="0">
                  <a:latin typeface="幼圆" pitchFamily="49" charset="-122"/>
                  <a:ea typeface="幼圆" pitchFamily="49" charset="-122"/>
                </a:rPr>
                <a:t>叁</a:t>
              </a:r>
              <a:endParaRPr lang="zh-CN" altLang="en-US" sz="4800" b="1" dirty="0">
                <a:latin typeface="幼圆" pitchFamily="49" charset="-122"/>
                <a:ea typeface="幼圆" pitchFamily="49" charset="-122"/>
              </a:endParaRPr>
            </a:p>
          </p:txBody>
        </p:sp>
      </p:grpSp>
      <p:sp>
        <p:nvSpPr>
          <p:cNvPr id="9" name="文本框 8"/>
          <p:cNvSpPr txBox="1"/>
          <p:nvPr/>
        </p:nvSpPr>
        <p:spPr>
          <a:xfrm>
            <a:off x="5050790" y="2160905"/>
            <a:ext cx="6232525" cy="3930650"/>
          </a:xfrm>
          <a:prstGeom prst="rect">
            <a:avLst/>
          </a:prstGeom>
          <a:noFill/>
        </p:spPr>
        <p:txBody>
          <a:bodyPr wrap="square" rtlCol="0">
            <a:noAutofit/>
          </a:bodyPr>
          <a:lstStyle/>
          <a:p>
            <a:pPr marL="457200" indent="-457200">
              <a:lnSpc>
                <a:spcPct val="100000"/>
              </a:lnSpc>
              <a:buAutoNum type="arabicPeriod"/>
            </a:pPr>
            <a:r>
              <a:rPr lang="zh-CN" altLang="en-US" sz="1600"/>
              <a:t>行业数字化程度低。从医院角度来看，总体的数据化水平偏低。从患者角度来看，老龄人口占据很大比重，这部分人群对信息化的认知水平较低。</a:t>
            </a:r>
            <a:endParaRPr lang="zh-CN" altLang="en-US" sz="1600"/>
          </a:p>
          <a:p>
            <a:pPr marL="457200" indent="-457200">
              <a:lnSpc>
                <a:spcPct val="100000"/>
              </a:lnSpc>
              <a:buAutoNum type="arabicPeriod"/>
            </a:pPr>
            <a:r>
              <a:rPr lang="zh-CN" altLang="en-US" sz="1600"/>
              <a:t>去中心化实现难度大，分布式存储要求多个节点同时存储和计算各类医疗数据，这会大大的加大各节点的计算压力，导致整体的运营和维护成本上升，绝大多数小型医院难以承受。</a:t>
            </a:r>
            <a:endParaRPr lang="zh-CN" altLang="en-US" sz="1600"/>
          </a:p>
          <a:p>
            <a:pPr marL="457200" indent="-457200">
              <a:lnSpc>
                <a:spcPct val="100000"/>
              </a:lnSpc>
              <a:buAutoNum type="arabicPeriod"/>
            </a:pPr>
            <a:r>
              <a:rPr lang="zh-CN" altLang="en-US" sz="1600"/>
              <a:t>医疗数据量巨大。如果将医疗数据内容全部作为上链数据，海量的数据将会导致链上数据过于庞大，储存容量和存储处理速度将面临巨大挑战。</a:t>
            </a:r>
            <a:endParaRPr lang="zh-CN" altLang="en-US" sz="1600"/>
          </a:p>
          <a:p>
            <a:pPr marL="457200" indent="-457200">
              <a:lnSpc>
                <a:spcPct val="100000"/>
              </a:lnSpc>
              <a:buAutoNum type="arabicPeriod"/>
            </a:pPr>
            <a:r>
              <a:rPr lang="zh-CN" altLang="en-US" sz="1600"/>
              <a:t>国家强监管领域。医疗健康数据对国家安全、社会稳定方面有着重要作用，国家政策层面难以放开。</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7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tags/tag1.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a"/>
  <p:tag name="KSO_WM_UNIT_INDEX" val="1_1_1"/>
  <p:tag name="KSO_WM_UNIT_ID" val="preset201_5*l_h_a*1_1_1"/>
  <p:tag name="KSO_WM_UNIT_CLEAR" val="1"/>
  <p:tag name="KSO_WM_UNIT_LAYERLEVEL" val="1_1_1"/>
  <p:tag name="KSO_WM_UNIT_VALUE" val="18"/>
  <p:tag name="KSO_WM_UNIT_HIGHLIGHT" val="0"/>
  <p:tag name="KSO_WM_UNIT_COMPATIBLE" val="0"/>
  <p:tag name="KSO_WM_DIAGRAM_GROUP_CODE" val="第三组"/>
  <p:tag name="KSO_WM_UNIT_PRESET_TEXT" val="小标题"/>
</p:tagLst>
</file>

<file path=ppt/tags/tag10.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a"/>
  <p:tag name="KSO_WM_UNIT_INDEX" val="1_2_1"/>
  <p:tag name="KSO_WM_UNIT_ID" val="preset201_5*l_h_a*1_2_1"/>
  <p:tag name="KSO_WM_UNIT_CLEAR" val="1"/>
  <p:tag name="KSO_WM_UNIT_LAYERLEVEL" val="1_1_1"/>
  <p:tag name="KSO_WM_UNIT_VALUE" val="18"/>
  <p:tag name="KSO_WM_UNIT_HIGHLIGHT" val="0"/>
  <p:tag name="KSO_WM_UNIT_COMPATIBLE" val="0"/>
  <p:tag name="KSO_WM_DIAGRAM_GROUP_CODE" val="第三组"/>
  <p:tag name="KSO_WM_UNIT_PRESET_TEXT" val="小标题"/>
</p:tagLst>
</file>

<file path=ppt/tags/tag11.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f"/>
  <p:tag name="KSO_WM_UNIT_INDEX" val="1_2_1"/>
  <p:tag name="KSO_WM_UNIT_ID" val="preset201_5*l_h_f*1_2_1"/>
  <p:tag name="KSO_WM_UNIT_CLEAR" val="1"/>
  <p:tag name="KSO_WM_UNIT_LAYERLEVEL" val="1_1_1"/>
  <p:tag name="KSO_WM_UNIT_VALUE" val="108"/>
  <p:tag name="KSO_WM_UNIT_HIGHLIGHT" val="0"/>
  <p:tag name="KSO_WM_UNIT_COMPATIBLE" val="0"/>
  <p:tag name="KSO_WM_DIAGRAM_GROUP_CODE" val="第三组"/>
  <p:tag name="KSO_WM_UNIT_PRESET_TEXT" val="请在此处输入您的文本内容。&#10;请在此处输入您的文本内容。&#10;请在此处输入您的文本内容。"/>
</p:tagLst>
</file>

<file path=ppt/tags/tag12.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a"/>
  <p:tag name="KSO_WM_UNIT_INDEX" val="1_3_1"/>
  <p:tag name="KSO_WM_UNIT_ID" val="preset201_5*l_h_a*1_3_1"/>
  <p:tag name="KSO_WM_UNIT_CLEAR" val="1"/>
  <p:tag name="KSO_WM_UNIT_LAYERLEVEL" val="1_1_1"/>
  <p:tag name="KSO_WM_UNIT_VALUE" val="18"/>
  <p:tag name="KSO_WM_UNIT_HIGHLIGHT" val="0"/>
  <p:tag name="KSO_WM_UNIT_COMPATIBLE" val="0"/>
  <p:tag name="KSO_WM_DIAGRAM_GROUP_CODE" val="第三组"/>
  <p:tag name="KSO_WM_UNIT_PRESET_TEXT" val="小标题"/>
</p:tagLst>
</file>

<file path=ppt/tags/tag13.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f"/>
  <p:tag name="KSO_WM_UNIT_INDEX" val="1_3_1"/>
  <p:tag name="KSO_WM_UNIT_ID" val="preset201_5*l_h_f*1_3_1"/>
  <p:tag name="KSO_WM_UNIT_CLEAR" val="1"/>
  <p:tag name="KSO_WM_UNIT_LAYERLEVEL" val="1_1_1"/>
  <p:tag name="KSO_WM_UNIT_VALUE" val="108"/>
  <p:tag name="KSO_WM_UNIT_HIGHLIGHT" val="0"/>
  <p:tag name="KSO_WM_UNIT_COMPATIBLE" val="0"/>
  <p:tag name="KSO_WM_DIAGRAM_GROUP_CODE" val="第三组"/>
  <p:tag name="KSO_WM_UNIT_PRESET_TEXT" val="请在此处输入您的文本内容。&#10;请在此处输入您的文本内容。&#10;请在此处输入您的文本内容。"/>
</p:tagLst>
</file>

<file path=ppt/tags/tag14.xml><?xml version="1.0" encoding="utf-8"?>
<p:tagLst xmlns:p="http://schemas.openxmlformats.org/presentationml/2006/main">
  <p:tag name="KSO_WM_SLIDE_ID" val="preset201_5"/>
  <p:tag name="KSO_WM_SLIDE_INDEX" val="5"/>
  <p:tag name="KSO_WM_SLIDE_ITEM_CNT" val="3"/>
  <p:tag name="KSO_WM_SLIDE_LAYOUT" val="l"/>
  <p:tag name="KSO_WM_SLIDE_LAYOUT_CNT" val="1"/>
  <p:tag name="KSO_WM_SLIDE_TYPE" val="text"/>
  <p:tag name="KSO_WM_BEAUTIFY_FLAG" val="#wm#"/>
  <p:tag name="KSO_WM_SLIDE_POSITION" val="82*78"/>
  <p:tag name="KSO_WM_SLIDE_SIZE" val="792*391"/>
  <p:tag name="KSO_WM_TEMPLATE_CATEGORY" val="preset"/>
  <p:tag name="KSO_WM_TEMPLATE_INDEX" val="201"/>
  <p:tag name="KSO_WM_TAG_VERSION" val="1.0"/>
  <p:tag name="KSO_WM_DIAGRAM_GROUP_CODE" val="第三组"/>
</p:tagLst>
</file>

<file path=ppt/tags/tag15.xml><?xml version="1.0" encoding="utf-8"?>
<p:tagLst xmlns:p="http://schemas.openxmlformats.org/presentationml/2006/main">
  <p:tag name="KSO_WM_TEMPLATE_CATEGORY" val="preset"/>
  <p:tag name="KSO_WM_TEMPLATE_INDEX" val="201"/>
  <p:tag name="KSO_WM_TAG_VERSION" val="1.0"/>
  <p:tag name="KSO_WM_BEAUTIFY_FLAG" val="#wm#"/>
  <p:tag name="KSO_WM_UNIT_TYPE" val="m_h_f"/>
  <p:tag name="KSO_WM_UNIT_INDEX" val="1_1_1"/>
  <p:tag name="KSO_WM_UNIT_ID" val="preset201_12*m_h_f*1_1_1"/>
  <p:tag name="KSO_WM_UNIT_CLEAR" val="1"/>
  <p:tag name="KSO_WM_UNIT_LAYERLEVEL" val="1_1_1"/>
  <p:tag name="KSO_WM_UNIT_VALUE" val="63"/>
  <p:tag name="KSO_WM_UNIT_HIGHLIGHT" val="0"/>
  <p:tag name="KSO_WM_UNIT_COMPATIBLE" val="0"/>
  <p:tag name="KSO_WM_DIAGRAM_GROUP_CODE" val="第十组"/>
  <p:tag name="KSO_WM_UNIT_PRESET_TEXT" val="请在此处添加文本"/>
</p:tagLst>
</file>

<file path=ppt/tags/tag16.xml><?xml version="1.0" encoding="utf-8"?>
<p:tagLst xmlns:p="http://schemas.openxmlformats.org/presentationml/2006/main">
  <p:tag name="KSO_WM_TEMPLATE_CATEGORY" val="preset"/>
  <p:tag name="KSO_WM_TEMPLATE_INDEX" val="201"/>
  <p:tag name="KSO_WM_TAG_VERSION" val="1.0"/>
  <p:tag name="KSO_WM_BEAUTIFY_FLAG" val="#wm#"/>
  <p:tag name="KSO_WM_UNIT_TYPE" val="m_h_f"/>
  <p:tag name="KSO_WM_UNIT_INDEX" val="1_2_1"/>
  <p:tag name="KSO_WM_UNIT_ID" val="preset201_12*m_h_f*1_2_1"/>
  <p:tag name="KSO_WM_UNIT_CLEAR" val="1"/>
  <p:tag name="KSO_WM_UNIT_LAYERLEVEL" val="1_1_1"/>
  <p:tag name="KSO_WM_UNIT_VALUE" val="63"/>
  <p:tag name="KSO_WM_UNIT_HIGHLIGHT" val="0"/>
  <p:tag name="KSO_WM_UNIT_COMPATIBLE" val="0"/>
  <p:tag name="KSO_WM_DIAGRAM_GROUP_CODE" val="第十组"/>
  <p:tag name="KSO_WM_UNIT_PRESET_TEXT" val="请在此处添加文本"/>
</p:tagLst>
</file>

<file path=ppt/tags/tag17.xml><?xml version="1.0" encoding="utf-8"?>
<p:tagLst xmlns:p="http://schemas.openxmlformats.org/presentationml/2006/main">
  <p:tag name="KSO_WM_TEMPLATE_CATEGORY" val="preset"/>
  <p:tag name="KSO_WM_TEMPLATE_INDEX" val="201"/>
  <p:tag name="KSO_WM_TAG_VERSION" val="1.0"/>
  <p:tag name="KSO_WM_BEAUTIFY_FLAG" val="#wm#"/>
  <p:tag name="KSO_WM_UNIT_TYPE" val="m_h_f"/>
  <p:tag name="KSO_WM_UNIT_INDEX" val="1_3_1"/>
  <p:tag name="KSO_WM_UNIT_ID" val="preset201_12*m_h_f*1_3_1"/>
  <p:tag name="KSO_WM_UNIT_CLEAR" val="1"/>
  <p:tag name="KSO_WM_UNIT_LAYERLEVEL" val="1_1_1"/>
  <p:tag name="KSO_WM_UNIT_VALUE" val="63"/>
  <p:tag name="KSO_WM_UNIT_HIGHLIGHT" val="0"/>
  <p:tag name="KSO_WM_UNIT_COMPATIBLE" val="0"/>
  <p:tag name="KSO_WM_DIAGRAM_GROUP_CODE" val="第十组"/>
  <p:tag name="KSO_WM_UNIT_PRESET_TEXT" val="请在此处添加文本"/>
</p:tagLst>
</file>

<file path=ppt/tags/tag18.xml><?xml version="1.0" encoding="utf-8"?>
<p:tagLst xmlns:p="http://schemas.openxmlformats.org/presentationml/2006/main">
  <p:tag name="KSO_WM_TEMPLATE_CATEGORY" val="preset"/>
  <p:tag name="KSO_WM_TEMPLATE_INDEX" val="201"/>
  <p:tag name="KSO_WM_TAG_VERSION" val="1.0"/>
  <p:tag name="KSO_WM_BEAUTIFY_FLAG" val="#wm#"/>
  <p:tag name="KSO_WM_UNIT_TYPE" val="m_i"/>
  <p:tag name="KSO_WM_UNIT_INDEX" val="1_1"/>
  <p:tag name="KSO_WM_UNIT_ID" val="preset201_12*m_i*1_1"/>
  <p:tag name="KSO_WM_UNIT_CLEAR" val="1"/>
  <p:tag name="KSO_WM_UNIT_LAYERLEVEL" val="1_1"/>
  <p:tag name="KSO_WM_DIAGRAM_GROUP_CODE" val="第十组"/>
</p:tagLst>
</file>

<file path=ppt/tags/tag19.xml><?xml version="1.0" encoding="utf-8"?>
<p:tagLst xmlns:p="http://schemas.openxmlformats.org/presentationml/2006/main">
  <p:tag name="KSO_WM_TEMPLATE_CATEGORY" val="preset"/>
  <p:tag name="KSO_WM_TEMPLATE_INDEX" val="201"/>
  <p:tag name="KSO_WM_TAG_VERSION" val="1.0"/>
  <p:tag name="KSO_WM_BEAUTIFY_FLAG" val="#wm#"/>
  <p:tag name="KSO_WM_UNIT_TYPE" val="m_i"/>
  <p:tag name="KSO_WM_UNIT_INDEX" val="1_2"/>
  <p:tag name="KSO_WM_UNIT_ID" val="preset201_12*m_i*1_2"/>
  <p:tag name="KSO_WM_UNIT_CLEAR" val="1"/>
  <p:tag name="KSO_WM_UNIT_LAYERLEVEL" val="1_1"/>
  <p:tag name="KSO_WM_DIAGRAM_GROUP_CODE" val="第十组"/>
</p:tagLst>
</file>

<file path=ppt/tags/tag2.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f"/>
  <p:tag name="KSO_WM_UNIT_INDEX" val="1_1_1"/>
  <p:tag name="KSO_WM_UNIT_ID" val="preset201_5*l_h_f*1_1_1"/>
  <p:tag name="KSO_WM_UNIT_CLEAR" val="1"/>
  <p:tag name="KSO_WM_UNIT_LAYERLEVEL" val="1_1_1"/>
  <p:tag name="KSO_WM_UNIT_VALUE" val="108"/>
  <p:tag name="KSO_WM_UNIT_HIGHLIGHT" val="0"/>
  <p:tag name="KSO_WM_UNIT_COMPATIBLE" val="0"/>
  <p:tag name="KSO_WM_DIAGRAM_GROUP_CODE" val="第三组"/>
  <p:tag name="KSO_WM_UNIT_PRESET_TEXT" val="请在此处输入您的文本内容。&#10;请在此处输入您的文本内容。&#10;请在此处输入您的文本内容。"/>
</p:tagLst>
</file>

<file path=ppt/tags/tag20.xml><?xml version="1.0" encoding="utf-8"?>
<p:tagLst xmlns:p="http://schemas.openxmlformats.org/presentationml/2006/main">
  <p:tag name="KSO_WM_TEMPLATE_CATEGORY" val="preset"/>
  <p:tag name="KSO_WM_TEMPLATE_INDEX" val="201"/>
  <p:tag name="KSO_WM_TAG_VERSION" val="1.0"/>
  <p:tag name="KSO_WM_BEAUTIFY_FLAG" val="#wm#"/>
  <p:tag name="KSO_WM_UNIT_TYPE" val="m_i"/>
  <p:tag name="KSO_WM_UNIT_INDEX" val="1_3"/>
  <p:tag name="KSO_WM_UNIT_ID" val="preset201_12*m_i*1_3"/>
  <p:tag name="KSO_WM_UNIT_CLEAR" val="1"/>
  <p:tag name="KSO_WM_UNIT_LAYERLEVEL" val="1_1"/>
  <p:tag name="KSO_WM_DIAGRAM_GROUP_CODE" val="第十组"/>
</p:tagLst>
</file>

<file path=ppt/tags/tag21.xml><?xml version="1.0" encoding="utf-8"?>
<p:tagLst xmlns:p="http://schemas.openxmlformats.org/presentationml/2006/main">
  <p:tag name="KSO_WM_TEMPLATE_CATEGORY" val="preset"/>
  <p:tag name="KSO_WM_TEMPLATE_INDEX" val="201"/>
  <p:tag name="KSO_WM_TAG_VERSION" val="1.0"/>
  <p:tag name="KSO_WM_BEAUTIFY_FLAG" val="#wm#"/>
  <p:tag name="KSO_WM_UNIT_TYPE" val="a"/>
  <p:tag name="KSO_WM_UNIT_INDEX" val="1"/>
  <p:tag name="KSO_WM_UNIT_ID" val="preset201_12*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Lst>
</file>

<file path=ppt/tags/tag22.xml><?xml version="1.0" encoding="utf-8"?>
<p:tagLst xmlns:p="http://schemas.openxmlformats.org/presentationml/2006/main">
  <p:tag name="KSO_WM_SLIDE_ID" val="preset201_12"/>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201"/>
  <p:tag name="KSO_WM_TAG_VERSION" val="1.0"/>
  <p:tag name="KSO_WM_DIAGRAM_GROUP_CODE" val="第十组"/>
</p:tagLst>
</file>

<file path=ppt/tags/tag23.xml><?xml version="1.0" encoding="utf-8"?>
<p:tagLst xmlns:p="http://schemas.openxmlformats.org/presentationml/2006/main">
  <p:tag name="KSO_WM_TEMPLATE_CATEGORY" val="preset"/>
  <p:tag name="KSO_WM_TEMPLATE_INDEX" val="201"/>
  <p:tag name="KSO_WM_TAG_VERSION" val="1.0"/>
  <p:tag name="KSO_WM_UNIT_TYPE" val="a"/>
  <p:tag name="KSO_WM_UNIT_INDEX" val="1"/>
  <p:tag name="KSO_WM_UNIT_ID" val="preset201_91*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请在此处添加标题"/>
</p:tagLst>
</file>

<file path=ppt/tags/tag24.xml><?xml version="1.0" encoding="utf-8"?>
<p:tagLst xmlns:p="http://schemas.openxmlformats.org/presentationml/2006/main">
  <p:tag name="KSO_WM_TEMPLATE_CATEGORY" val="preset"/>
  <p:tag name="KSO_WM_TEMPLATE_INDEX" val="201"/>
  <p:tag name="KSO_WM_TAG_VERSION" val="1.0"/>
  <p:tag name="KSO_WM_UNIT_TYPE" val="d"/>
  <p:tag name="KSO_WM_UNIT_INDEX" val="1"/>
  <p:tag name="KSO_WM_UNIT_ID" val="preset201_91*d*1"/>
  <p:tag name="KSO_WM_UNIT_LAYERLEVEL" val="1"/>
  <p:tag name="KSO_WM_UNIT_VALUE" val="1198*1460"/>
  <p:tag name="KSO_WM_UNIT_HIGHLIGHT" val="0"/>
  <p:tag name="KSO_WM_UNIT_COMPATIBLE" val="0"/>
  <p:tag name="KSO_WM_UNIT_CLEAR" val="0"/>
  <p:tag name="KSO_WM_BEAUTIFY_FLAG" val="#wm#"/>
</p:tagLst>
</file>

<file path=ppt/tags/tag25.xml><?xml version="1.0" encoding="utf-8"?>
<p:tagLst xmlns:p="http://schemas.openxmlformats.org/presentationml/2006/main">
  <p:tag name="KSO_WM_TEMPLATE_CATEGORY" val="preset"/>
  <p:tag name="KSO_WM_TEMPLATE_INDEX" val="201"/>
  <p:tag name="KSO_WM_TAG_VERSION" val="1.0"/>
  <p:tag name="KSO_WM_UNIT_TYPE" val="f"/>
  <p:tag name="KSO_WM_UNIT_INDEX" val="1"/>
  <p:tag name="KSO_WM_UNIT_ID" val="preset201_91*f*1"/>
  <p:tag name="KSO_WM_UNIT_LAYERLEVEL" val="1"/>
  <p:tag name="KSO_WM_UNIT_VALUE" val="143"/>
  <p:tag name="KSO_WM_UNIT_HIGHLIGHT" val="0"/>
  <p:tag name="KSO_WM_UNIT_COMPATIBLE" val="0"/>
  <p:tag name="KSO_WM_UNIT_CLEAR" val="0"/>
  <p:tag name="KSO_WM_BEAUTIFY_FLAG" val="#wm#"/>
  <p:tag name="KSO_WM_UNIT_PRESET_TEXT" val="请在此处添加文本"/>
</p:tagLst>
</file>

<file path=ppt/tags/tag26.xml><?xml version="1.0" encoding="utf-8"?>
<p:tagLst xmlns:p="http://schemas.openxmlformats.org/presentationml/2006/main">
  <p:tag name="KSO_WM_TEMPLATE_CATEGORY" val="preset"/>
  <p:tag name="KSO_WM_TEMPLATE_INDEX" val="201"/>
  <p:tag name="KSO_WM_TAG_VERSION" val="1.0"/>
  <p:tag name="KSO_WM_SLIDE_ID" val="preset201_91"/>
  <p:tag name="KSO_WM_SLIDE_INDEX" val="91"/>
  <p:tag name="KSO_WM_SLIDE_ITEM_CNT" val="2"/>
  <p:tag name="KSO_WM_SLIDE_LAYOUT" val="a_f_d"/>
  <p:tag name="KSO_WM_SLIDE_LAYOUT_CNT" val="1_1_1"/>
  <p:tag name="KSO_WM_SLIDE_TYPE" val="text"/>
  <p:tag name="KSO_WM_BEAUTIFY_FLAG" val="#wm#"/>
  <p:tag name="KSO_WM_SLIDE_POSITION" val="66*122"/>
  <p:tag name="KSO_WM_SLIDE_SIZE" val="828*339"/>
</p:tagLst>
</file>

<file path=ppt/tags/tag27.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8.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9.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a"/>
  <p:tag name="KSO_WM_UNIT_INDEX" val="1_2_1"/>
  <p:tag name="KSO_WM_UNIT_ID" val="preset201_5*l_h_a*1_2_1"/>
  <p:tag name="KSO_WM_UNIT_CLEAR" val="1"/>
  <p:tag name="KSO_WM_UNIT_LAYERLEVEL" val="1_1_1"/>
  <p:tag name="KSO_WM_UNIT_VALUE" val="18"/>
  <p:tag name="KSO_WM_UNIT_HIGHLIGHT" val="0"/>
  <p:tag name="KSO_WM_UNIT_COMPATIBLE" val="0"/>
  <p:tag name="KSO_WM_DIAGRAM_GROUP_CODE" val="第三组"/>
  <p:tag name="KSO_WM_UNIT_PRESET_TEXT" val="小标题"/>
</p:tagLst>
</file>

<file path=ppt/tags/tag30.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31.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32.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3.xml><?xml version="1.0" encoding="utf-8"?>
<p:tagLst xmlns:p="http://schemas.openxmlformats.org/presentationml/2006/main">
  <p:tag name="KSO_WM_TAG_VERSION" val="1.0"/>
  <p:tag name="KSO_WM_TEMPLATE_CATEGORY" val="preset"/>
  <p:tag name="KSO_WM_TEMPLATE_INDEX" val="20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34.xml><?xml version="1.0" encoding="utf-8"?>
<p:tagLst xmlns:p="http://schemas.openxmlformats.org/presentationml/2006/main">
  <p:tag name="KSO_WM_TAG_VERSION" val="1.0"/>
  <p:tag name="KSO_WM_TEMPLATE_CATEGORY" val="preset"/>
  <p:tag name="KSO_WM_TEMPLATE_INDEX" val="20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BEAUTIFY_FLAG" val="#wm#"/>
  <p:tag name="KSO_WM_DIAGRAM_GROUP_CODE" val="第二组"/>
  <p:tag name="KSO_WM_UNIT_PRESET_TEXT" val="在此处添加小标题"/>
</p:tagLst>
</file>

<file path=ppt/tags/tag35.xml><?xml version="1.0" encoding="utf-8"?>
<p:tagLst xmlns:p="http://schemas.openxmlformats.org/presentationml/2006/main">
  <p:tag name="KSO_WM_TAG_VERSION" val="1.0"/>
  <p:tag name="KSO_WM_TEMPLATE_CATEGORY" val="preset"/>
  <p:tag name="KSO_WM_TEMPLATE_INDEX" val="20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BEAUTIFY_FLAG" val="#wm#"/>
  <p:tag name="KSO_WM_DIAGRAM_GROUP_CODE" val="第二组"/>
  <p:tag name="KSO_WM_UNIT_PRESET_TEXT" val="请在此处添加文本"/>
</p:tagLst>
</file>

<file path=ppt/tags/tag36.xml><?xml version="1.0" encoding="utf-8"?>
<p:tagLst xmlns:p="http://schemas.openxmlformats.org/presentationml/2006/main">
  <p:tag name="KSO_WM_TAG_VERSION" val="1.0"/>
  <p:tag name="KSO_WM_TEMPLATE_CATEGORY" val="preset"/>
  <p:tag name="KSO_WM_TEMPLATE_INDEX" val="20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BEAUTIFY_FLAG" val="#wm#"/>
  <p:tag name="KSO_WM_DIAGRAM_GROUP_CODE" val="第二组"/>
  <p:tag name="KSO_WM_UNIT_PRESET_TEXT" val="在此处添加小标题"/>
</p:tagLst>
</file>

<file path=ppt/tags/tag37.xml><?xml version="1.0" encoding="utf-8"?>
<p:tagLst xmlns:p="http://schemas.openxmlformats.org/presentationml/2006/main">
  <p:tag name="KSO_WM_TAG_VERSION" val="1.0"/>
  <p:tag name="KSO_WM_TEMPLATE_CATEGORY" val="preset"/>
  <p:tag name="KSO_WM_TEMPLATE_INDEX" val="20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BEAUTIFY_FLAG" val="#wm#"/>
  <p:tag name="KSO_WM_DIAGRAM_GROUP_CODE" val="第二组"/>
  <p:tag name="KSO_WM_UNIT_PRESET_TEXT" val="请在此处添加文本"/>
</p:tagLst>
</file>

<file path=ppt/tags/tag38.xml><?xml version="1.0" encoding="utf-8"?>
<p:tagLst xmlns:p="http://schemas.openxmlformats.org/presentationml/2006/main">
  <p:tag name="KSO_WM_TAG_VERSION" val="1.0"/>
  <p:tag name="KSO_WM_TEMPLATE_CATEGORY" val="preset"/>
  <p:tag name="KSO_WM_TEMPLATE_INDEX" val="20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BEAUTIFY_FLAG" val="#wm#"/>
  <p:tag name="KSO_WM_DIAGRAM_GROUP_CODE" val="第二组"/>
  <p:tag name="KSO_WM_UNIT_PRESET_TEXT" val="在此处添加小标题"/>
</p:tagLst>
</file>

<file path=ppt/tags/tag39.xml><?xml version="1.0" encoding="utf-8"?>
<p:tagLst xmlns:p="http://schemas.openxmlformats.org/presentationml/2006/main">
  <p:tag name="KSO_WM_TAG_VERSION" val="1.0"/>
  <p:tag name="KSO_WM_TEMPLATE_CATEGORY" val="preset"/>
  <p:tag name="KSO_WM_TEMPLATE_INDEX" val="20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BEAUTIFY_FLAG" val="#wm#"/>
  <p:tag name="KSO_WM_DIAGRAM_GROUP_CODE" val="第二组"/>
  <p:tag name="KSO_WM_UNIT_PRESET_TEXT" val="请在此处添加文本"/>
</p:tagLst>
</file>

<file path=ppt/tags/tag4.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f"/>
  <p:tag name="KSO_WM_UNIT_INDEX" val="1_2_1"/>
  <p:tag name="KSO_WM_UNIT_ID" val="preset201_5*l_h_f*1_2_1"/>
  <p:tag name="KSO_WM_UNIT_CLEAR" val="1"/>
  <p:tag name="KSO_WM_UNIT_LAYERLEVEL" val="1_1_1"/>
  <p:tag name="KSO_WM_UNIT_VALUE" val="108"/>
  <p:tag name="KSO_WM_UNIT_HIGHLIGHT" val="0"/>
  <p:tag name="KSO_WM_UNIT_COMPATIBLE" val="0"/>
  <p:tag name="KSO_WM_DIAGRAM_GROUP_CODE" val="第三组"/>
  <p:tag name="KSO_WM_UNIT_PRESET_TEXT" val="请在此处输入您的文本内容。&#10;请在此处输入您的文本内容。&#10;请在此处输入您的文本内容。"/>
</p:tagLst>
</file>

<file path=ppt/tags/tag40.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preset"/>
  <p:tag name="KSO_WM_TEMPLATE_INDEX" val="201"/>
  <p:tag name="KSO_WM_TAG_VERSION" val="1.0"/>
  <p:tag name="KSO_WM_DIAGRAM_GROUP_CODE" val="第二组"/>
</p:tagLst>
</file>

<file path=ppt/tags/tag41.xml><?xml version="1.0" encoding="utf-8"?>
<p:tagLst xmlns:p="http://schemas.openxmlformats.org/presentationml/2006/main">
  <p:tag name="KSO_WM_TEMPLATE_CATEGORY" val="preset"/>
  <p:tag name="KSO_WM_TEMPLATE_INDEX" val="201"/>
  <p:tag name="KSO_WM_TAG_VERSION" val="1.0"/>
  <p:tag name="KSO_WM_UNIT_TYPE" val="a"/>
  <p:tag name="KSO_WM_UNIT_INDEX" val="1"/>
  <p:tag name="KSO_WM_UNIT_ID" val="preset201_87*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请在此处添加标题"/>
</p:tagLst>
</file>

<file path=ppt/tags/tag42.xml><?xml version="1.0" encoding="utf-8"?>
<p:tagLst xmlns:p="http://schemas.openxmlformats.org/presentationml/2006/main">
  <p:tag name="KSO_WM_TEMPLATE_CATEGORY" val="preset"/>
  <p:tag name="KSO_WM_TEMPLATE_INDEX" val="201"/>
  <p:tag name="KSO_WM_TAG_VERSION" val="1.0"/>
  <p:tag name="KSO_WM_UNIT_TYPE" val="d"/>
  <p:tag name="KSO_WM_UNIT_INDEX" val="1"/>
  <p:tag name="KSO_WM_UNIT_ID" val="preset201_87*d*1"/>
  <p:tag name="KSO_WM_UNIT_LAYERLEVEL" val="1"/>
  <p:tag name="KSO_WM_UNIT_VALUE" val="1198*2919"/>
  <p:tag name="KSO_WM_UNIT_HIGHLIGHT" val="0"/>
  <p:tag name="KSO_WM_UNIT_COMPATIBLE" val="0"/>
  <p:tag name="KSO_WM_UNIT_CLEAR" val="0"/>
  <p:tag name="KSO_WM_BEAUTIFY_FLAG" val="#wm#"/>
</p:tagLst>
</file>

<file path=ppt/tags/tag43.xml><?xml version="1.0" encoding="utf-8"?>
<p:tagLst xmlns:p="http://schemas.openxmlformats.org/presentationml/2006/main">
  <p:tag name="KSO_WM_TEMPLATE_CATEGORY" val="preset"/>
  <p:tag name="KSO_WM_TEMPLATE_INDEX" val="201"/>
  <p:tag name="KSO_WM_TAG_VERSION" val="1.0"/>
  <p:tag name="KSO_WM_SLIDE_ID" val="preset201_87"/>
  <p:tag name="KSO_WM_SLIDE_INDEX" val="87"/>
  <p:tag name="KSO_WM_SLIDE_ITEM_CNT" val="1"/>
  <p:tag name="KSO_WM_SLIDE_LAYOUT" val="a_d"/>
  <p:tag name="KSO_WM_SLIDE_LAYOUT_CNT" val="1_1"/>
  <p:tag name="KSO_WM_SLIDE_TYPE" val="text"/>
  <p:tag name="KSO_WM_BEAUTIFY_FLAG" val="#wm#"/>
  <p:tag name="KSO_WM_SLIDE_POSITION" val="66*122"/>
  <p:tag name="KSO_WM_SLIDE_SIZE" val="828*339"/>
</p:tagLst>
</file>

<file path=ppt/tags/tag44.xml><?xml version="1.0" encoding="utf-8"?>
<p:tagLst xmlns:p="http://schemas.openxmlformats.org/presentationml/2006/main">
  <p:tag name="KSO_WM_TAG_VERSION" val="1.0"/>
  <p:tag name="KSO_WM_TEMPLATE_CATEGORY" val="preset"/>
  <p:tag name="KSO_WM_TEMPLATE_INDEX" val="20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45.xml><?xml version="1.0" encoding="utf-8"?>
<p:tagLst xmlns:p="http://schemas.openxmlformats.org/presentationml/2006/main">
  <p:tag name="KSO_WM_TAG_VERSION" val="1.0"/>
  <p:tag name="KSO_WM_TEMPLATE_CATEGORY" val="preset"/>
  <p:tag name="KSO_WM_TEMPLATE_INDEX" val="20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BEAUTIFY_FLAG" val="#wm#"/>
  <p:tag name="KSO_WM_DIAGRAM_GROUP_CODE" val="第二组"/>
  <p:tag name="KSO_WM_UNIT_PRESET_TEXT" val="在此处添加小标题"/>
</p:tagLst>
</file>

<file path=ppt/tags/tag46.xml><?xml version="1.0" encoding="utf-8"?>
<p:tagLst xmlns:p="http://schemas.openxmlformats.org/presentationml/2006/main">
  <p:tag name="KSO_WM_TAG_VERSION" val="1.0"/>
  <p:tag name="KSO_WM_TEMPLATE_CATEGORY" val="preset"/>
  <p:tag name="KSO_WM_TEMPLATE_INDEX" val="20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BEAUTIFY_FLAG" val="#wm#"/>
  <p:tag name="KSO_WM_DIAGRAM_GROUP_CODE" val="第二组"/>
  <p:tag name="KSO_WM_UNIT_PRESET_TEXT" val="请在此处添加文本"/>
</p:tagLst>
</file>

<file path=ppt/tags/tag47.xml><?xml version="1.0" encoding="utf-8"?>
<p:tagLst xmlns:p="http://schemas.openxmlformats.org/presentationml/2006/main">
  <p:tag name="KSO_WM_TAG_VERSION" val="1.0"/>
  <p:tag name="KSO_WM_TEMPLATE_CATEGORY" val="preset"/>
  <p:tag name="KSO_WM_TEMPLATE_INDEX" val="20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BEAUTIFY_FLAG" val="#wm#"/>
  <p:tag name="KSO_WM_DIAGRAM_GROUP_CODE" val="第二组"/>
  <p:tag name="KSO_WM_UNIT_PRESET_TEXT" val="在此处添加小标题"/>
</p:tagLst>
</file>

<file path=ppt/tags/tag48.xml><?xml version="1.0" encoding="utf-8"?>
<p:tagLst xmlns:p="http://schemas.openxmlformats.org/presentationml/2006/main">
  <p:tag name="KSO_WM_TAG_VERSION" val="1.0"/>
  <p:tag name="KSO_WM_TEMPLATE_CATEGORY" val="preset"/>
  <p:tag name="KSO_WM_TEMPLATE_INDEX" val="20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BEAUTIFY_FLAG" val="#wm#"/>
  <p:tag name="KSO_WM_DIAGRAM_GROUP_CODE" val="第二组"/>
  <p:tag name="KSO_WM_UNIT_PRESET_TEXT" val="请在此处添加文本"/>
</p:tagLst>
</file>

<file path=ppt/tags/tag49.xml><?xml version="1.0" encoding="utf-8"?>
<p:tagLst xmlns:p="http://schemas.openxmlformats.org/presentationml/2006/main">
  <p:tag name="KSO_WM_TAG_VERSION" val="1.0"/>
  <p:tag name="KSO_WM_TEMPLATE_CATEGORY" val="preset"/>
  <p:tag name="KSO_WM_TEMPLATE_INDEX" val="20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BEAUTIFY_FLAG" val="#wm#"/>
  <p:tag name="KSO_WM_DIAGRAM_GROUP_CODE" val="第二组"/>
  <p:tag name="KSO_WM_UNIT_PRESET_TEXT" val="在此处添加小标题"/>
</p:tagLst>
</file>

<file path=ppt/tags/tag5.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a"/>
  <p:tag name="KSO_WM_UNIT_INDEX" val="1_3_1"/>
  <p:tag name="KSO_WM_UNIT_ID" val="preset201_5*l_h_a*1_3_1"/>
  <p:tag name="KSO_WM_UNIT_CLEAR" val="1"/>
  <p:tag name="KSO_WM_UNIT_LAYERLEVEL" val="1_1_1"/>
  <p:tag name="KSO_WM_UNIT_VALUE" val="18"/>
  <p:tag name="KSO_WM_UNIT_HIGHLIGHT" val="0"/>
  <p:tag name="KSO_WM_UNIT_COMPATIBLE" val="0"/>
  <p:tag name="KSO_WM_DIAGRAM_GROUP_CODE" val="第三组"/>
  <p:tag name="KSO_WM_UNIT_PRESET_TEXT" val="小标题"/>
</p:tagLst>
</file>

<file path=ppt/tags/tag50.xml><?xml version="1.0" encoding="utf-8"?>
<p:tagLst xmlns:p="http://schemas.openxmlformats.org/presentationml/2006/main">
  <p:tag name="KSO_WM_TAG_VERSION" val="1.0"/>
  <p:tag name="KSO_WM_TEMPLATE_CATEGORY" val="preset"/>
  <p:tag name="KSO_WM_TEMPLATE_INDEX" val="20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BEAUTIFY_FLAG" val="#wm#"/>
  <p:tag name="KSO_WM_DIAGRAM_GROUP_CODE" val="第二组"/>
  <p:tag name="KSO_WM_UNIT_PRESET_TEXT" val="请在此处添加文本"/>
</p:tagLst>
</file>

<file path=ppt/tags/tag51.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preset"/>
  <p:tag name="KSO_WM_TEMPLATE_INDEX" val="201"/>
  <p:tag name="KSO_WM_TAG_VERSION" val="1.0"/>
  <p:tag name="KSO_WM_DIAGRAM_GROUP_CODE" val="第二组"/>
</p:tagLst>
</file>

<file path=ppt/tags/tag6.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f"/>
  <p:tag name="KSO_WM_UNIT_INDEX" val="1_3_1"/>
  <p:tag name="KSO_WM_UNIT_ID" val="preset201_5*l_h_f*1_3_1"/>
  <p:tag name="KSO_WM_UNIT_CLEAR" val="1"/>
  <p:tag name="KSO_WM_UNIT_LAYERLEVEL" val="1_1_1"/>
  <p:tag name="KSO_WM_UNIT_VALUE" val="108"/>
  <p:tag name="KSO_WM_UNIT_HIGHLIGHT" val="0"/>
  <p:tag name="KSO_WM_UNIT_COMPATIBLE" val="0"/>
  <p:tag name="KSO_WM_DIAGRAM_GROUP_CODE" val="第三组"/>
  <p:tag name="KSO_WM_UNIT_PRESET_TEXT" val="请在此处输入您的文本内容。&#10;请在此处输入您的文本内容。&#10;请在此处输入您的文本内容。"/>
</p:tagLst>
</file>

<file path=ppt/tags/tag7.xml><?xml version="1.0" encoding="utf-8"?>
<p:tagLst xmlns:p="http://schemas.openxmlformats.org/presentationml/2006/main">
  <p:tag name="KSO_WM_SLIDE_ID" val="preset201_5"/>
  <p:tag name="KSO_WM_SLIDE_INDEX" val="5"/>
  <p:tag name="KSO_WM_SLIDE_ITEM_CNT" val="3"/>
  <p:tag name="KSO_WM_SLIDE_LAYOUT" val="l"/>
  <p:tag name="KSO_WM_SLIDE_LAYOUT_CNT" val="1"/>
  <p:tag name="KSO_WM_SLIDE_TYPE" val="text"/>
  <p:tag name="KSO_WM_BEAUTIFY_FLAG" val="#wm#"/>
  <p:tag name="KSO_WM_SLIDE_POSITION" val="82*78"/>
  <p:tag name="KSO_WM_SLIDE_SIZE" val="792*391"/>
  <p:tag name="KSO_WM_TEMPLATE_CATEGORY" val="preset"/>
  <p:tag name="KSO_WM_TEMPLATE_INDEX" val="201"/>
  <p:tag name="KSO_WM_TAG_VERSION" val="1.0"/>
  <p:tag name="KSO_WM_DIAGRAM_GROUP_CODE" val="第三组"/>
</p:tagLst>
</file>

<file path=ppt/tags/tag8.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a"/>
  <p:tag name="KSO_WM_UNIT_INDEX" val="1_1_1"/>
  <p:tag name="KSO_WM_UNIT_ID" val="preset201_5*l_h_a*1_1_1"/>
  <p:tag name="KSO_WM_UNIT_CLEAR" val="1"/>
  <p:tag name="KSO_WM_UNIT_LAYERLEVEL" val="1_1_1"/>
  <p:tag name="KSO_WM_UNIT_VALUE" val="18"/>
  <p:tag name="KSO_WM_UNIT_HIGHLIGHT" val="0"/>
  <p:tag name="KSO_WM_UNIT_COMPATIBLE" val="0"/>
  <p:tag name="KSO_WM_DIAGRAM_GROUP_CODE" val="第三组"/>
  <p:tag name="KSO_WM_UNIT_PRESET_TEXT" val="小标题"/>
</p:tagLst>
</file>

<file path=ppt/tags/tag9.xml><?xml version="1.0" encoding="utf-8"?>
<p:tagLst xmlns:p="http://schemas.openxmlformats.org/presentationml/2006/main">
  <p:tag name="KSO_WM_TEMPLATE_CATEGORY" val="preset"/>
  <p:tag name="KSO_WM_TEMPLATE_INDEX" val="201"/>
  <p:tag name="KSO_WM_TAG_VERSION" val="1.0"/>
  <p:tag name="KSO_WM_BEAUTIFY_FLAG" val="#wm#"/>
  <p:tag name="KSO_WM_UNIT_TYPE" val="l_h_f"/>
  <p:tag name="KSO_WM_UNIT_INDEX" val="1_1_1"/>
  <p:tag name="KSO_WM_UNIT_ID" val="preset201_5*l_h_f*1_1_1"/>
  <p:tag name="KSO_WM_UNIT_CLEAR" val="1"/>
  <p:tag name="KSO_WM_UNIT_LAYERLEVEL" val="1_1_1"/>
  <p:tag name="KSO_WM_UNIT_VALUE" val="108"/>
  <p:tag name="KSO_WM_UNIT_HIGHLIGHT" val="0"/>
  <p:tag name="KSO_WM_UNIT_COMPATIBLE" val="0"/>
  <p:tag name="KSO_WM_DIAGRAM_GROUP_CODE" val="第三组"/>
  <p:tag name="KSO_WM_UNIT_PRESET_TEXT" val="请在此处输入您的文本内容。&#10;请在此处输入您的文本内容。&#10;请在此处输入您的文本内容。"/>
</p:tagLst>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自定义</PresentationFormat>
  <Paragraphs>146</Paragraphs>
  <Slides>0</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宋体</vt:lpstr>
      <vt:lpstr>Wingdings</vt:lpstr>
      <vt:lpstr>幼圆</vt:lpstr>
      <vt:lpstr>楷体</vt:lpstr>
      <vt:lpstr>黑体</vt:lpstr>
      <vt:lpstr>仿宋</vt:lpstr>
      <vt:lpstr>等线</vt:lpstr>
      <vt:lpstr>等线 Light</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1.2哈希函数和Merkle树</vt:lpstr>
      <vt:lpstr>运行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邓琳三的iPad</cp:lastModifiedBy>
  <cp:revision>27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vt:lpwstr>
  </property>
</Properties>
</file>