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82" r:id="rId4"/>
    <p:sldId id="262" r:id="rId5"/>
    <p:sldId id="283" r:id="rId6"/>
    <p:sldId id="263" r:id="rId7"/>
    <p:sldId id="261" r:id="rId8"/>
    <p:sldId id="286" r:id="rId9"/>
    <p:sldId id="274" r:id="rId10"/>
    <p:sldId id="258" r:id="rId11"/>
    <p:sldId id="260" r:id="rId12"/>
    <p:sldId id="281" r:id="rId13"/>
    <p:sldId id="264" r:id="rId14"/>
    <p:sldId id="272" r:id="rId15"/>
    <p:sldId id="265" r:id="rId16"/>
    <p:sldId id="273" r:id="rId17"/>
    <p:sldId id="266" r:id="rId18"/>
    <p:sldId id="284" r:id="rId19"/>
    <p:sldId id="269" r:id="rId20"/>
    <p:sldId id="278" r:id="rId21"/>
    <p:sldId id="285" r:id="rId22"/>
    <p:sldId id="275" r:id="rId23"/>
    <p:sldId id="276" r:id="rId24"/>
    <p:sldId id="277" r:id="rId25"/>
    <p:sldId id="271" r:id="rId26"/>
    <p:sldId id="267" r:id="rId27"/>
    <p:sldId id="268" r:id="rId28"/>
    <p:sldId id="270" r:id="rId29"/>
    <p:sldId id="287" r:id="rId30"/>
    <p:sldId id="279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08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35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65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04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60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7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61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26AEEE1-DE07-4E84-8E94-724BCA73CA92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9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EEE1-DE07-4E84-8E94-724BCA73CA92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6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velte.jp/" TargetMode="External"/><Relationship Id="rId2" Type="http://schemas.openxmlformats.org/officeDocument/2006/relationships/hyperlink" Target="https://flask.palletsprojects.com/en/2.3.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t.svelte.jp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173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hel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hosted.org/pickleDB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%3cid%3e/%3cva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hoho-web.com/css/basic.htm" TargetMode="External"/><Relationship Id="rId7" Type="http://schemas.openxmlformats.org/officeDocument/2006/relationships/hyperlink" Target="https://www.tohoho-web.com/www.htm" TargetMode="External"/><Relationship Id="rId2" Type="http://schemas.openxmlformats.org/officeDocument/2006/relationships/hyperlink" Target="https://www.tohoho-web.com/ex/flas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it.svelte.jp/" TargetMode="External"/><Relationship Id="rId5" Type="http://schemas.openxmlformats.org/officeDocument/2006/relationships/hyperlink" Target="https://svelte.jp/" TargetMode="External"/><Relationship Id="rId4" Type="http://schemas.openxmlformats.org/officeDocument/2006/relationships/hyperlink" Target="https://www.tohoho-web.com/pyth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forwindows.org/" TargetMode="External"/><Relationship Id="rId4" Type="http://schemas.openxmlformats.org/officeDocument/2006/relationships/hyperlink" Target="https://code.visualstudio.com/downloa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AB97-9DD5-4F17-BAE8-48751B6D9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実践ソフトウェア開発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F90B7D-0BF6-4068-9B83-98A86728A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ja-JP" altLang="en-US" dirty="0"/>
              <a:t>ガイダンス</a:t>
            </a:r>
            <a:endParaRPr lang="en-US" altLang="ja-JP" dirty="0"/>
          </a:p>
          <a:p>
            <a:pPr marL="0" lvl="0" indent="0">
              <a:buNone/>
            </a:pPr>
            <a:r>
              <a:rPr lang="en-US" altLang="ja-JP" dirty="0"/>
              <a:t>10:30</a:t>
            </a:r>
            <a:r>
              <a:rPr lang="ja-JP" altLang="en-US" dirty="0"/>
              <a:t>から開始しますので、しばしお待ちください</a:t>
            </a:r>
          </a:p>
        </p:txBody>
      </p:sp>
    </p:spTree>
    <p:extLst>
      <p:ext uri="{BB962C8B-B14F-4D97-AF65-F5344CB8AC3E}">
        <p14:creationId xmlns:p14="http://schemas.microsoft.com/office/powerpoint/2010/main" val="376616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70653B-AB84-8BA1-4770-E400B68D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技術用語　その１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4F9020-B47E-9640-7B6A-A5542F554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Python</a:t>
            </a:r>
          </a:p>
          <a:p>
            <a:pPr lvl="1"/>
            <a:r>
              <a:rPr lang="ja-JP" altLang="en-US" dirty="0"/>
              <a:t>スクリプト型のプログラミング言語、</a:t>
            </a:r>
            <a:r>
              <a:rPr lang="en-US" altLang="ja-JP" dirty="0"/>
              <a:t>AI</a:t>
            </a:r>
            <a:r>
              <a:rPr lang="ja-JP" altLang="en-US" dirty="0"/>
              <a:t>や機械学習に強い。</a:t>
            </a:r>
            <a:endParaRPr lang="en-US" altLang="ja-JP" dirty="0"/>
          </a:p>
          <a:p>
            <a:pPr lvl="1"/>
            <a:r>
              <a:rPr kumimoji="1" lang="ja-JP" altLang="en-US" dirty="0"/>
              <a:t>今回のシステムでは、バックエンドを実装担当する。</a:t>
            </a:r>
            <a:endParaRPr kumimoji="1" lang="en-US" altLang="ja-JP" dirty="0"/>
          </a:p>
          <a:p>
            <a:r>
              <a:rPr kumimoji="1" lang="en-US" altLang="ja-JP" dirty="0"/>
              <a:t>JavaScript</a:t>
            </a:r>
          </a:p>
          <a:p>
            <a:pPr lvl="1"/>
            <a:r>
              <a:rPr lang="ja-JP" altLang="en-US" dirty="0"/>
              <a:t>ブラウザ上で動作するスクリプト型のプログラミング言語</a:t>
            </a:r>
            <a:endParaRPr lang="en-US" altLang="ja-JP" dirty="0"/>
          </a:p>
          <a:p>
            <a:pPr lvl="1"/>
            <a:r>
              <a:rPr lang="ja-JP" altLang="en-US" dirty="0"/>
              <a:t>主にフロントエンド開発で用いる言語</a:t>
            </a:r>
            <a:endParaRPr lang="en-US" altLang="ja-JP" dirty="0"/>
          </a:p>
          <a:p>
            <a:r>
              <a:rPr kumimoji="1" lang="en-US" altLang="ja-JP" dirty="0"/>
              <a:t>HTML</a:t>
            </a:r>
            <a:r>
              <a:rPr kumimoji="1" lang="ja-JP" altLang="en-US" dirty="0"/>
              <a:t>（</a:t>
            </a:r>
            <a:r>
              <a:rPr kumimoji="1" lang="en-US" altLang="ja-JP" dirty="0"/>
              <a:t>Hyper</a:t>
            </a:r>
            <a:r>
              <a:rPr kumimoji="1" lang="ja-JP" altLang="en-US" dirty="0"/>
              <a:t> </a:t>
            </a:r>
            <a:r>
              <a:rPr kumimoji="1" lang="en-US" altLang="ja-JP" dirty="0"/>
              <a:t>Text</a:t>
            </a:r>
            <a:r>
              <a:rPr kumimoji="1" lang="ja-JP" altLang="en-US" dirty="0"/>
              <a:t> </a:t>
            </a:r>
            <a:r>
              <a:rPr kumimoji="1" lang="en-US" altLang="ja-JP" dirty="0"/>
              <a:t>Markup</a:t>
            </a:r>
            <a:r>
              <a:rPr kumimoji="1" lang="ja-JP" altLang="en-US" dirty="0"/>
              <a:t> </a:t>
            </a:r>
            <a:r>
              <a:rPr kumimoji="1" lang="en-US" altLang="ja-JP" dirty="0"/>
              <a:t>Language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ja-JP" altLang="en-US" dirty="0"/>
              <a:t>ブラウザ上で</a:t>
            </a:r>
            <a:r>
              <a:rPr lang="en-US" altLang="ja-JP" dirty="0"/>
              <a:t>Web</a:t>
            </a:r>
            <a:r>
              <a:rPr lang="ja-JP" altLang="en-US" dirty="0"/>
              <a:t>を表示するためのマークアップ言語</a:t>
            </a:r>
            <a:endParaRPr lang="en-US" altLang="ja-JP" dirty="0"/>
          </a:p>
          <a:p>
            <a:r>
              <a:rPr lang="en-US" altLang="ja-JP" dirty="0"/>
              <a:t>CSS</a:t>
            </a:r>
            <a:r>
              <a:rPr lang="ja-JP" altLang="en-US" dirty="0"/>
              <a:t>（</a:t>
            </a:r>
            <a:r>
              <a:rPr lang="en-US" altLang="ja-JP" dirty="0"/>
              <a:t>Cascading</a:t>
            </a:r>
            <a:r>
              <a:rPr lang="ja-JP" altLang="en-US" dirty="0"/>
              <a:t> </a:t>
            </a:r>
            <a:r>
              <a:rPr lang="en-US" altLang="ja-JP" dirty="0"/>
              <a:t>Style</a:t>
            </a:r>
            <a:r>
              <a:rPr lang="ja-JP" altLang="en-US" dirty="0"/>
              <a:t> </a:t>
            </a:r>
            <a:r>
              <a:rPr lang="en-US" altLang="ja-JP" dirty="0"/>
              <a:t>Sheet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en-US" altLang="ja-JP" dirty="0"/>
              <a:t>HTML</a:t>
            </a:r>
            <a:r>
              <a:rPr lang="ja-JP" altLang="en-US" dirty="0"/>
              <a:t>の表示を装飾するための記法／設定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895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F8741E-40C4-96D3-7A0F-90394343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技術用語　その２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B6DE84-8193-694A-9693-6F65D8081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hlinkClick r:id="rId2"/>
              </a:rPr>
              <a:t>Flask</a:t>
            </a:r>
            <a:r>
              <a:rPr kumimoji="1" lang="ja-JP" altLang="en-US" dirty="0"/>
              <a:t>（フラスク、フラスコ、理科の実験で使うアレ）</a:t>
            </a:r>
            <a:endParaRPr kumimoji="1" lang="en-US" altLang="ja-JP" dirty="0"/>
          </a:p>
          <a:p>
            <a:pPr lvl="1"/>
            <a:r>
              <a:rPr lang="en-US" altLang="ja-JP" dirty="0"/>
              <a:t>Python</a:t>
            </a:r>
            <a:r>
              <a:rPr lang="ja-JP" altLang="en-US" dirty="0"/>
              <a:t>製の</a:t>
            </a:r>
            <a:r>
              <a:rPr lang="en-US" altLang="ja-JP" dirty="0"/>
              <a:t>Web</a:t>
            </a:r>
            <a:r>
              <a:rPr lang="ja-JP" altLang="en-US" dirty="0"/>
              <a:t>フレームワーク。</a:t>
            </a:r>
            <a:endParaRPr lang="en-US" altLang="ja-JP" dirty="0"/>
          </a:p>
          <a:p>
            <a:pPr lvl="1"/>
            <a:r>
              <a:rPr lang="ja-JP" altLang="en-US" dirty="0"/>
              <a:t>軽くて必要十分な機能を備えており、習得が容易。</a:t>
            </a:r>
            <a:endParaRPr lang="en-US" altLang="ja-JP" dirty="0"/>
          </a:p>
          <a:p>
            <a:pPr lvl="1"/>
            <a:r>
              <a:rPr kumimoji="1" lang="ja-JP" altLang="en-US" dirty="0"/>
              <a:t>今回のシステムでは</a:t>
            </a:r>
            <a:r>
              <a:rPr lang="ja-JP" altLang="en-US" dirty="0"/>
              <a:t>バックエンド</a:t>
            </a:r>
            <a:r>
              <a:rPr kumimoji="1" lang="ja-JP" altLang="en-US" dirty="0"/>
              <a:t>に用いる。</a:t>
            </a:r>
            <a:endParaRPr kumimoji="1" lang="en-US" altLang="ja-JP" dirty="0"/>
          </a:p>
          <a:p>
            <a:r>
              <a:rPr lang="en-US" altLang="ja-JP" dirty="0" err="1">
                <a:hlinkClick r:id="rId3"/>
              </a:rPr>
              <a:t>Svelt</a:t>
            </a:r>
            <a:r>
              <a:rPr lang="en-US" altLang="ja-JP" dirty="0"/>
              <a:t>/</a:t>
            </a:r>
            <a:r>
              <a:rPr lang="en-US" altLang="ja-JP" dirty="0" err="1">
                <a:hlinkClick r:id="rId4"/>
              </a:rPr>
              <a:t>SveltKit</a:t>
            </a:r>
            <a:r>
              <a:rPr lang="ja-JP" altLang="en-US" dirty="0"/>
              <a:t>（スヴェルト、スヴェルテ、すらりとした、の形容詞）</a:t>
            </a:r>
            <a:endParaRPr lang="en-US" altLang="ja-JP" dirty="0"/>
          </a:p>
          <a:p>
            <a:pPr lvl="1"/>
            <a:r>
              <a:rPr kumimoji="1" lang="en-US" altLang="ja-JP" dirty="0" err="1"/>
              <a:t>javaScript</a:t>
            </a:r>
            <a:r>
              <a:rPr kumimoji="1" lang="en-US" altLang="ja-JP" dirty="0"/>
              <a:t>/HTML</a:t>
            </a:r>
            <a:r>
              <a:rPr kumimoji="1" lang="ja-JP" altLang="en-US" dirty="0"/>
              <a:t>製のフレームワーク。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ライブラリが軽量で、簡単な記述で実装できる点が特徴。</a:t>
            </a:r>
            <a:endParaRPr kumimoji="1" lang="en-US" altLang="ja-JP" dirty="0"/>
          </a:p>
          <a:p>
            <a:pPr lvl="1"/>
            <a:r>
              <a:rPr lang="ja-JP" altLang="en-US" dirty="0"/>
              <a:t>今回のシステムではフロントエンドに用いる。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46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916A7-C66C-8356-8194-7F17B9C7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試しに実行してみよう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A4DC9-1581-46E4-2263-F599DD45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コマンドプロンプトを起動、以下のコマンドを叩いてください。</a:t>
            </a:r>
            <a:endParaRPr kumimoji="1" lang="en-US" altLang="ja-JP" dirty="0"/>
          </a:p>
          <a:p>
            <a:r>
              <a:rPr lang="en-US" altLang="ja-JP" dirty="0" err="1"/>
              <a:t>m</a:t>
            </a:r>
            <a:r>
              <a:rPr kumimoji="1" lang="en-US" altLang="ja-JP" dirty="0" err="1"/>
              <a:t>kdir</a:t>
            </a:r>
            <a:r>
              <a:rPr kumimoji="1" lang="en-US" altLang="ja-JP" dirty="0"/>
              <a:t> C:\source</a:t>
            </a:r>
            <a:br>
              <a:rPr kumimoji="1" lang="en-US" altLang="ja-JP" dirty="0"/>
            </a:br>
            <a:r>
              <a:rPr kumimoji="1" lang="en-US" altLang="ja-JP" dirty="0"/>
              <a:t>cd C:\source</a:t>
            </a:r>
            <a:br>
              <a:rPr kumimoji="1" lang="en-US" altLang="ja-JP" dirty="0"/>
            </a:br>
            <a:r>
              <a:rPr kumimoji="1" lang="en-US" altLang="ja-JP" dirty="0"/>
              <a:t>git clone https://github.com/tt-hasegawa/mu-psd-01.git</a:t>
            </a:r>
          </a:p>
          <a:p>
            <a:pPr lvl="1"/>
            <a:r>
              <a:rPr kumimoji="1" lang="en-US" altLang="ja-JP" dirty="0"/>
              <a:t>※99</a:t>
            </a:r>
            <a:r>
              <a:rPr kumimoji="1" lang="ja-JP" altLang="en-US" dirty="0"/>
              <a:t>のところは事前に割り当てた番号。</a:t>
            </a:r>
            <a:r>
              <a:rPr kumimoji="1" lang="en-US" altLang="ja-JP" dirty="0"/>
              <a:t> </a:t>
            </a:r>
          </a:p>
          <a:p>
            <a:r>
              <a:rPr lang="en-US" altLang="ja-JP" dirty="0"/>
              <a:t>C:\source\sample99</a:t>
            </a:r>
            <a:r>
              <a:rPr lang="ja-JP" altLang="en-US" dirty="0"/>
              <a:t> フォルダができるので、右クリックして、</a:t>
            </a:r>
            <a:r>
              <a:rPr lang="en-US" altLang="ja-JP" dirty="0"/>
              <a:t>Code</a:t>
            </a:r>
            <a:r>
              <a:rPr lang="ja-JP" altLang="en-US" dirty="0"/>
              <a:t>で開く、を選択して、</a:t>
            </a:r>
            <a:r>
              <a:rPr lang="en-US" altLang="ja-JP" dirty="0" err="1"/>
              <a:t>vscode</a:t>
            </a:r>
            <a:r>
              <a:rPr lang="ja-JP" altLang="en-US" dirty="0"/>
              <a:t>で開いてください。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945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AD455-A988-F761-F9AB-ACBAE228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試しに実行してみよう　その１の１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348359-BE69-F8B5-1A9D-336EBC51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メニュー→ターミナル→新しいターミナル、または、</a:t>
            </a:r>
            <a:r>
              <a:rPr kumimoji="1" lang="en-US" altLang="ja-JP" dirty="0"/>
              <a:t>Ctrl+@</a:t>
            </a:r>
            <a:r>
              <a:rPr kumimoji="1" lang="ja-JP" altLang="en-US" dirty="0"/>
              <a:t>で実行ターミナルが開くので、以下のコマンドを実行してください。</a:t>
            </a:r>
            <a:endParaRPr kumimoji="1" lang="en-US" altLang="ja-JP" dirty="0"/>
          </a:p>
          <a:p>
            <a:pPr lvl="1"/>
            <a:r>
              <a:rPr lang="en-US" altLang="ja-JP" dirty="0"/>
              <a:t>c</a:t>
            </a:r>
            <a:r>
              <a:rPr kumimoji="1" lang="en-US" altLang="ja-JP" dirty="0"/>
              <a:t>d backend </a:t>
            </a:r>
          </a:p>
          <a:p>
            <a:pPr lvl="1"/>
            <a:r>
              <a:rPr lang="en-US" altLang="ja-JP" dirty="0"/>
              <a:t>p</a:t>
            </a:r>
            <a:r>
              <a:rPr kumimoji="1" lang="en-US" altLang="ja-JP" dirty="0"/>
              <a:t>ip install Flask Flask-CORS </a:t>
            </a:r>
            <a:r>
              <a:rPr kumimoji="1" lang="en-US" altLang="ja-JP" dirty="0" err="1"/>
              <a:t>pickleDB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#2</a:t>
            </a:r>
            <a:r>
              <a:rPr kumimoji="1" lang="ja-JP" altLang="en-US" dirty="0"/>
              <a:t>回目以降はこの行は不要</a:t>
            </a:r>
            <a:endParaRPr kumimoji="1" lang="en-US" altLang="ja-JP" dirty="0"/>
          </a:p>
          <a:p>
            <a:pPr lvl="1"/>
            <a:r>
              <a:rPr lang="en-US" altLang="ja-JP" dirty="0"/>
              <a:t>python server.py</a:t>
            </a:r>
          </a:p>
          <a:p>
            <a:r>
              <a:rPr lang="en-US" altLang="ja-JP" dirty="0"/>
              <a:t>Chrome</a:t>
            </a:r>
            <a:r>
              <a:rPr lang="ja-JP" altLang="en-US" dirty="0"/>
              <a:t>等のブラウザで、</a:t>
            </a:r>
            <a:r>
              <a:rPr lang="en-US" altLang="ja-JP" dirty="0">
                <a:hlinkClick r:id="rId2"/>
              </a:rPr>
              <a:t>http://localhost:5000</a:t>
            </a:r>
            <a:r>
              <a:rPr lang="en-US" altLang="ja-JP" dirty="0"/>
              <a:t> </a:t>
            </a:r>
            <a:r>
              <a:rPr lang="ja-JP" altLang="en-US" dirty="0"/>
              <a:t>にアクセス。</a:t>
            </a:r>
            <a:endParaRPr lang="en-US" altLang="ja-JP" dirty="0"/>
          </a:p>
          <a:p>
            <a:r>
              <a:rPr kumimoji="1" lang="en-US" altLang="ja-JP" dirty="0"/>
              <a:t>“This is Backend Server”</a:t>
            </a:r>
            <a:r>
              <a:rPr kumimoji="1" lang="ja-JP" altLang="en-US" dirty="0"/>
              <a:t>と表示されることを確認してください。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0719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AD455-A988-F761-F9AB-ACBAE228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試しに実行してみよう　その１の２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348359-BE69-F8B5-1A9D-336EBC51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server.py</a:t>
            </a:r>
            <a:r>
              <a:rPr kumimoji="1" lang="ja-JP" altLang="en-US" dirty="0"/>
              <a:t>を</a:t>
            </a:r>
            <a:r>
              <a:rPr kumimoji="1" lang="en-US" altLang="ja-JP" dirty="0" err="1"/>
              <a:t>vscode</a:t>
            </a:r>
            <a:r>
              <a:rPr kumimoji="1" lang="ja-JP" altLang="en-US" dirty="0"/>
              <a:t>で編集して、</a:t>
            </a:r>
            <a:r>
              <a:rPr lang="ja-JP" altLang="en-US" dirty="0"/>
              <a:t>文字列が変わることを確認してみてください。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@app.route("/")</a:t>
            </a:r>
          </a:p>
          <a:p>
            <a:pPr marL="457200" lvl="1" indent="0">
              <a:buNone/>
            </a:pPr>
            <a:r>
              <a:rPr kumimoji="1" lang="en-US" altLang="ja-JP" dirty="0"/>
              <a:t>def index():</a:t>
            </a:r>
          </a:p>
          <a:p>
            <a:pPr marL="457200" lvl="1" indent="0">
              <a:buNone/>
            </a:pPr>
            <a:r>
              <a:rPr kumimoji="1" lang="en-US" altLang="ja-JP" dirty="0"/>
              <a:t>    return "This is</a:t>
            </a:r>
            <a:r>
              <a:rPr kumimoji="1" lang="en-US" altLang="ja-JP" u="sng" dirty="0"/>
              <a:t> My</a:t>
            </a:r>
            <a:r>
              <a:rPr kumimoji="1" lang="ja-JP" altLang="en-US" u="sng" dirty="0"/>
              <a:t> </a:t>
            </a:r>
            <a:r>
              <a:rPr kumimoji="1" lang="en-US" altLang="ja-JP" dirty="0"/>
              <a:t>Backend API Server."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366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AD455-A988-F761-F9AB-ACBAE228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試しに実行してみよう　その２の１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348359-BE69-F8B5-1A9D-336EBC51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前項で開いた</a:t>
            </a:r>
            <a:r>
              <a:rPr kumimoji="1" lang="en-US" altLang="ja-JP" dirty="0"/>
              <a:t>backend</a:t>
            </a:r>
            <a:r>
              <a:rPr kumimoji="1" lang="ja-JP" altLang="en-US" dirty="0"/>
              <a:t>のターミナルはそのまま</a:t>
            </a:r>
            <a:endParaRPr kumimoji="1" lang="en-US" altLang="ja-JP" dirty="0"/>
          </a:p>
          <a:p>
            <a:r>
              <a:rPr kumimoji="1" lang="ja-JP" altLang="en-US" dirty="0"/>
              <a:t>もう一つ新しくターミナル</a:t>
            </a:r>
            <a:r>
              <a:rPr lang="ja-JP" altLang="en-US" dirty="0"/>
              <a:t>を</a:t>
            </a:r>
            <a:r>
              <a:rPr kumimoji="1" lang="ja-JP" altLang="en-US" dirty="0"/>
              <a:t>開いて、以下のコマンドを実行</a:t>
            </a:r>
            <a:endParaRPr kumimoji="1" lang="en-US" altLang="ja-JP" dirty="0"/>
          </a:p>
          <a:p>
            <a:pPr lvl="1"/>
            <a:r>
              <a:rPr lang="en-US" altLang="ja-JP" dirty="0"/>
              <a:t>c</a:t>
            </a:r>
            <a:r>
              <a:rPr kumimoji="1" lang="en-US" altLang="ja-JP" dirty="0"/>
              <a:t>d frontend</a:t>
            </a:r>
          </a:p>
          <a:p>
            <a:pPr lvl="1"/>
            <a:r>
              <a:rPr lang="en-US" altLang="ja-JP" dirty="0" err="1"/>
              <a:t>npm</a:t>
            </a:r>
            <a:r>
              <a:rPr lang="en-US" altLang="ja-JP" dirty="0"/>
              <a:t> I</a:t>
            </a:r>
            <a:r>
              <a:rPr lang="ja-JP" altLang="en-US" dirty="0"/>
              <a:t>　　　　　</a:t>
            </a:r>
            <a:r>
              <a:rPr lang="en-US" altLang="ja-JP" dirty="0"/>
              <a:t># 2</a:t>
            </a:r>
            <a:r>
              <a:rPr lang="ja-JP" altLang="en-US" dirty="0"/>
              <a:t>回目以降はこの行は不要</a:t>
            </a:r>
            <a:endParaRPr lang="en-US" altLang="ja-JP" dirty="0"/>
          </a:p>
          <a:p>
            <a:pPr lvl="1"/>
            <a:r>
              <a:rPr lang="en-US" altLang="ja-JP" dirty="0" err="1"/>
              <a:t>npm</a:t>
            </a:r>
            <a:r>
              <a:rPr lang="en-US" altLang="ja-JP" dirty="0"/>
              <a:t> run dev</a:t>
            </a:r>
            <a:endParaRPr kumimoji="1" lang="en-US" altLang="ja-JP" dirty="0"/>
          </a:p>
          <a:p>
            <a:r>
              <a:rPr lang="en-US" altLang="ja-JP" dirty="0"/>
              <a:t>Chrome</a:t>
            </a:r>
            <a:r>
              <a:rPr lang="ja-JP" altLang="en-US" dirty="0"/>
              <a:t>等のブラウザで、</a:t>
            </a:r>
            <a:r>
              <a:rPr lang="en-US" altLang="ja-JP" dirty="0">
                <a:hlinkClick r:id="rId2"/>
              </a:rPr>
              <a:t>http://localhost:5173</a:t>
            </a:r>
            <a:r>
              <a:rPr lang="en-US" altLang="ja-JP" dirty="0"/>
              <a:t> </a:t>
            </a:r>
            <a:r>
              <a:rPr lang="ja-JP" altLang="en-US" dirty="0"/>
              <a:t>にアクセス。</a:t>
            </a:r>
            <a:endParaRPr lang="en-US" altLang="ja-JP" dirty="0"/>
          </a:p>
          <a:p>
            <a:r>
              <a:rPr kumimoji="1" lang="en-US" altLang="ja-JP" dirty="0"/>
              <a:t>“This is Frontend Server”</a:t>
            </a:r>
            <a:r>
              <a:rPr kumimoji="1" lang="ja-JP" altLang="en-US" dirty="0"/>
              <a:t>と表示されることを確認してください。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5602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AD455-A988-F761-F9AB-ACBAE228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試しに実行してみよう　その２の２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348359-BE69-F8B5-1A9D-336EBC51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試しに</a:t>
            </a:r>
            <a:r>
              <a:rPr lang="en-US" altLang="ja-JP" dirty="0"/>
              <a:t>frontend/</a:t>
            </a:r>
            <a:r>
              <a:rPr lang="en-US" altLang="ja-JP" dirty="0" err="1"/>
              <a:t>src</a:t>
            </a:r>
            <a:r>
              <a:rPr lang="en-US" altLang="ja-JP" dirty="0"/>
              <a:t>/routes/+</a:t>
            </a:r>
            <a:r>
              <a:rPr lang="en-US" altLang="ja-JP" dirty="0" err="1"/>
              <a:t>page.svelte</a:t>
            </a:r>
            <a:r>
              <a:rPr kumimoji="1" lang="ja-JP" altLang="en-US" dirty="0"/>
              <a:t>を編集して、ブラウザで再表示して、</a:t>
            </a:r>
            <a:r>
              <a:rPr lang="ja-JP" altLang="en-US" dirty="0"/>
              <a:t>文字列が変わることを確認してみてください。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&lt;main&gt;</a:t>
            </a:r>
          </a:p>
          <a:p>
            <a:pPr marL="457200" lvl="1" indent="0">
              <a:buNone/>
            </a:pPr>
            <a:r>
              <a:rPr kumimoji="1" lang="en-US" altLang="ja-JP" dirty="0"/>
              <a:t>	&lt;h1&gt;This is</a:t>
            </a:r>
            <a:r>
              <a:rPr kumimoji="1" lang="en-US" altLang="ja-JP" u="sng" dirty="0"/>
              <a:t> My </a:t>
            </a:r>
            <a:r>
              <a:rPr kumimoji="1" lang="en-US" altLang="ja-JP" dirty="0"/>
              <a:t>Frontend Server.&lt;/h1&gt;</a:t>
            </a:r>
          </a:p>
          <a:p>
            <a:pPr marL="457200" lvl="1" indent="0">
              <a:buNone/>
            </a:pPr>
            <a:r>
              <a:rPr lang="en-US" altLang="ja-JP" dirty="0"/>
              <a:t>	…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&lt;/main&gt;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9829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E3FBF-9CA3-7A78-B1A7-CB206062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ソースの解説 </a:t>
            </a:r>
            <a:r>
              <a:rPr lang="en-US" altLang="ja-JP" dirty="0"/>
              <a:t># backend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39BBD1-50C2-FECA-827F-F01EE51C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ソースファイルは基本的に、</a:t>
            </a:r>
            <a:r>
              <a:rPr kumimoji="1" lang="en-US" altLang="ja-JP" dirty="0"/>
              <a:t>Server.py1</a:t>
            </a:r>
            <a:r>
              <a:rPr kumimoji="1" lang="ja-JP" altLang="en-US" dirty="0"/>
              <a:t>個だけ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kumimoji="1" lang="en-US" altLang="ja-JP" dirty="0"/>
              <a:t>10</a:t>
            </a:r>
            <a:r>
              <a:rPr kumimoji="1" lang="ja-JP" altLang="en-US" dirty="0"/>
              <a:t>行目までと最後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行は定型文なので、基本的に触る必要はありません。</a:t>
            </a:r>
            <a:endParaRPr kumimoji="1" lang="en-US" altLang="ja-JP" dirty="0"/>
          </a:p>
          <a:p>
            <a:r>
              <a:rPr lang="en-US" altLang="ja-JP" dirty="0"/>
              <a:t>@app.route(…)</a:t>
            </a:r>
            <a:r>
              <a:rPr lang="ja-JP" altLang="en-US" dirty="0"/>
              <a:t>が</a:t>
            </a:r>
            <a:r>
              <a:rPr lang="en-US" altLang="ja-JP" dirty="0"/>
              <a:t>URL</a:t>
            </a:r>
            <a:r>
              <a:rPr lang="ja-JP" altLang="en-US" dirty="0"/>
              <a:t>を表します。</a:t>
            </a:r>
            <a:endParaRPr lang="en-US" altLang="ja-JP" dirty="0"/>
          </a:p>
          <a:p>
            <a:r>
              <a:rPr lang="ja-JP" altLang="en-US" dirty="0"/>
              <a:t>次行の関数がそのロジック実装になります。</a:t>
            </a:r>
            <a:endParaRPr lang="en-US" altLang="ja-JP" dirty="0"/>
          </a:p>
          <a:p>
            <a:r>
              <a:rPr lang="ja-JP" altLang="en-US" dirty="0"/>
              <a:t>関数の戻り値が</a:t>
            </a:r>
            <a:r>
              <a:rPr lang="en-US" altLang="ja-JP" dirty="0"/>
              <a:t>Backend</a:t>
            </a:r>
            <a:r>
              <a:rPr lang="ja-JP" altLang="en-US" dirty="0"/>
              <a:t>サーバで表示される値になります。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74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F6B1D-D0C4-B2B0-F498-49713888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ソースの解説　</a:t>
            </a:r>
            <a:r>
              <a:rPr kumimoji="1" lang="en-US" altLang="ja-JP" dirty="0"/>
              <a:t>#Backend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F52706-B57C-1135-BAD0-570331A99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試しに、</a:t>
            </a:r>
            <a:r>
              <a:rPr kumimoji="1" lang="en-US" altLang="ja-JP" dirty="0"/>
              <a:t>def index()</a:t>
            </a:r>
            <a:r>
              <a:rPr kumimoji="1" lang="ja-JP" altLang="en-US" dirty="0"/>
              <a:t>関数の次のブロックに以下のコードを追加してみましょう。</a:t>
            </a:r>
            <a:endParaRPr kumimoji="1" lang="en-US" altLang="ja-JP" dirty="0"/>
          </a:p>
          <a:p>
            <a:r>
              <a:rPr kumimoji="1" lang="en-US" altLang="ja-JP" dirty="0"/>
              <a:t>@app.route("/help")</a:t>
            </a:r>
          </a:p>
          <a:p>
            <a:r>
              <a:rPr kumimoji="1" lang="en-US" altLang="ja-JP" dirty="0"/>
              <a:t>def </a:t>
            </a:r>
            <a:r>
              <a:rPr lang="en-US" altLang="ja-JP" dirty="0"/>
              <a:t>help</a:t>
            </a:r>
            <a:r>
              <a:rPr kumimoji="1" lang="en-US" altLang="ja-JP" dirty="0"/>
              <a:t>():</a:t>
            </a:r>
          </a:p>
          <a:p>
            <a:pPr lvl="1"/>
            <a:r>
              <a:rPr kumimoji="1" lang="en-US" altLang="ja-JP" dirty="0"/>
              <a:t>return "This is Help Page!!"</a:t>
            </a:r>
          </a:p>
          <a:p>
            <a:r>
              <a:rPr kumimoji="1" lang="ja-JP" altLang="en-US" dirty="0"/>
              <a:t>ブラウザで、</a:t>
            </a:r>
            <a:r>
              <a:rPr kumimoji="1" lang="en-US" altLang="ja-JP" dirty="0">
                <a:hlinkClick r:id="rId2"/>
              </a:rPr>
              <a:t>http://localhost:5000/help</a:t>
            </a:r>
            <a:r>
              <a:rPr lang="ja-JP" altLang="en-US" dirty="0"/>
              <a:t> を開くと、上のメッセージが表示されるかと思います。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217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2E202-0A75-AFAC-22A1-5BBB52A8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ソースの解説 </a:t>
            </a:r>
            <a:r>
              <a:rPr kumimoji="1" lang="en-US" altLang="ja-JP" dirty="0"/>
              <a:t># frontend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BA8528-AFB9-1753-D165-4B332C1C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/>
              <a:t>Src</a:t>
            </a:r>
            <a:r>
              <a:rPr kumimoji="1" lang="ja-JP" altLang="en-US" dirty="0"/>
              <a:t>フォルダの下にページごとに</a:t>
            </a:r>
            <a:r>
              <a:rPr lang="en-US" altLang="ja-JP" dirty="0"/>
              <a:t>+</a:t>
            </a:r>
            <a:r>
              <a:rPr lang="en-US" altLang="ja-JP" dirty="0" err="1"/>
              <a:t>page.svelte</a:t>
            </a:r>
            <a:r>
              <a:rPr lang="ja-JP" altLang="en-US" dirty="0"/>
              <a:t>ファイルが</a:t>
            </a:r>
            <a:r>
              <a:rPr lang="en-US" altLang="ja-JP" dirty="0"/>
              <a:t>1</a:t>
            </a:r>
            <a:r>
              <a:rPr lang="ja-JP" altLang="en-US" dirty="0"/>
              <a:t>個あり、これを編集していきます。</a:t>
            </a:r>
            <a:endParaRPr lang="en-US" altLang="ja-JP" dirty="0"/>
          </a:p>
          <a:p>
            <a:r>
              <a:rPr kumimoji="1" lang="en-US" altLang="ja-JP" dirty="0"/>
              <a:t>Svelte</a:t>
            </a:r>
            <a:r>
              <a:rPr kumimoji="1" lang="ja-JP" altLang="en-US" dirty="0"/>
              <a:t>ファイル</a:t>
            </a:r>
            <a:r>
              <a:rPr lang="ja-JP" altLang="en-US" dirty="0"/>
              <a:t>は以下</a:t>
            </a:r>
            <a:r>
              <a:rPr lang="en-US" altLang="ja-JP" dirty="0"/>
              <a:t>3</a:t>
            </a:r>
            <a:r>
              <a:rPr lang="ja-JP" altLang="en-US" dirty="0"/>
              <a:t>つのブロックに分かれます。</a:t>
            </a:r>
            <a:endParaRPr lang="en-US" altLang="ja-JP" dirty="0"/>
          </a:p>
          <a:p>
            <a:pPr lvl="1"/>
            <a:r>
              <a:rPr lang="en-US" altLang="ja-JP" dirty="0"/>
              <a:t>&lt;script&gt;</a:t>
            </a:r>
          </a:p>
          <a:p>
            <a:pPr lvl="2"/>
            <a:r>
              <a:rPr lang="en-US" altLang="ja-JP" dirty="0"/>
              <a:t>JavaScript</a:t>
            </a:r>
            <a:r>
              <a:rPr lang="ja-JP" altLang="en-US" dirty="0"/>
              <a:t>でプログラムコードを書く</a:t>
            </a:r>
            <a:endParaRPr lang="en-US" altLang="ja-JP" dirty="0"/>
          </a:p>
          <a:p>
            <a:pPr lvl="1"/>
            <a:r>
              <a:rPr lang="en-US" altLang="ja-JP" dirty="0"/>
              <a:t>&lt;main&gt;</a:t>
            </a:r>
          </a:p>
          <a:p>
            <a:pPr lvl="2"/>
            <a:r>
              <a:rPr lang="en-US" altLang="ja-JP" dirty="0"/>
              <a:t>html</a:t>
            </a:r>
            <a:r>
              <a:rPr lang="ja-JP" altLang="en-US" dirty="0"/>
              <a:t>文書構造を記述するブロック</a:t>
            </a:r>
            <a:endParaRPr lang="en-US" altLang="ja-JP" dirty="0"/>
          </a:p>
          <a:p>
            <a:pPr lvl="1"/>
            <a:r>
              <a:rPr lang="en-US" altLang="ja-JP" dirty="0"/>
              <a:t>&lt;style&gt;</a:t>
            </a:r>
          </a:p>
          <a:p>
            <a:pPr lvl="2"/>
            <a:r>
              <a:rPr lang="en-US" altLang="ja-JP" dirty="0"/>
              <a:t>CSS</a:t>
            </a:r>
            <a:r>
              <a:rPr lang="ja-JP" altLang="en-US" dirty="0"/>
              <a:t>で、表示／装飾するスタイルを記載する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694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90F1C-A1A5-22B0-FE3C-E677831F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61B95C-8733-4F10-753A-675575CBF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今回の実践ソフトウェア開発では、</a:t>
            </a:r>
            <a:r>
              <a:rPr kumimoji="1" lang="en-US" altLang="ja-JP" dirty="0" err="1"/>
              <a:t>Python,JavaScript</a:t>
            </a:r>
            <a:r>
              <a:rPr kumimoji="1" lang="ja-JP" altLang="en-US" dirty="0"/>
              <a:t>を用いて簡単なモダン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アプリを制作し、最終日に発表してもらいます。</a:t>
            </a:r>
            <a:endParaRPr kumimoji="1" lang="en-US" altLang="ja-JP" dirty="0"/>
          </a:p>
          <a:p>
            <a:r>
              <a:rPr lang="ja-JP" altLang="en-US" dirty="0"/>
              <a:t>二人一組で、片方がフロントエンド、もう片方がバックエンドを実装してもらい、協働して一つのアプリを組み上げてもらいます。</a:t>
            </a:r>
            <a:endParaRPr kumimoji="1" lang="en-US" altLang="ja-JP" dirty="0"/>
          </a:p>
          <a:p>
            <a:r>
              <a:rPr lang="ja-JP" altLang="en-US" dirty="0"/>
              <a:t>アプリのひな型を提供するので、作りたい機能を考えて実装してみてください。</a:t>
            </a:r>
            <a:endParaRPr lang="en-US" altLang="ja-JP" dirty="0"/>
          </a:p>
          <a:p>
            <a:r>
              <a:rPr kumimoji="1" lang="ja-JP" altLang="en-US" dirty="0"/>
              <a:t>明日以降は午前中</a:t>
            </a:r>
            <a:r>
              <a:rPr kumimoji="1" lang="en-US" altLang="ja-JP" dirty="0"/>
              <a:t>1</a:t>
            </a:r>
            <a:r>
              <a:rPr kumimoji="1" lang="ja-JP" altLang="en-US" dirty="0"/>
              <a:t>時間程度、システム開発に関する座学を行います。</a:t>
            </a:r>
            <a:endParaRPr kumimoji="1" lang="en-US" altLang="ja-JP" dirty="0"/>
          </a:p>
          <a:p>
            <a:r>
              <a:rPr lang="ja-JP" altLang="en-US" dirty="0"/>
              <a:t>午後は各自で開発を進めてください。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6591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3A5584-161A-6680-098D-D0C41F17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ソースの解説 </a:t>
            </a:r>
            <a:r>
              <a:rPr kumimoji="1" lang="en-US" altLang="ja-JP" dirty="0"/>
              <a:t># frontend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6AC7C6-410C-5438-7EC8-F02806D1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altLang="ja-JP" dirty="0"/>
              <a:t>&lt;script&gt;</a:t>
            </a:r>
            <a:r>
              <a:rPr lang="ja-JP" altLang="en-US" dirty="0"/>
              <a:t>ブロックで宣言した変数の内容を</a:t>
            </a:r>
            <a:r>
              <a:rPr lang="en-US" altLang="ja-JP" dirty="0"/>
              <a:t>HTML</a:t>
            </a:r>
            <a:r>
              <a:rPr lang="ja-JP" altLang="en-US" dirty="0"/>
              <a:t>に表示する場合は、</a:t>
            </a:r>
            <a:r>
              <a:rPr lang="en-US" altLang="ja-JP" dirty="0"/>
              <a:t>{ }</a:t>
            </a:r>
            <a:r>
              <a:rPr lang="ja-JP" altLang="en-US" dirty="0"/>
              <a:t>で括って記述します。</a:t>
            </a:r>
            <a:endParaRPr lang="en-US" altLang="ja-JP" dirty="0"/>
          </a:p>
          <a:p>
            <a:r>
              <a:rPr lang="en-US" altLang="ja-JP" dirty="0"/>
              <a:t>&lt;script&gt;</a:t>
            </a:r>
            <a:r>
              <a:rPr lang="ja-JP" altLang="en-US" dirty="0"/>
              <a:t>ブロックで動的に変更された値も即座に</a:t>
            </a:r>
            <a:r>
              <a:rPr lang="en-US" altLang="ja-JP" dirty="0"/>
              <a:t>HTML</a:t>
            </a:r>
            <a:r>
              <a:rPr lang="ja-JP" altLang="en-US" dirty="0"/>
              <a:t>側に反映されます。</a:t>
            </a:r>
            <a:endParaRPr lang="en-US" altLang="ja-JP" dirty="0"/>
          </a:p>
          <a:p>
            <a:r>
              <a:rPr lang="en-US" altLang="ja-JP" dirty="0"/>
              <a:t>&lt;style&gt;</a:t>
            </a:r>
            <a:r>
              <a:rPr lang="ja-JP" altLang="en-US" dirty="0"/>
              <a:t>ブロックにはタグ名、クラス名で属性の設定先を指定します。</a:t>
            </a:r>
            <a:endParaRPr lang="en-US" altLang="ja-JP" dirty="0"/>
          </a:p>
          <a:p>
            <a:r>
              <a:rPr lang="ja-JP" altLang="en-US" dirty="0"/>
              <a:t>その下に、文字色や背景色等の属性と値を記述することで、</a:t>
            </a:r>
            <a:r>
              <a:rPr lang="en-US" altLang="ja-JP" dirty="0"/>
              <a:t>HTML</a:t>
            </a:r>
            <a:r>
              <a:rPr lang="ja-JP" altLang="en-US" dirty="0"/>
              <a:t>の表示を制御することができます。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32280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38EE2-196E-F06C-E14A-BB6972E8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ソースの解説 </a:t>
            </a:r>
            <a:r>
              <a:rPr kumimoji="1" lang="en-US" altLang="ja-JP" dirty="0"/>
              <a:t># frontend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BD5E42-0071-343E-8226-C9689AD371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ja-JP" altLang="en-US" dirty="0"/>
              <a:t>試しに、</a:t>
            </a:r>
            <a:r>
              <a:rPr kumimoji="1" lang="en-US" altLang="ja-JP" dirty="0" err="1"/>
              <a:t>src</a:t>
            </a:r>
            <a:r>
              <a:rPr kumimoji="1" lang="en-US" altLang="ja-JP" dirty="0"/>
              <a:t>/routes/+</a:t>
            </a:r>
            <a:r>
              <a:rPr kumimoji="1" lang="en-US" altLang="ja-JP" dirty="0" err="1"/>
              <a:t>page.svelte</a:t>
            </a:r>
            <a:r>
              <a:rPr kumimoji="1" lang="ja-JP" altLang="en-US" dirty="0"/>
              <a:t>ファイルを編集してみましょう。</a:t>
            </a:r>
            <a:endParaRPr kumimoji="1" lang="en-US" altLang="ja-JP" dirty="0"/>
          </a:p>
          <a:p>
            <a:r>
              <a:rPr lang="en-US" altLang="ja-JP" dirty="0"/>
              <a:t>Class</a:t>
            </a:r>
            <a:r>
              <a:rPr lang="ja-JP" altLang="en-US" dirty="0"/>
              <a:t>で名前を付けたところが、</a:t>
            </a:r>
            <a:r>
              <a:rPr lang="en-US" altLang="ja-JP" dirty="0"/>
              <a:t>style</a:t>
            </a:r>
            <a:r>
              <a:rPr lang="ja-JP" altLang="en-US" dirty="0"/>
              <a:t>で指定したように、文字色が変わることを確認してください。</a:t>
            </a:r>
            <a:endParaRPr lang="en-US" altLang="ja-JP" dirty="0"/>
          </a:p>
          <a:p>
            <a:r>
              <a:rPr lang="en-US" altLang="ja-JP" dirty="0"/>
              <a:t>Script</a:t>
            </a:r>
            <a:r>
              <a:rPr lang="ja-JP" altLang="en-US" dirty="0"/>
              <a:t>ブロックで変数</a:t>
            </a:r>
            <a:r>
              <a:rPr lang="en-US" altLang="ja-JP" dirty="0"/>
              <a:t>name</a:t>
            </a:r>
            <a:r>
              <a:rPr lang="ja-JP" altLang="en-US" dirty="0"/>
              <a:t>で設定した中身が、</a:t>
            </a:r>
            <a:r>
              <a:rPr lang="en-US" altLang="ja-JP" dirty="0"/>
              <a:t>html</a:t>
            </a:r>
            <a:r>
              <a:rPr lang="ja-JP" altLang="en-US" dirty="0"/>
              <a:t>描画の方に反映されることを確認してください。</a:t>
            </a:r>
            <a:endParaRPr kumimoji="1"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34F4D2-2A5F-125E-CC63-16DC3E44F7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ja-JP" dirty="0"/>
              <a:t>&lt;script&gt;</a:t>
            </a:r>
          </a:p>
          <a:p>
            <a:pPr marL="0" indent="0">
              <a:buNone/>
            </a:pPr>
            <a:r>
              <a:rPr lang="en-US" altLang="ja-JP" dirty="0"/>
              <a:t>let name=“world”; </a:t>
            </a:r>
            <a:r>
              <a:rPr lang="ja-JP" altLang="en-US" dirty="0"/>
              <a:t>←ここを適当に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&lt;/script&gt;</a:t>
            </a:r>
          </a:p>
          <a:p>
            <a:pPr marL="0" indent="0">
              <a:buNone/>
            </a:pPr>
            <a:r>
              <a:rPr lang="en-US" altLang="ja-JP" dirty="0"/>
              <a:t>&lt;style&gt;</a:t>
            </a:r>
          </a:p>
          <a:p>
            <a:pPr marL="0" indent="0">
              <a:buNone/>
            </a:pPr>
            <a:r>
              <a:rPr lang="en-US" altLang="ja-JP" dirty="0"/>
              <a:t>.test{ </a:t>
            </a:r>
          </a:p>
          <a:p>
            <a:pPr marL="0" indent="0">
              <a:buNone/>
            </a:pPr>
            <a:r>
              <a:rPr lang="en-US" altLang="ja-JP" dirty="0"/>
              <a:t>	color: blue ;</a:t>
            </a:r>
            <a:r>
              <a:rPr lang="ja-JP" altLang="en-US" dirty="0"/>
              <a:t>　←ここを適当な色名に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background-color: green; }</a:t>
            </a:r>
          </a:p>
          <a:p>
            <a:pPr marL="0" indent="0">
              <a:buNone/>
            </a:pPr>
            <a:r>
              <a:rPr lang="en-US" altLang="ja-JP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737634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37DC0-C83E-3CB1-F920-4B9F2E78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ソースの解説 </a:t>
            </a:r>
            <a:r>
              <a:rPr kumimoji="1" lang="en-US" altLang="ja-JP" dirty="0"/>
              <a:t># backend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6FCC4B-AE8B-CCB7-9EB0-44107B95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今回の演習で扱う</a:t>
            </a:r>
            <a:r>
              <a:rPr kumimoji="1" lang="en-US" altLang="ja-JP" dirty="0" err="1">
                <a:hlinkClick r:id="rId2"/>
              </a:rPr>
              <a:t>PickleDB</a:t>
            </a:r>
            <a:r>
              <a:rPr kumimoji="1" lang="ja-JP" altLang="en-US" dirty="0"/>
              <a:t>は</a:t>
            </a:r>
            <a:r>
              <a:rPr lang="en-US" altLang="ja-JP" dirty="0"/>
              <a:t>K</a:t>
            </a:r>
            <a:r>
              <a:rPr kumimoji="1" lang="en-US" altLang="ja-JP" dirty="0"/>
              <a:t>ey-Value</a:t>
            </a:r>
            <a:r>
              <a:rPr kumimoji="1" lang="ja-JP" altLang="en-US" dirty="0"/>
              <a:t>型の簡単なデータベースです。</a:t>
            </a:r>
            <a:endParaRPr kumimoji="1" lang="en-US" altLang="ja-JP" dirty="0"/>
          </a:p>
          <a:p>
            <a:r>
              <a:rPr lang="ja-JP" altLang="en-US" dirty="0"/>
              <a:t>キーの名前が付いた入れ物にデータを入れるだけの仕組みです。</a:t>
            </a:r>
            <a:endParaRPr lang="en-US" altLang="ja-JP" dirty="0"/>
          </a:p>
          <a:p>
            <a:r>
              <a:rPr kumimoji="1" lang="ja-JP" altLang="en-US" dirty="0"/>
              <a:t>保存するときは、</a:t>
            </a:r>
            <a:endParaRPr kumimoji="1" lang="en-US" altLang="ja-JP" dirty="0"/>
          </a:p>
          <a:p>
            <a:pPr lvl="1"/>
            <a:r>
              <a:rPr lang="en-US" altLang="ja-JP" dirty="0" err="1"/>
              <a:t>db.set</a:t>
            </a:r>
            <a:r>
              <a:rPr lang="en-US" altLang="ja-JP" dirty="0"/>
              <a:t>(</a:t>
            </a:r>
            <a:r>
              <a:rPr lang="en-US" altLang="ja-JP" dirty="0" err="1"/>
              <a:t>key,val</a:t>
            </a:r>
            <a:r>
              <a:rPr lang="en-US" altLang="ja-JP" dirty="0"/>
              <a:t>);</a:t>
            </a:r>
          </a:p>
          <a:p>
            <a:pPr lvl="1"/>
            <a:r>
              <a:rPr lang="en-US" altLang="ja-JP" dirty="0" err="1"/>
              <a:t>d</a:t>
            </a:r>
            <a:r>
              <a:rPr kumimoji="1" lang="en-US" altLang="ja-JP" dirty="0" err="1"/>
              <a:t>b.dump</a:t>
            </a:r>
            <a:r>
              <a:rPr kumimoji="1" lang="en-US" altLang="ja-JP" dirty="0"/>
              <a:t>();</a:t>
            </a:r>
          </a:p>
          <a:p>
            <a:r>
              <a:rPr kumimoji="1" lang="ja-JP" altLang="en-US" dirty="0"/>
              <a:t>読み込むときは、</a:t>
            </a:r>
            <a:endParaRPr kumimoji="1" lang="en-US" altLang="ja-JP" dirty="0"/>
          </a:p>
          <a:p>
            <a:pPr lvl="1"/>
            <a:r>
              <a:rPr lang="en-US" altLang="ja-JP" dirty="0" err="1"/>
              <a:t>d</a:t>
            </a:r>
            <a:r>
              <a:rPr kumimoji="1" lang="en-US" altLang="ja-JP" dirty="0" err="1"/>
              <a:t>b.get</a:t>
            </a:r>
            <a:r>
              <a:rPr kumimoji="1" lang="en-US" altLang="ja-JP" dirty="0"/>
              <a:t>(key)</a:t>
            </a:r>
            <a:r>
              <a:rPr kumimoji="1" lang="ja-JP" altLang="en-US" dirty="0"/>
              <a:t> で先ほど格納した値を取得できます。</a:t>
            </a:r>
            <a:endParaRPr kumimoji="1" lang="en-US" altLang="ja-JP" dirty="0"/>
          </a:p>
          <a:p>
            <a:r>
              <a:rPr kumimoji="1" lang="ja-JP" altLang="en-US" dirty="0"/>
              <a:t>全体を読み込むときは、</a:t>
            </a:r>
            <a:r>
              <a:rPr kumimoji="1" lang="en-US" altLang="ja-JP" dirty="0" err="1"/>
              <a:t>db.getAll</a:t>
            </a:r>
            <a:r>
              <a:rPr kumimoji="1" lang="ja-JP" altLang="en-US" dirty="0"/>
              <a:t>で全てのキーを取得できます。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3503265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1C7987-4B79-A7F1-8F07-C7CA7703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Frontend/backend</a:t>
            </a:r>
            <a:r>
              <a:rPr kumimoji="1" lang="ja-JP" altLang="en-US" dirty="0"/>
              <a:t>のデータ送受信１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BBEC61-70D7-357B-0EBF-6AC6CC8B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フロントエンドからバックエンドにデータを送る方法はいくつかありますが、今回は</a:t>
            </a:r>
            <a:r>
              <a:rPr lang="en-US" altLang="ja-JP" dirty="0"/>
              <a:t>URL</a:t>
            </a:r>
            <a:r>
              <a:rPr lang="ja-JP" altLang="en-US" dirty="0"/>
              <a:t>ベースで</a:t>
            </a:r>
            <a:r>
              <a:rPr lang="en-US" altLang="ja-JP" dirty="0"/>
              <a:t>GET</a:t>
            </a:r>
            <a:r>
              <a:rPr lang="ja-JP" altLang="en-US" dirty="0"/>
              <a:t>メソッドを用いた送信を紹介します。</a:t>
            </a:r>
            <a:endParaRPr lang="en-US" altLang="ja-JP" dirty="0"/>
          </a:p>
          <a:p>
            <a:r>
              <a:rPr kumimoji="1" lang="ja-JP" altLang="en-US" dirty="0"/>
              <a:t>フロントエンド側は、</a:t>
            </a:r>
            <a:r>
              <a:rPr kumimoji="1" lang="en-US" altLang="ja-JP" dirty="0">
                <a:hlinkClick r:id="rId2"/>
              </a:rPr>
              <a:t>http://localhost:5000/&lt;id&gt;/&lt;val</a:t>
            </a:r>
            <a:r>
              <a:rPr kumimoji="1" lang="en-US" altLang="ja-JP" dirty="0"/>
              <a:t>&gt;</a:t>
            </a:r>
            <a:r>
              <a:rPr kumimoji="1" lang="ja-JP" altLang="en-US" dirty="0"/>
              <a:t>のように、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の中に送りたいデータを埋め込んで、</a:t>
            </a:r>
            <a:r>
              <a:rPr kumimoji="1" lang="en-US" altLang="ja-JP" dirty="0"/>
              <a:t>fetch</a:t>
            </a:r>
            <a:r>
              <a:rPr kumimoji="1" lang="ja-JP" altLang="en-US" dirty="0"/>
              <a:t>メソッドを呼び出します。</a:t>
            </a:r>
            <a:endParaRPr kumimoji="1" lang="en-US" altLang="ja-JP" dirty="0"/>
          </a:p>
          <a:p>
            <a:r>
              <a:rPr lang="ja-JP" altLang="en-US" dirty="0"/>
              <a:t>バックエンド側は、アクセスされた</a:t>
            </a:r>
            <a:r>
              <a:rPr lang="en-US" altLang="ja-JP" dirty="0"/>
              <a:t>URL</a:t>
            </a:r>
            <a:r>
              <a:rPr lang="ja-JP" altLang="en-US" dirty="0"/>
              <a:t>に応じて、</a:t>
            </a:r>
            <a:r>
              <a:rPr lang="en-US" altLang="ja-JP" dirty="0"/>
              <a:t>route</a:t>
            </a:r>
            <a:r>
              <a:rPr lang="ja-JP" altLang="en-US" dirty="0"/>
              <a:t>設定をしておくことで、</a:t>
            </a:r>
            <a:r>
              <a:rPr lang="en-US" altLang="ja-JP" dirty="0"/>
              <a:t>URL</a:t>
            </a:r>
            <a:r>
              <a:rPr lang="ja-JP" altLang="en-US" dirty="0"/>
              <a:t>に埋め込まれたパラメータを取得することができます。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3756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BEDD8-8D2B-915F-2E8E-39B90EA5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Frontend/backend</a:t>
            </a:r>
            <a:r>
              <a:rPr kumimoji="1" lang="ja-JP" altLang="en-US" dirty="0"/>
              <a:t>のデータ送受信２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4842B2-9C97-1A65-EBF3-FC5285DE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バックエンドからデータを取得したい場合、バックエンド側は</a:t>
            </a:r>
            <a:r>
              <a:rPr kumimoji="1" lang="en-US" altLang="ja-JP" dirty="0"/>
              <a:t>JSON</a:t>
            </a:r>
            <a:r>
              <a:rPr kumimoji="1" lang="ja-JP" altLang="en-US" dirty="0"/>
              <a:t>形式でデータを返すように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を実装します。</a:t>
            </a:r>
            <a:endParaRPr kumimoji="1" lang="en-US" altLang="ja-JP" dirty="0"/>
          </a:p>
          <a:p>
            <a:r>
              <a:rPr lang="ja-JP" altLang="en-US" dirty="0"/>
              <a:t>フロントエンド側は、</a:t>
            </a:r>
            <a:r>
              <a:rPr lang="en-US" altLang="ja-JP" dirty="0"/>
              <a:t>fetch</a:t>
            </a:r>
            <a:r>
              <a:rPr lang="ja-JP" altLang="en-US" dirty="0"/>
              <a:t>メソッドを呼び出して、該当</a:t>
            </a:r>
            <a:r>
              <a:rPr lang="en-US" altLang="ja-JP" dirty="0"/>
              <a:t>API</a:t>
            </a:r>
            <a:r>
              <a:rPr lang="ja-JP" altLang="en-US" dirty="0"/>
              <a:t>の</a:t>
            </a:r>
            <a:r>
              <a:rPr lang="en-US" altLang="ja-JP" dirty="0"/>
              <a:t>URL</a:t>
            </a:r>
            <a:r>
              <a:rPr lang="ja-JP" altLang="en-US" dirty="0"/>
              <a:t>にアクセスします。</a:t>
            </a:r>
            <a:endParaRPr lang="en-US" altLang="ja-JP" dirty="0"/>
          </a:p>
          <a:p>
            <a:r>
              <a:rPr lang="ja-JP" altLang="en-US" dirty="0"/>
              <a:t>取得したデータを</a:t>
            </a:r>
            <a:r>
              <a:rPr lang="en-US" altLang="ja-JP" dirty="0"/>
              <a:t>JSON</a:t>
            </a:r>
            <a:r>
              <a:rPr lang="ja-JP" altLang="en-US" dirty="0"/>
              <a:t>型で解析</a:t>
            </a:r>
            <a:r>
              <a:rPr lang="en-US" altLang="ja-JP" dirty="0"/>
              <a:t>(parse)</a:t>
            </a:r>
            <a:r>
              <a:rPr lang="ja-JP" altLang="en-US" dirty="0"/>
              <a:t>すると、</a:t>
            </a:r>
            <a:r>
              <a:rPr lang="en-US" altLang="ja-JP" dirty="0"/>
              <a:t>JavaScript</a:t>
            </a:r>
            <a:r>
              <a:rPr lang="ja-JP" altLang="en-US" dirty="0"/>
              <a:t>側で扱えるデータ形式として取得できます。</a:t>
            </a:r>
            <a:endParaRPr lang="en-US" altLang="ja-JP" dirty="0"/>
          </a:p>
          <a:p>
            <a:r>
              <a:rPr kumimoji="1" lang="ja-JP" altLang="en-US" dirty="0"/>
              <a:t>後は画面とバインディングされた変数に値を入れれば、画面に表示できます。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2502275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ECEFB-4CB1-F5DA-FA35-BCBA1378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コードの共有方法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D573E-DA80-BCD2-149A-39D997C08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各自で修正を行ったら、</a:t>
            </a:r>
            <a:r>
              <a:rPr lang="en-US" altLang="ja-JP" dirty="0" err="1"/>
              <a:t>vscode</a:t>
            </a:r>
            <a:r>
              <a:rPr lang="ja-JP" altLang="en-US" dirty="0"/>
              <a:t>からコメントを入れてコミットしてください。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相手側は</a:t>
            </a:r>
            <a:r>
              <a:rPr kumimoji="1" lang="en-US" altLang="ja-JP" dirty="0" err="1"/>
              <a:t>vscode</a:t>
            </a:r>
            <a:r>
              <a:rPr kumimoji="1" lang="ja-JP" altLang="en-US" dirty="0"/>
              <a:t>のバージョン管理のタブから、プルを実行することで、最新版を取得できます。</a:t>
            </a:r>
            <a:endParaRPr kumimoji="1" lang="en-US" altLang="ja-JP" dirty="0"/>
          </a:p>
          <a:p>
            <a:r>
              <a:rPr lang="ja-JP" altLang="en-US" dirty="0"/>
              <a:t>相互に最新版の取得→修正→コミット→最新版の取得～と繰り返して、コードを改修していってください。</a:t>
            </a:r>
            <a:endParaRPr kumimoji="1" lang="en-US" altLang="ja-JP" dirty="0"/>
          </a:p>
          <a:p>
            <a:r>
              <a:rPr lang="ja-JP" altLang="en-US" dirty="0"/>
              <a:t>よくわからなくなったら、冒頭にやったソースのクローンからやり直してください。</a:t>
            </a:r>
            <a:endParaRPr lang="en-US" altLang="ja-JP" dirty="0"/>
          </a:p>
          <a:p>
            <a:r>
              <a:rPr kumimoji="1" lang="ja-JP" altLang="en-US" dirty="0"/>
              <a:t>リポジトリは公開リポジトリなので、あまり個人を特定できるような情報は載せないでください。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2767040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A788F3-62A4-57D6-39D5-B2597B8D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設計を進めるために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0D6B23-312C-16F8-F9D1-C73747023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どんなものを作りたいか、ソースを眺めながら、</a:t>
            </a:r>
            <a:r>
              <a:rPr kumimoji="1" lang="en-US" altLang="ja-JP" dirty="0"/>
              <a:t>2</a:t>
            </a:r>
            <a:r>
              <a:rPr kumimoji="1" lang="ja-JP" altLang="en-US" dirty="0"/>
              <a:t>人</a:t>
            </a:r>
            <a:r>
              <a:rPr kumimoji="1" lang="en-US" altLang="ja-JP" dirty="0"/>
              <a:t>1</a:t>
            </a:r>
            <a:r>
              <a:rPr kumimoji="1" lang="ja-JP" altLang="en-US" dirty="0"/>
              <a:t>組で考えてください。</a:t>
            </a:r>
            <a:endParaRPr lang="en-US" altLang="ja-JP" dirty="0"/>
          </a:p>
          <a:p>
            <a:r>
              <a:rPr kumimoji="1" lang="ja-JP" altLang="en-US" dirty="0"/>
              <a:t>提出してもらう資料は</a:t>
            </a:r>
            <a:r>
              <a:rPr lang="ja-JP" altLang="en-US" dirty="0"/>
              <a:t>サンプルソースの</a:t>
            </a:r>
            <a:r>
              <a:rPr lang="en-US" altLang="ja-JP" dirty="0"/>
              <a:t>documents</a:t>
            </a:r>
            <a:r>
              <a:rPr lang="ja-JP" altLang="en-US" dirty="0"/>
              <a:t>フォルダに格納してあります。</a:t>
            </a:r>
            <a:endParaRPr lang="en-US" altLang="ja-JP" dirty="0"/>
          </a:p>
          <a:p>
            <a:r>
              <a:rPr lang="en-US" altLang="ja-JP" dirty="0"/>
              <a:t>d</a:t>
            </a:r>
            <a:r>
              <a:rPr kumimoji="1" lang="en-US" altLang="ja-JP" dirty="0"/>
              <a:t>esign-docu</a:t>
            </a:r>
            <a:r>
              <a:rPr lang="en-US" altLang="ja-JP" dirty="0"/>
              <a:t>ments.md</a:t>
            </a:r>
            <a:r>
              <a:rPr lang="ja-JP" altLang="en-US" dirty="0"/>
              <a:t>と</a:t>
            </a:r>
            <a:r>
              <a:rPr lang="en-US" altLang="ja-JP" dirty="0"/>
              <a:t>page-</a:t>
            </a:r>
            <a:r>
              <a:rPr lang="en-US" altLang="ja-JP" dirty="0" err="1"/>
              <a:t>design.drawio.svg</a:t>
            </a:r>
            <a:r>
              <a:rPr lang="ja-JP" altLang="en-US" dirty="0"/>
              <a:t>を編集してコミットしておいてください。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98356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66CCE-B665-636D-EF8A-EAC731C5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設計を進めるために２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48978D-5DFE-121F-662D-3864401D0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２～３</a:t>
            </a:r>
            <a:r>
              <a:rPr kumimoji="1" lang="ja-JP" altLang="en-US" dirty="0"/>
              <a:t>画面、各画面</a:t>
            </a:r>
            <a:r>
              <a:rPr lang="ja-JP" altLang="en-US" dirty="0"/>
              <a:t>１～３</a:t>
            </a:r>
            <a:r>
              <a:rPr kumimoji="1" lang="ja-JP" altLang="en-US" dirty="0"/>
              <a:t>ボタン程度で完結するアプリを想定して、後から機能拡張していくのが良いと思います。</a:t>
            </a:r>
            <a:endParaRPr kumimoji="1" lang="en-US" altLang="ja-JP" dirty="0"/>
          </a:p>
          <a:p>
            <a:r>
              <a:rPr lang="ja-JP" altLang="en-US" dirty="0"/>
              <a:t>アプリの画面を考えます。</a:t>
            </a:r>
            <a:endParaRPr lang="en-US" altLang="ja-JP" dirty="0"/>
          </a:p>
          <a:p>
            <a:pPr lvl="1"/>
            <a:r>
              <a:rPr kumimoji="1" lang="ja-JP" altLang="en-US" dirty="0"/>
              <a:t>ボタン、テキスト入力など。。。</a:t>
            </a:r>
            <a:endParaRPr kumimoji="1" lang="en-US" altLang="ja-JP" dirty="0"/>
          </a:p>
          <a:p>
            <a:r>
              <a:rPr kumimoji="1" lang="ja-JP" altLang="en-US" dirty="0"/>
              <a:t>次にそれに実装する機能を考えます。</a:t>
            </a:r>
            <a:endParaRPr kumimoji="1" lang="en-US" altLang="ja-JP" dirty="0"/>
          </a:p>
          <a:p>
            <a:r>
              <a:rPr kumimoji="1" lang="ja-JP" altLang="en-US" dirty="0"/>
              <a:t>機能が決まると、必然的に、双方でやりとりするインターフェイス、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が決まってきます。</a:t>
            </a:r>
            <a:endParaRPr kumimoji="1" lang="en-US" altLang="ja-JP" dirty="0"/>
          </a:p>
          <a:p>
            <a:r>
              <a:rPr lang="ja-JP" altLang="en-US" dirty="0"/>
              <a:t>後は双方で開発を進めていってください。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1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4D211-FCD6-4EE4-7E45-840E4F97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例えば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1220C0-0BBA-06F4-8ABE-4D445EE0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予定登録アプリ</a:t>
            </a:r>
            <a:endParaRPr kumimoji="1" lang="en-US" altLang="ja-JP" dirty="0"/>
          </a:p>
          <a:p>
            <a:pPr lvl="1"/>
            <a:r>
              <a:rPr lang="ja-JP" altLang="en-US" dirty="0"/>
              <a:t>日付と内容を入力しておいて、後から検索できるメモアプリ</a:t>
            </a:r>
            <a:endParaRPr lang="en-US" altLang="ja-JP" dirty="0"/>
          </a:p>
          <a:p>
            <a:r>
              <a:rPr lang="ja-JP" altLang="en-US" dirty="0"/>
              <a:t>つぶやき投稿掲示板</a:t>
            </a:r>
            <a:endParaRPr lang="en-US" altLang="ja-JP" dirty="0"/>
          </a:p>
          <a:p>
            <a:pPr lvl="1"/>
            <a:r>
              <a:rPr lang="ja-JP" altLang="en-US" dirty="0"/>
              <a:t>つぶやきを自由に投稿できるアプリ</a:t>
            </a:r>
            <a:endParaRPr lang="en-US" altLang="ja-JP" dirty="0"/>
          </a:p>
          <a:p>
            <a:r>
              <a:rPr lang="ja-JP" altLang="en-US" dirty="0"/>
              <a:t>占い／性格診断アプリ</a:t>
            </a:r>
            <a:endParaRPr lang="en-US" altLang="ja-JP" dirty="0"/>
          </a:p>
          <a:p>
            <a:pPr lvl="1"/>
            <a:r>
              <a:rPr lang="ja-JP" altLang="en-US" dirty="0"/>
              <a:t>アンケート項目に答えると、合致する性格や占い結果を表示する。</a:t>
            </a:r>
            <a:endParaRPr lang="en-US" altLang="ja-JP" dirty="0"/>
          </a:p>
          <a:p>
            <a:r>
              <a:rPr lang="ja-JP" altLang="en-US" dirty="0"/>
              <a:t>オープンデータ検索サイト</a:t>
            </a:r>
            <a:endParaRPr lang="en-US" altLang="ja-JP" dirty="0"/>
          </a:p>
          <a:p>
            <a:pPr lvl="1"/>
            <a:r>
              <a:rPr lang="ja-JP" altLang="en-US" dirty="0"/>
              <a:t>自治体や官公庁の</a:t>
            </a:r>
            <a:r>
              <a:rPr lang="en-US" altLang="ja-JP" dirty="0"/>
              <a:t>Web</a:t>
            </a:r>
            <a:r>
              <a:rPr lang="ja-JP" altLang="en-US" dirty="0"/>
              <a:t>サイトからオープンデータを取得しておき、予めデータベースに登録して、検索、表示するアプリ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1514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36B4E6-2501-CD7E-DD4D-5D7C214B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つぶやき投稿アプリなら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2A29AC-725D-B928-870E-5D67B6D37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つぶやき投稿＆一覧画面、検索画面、トレンド表示</a:t>
            </a:r>
            <a:r>
              <a:rPr lang="ja-JP" altLang="en-US" dirty="0"/>
              <a:t>画面等。。。</a:t>
            </a:r>
            <a:endParaRPr lang="en-US" altLang="ja-JP" dirty="0"/>
          </a:p>
          <a:p>
            <a:r>
              <a:rPr kumimoji="1" lang="en-US" altLang="ja-JP" dirty="0"/>
              <a:t>API</a:t>
            </a:r>
            <a:r>
              <a:rPr kumimoji="1" lang="ja-JP" altLang="en-US" dirty="0"/>
              <a:t>でやりとりするデータは、</a:t>
            </a:r>
            <a:endParaRPr kumimoji="1" lang="en-US" altLang="ja-JP" dirty="0"/>
          </a:p>
          <a:p>
            <a:pPr lvl="1"/>
            <a:r>
              <a:rPr lang="ja-JP" altLang="en-US" dirty="0"/>
              <a:t>投稿｛ユーザ名、投稿日時、本文｝のリスト</a:t>
            </a:r>
            <a:endParaRPr lang="en-US" altLang="ja-JP" dirty="0"/>
          </a:p>
          <a:p>
            <a:r>
              <a:rPr lang="en-US" altLang="ja-JP" dirty="0"/>
              <a:t>API</a:t>
            </a:r>
            <a:r>
              <a:rPr lang="ja-JP" altLang="en-US" dirty="0"/>
              <a:t>で用意する機能としては</a:t>
            </a:r>
            <a:r>
              <a:rPr lang="en-US" altLang="ja-JP" dirty="0"/>
              <a:t>…</a:t>
            </a:r>
          </a:p>
          <a:p>
            <a:pPr lvl="1"/>
            <a:r>
              <a:rPr lang="ja-JP" altLang="en-US" dirty="0"/>
              <a:t>投稿、一覧検索は必須</a:t>
            </a:r>
            <a:endParaRPr lang="en-US" altLang="ja-JP" dirty="0"/>
          </a:p>
          <a:p>
            <a:pPr lvl="1"/>
            <a:r>
              <a:rPr lang="ja-JP" altLang="en-US" dirty="0"/>
              <a:t>ユーザ名検索、投稿日時検索、本文検索ができると</a:t>
            </a:r>
            <a:r>
              <a:rPr lang="en-US" altLang="ja-JP" dirty="0"/>
              <a:t>Good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816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90F1C-A1A5-22B0-FE3C-E677831F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61B95C-8733-4F10-753A-675575CBF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講義に関する情報提供は</a:t>
            </a:r>
            <a:r>
              <a:rPr kumimoji="1" lang="en-US" altLang="ja-JP" dirty="0"/>
              <a:t>Slack</a:t>
            </a:r>
            <a:r>
              <a:rPr kumimoji="1" lang="ja-JP" altLang="en-US" dirty="0"/>
              <a:t>で、課題提出は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上で行います。</a:t>
            </a:r>
          </a:p>
          <a:p>
            <a:r>
              <a:rPr kumimoji="1" lang="ja-JP" altLang="en-US" dirty="0"/>
              <a:t>技術的な質問などは</a:t>
            </a:r>
            <a:r>
              <a:rPr kumimoji="1" lang="en-US" altLang="ja-JP" dirty="0"/>
              <a:t>Slack</a:t>
            </a:r>
            <a:r>
              <a:rPr kumimoji="1" lang="ja-JP" altLang="en-US" dirty="0"/>
              <a:t>で受け付けます。（受付時間　</a:t>
            </a:r>
            <a:r>
              <a:rPr kumimoji="1" lang="en-US" altLang="ja-JP" dirty="0"/>
              <a:t>9:00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18:00</a:t>
            </a:r>
            <a:r>
              <a:rPr kumimoji="1" lang="ja-JP" altLang="en-US" dirty="0"/>
              <a:t>）</a:t>
            </a:r>
          </a:p>
          <a:p>
            <a:r>
              <a:rPr kumimoji="1" lang="ja-JP" altLang="en-US" dirty="0"/>
              <a:t>午前中の座学講義は</a:t>
            </a:r>
            <a:r>
              <a:rPr kumimoji="1" lang="en-US" altLang="ja-JP" dirty="0"/>
              <a:t>Teams</a:t>
            </a:r>
            <a:r>
              <a:rPr kumimoji="1" lang="ja-JP" altLang="en-US" dirty="0"/>
              <a:t>でのビデオ会議を開きますのでビデオおよびマイクを</a:t>
            </a:r>
            <a:r>
              <a:rPr kumimoji="1" lang="en-US" altLang="ja-JP" dirty="0"/>
              <a:t>OFF</a:t>
            </a:r>
            <a:r>
              <a:rPr kumimoji="1" lang="ja-JP" altLang="en-US" dirty="0"/>
              <a:t>にして接続してください。接続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は適宜</a:t>
            </a:r>
            <a:r>
              <a:rPr kumimoji="1" lang="en-US" altLang="ja-JP" dirty="0"/>
              <a:t>Slack</a:t>
            </a:r>
            <a:r>
              <a:rPr kumimoji="1" lang="ja-JP" altLang="en-US" dirty="0"/>
              <a:t>で連絡します。</a:t>
            </a:r>
          </a:p>
          <a:p>
            <a:r>
              <a:rPr kumimoji="1" lang="ja-JP" altLang="en-US" dirty="0"/>
              <a:t>最終日午後のプレゼン時は</a:t>
            </a:r>
            <a:r>
              <a:rPr kumimoji="1" lang="en-US" altLang="ja-JP" dirty="0"/>
              <a:t>Teams</a:t>
            </a:r>
            <a:r>
              <a:rPr lang="ja-JP" altLang="en-US" dirty="0"/>
              <a:t>のビデオ会議に</a:t>
            </a:r>
            <a:r>
              <a:rPr kumimoji="1" lang="ja-JP" altLang="en-US" dirty="0"/>
              <a:t>接続して、発表者のみビデオ／マイク＋画面共有をオンにしてください。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1328440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45222-2F97-7062-F664-33AAB59B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明日以降～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C777E3-8D1E-FAB2-7F4D-A4C2E0AA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午前中はシステム開発に関する座学講義を開きます。</a:t>
            </a:r>
            <a:endParaRPr kumimoji="1" lang="en-US" altLang="ja-JP" dirty="0"/>
          </a:p>
          <a:p>
            <a:pPr lvl="1"/>
            <a:r>
              <a:rPr lang="ja-JP" altLang="en-US" dirty="0"/>
              <a:t>システム開発とは～、詳細設計とは～</a:t>
            </a:r>
            <a:endParaRPr lang="en-US" altLang="ja-JP" dirty="0"/>
          </a:p>
          <a:p>
            <a:r>
              <a:rPr kumimoji="1" lang="ja-JP" altLang="en-US" dirty="0"/>
              <a:t>午後は各自で自由に開発を進めていってください。</a:t>
            </a:r>
            <a:endParaRPr kumimoji="1" lang="en-US" altLang="ja-JP" dirty="0"/>
          </a:p>
          <a:p>
            <a:r>
              <a:rPr kumimoji="1" lang="en-US" altLang="ja-JP" dirty="0"/>
              <a:t>6 or 7</a:t>
            </a:r>
            <a:r>
              <a:rPr kumimoji="1" lang="ja-JP" altLang="en-US" dirty="0"/>
              <a:t>日目時点でコミットされているソースおよび設計書について、レビュー＆中間採点を行い、</a:t>
            </a:r>
            <a:r>
              <a:rPr kumimoji="1" lang="en-US" altLang="ja-JP" dirty="0"/>
              <a:t>8 or </a:t>
            </a:r>
            <a:r>
              <a:rPr lang="en-US" altLang="ja-JP" dirty="0"/>
              <a:t>9</a:t>
            </a:r>
            <a:r>
              <a:rPr kumimoji="1" lang="ja-JP" altLang="en-US" dirty="0"/>
              <a:t>日目にレビュー内容の講釈を開きます。</a:t>
            </a:r>
            <a:endParaRPr kumimoji="1" lang="en-US" altLang="ja-JP" dirty="0"/>
          </a:p>
          <a:p>
            <a:r>
              <a:rPr lang="ja-JP" altLang="en-US" dirty="0"/>
              <a:t>最終日午後に開発したプログラムをプレゼンしてもらいます。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8576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5F1AB5-BB5E-3A35-E6FA-5C6A285B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参考リンク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936054-437B-B88D-F545-02C05E6E9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1800" b="1" i="0" dirty="0">
                <a:solidFill>
                  <a:srgbClr val="000000"/>
                </a:solidFill>
                <a:effectLst/>
                <a:latin typeface="+mj-ea"/>
                <a:ea typeface="+mj-ea"/>
                <a:cs typeface="Aharoni" panose="02010803020104030203" pitchFamily="2" charset="-79"/>
                <a:hlinkClick r:id="rId2"/>
              </a:rPr>
              <a:t>とほほの</a:t>
            </a:r>
            <a:r>
              <a:rPr lang="en-US" altLang="ja-JP" sz="1800" b="1" i="0" dirty="0">
                <a:solidFill>
                  <a:srgbClr val="000000"/>
                </a:solidFill>
                <a:effectLst/>
                <a:latin typeface="+mj-ea"/>
                <a:ea typeface="+mj-ea"/>
                <a:cs typeface="Aharoni" panose="02010803020104030203" pitchFamily="2" charset="-79"/>
                <a:hlinkClick r:id="rId2"/>
              </a:rPr>
              <a:t>Flask</a:t>
            </a:r>
            <a:r>
              <a:rPr lang="ja-JP" altLang="en-US" sz="1800" b="1" i="0" dirty="0">
                <a:solidFill>
                  <a:srgbClr val="000000"/>
                </a:solidFill>
                <a:effectLst/>
                <a:latin typeface="+mj-ea"/>
                <a:ea typeface="+mj-ea"/>
                <a:cs typeface="Aharoni" panose="02010803020104030203" pitchFamily="2" charset="-79"/>
                <a:hlinkClick r:id="rId2"/>
              </a:rPr>
              <a:t>入門</a:t>
            </a:r>
            <a:endParaRPr lang="ja-JP" altLang="en-US" sz="1800" b="1" i="0" dirty="0">
              <a:solidFill>
                <a:srgbClr val="000000"/>
              </a:solidFill>
              <a:effectLst/>
              <a:latin typeface="+mj-ea"/>
              <a:ea typeface="+mj-ea"/>
              <a:cs typeface="Aharoni" panose="02010803020104030203" pitchFamily="2" charset="-79"/>
            </a:endParaRPr>
          </a:p>
          <a:p>
            <a:r>
              <a:rPr lang="ja-JP" altLang="en-US" sz="1800" b="1" dirty="0">
                <a:latin typeface="+mj-ea"/>
                <a:ea typeface="+mj-ea"/>
                <a:cs typeface="Aharoni" panose="02010803020104030203" pitchFamily="2" charset="-79"/>
                <a:hlinkClick r:id="rId3"/>
              </a:rPr>
              <a:t>とほほの</a:t>
            </a:r>
            <a:r>
              <a:rPr lang="en-US" altLang="ja-JP" sz="1800" b="1" dirty="0">
                <a:latin typeface="+mj-ea"/>
                <a:ea typeface="+mj-ea"/>
                <a:cs typeface="Aharoni" panose="02010803020104030203" pitchFamily="2" charset="-79"/>
                <a:hlinkClick r:id="rId3"/>
              </a:rPr>
              <a:t>CSS</a:t>
            </a:r>
            <a:r>
              <a:rPr lang="ja-JP" altLang="en-US" sz="1800" b="1" dirty="0">
                <a:latin typeface="+mj-ea"/>
                <a:ea typeface="+mj-ea"/>
                <a:cs typeface="Aharoni" panose="02010803020104030203" pitchFamily="2" charset="-79"/>
                <a:hlinkClick r:id="rId3"/>
              </a:rPr>
              <a:t>入門</a:t>
            </a:r>
            <a:endParaRPr lang="en-US" altLang="ja-JP" sz="1800" b="1" dirty="0">
              <a:latin typeface="+mj-ea"/>
              <a:ea typeface="+mj-ea"/>
              <a:cs typeface="Aharoni" panose="02010803020104030203" pitchFamily="2" charset="-79"/>
            </a:endParaRPr>
          </a:p>
          <a:p>
            <a:pPr algn="l"/>
            <a:r>
              <a:rPr lang="ja-JP" altLang="en-US" sz="1800" b="1" i="0" dirty="0">
                <a:solidFill>
                  <a:srgbClr val="000000"/>
                </a:solidFill>
                <a:effectLst/>
                <a:latin typeface="+mj-ea"/>
                <a:ea typeface="+mj-ea"/>
                <a:hlinkClick r:id="rId4"/>
              </a:rPr>
              <a:t>とほほの</a:t>
            </a:r>
            <a:r>
              <a:rPr lang="en-US" altLang="ja-JP" sz="1800" b="1" i="0" dirty="0">
                <a:solidFill>
                  <a:srgbClr val="000000"/>
                </a:solidFill>
                <a:effectLst/>
                <a:latin typeface="+mj-ea"/>
                <a:ea typeface="+mj-ea"/>
                <a:hlinkClick r:id="rId4"/>
              </a:rPr>
              <a:t>Python</a:t>
            </a:r>
            <a:r>
              <a:rPr lang="ja-JP" altLang="en-US" sz="1800" b="1" i="0" dirty="0">
                <a:solidFill>
                  <a:srgbClr val="000000"/>
                </a:solidFill>
                <a:effectLst/>
                <a:latin typeface="+mj-ea"/>
                <a:ea typeface="+mj-ea"/>
                <a:hlinkClick r:id="rId4"/>
              </a:rPr>
              <a:t>入門</a:t>
            </a:r>
            <a:endParaRPr lang="ja-JP" altLang="en-US" sz="1800" b="1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r>
              <a:rPr lang="en-US" altLang="ja-JP" sz="1800" b="1" i="0" dirty="0">
                <a:solidFill>
                  <a:srgbClr val="113366"/>
                </a:solidFill>
                <a:effectLst/>
                <a:latin typeface="+mj-ea"/>
                <a:ea typeface="+mj-ea"/>
                <a:cs typeface="Aharoni" panose="02010803020104030203" pitchFamily="2" charset="-79"/>
                <a:hlinkClick r:id="rId5"/>
              </a:rPr>
              <a:t>Svelte</a:t>
            </a:r>
            <a:endParaRPr lang="en-US" altLang="ja-JP" sz="1800" b="1" i="0" dirty="0">
              <a:solidFill>
                <a:srgbClr val="113366"/>
              </a:solidFill>
              <a:effectLst/>
              <a:latin typeface="+mj-ea"/>
              <a:ea typeface="+mj-ea"/>
              <a:cs typeface="Aharoni" panose="02010803020104030203" pitchFamily="2" charset="-79"/>
            </a:endParaRPr>
          </a:p>
          <a:p>
            <a:r>
              <a:rPr lang="en-US" altLang="ja-JP" sz="1800" b="1" i="0" dirty="0" err="1">
                <a:solidFill>
                  <a:srgbClr val="113366"/>
                </a:solidFill>
                <a:effectLst/>
                <a:latin typeface="+mj-ea"/>
                <a:ea typeface="+mj-ea"/>
                <a:cs typeface="Aharoni" panose="02010803020104030203" pitchFamily="2" charset="-79"/>
                <a:hlinkClick r:id="rId6"/>
              </a:rPr>
              <a:t>SvelteKit</a:t>
            </a:r>
            <a:br>
              <a:rPr lang="ja-JP" altLang="en-US" sz="1800" b="1" i="0" dirty="0">
                <a:solidFill>
                  <a:srgbClr val="113366"/>
                </a:solidFill>
                <a:effectLst/>
                <a:latin typeface="+mj-ea"/>
                <a:ea typeface="+mj-ea"/>
                <a:hlinkClick r:id="rId7"/>
              </a:rPr>
            </a:br>
            <a:endParaRPr kumimoji="1" lang="ja-JP" altLang="en-US" sz="1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940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1961A-B063-C20B-59A7-47E9506D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環境の準備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E2C504-DF37-AF57-2E36-154864AC9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スタートメニュー→コマンドプロンプトを起動してください。</a:t>
            </a:r>
            <a:endParaRPr kumimoji="1" lang="en-US" altLang="ja-JP" dirty="0"/>
          </a:p>
          <a:p>
            <a:r>
              <a:rPr kumimoji="1" lang="ja-JP" altLang="en-US" dirty="0"/>
              <a:t>以下のコマンドを実行して、必要なソフトウェアをインストールしましょう。</a:t>
            </a:r>
            <a:endParaRPr kumimoji="1" lang="en-US" altLang="ja-JP" dirty="0"/>
          </a:p>
          <a:p>
            <a:r>
              <a:rPr kumimoji="1" lang="en-US" altLang="ja-JP" dirty="0" err="1"/>
              <a:t>winget</a:t>
            </a:r>
            <a:r>
              <a:rPr kumimoji="1" lang="en-US" altLang="ja-JP" dirty="0"/>
              <a:t> install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OpenJS.NodeJS.LTS</a:t>
            </a:r>
            <a:endParaRPr kumimoji="1" lang="en-US" altLang="ja-JP" dirty="0"/>
          </a:p>
          <a:p>
            <a:r>
              <a:rPr kumimoji="1" lang="en-US" altLang="ja-JP" dirty="0" err="1"/>
              <a:t>winget</a:t>
            </a:r>
            <a:r>
              <a:rPr kumimoji="1" lang="en-US" altLang="ja-JP" dirty="0"/>
              <a:t> install Python</a:t>
            </a:r>
          </a:p>
          <a:p>
            <a:r>
              <a:rPr kumimoji="1" lang="en-US" altLang="ja-JP" dirty="0" err="1"/>
              <a:t>winget</a:t>
            </a:r>
            <a:r>
              <a:rPr kumimoji="1" lang="en-US" altLang="ja-JP" dirty="0"/>
              <a:t> install </a:t>
            </a:r>
            <a:r>
              <a:rPr lang="en-US" altLang="ja-JP" dirty="0" err="1"/>
              <a:t>Git.Git</a:t>
            </a:r>
            <a:endParaRPr kumimoji="1" lang="en-US" altLang="ja-JP" dirty="0"/>
          </a:p>
          <a:p>
            <a:r>
              <a:rPr kumimoji="1" lang="en-US" altLang="ja-JP" dirty="0" err="1"/>
              <a:t>winget</a:t>
            </a:r>
            <a:r>
              <a:rPr kumimoji="1" lang="en-US" altLang="ja-JP" dirty="0"/>
              <a:t> install </a:t>
            </a:r>
            <a:r>
              <a:rPr kumimoji="1" lang="en-US" altLang="ja-JP" dirty="0" err="1"/>
              <a:t>Microsoft.VisualStudioCode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559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1961A-B063-C20B-59A7-47E9506D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環境の準備</a:t>
            </a:r>
            <a:r>
              <a:rPr lang="en-US" altLang="ja-JP" dirty="0"/>
              <a:t>(</a:t>
            </a:r>
            <a:r>
              <a:rPr lang="en-US" altLang="ja-JP" dirty="0" err="1"/>
              <a:t>WinGET</a:t>
            </a:r>
            <a:r>
              <a:rPr lang="ja-JP" altLang="en-US" dirty="0"/>
              <a:t>が使えない場合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E2C504-DF37-AF57-2E36-154864AC9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hlinkClick r:id="rId2"/>
              </a:rPr>
              <a:t>https://nodejs.org/en</a:t>
            </a:r>
            <a:r>
              <a:rPr kumimoji="1" lang="ja-JP" altLang="en-US" dirty="0"/>
              <a:t>　← </a:t>
            </a:r>
            <a:r>
              <a:rPr kumimoji="1" lang="en-US" altLang="ja-JP" dirty="0"/>
              <a:t>LTS</a:t>
            </a:r>
            <a:r>
              <a:rPr kumimoji="1" lang="ja-JP" altLang="en-US" dirty="0"/>
              <a:t>版を入れる</a:t>
            </a:r>
            <a:endParaRPr kumimoji="1" lang="en-US" altLang="ja-JP" dirty="0"/>
          </a:p>
          <a:p>
            <a:r>
              <a:rPr kumimoji="1" lang="en-US" altLang="ja-JP" dirty="0">
                <a:hlinkClick r:id="rId3"/>
              </a:rPr>
              <a:t>https://www.python.org/downloads/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kumimoji="1" lang="en-US" altLang="ja-JP" dirty="0">
                <a:hlinkClick r:id="rId4"/>
              </a:rPr>
              <a:t>https://code.visualstudio.com/download</a:t>
            </a:r>
            <a:endParaRPr kumimoji="1" lang="en-US" altLang="ja-JP" dirty="0"/>
          </a:p>
          <a:p>
            <a:r>
              <a:rPr lang="en-US" altLang="ja-JP" dirty="0">
                <a:hlinkClick r:id="rId5"/>
              </a:rPr>
              <a:t>https://gitforwindows.org/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233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916A7-C66C-8356-8194-7F17B9C7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アカウントの作成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A4DC9-1581-46E4-2263-F599DD45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hlinkClick r:id="rId2"/>
              </a:rPr>
              <a:t>https://github.com</a:t>
            </a:r>
            <a:endParaRPr kumimoji="1" lang="en-US" altLang="ja-JP" dirty="0"/>
          </a:p>
          <a:p>
            <a:r>
              <a:rPr kumimoji="1" lang="ja-JP" altLang="en-US" dirty="0"/>
              <a:t>にアクセスして、ユーザアカウントを作成してください。</a:t>
            </a:r>
            <a:endParaRPr kumimoji="1" lang="en-US" altLang="ja-JP" dirty="0"/>
          </a:p>
          <a:p>
            <a:r>
              <a:rPr kumimoji="1" lang="ja-JP" altLang="en-US" dirty="0"/>
              <a:t>アカウント登録して、ログイン</a:t>
            </a:r>
            <a:r>
              <a:rPr lang="ja-JP" altLang="en-US" dirty="0"/>
              <a:t>してください。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806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15F40E-96E5-23AD-2E93-B787C5CA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アプリとは？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58A854-6EB3-A3DE-FB00-DF144B83F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一般的な</a:t>
            </a:r>
            <a:r>
              <a:rPr lang="en-US" altLang="ja-JP" dirty="0"/>
              <a:t>Web</a:t>
            </a:r>
            <a:r>
              <a:rPr lang="ja-JP" altLang="en-US" dirty="0"/>
              <a:t>アプリは、ブラウザからリクエストを受けてレスポンスを返し、ブラウザ上で</a:t>
            </a:r>
            <a:r>
              <a:rPr lang="en-US" altLang="ja-JP" dirty="0"/>
              <a:t>HTML</a:t>
            </a:r>
            <a:r>
              <a:rPr lang="ja-JP" altLang="en-US" dirty="0"/>
              <a:t>形式で描画します。</a:t>
            </a:r>
            <a:endParaRPr lang="en-US" altLang="ja-JP" dirty="0"/>
          </a:p>
          <a:p>
            <a:r>
              <a:rPr lang="en-US" altLang="ja-JP" dirty="0"/>
              <a:t>Web</a:t>
            </a:r>
            <a:r>
              <a:rPr lang="ja-JP" altLang="en-US" dirty="0"/>
              <a:t>サーバ上では、</a:t>
            </a:r>
            <a:r>
              <a:rPr lang="en-US" altLang="ja-JP" dirty="0"/>
              <a:t>Python</a:t>
            </a:r>
            <a:r>
              <a:rPr lang="ja-JP" altLang="en-US" dirty="0"/>
              <a:t>や</a:t>
            </a:r>
            <a:r>
              <a:rPr lang="en-US" altLang="ja-JP" dirty="0"/>
              <a:t>Java</a:t>
            </a:r>
            <a:r>
              <a:rPr lang="ja-JP" altLang="en-US" dirty="0"/>
              <a:t>などのアプリケーションサーバが動作し、描画に含めるロジックやデータを返却するコードが実装されています。</a:t>
            </a:r>
            <a:endParaRPr lang="en-US" altLang="ja-JP" dirty="0"/>
          </a:p>
          <a:p>
            <a:r>
              <a:rPr lang="ja-JP" altLang="en-US" dirty="0"/>
              <a:t>この形式では、リクエスト／レスポンスの都度、サーバ／クライアント間の通信が発生し、画面の再描画が行われます。</a:t>
            </a:r>
            <a:endParaRPr lang="en-US" altLang="ja-JP" dirty="0"/>
          </a:p>
          <a:p>
            <a:r>
              <a:rPr lang="ja-JP" altLang="en-US" dirty="0"/>
              <a:t>モダン</a:t>
            </a:r>
            <a:r>
              <a:rPr lang="en-US" altLang="ja-JP" dirty="0"/>
              <a:t>Web</a:t>
            </a:r>
            <a:r>
              <a:rPr lang="ja-JP" altLang="en-US" dirty="0"/>
              <a:t>アプリでは、クライアント側でも描画を担当するプログラムを動作させて、読込待ちを減らしたり、よりリッチな描画ができるようになっています。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138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15F40E-96E5-23AD-2E93-B787C5CA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アプリとは？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58A854-6EB3-A3DE-FB00-DF144B83F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今回のアプリでは、ブラウザ上で動作するフロントエンドのプログラムと、サーバ側で動作するバックエンドの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つのプログラムと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サーバが動きます。</a:t>
            </a:r>
            <a:endParaRPr kumimoji="1" lang="en-US" altLang="ja-JP" dirty="0"/>
          </a:p>
          <a:p>
            <a:r>
              <a:rPr kumimoji="1" lang="ja-JP" altLang="en-US" dirty="0"/>
              <a:t>フロントエンドのプログラムが置かれた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サーバは</a:t>
            </a:r>
            <a:r>
              <a:rPr kumimoji="1" lang="en-US" altLang="ja-JP" dirty="0"/>
              <a:t>JavaScript</a:t>
            </a:r>
            <a:r>
              <a:rPr kumimoji="1" lang="ja-JP" altLang="en-US" dirty="0"/>
              <a:t>のプログラムや</a:t>
            </a:r>
            <a:r>
              <a:rPr kumimoji="1" lang="en-US" altLang="ja-JP" dirty="0"/>
              <a:t>HTML</a:t>
            </a:r>
            <a:r>
              <a:rPr kumimoji="1" lang="ja-JP" altLang="en-US" dirty="0"/>
              <a:t>等の静的コンテンツを返します。</a:t>
            </a:r>
            <a:endParaRPr kumimoji="1" lang="en-US" altLang="ja-JP" dirty="0"/>
          </a:p>
          <a:p>
            <a:r>
              <a:rPr kumimoji="1" lang="ja-JP" altLang="en-US" dirty="0"/>
              <a:t>フロントエンドのプログラムがブラウザ上で動作して、必要なデータをバックエンドサーバに取りに行きます。</a:t>
            </a:r>
            <a:endParaRPr kumimoji="1" lang="en-US" altLang="ja-JP" dirty="0"/>
          </a:p>
          <a:p>
            <a:r>
              <a:rPr kumimoji="1" lang="ja-JP" altLang="en-US" dirty="0"/>
              <a:t>ブラウザ</a:t>
            </a:r>
            <a:r>
              <a:rPr lang="ja-JP" altLang="en-US" dirty="0"/>
              <a:t>上で動作するフロントエンドはバックエンドから返されたデータを元に</a:t>
            </a:r>
            <a:r>
              <a:rPr kumimoji="1" lang="ja-JP" altLang="en-US" dirty="0"/>
              <a:t>、画面を描画して、</a:t>
            </a:r>
            <a:r>
              <a:rPr kumimoji="1" lang="en-US" altLang="ja-JP" dirty="0"/>
              <a:t>PC</a:t>
            </a:r>
            <a:r>
              <a:rPr kumimoji="1" lang="ja-JP" altLang="en-US" dirty="0"/>
              <a:t>上に表示します。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023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BF95FF-2EC3-D411-1070-78346E27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フロントエンド／バックエンド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6547620-E956-19FF-A9E0-DB4A073D49AB}"/>
              </a:ext>
            </a:extLst>
          </p:cNvPr>
          <p:cNvSpPr/>
          <p:nvPr/>
        </p:nvSpPr>
        <p:spPr>
          <a:xfrm>
            <a:off x="4380971" y="2247900"/>
            <a:ext cx="2428875" cy="34480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クライアント</a:t>
            </a:r>
            <a:r>
              <a:rPr kumimoji="1" lang="en-US" altLang="ja-JP" dirty="0"/>
              <a:t>PC</a:t>
            </a:r>
          </a:p>
          <a:p>
            <a:pPr algn="ctr"/>
            <a:r>
              <a:rPr kumimoji="1" lang="ja-JP" altLang="en-US" dirty="0"/>
              <a:t>ブラウザ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BB88F6-5706-5FF4-BDD0-2188FAFD3FA9}"/>
              </a:ext>
            </a:extLst>
          </p:cNvPr>
          <p:cNvSpPr/>
          <p:nvPr/>
        </p:nvSpPr>
        <p:spPr>
          <a:xfrm>
            <a:off x="8134348" y="2247900"/>
            <a:ext cx="2947081" cy="34480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サーバ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DC22B83-126C-DEDA-6CE5-B328F1FAD419}"/>
              </a:ext>
            </a:extLst>
          </p:cNvPr>
          <p:cNvSpPr/>
          <p:nvPr/>
        </p:nvSpPr>
        <p:spPr>
          <a:xfrm>
            <a:off x="6395061" y="3175000"/>
            <a:ext cx="2088539" cy="64346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97EEB09-23A3-6B6F-0699-04F2AF76425A}"/>
              </a:ext>
            </a:extLst>
          </p:cNvPr>
          <p:cNvSpPr/>
          <p:nvPr/>
        </p:nvSpPr>
        <p:spPr>
          <a:xfrm flipH="1">
            <a:off x="6361190" y="4530113"/>
            <a:ext cx="2088539" cy="64346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AB39FF2-9A69-7FCF-067A-B08CB5E4A9DC}"/>
              </a:ext>
            </a:extLst>
          </p:cNvPr>
          <p:cNvSpPr/>
          <p:nvPr/>
        </p:nvSpPr>
        <p:spPr>
          <a:xfrm>
            <a:off x="4955646" y="2917940"/>
            <a:ext cx="1388533" cy="12934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フロント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エンド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JavaScript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B5BCABC-7FDF-1F22-8CE5-3C15CB506F0F}"/>
              </a:ext>
            </a:extLst>
          </p:cNvPr>
          <p:cNvSpPr/>
          <p:nvPr/>
        </p:nvSpPr>
        <p:spPr>
          <a:xfrm>
            <a:off x="8542865" y="2842189"/>
            <a:ext cx="1083735" cy="26103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バック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エンド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Python</a:t>
            </a:r>
            <a:endParaRPr kumimoji="1" lang="ja-JP" altLang="en-US" dirty="0"/>
          </a:p>
        </p:txBody>
      </p:sp>
      <p:sp>
        <p:nvSpPr>
          <p:cNvPr id="11" name="スマイル 10">
            <a:extLst>
              <a:ext uri="{FF2B5EF4-FFF2-40B4-BE49-F238E27FC236}">
                <a16:creationId xmlns:a16="http://schemas.microsoft.com/office/drawing/2014/main" id="{9570942D-5569-6388-3379-598828EA1501}"/>
              </a:ext>
            </a:extLst>
          </p:cNvPr>
          <p:cNvSpPr/>
          <p:nvPr/>
        </p:nvSpPr>
        <p:spPr>
          <a:xfrm>
            <a:off x="1017436" y="3091556"/>
            <a:ext cx="1342421" cy="1278913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0B6AFE64-705D-E62E-2587-7CDF97113C68}"/>
              </a:ext>
            </a:extLst>
          </p:cNvPr>
          <p:cNvSpPr/>
          <p:nvPr/>
        </p:nvSpPr>
        <p:spPr>
          <a:xfrm>
            <a:off x="9946854" y="3664760"/>
            <a:ext cx="851385" cy="96520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AFC975E-1679-1A8C-4F92-1F8C79131B01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>
            <a:off x="9626600" y="4147361"/>
            <a:ext cx="320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4FA5D26-1B66-9412-1FC5-96C6EF20422D}"/>
              </a:ext>
            </a:extLst>
          </p:cNvPr>
          <p:cNvSpPr/>
          <p:nvPr/>
        </p:nvSpPr>
        <p:spPr>
          <a:xfrm>
            <a:off x="4955646" y="4304141"/>
            <a:ext cx="1388533" cy="547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HTML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FC38172-FB39-B8DF-CDD6-9273CFDBCD04}"/>
              </a:ext>
            </a:extLst>
          </p:cNvPr>
          <p:cNvSpPr/>
          <p:nvPr/>
        </p:nvSpPr>
        <p:spPr>
          <a:xfrm>
            <a:off x="4955645" y="5022750"/>
            <a:ext cx="1388533" cy="547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CSS</a:t>
            </a:r>
            <a:endParaRPr kumimoji="1" lang="ja-JP" altLang="en-US" dirty="0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2DF50A19-6C73-D7AA-A602-0E789B56BA74}"/>
              </a:ext>
            </a:extLst>
          </p:cNvPr>
          <p:cNvSpPr/>
          <p:nvPr/>
        </p:nvSpPr>
        <p:spPr>
          <a:xfrm>
            <a:off x="2703227" y="2870200"/>
            <a:ext cx="2088539" cy="64346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3D785D0-8197-007B-F4EB-C7D236E0EC7C}"/>
              </a:ext>
            </a:extLst>
          </p:cNvPr>
          <p:cNvSpPr/>
          <p:nvPr/>
        </p:nvSpPr>
        <p:spPr>
          <a:xfrm flipH="1">
            <a:off x="2643958" y="4530113"/>
            <a:ext cx="2088539" cy="64346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26CC14-E2F9-49ED-3B19-61CF1475F2A0}"/>
              </a:ext>
            </a:extLst>
          </p:cNvPr>
          <p:cNvSpPr txBox="1"/>
          <p:nvPr/>
        </p:nvSpPr>
        <p:spPr>
          <a:xfrm>
            <a:off x="2665549" y="2994997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URL</a:t>
            </a:r>
            <a:r>
              <a:rPr kumimoji="1" lang="ja-JP" altLang="en-US" dirty="0"/>
              <a:t>にアクセス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E61ABC7-FB43-E54B-CBF3-6DCA28C2F497}"/>
              </a:ext>
            </a:extLst>
          </p:cNvPr>
          <p:cNvSpPr txBox="1"/>
          <p:nvPr/>
        </p:nvSpPr>
        <p:spPr>
          <a:xfrm>
            <a:off x="6588943" y="3293031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API</a:t>
            </a:r>
            <a:r>
              <a:rPr kumimoji="1" lang="ja-JP" altLang="en-US" dirty="0"/>
              <a:t>にアクセス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936F542-DAD0-D85C-60F9-46C191665938}"/>
              </a:ext>
            </a:extLst>
          </p:cNvPr>
          <p:cNvSpPr txBox="1"/>
          <p:nvPr/>
        </p:nvSpPr>
        <p:spPr>
          <a:xfrm>
            <a:off x="6704292" y="46834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データを返却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A4B8457-8FF0-8CCE-DB01-CB4EA785E988}"/>
              </a:ext>
            </a:extLst>
          </p:cNvPr>
          <p:cNvSpPr txBox="1"/>
          <p:nvPr/>
        </p:nvSpPr>
        <p:spPr>
          <a:xfrm>
            <a:off x="2643958" y="4605254"/>
            <a:ext cx="19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HTML</a:t>
            </a:r>
            <a:r>
              <a:rPr kumimoji="1" lang="ja-JP" altLang="en-US" dirty="0"/>
              <a:t>とデータを</a:t>
            </a:r>
            <a:endParaRPr kumimoji="1" lang="en-US" altLang="ja-JP" dirty="0"/>
          </a:p>
          <a:p>
            <a:r>
              <a:rPr kumimoji="1" lang="ja-JP" altLang="en-US" dirty="0"/>
              <a:t>組み立てて描画</a:t>
            </a:r>
          </a:p>
        </p:txBody>
      </p:sp>
    </p:spTree>
    <p:extLst>
      <p:ext uri="{BB962C8B-B14F-4D97-AF65-F5344CB8AC3E}">
        <p14:creationId xmlns:p14="http://schemas.microsoft.com/office/powerpoint/2010/main" val="1292070780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425</TotalTime>
  <Words>2251</Words>
  <Application>Microsoft Office PowerPoint</Application>
  <PresentationFormat>ワイド画面</PresentationFormat>
  <Paragraphs>213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5" baseType="lpstr">
      <vt:lpstr>游ゴシック Light</vt:lpstr>
      <vt:lpstr>Arial</vt:lpstr>
      <vt:lpstr>Gill Sans MT</vt:lpstr>
      <vt:lpstr>ギャラリー</vt:lpstr>
      <vt:lpstr>実践ソフトウェア開発</vt:lpstr>
      <vt:lpstr>はじめに</vt:lpstr>
      <vt:lpstr>はじめに</vt:lpstr>
      <vt:lpstr>環境の準備</vt:lpstr>
      <vt:lpstr>環境の準備(WinGETが使えない場合)</vt:lpstr>
      <vt:lpstr>Gitアカウントの作成</vt:lpstr>
      <vt:lpstr>Webアプリとは？</vt:lpstr>
      <vt:lpstr>Webアプリとは？</vt:lpstr>
      <vt:lpstr>フロントエンド／バックエンド</vt:lpstr>
      <vt:lpstr>技術用語　その１</vt:lpstr>
      <vt:lpstr>技術用語　その２</vt:lpstr>
      <vt:lpstr>試しに実行してみよう</vt:lpstr>
      <vt:lpstr>試しに実行してみよう　その１の１</vt:lpstr>
      <vt:lpstr>試しに実行してみよう　その１の２</vt:lpstr>
      <vt:lpstr>試しに実行してみよう　その２の１</vt:lpstr>
      <vt:lpstr>試しに実行してみよう　その２の２</vt:lpstr>
      <vt:lpstr>ソースの解説 # backend</vt:lpstr>
      <vt:lpstr>ソースの解説　#Backend</vt:lpstr>
      <vt:lpstr>ソースの解説 # frontend</vt:lpstr>
      <vt:lpstr>ソースの解説 # frontend</vt:lpstr>
      <vt:lpstr>ソースの解説 # frontend</vt:lpstr>
      <vt:lpstr>ソースの解説 # backend</vt:lpstr>
      <vt:lpstr>Frontend/backendのデータ送受信１</vt:lpstr>
      <vt:lpstr>Frontend/backendのデータ送受信２</vt:lpstr>
      <vt:lpstr>コードの共有方法</vt:lpstr>
      <vt:lpstr>設計を進めるために…</vt:lpstr>
      <vt:lpstr>設計を進めるために２</vt:lpstr>
      <vt:lpstr>例えば…</vt:lpstr>
      <vt:lpstr>つぶやき投稿アプリなら…</vt:lpstr>
      <vt:lpstr>明日以降～</vt:lpstr>
      <vt:lpstr>参考リンク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実践ソフトウェア開発</dc:title>
  <dc:creator>長谷川 哲</dc:creator>
  <cp:lastModifiedBy>長谷川 哲</cp:lastModifiedBy>
  <cp:revision>267</cp:revision>
  <dcterms:created xsi:type="dcterms:W3CDTF">2023-07-24T09:39:03Z</dcterms:created>
  <dcterms:modified xsi:type="dcterms:W3CDTF">2023-07-31T02:57:55Z</dcterms:modified>
</cp:coreProperties>
</file>