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96" r:id="rId3"/>
    <p:sldId id="307" r:id="rId4"/>
    <p:sldId id="315" r:id="rId5"/>
    <p:sldId id="308" r:id="rId6"/>
    <p:sldId id="258" r:id="rId7"/>
    <p:sldId id="259" r:id="rId8"/>
    <p:sldId id="309" r:id="rId9"/>
    <p:sldId id="260" r:id="rId10"/>
    <p:sldId id="261" r:id="rId11"/>
    <p:sldId id="262" r:id="rId12"/>
    <p:sldId id="263" r:id="rId13"/>
    <p:sldId id="324" r:id="rId14"/>
    <p:sldId id="325" r:id="rId15"/>
    <p:sldId id="326" r:id="rId16"/>
    <p:sldId id="327" r:id="rId17"/>
    <p:sldId id="329" r:id="rId18"/>
    <p:sldId id="257" r:id="rId19"/>
    <p:sldId id="312" r:id="rId20"/>
    <p:sldId id="295" r:id="rId21"/>
    <p:sldId id="328" r:id="rId22"/>
    <p:sldId id="310" r:id="rId23"/>
    <p:sldId id="320" r:id="rId24"/>
    <p:sldId id="313" r:id="rId25"/>
    <p:sldId id="318" r:id="rId26"/>
    <p:sldId id="311" r:id="rId27"/>
    <p:sldId id="316" r:id="rId28"/>
    <p:sldId id="319" r:id="rId29"/>
    <p:sldId id="297" r:id="rId30"/>
    <p:sldId id="298" r:id="rId31"/>
    <p:sldId id="299" r:id="rId32"/>
    <p:sldId id="300" r:id="rId33"/>
    <p:sldId id="301" r:id="rId34"/>
    <p:sldId id="302" r:id="rId35"/>
    <p:sldId id="303" r:id="rId36"/>
    <p:sldId id="304" r:id="rId37"/>
    <p:sldId id="305" r:id="rId38"/>
    <p:sldId id="306" r:id="rId39"/>
    <p:sldId id="317" r:id="rId40"/>
    <p:sldId id="321" r:id="rId41"/>
    <p:sldId id="322" r:id="rId42"/>
    <p:sldId id="323" r:id="rId43"/>
    <p:sldId id="31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16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9514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08288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8979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2103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41EB5C9-1307-BA42-ABA2-0BC069CD8E7F}"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6671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72138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01145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1EB5C9-1307-BA42-ABA2-0BC069CD8E7F}" type="datetimeFigureOut">
              <a:rPr lang="en-US" smtClean="0"/>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29838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9294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1EB5C9-1307-BA42-ABA2-0BC069CD8E7F}"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9446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1EB5C9-1307-BA42-ABA2-0BC069CD8E7F}"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1208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41EB5C9-1307-BA42-ABA2-0BC069CD8E7F}" type="datetimeFigureOut">
              <a:rPr lang="en-US" smtClean="0"/>
              <a:t>9/5/2022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26528140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s://mec-mie-univ-2022.tk/mood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data.go.jp/" TargetMode="External"/><Relationship Id="rId2" Type="http://schemas.openxmlformats.org/officeDocument/2006/relationships/hyperlink" Target="https://www.pref.mie.lg.jp/it/hp/87579000001.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ilabs.com/products/development-tools/software/usb-to-uart-bridge-vcp-drivers" TargetMode="External"/><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hyperlink" Target="https://dl.espressif.com/dl/package_esp32_index.js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ignup.heroku.com/jp"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center.heroku.com/articles/heroku-cli#download-and-instal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実践ソフトウェア開発</a:t>
            </a:r>
          </a:p>
        </p:txBody>
      </p:sp>
      <p:sp>
        <p:nvSpPr>
          <p:cNvPr id="3" name="Subtitle 2"/>
          <p:cNvSpPr>
            <a:spLocks noGrp="1"/>
          </p:cNvSpPr>
          <p:nvPr>
            <p:ph type="subTitle" idx="1"/>
          </p:nvPr>
        </p:nvSpPr>
        <p:spPr/>
        <p:txBody>
          <a:bodyPr/>
          <a:lstStyle/>
          <a:p>
            <a:pPr marL="0" lvl="0" indent="0">
              <a:buNone/>
            </a:pPr>
            <a:r>
              <a:rPr lang="ja-JP" altLang="en-US" dirty="0"/>
              <a:t>ガイダンス</a:t>
            </a:r>
            <a:endParaRPr lang="en-US" altLang="ja-JP" dirty="0"/>
          </a:p>
          <a:p>
            <a:pPr marL="0" lvl="0" indent="0">
              <a:buNone/>
            </a:pPr>
            <a:endParaRPr lang="en-US" dirty="0"/>
          </a:p>
          <a:p>
            <a:pPr marL="0" lvl="0" indent="0">
              <a:buNone/>
            </a:pPr>
            <a:r>
              <a:rPr lang="en-US" altLang="ja-JP" dirty="0"/>
              <a:t>10:30</a:t>
            </a:r>
            <a:r>
              <a:rPr lang="ja-JP" altLang="en-US" dirty="0"/>
              <a:t>から開始しますので、しばしお待ちください</a:t>
            </a:r>
            <a:endParaRPr dirty="0"/>
          </a:p>
        </p:txBody>
      </p:sp>
      <p:sp>
        <p:nvSpPr>
          <p:cNvPr id="4" name="Date Placeholder 3"/>
          <p:cNvSpPr>
            <a:spLocks noGrp="1"/>
          </p:cNvSpPr>
          <p:nvPr>
            <p:ph type="dt" sz="half" idx="10"/>
          </p:nvPr>
        </p:nvSpPr>
        <p:spPr/>
        <p:txBody>
          <a:bodyPr/>
          <a:lstStyle/>
          <a:p>
            <a:pPr marL="0" lvl="0" indent="0">
              <a:buNone/>
            </a:pPr>
            <a:r>
              <a:t>2019/9/2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設計</a:t>
            </a:r>
          </a:p>
        </p:txBody>
      </p:sp>
      <p:sp>
        <p:nvSpPr>
          <p:cNvPr id="3" name="Content Placeholder 2"/>
          <p:cNvSpPr>
            <a:spLocks noGrp="1"/>
          </p:cNvSpPr>
          <p:nvPr>
            <p:ph idx="1"/>
          </p:nvPr>
        </p:nvSpPr>
        <p:spPr/>
        <p:txBody>
          <a:bodyPr/>
          <a:lstStyle/>
          <a:p>
            <a:pPr marL="0" lvl="0" indent="0">
              <a:buNone/>
            </a:pPr>
            <a:r>
              <a:rPr dirty="0" err="1"/>
              <a:t>要件をプログラムで実装できる仕様に落とし込む工程</a:t>
            </a:r>
            <a:r>
              <a:rPr dirty="0"/>
              <a:t>。</a:t>
            </a:r>
          </a:p>
          <a:p>
            <a:pPr marL="0" lvl="0" indent="0">
              <a:buNone/>
            </a:pPr>
            <a:r>
              <a:rPr lang="ja-JP" altLang="en-US" dirty="0"/>
              <a:t>顧客の要望や、実現したいアイデアを実際に実装できる内容に落とし込んで、翻訳していく工程。</a:t>
            </a:r>
            <a:endParaRPr lang="en-US" dirty="0"/>
          </a:p>
          <a:p>
            <a:pPr marL="0" lvl="0" indent="0">
              <a:buNone/>
            </a:pPr>
            <a:endParaRPr dirty="0"/>
          </a:p>
          <a:p>
            <a:pPr marL="0" lvl="0" indent="0">
              <a:buNone/>
            </a:pPr>
            <a:r>
              <a:rPr lang="en-US" dirty="0"/>
              <a:t>	</a:t>
            </a:r>
            <a:r>
              <a:rPr lang="ja-JP" altLang="en-US" dirty="0"/>
              <a:t>入力：要件定義</a:t>
            </a:r>
            <a:endParaRPr lang="en-US" altLang="ja-JP" dirty="0"/>
          </a:p>
          <a:p>
            <a:pPr marL="0" lvl="0" indent="0">
              <a:buNone/>
            </a:pPr>
            <a:r>
              <a:rPr lang="en-US" dirty="0"/>
              <a:t>	</a:t>
            </a:r>
            <a:r>
              <a:rPr lang="ja-JP" altLang="en-US" dirty="0"/>
              <a:t>出力：仕様書</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開発</a:t>
            </a:r>
          </a:p>
        </p:txBody>
      </p:sp>
      <p:sp>
        <p:nvSpPr>
          <p:cNvPr id="3" name="Content Placeholder 2"/>
          <p:cNvSpPr>
            <a:spLocks noGrp="1"/>
          </p:cNvSpPr>
          <p:nvPr>
            <p:ph idx="1"/>
          </p:nvPr>
        </p:nvSpPr>
        <p:spPr/>
        <p:txBody>
          <a:bodyPr/>
          <a:lstStyle/>
          <a:p>
            <a:pPr marL="0" lvl="0" indent="0">
              <a:buNone/>
            </a:pPr>
            <a:r>
              <a:rPr dirty="0" err="1"/>
              <a:t>仕様書を動作するプログラムに落とし込む工程</a:t>
            </a:r>
            <a:r>
              <a:rPr dirty="0"/>
              <a:t>。</a:t>
            </a:r>
            <a:endParaRPr lang="en-US" dirty="0"/>
          </a:p>
          <a:p>
            <a:pPr marL="0" lvl="0" indent="0">
              <a:buNone/>
            </a:pPr>
            <a:r>
              <a:rPr lang="en-US" dirty="0"/>
              <a:t>	</a:t>
            </a:r>
            <a:r>
              <a:rPr lang="ja-JP" altLang="en-US" dirty="0"/>
              <a:t>入力：仕様書</a:t>
            </a:r>
            <a:endParaRPr lang="en-US" altLang="ja-JP" dirty="0"/>
          </a:p>
          <a:p>
            <a:pPr marL="0" lvl="0" indent="0">
              <a:buNone/>
            </a:pPr>
            <a:r>
              <a:rPr lang="en-US" dirty="0"/>
              <a:t>	</a:t>
            </a:r>
            <a:r>
              <a:rPr lang="ja-JP" altLang="en-US" dirty="0"/>
              <a:t>出力：動作するプログラム</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テスト</a:t>
            </a:r>
          </a:p>
        </p:txBody>
      </p:sp>
      <p:sp>
        <p:nvSpPr>
          <p:cNvPr id="3" name="Content Placeholder 2"/>
          <p:cNvSpPr>
            <a:spLocks noGrp="1"/>
          </p:cNvSpPr>
          <p:nvPr>
            <p:ph idx="1"/>
          </p:nvPr>
        </p:nvSpPr>
        <p:spPr/>
        <p:txBody>
          <a:bodyPr/>
          <a:lstStyle/>
          <a:p>
            <a:pPr marL="0" lvl="0" indent="0">
              <a:buNone/>
            </a:pPr>
            <a:r>
              <a:t>作成されたプログラムが仕様／要件どおりに動作するか、を確認する工程。</a:t>
            </a:r>
          </a:p>
          <a:p>
            <a:pPr lvl="1"/>
            <a:r>
              <a:t>入力:動作するプログラム＋テスト仕様書</a:t>
            </a:r>
          </a:p>
          <a:p>
            <a:pPr lvl="1"/>
            <a:r>
              <a:t>出力:テスト済みのプログラム＋テスト報告書</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BA6E9-AF56-E89B-4F91-168766B983AC}"/>
              </a:ext>
            </a:extLst>
          </p:cNvPr>
          <p:cNvSpPr>
            <a:spLocks noGrp="1"/>
          </p:cNvSpPr>
          <p:nvPr>
            <p:ph type="title"/>
          </p:nvPr>
        </p:nvSpPr>
        <p:spPr/>
        <p:txBody>
          <a:bodyPr/>
          <a:lstStyle/>
          <a:p>
            <a:r>
              <a:rPr lang="ja-JP" altLang="en-US" dirty="0"/>
              <a:t>何ができるか＆何を作るか</a:t>
            </a:r>
            <a:endParaRPr kumimoji="1" lang="ja-JP" altLang="en-US" dirty="0"/>
          </a:p>
        </p:txBody>
      </p:sp>
      <p:sp>
        <p:nvSpPr>
          <p:cNvPr id="4" name="コンテンツ プレースホルダー 3">
            <a:extLst>
              <a:ext uri="{FF2B5EF4-FFF2-40B4-BE49-F238E27FC236}">
                <a16:creationId xmlns:a16="http://schemas.microsoft.com/office/drawing/2014/main" id="{CE554DC2-5FD3-C099-4EE7-5C26FBE28D80}"/>
              </a:ext>
            </a:extLst>
          </p:cNvPr>
          <p:cNvSpPr>
            <a:spLocks noGrp="1"/>
          </p:cNvSpPr>
          <p:nvPr>
            <p:ph sz="half" idx="1"/>
          </p:nvPr>
        </p:nvSpPr>
        <p:spPr/>
        <p:txBody>
          <a:bodyPr/>
          <a:lstStyle/>
          <a:p>
            <a:r>
              <a:rPr lang="ja-JP" altLang="en-US" dirty="0"/>
              <a:t>システム開発においては、要件＝何をしたいか、の部分と、何ができるか、の交差する点で、実際のシステムが実装されます。</a:t>
            </a:r>
            <a:endParaRPr lang="en-US" altLang="ja-JP" dirty="0"/>
          </a:p>
          <a:p>
            <a:r>
              <a:rPr lang="ja-JP" altLang="en-US" dirty="0"/>
              <a:t>何をしたいか、の要件が明確であれば実装可能な範囲は少なくて済むし、曖昧であれば実装範囲が広くなる。</a:t>
            </a:r>
            <a:endParaRPr lang="en-US" altLang="ja-JP" dirty="0"/>
          </a:p>
          <a:p>
            <a:r>
              <a:rPr lang="ja-JP" altLang="en-US" dirty="0"/>
              <a:t>技術力があれば、カバーできる範囲は広くなる</a:t>
            </a:r>
          </a:p>
        </p:txBody>
      </p:sp>
      <p:sp>
        <p:nvSpPr>
          <p:cNvPr id="5" name="コンテンツ プレースホルダー 4">
            <a:extLst>
              <a:ext uri="{FF2B5EF4-FFF2-40B4-BE49-F238E27FC236}">
                <a16:creationId xmlns:a16="http://schemas.microsoft.com/office/drawing/2014/main" id="{2C18FE05-A00A-5CB8-F439-2DF189307D7F}"/>
              </a:ext>
            </a:extLst>
          </p:cNvPr>
          <p:cNvSpPr>
            <a:spLocks noGrp="1"/>
          </p:cNvSpPr>
          <p:nvPr>
            <p:ph sz="half" idx="2"/>
          </p:nvPr>
        </p:nvSpPr>
        <p:spPr/>
        <p:txBody>
          <a:bodyPr/>
          <a:lstStyle/>
          <a:p>
            <a:pPr marL="0" indent="0">
              <a:buNone/>
            </a:pPr>
            <a:r>
              <a:rPr lang="ja-JP" altLang="en-US" dirty="0"/>
              <a:t>　</a:t>
            </a:r>
          </a:p>
        </p:txBody>
      </p:sp>
      <p:sp>
        <p:nvSpPr>
          <p:cNvPr id="6" name="二等辺三角形 5">
            <a:extLst>
              <a:ext uri="{FF2B5EF4-FFF2-40B4-BE49-F238E27FC236}">
                <a16:creationId xmlns:a16="http://schemas.microsoft.com/office/drawing/2014/main" id="{5B0CCACA-18C3-376D-E790-DC106F0584E8}"/>
              </a:ext>
            </a:extLst>
          </p:cNvPr>
          <p:cNvSpPr/>
          <p:nvPr/>
        </p:nvSpPr>
        <p:spPr>
          <a:xfrm>
            <a:off x="5359400" y="3738656"/>
            <a:ext cx="3265055" cy="1917865"/>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二等辺三角形 6">
            <a:extLst>
              <a:ext uri="{FF2B5EF4-FFF2-40B4-BE49-F238E27FC236}">
                <a16:creationId xmlns:a16="http://schemas.microsoft.com/office/drawing/2014/main" id="{E26DFC55-6BD5-1ADA-BB1B-DCD4D197AA44}"/>
              </a:ext>
            </a:extLst>
          </p:cNvPr>
          <p:cNvSpPr/>
          <p:nvPr/>
        </p:nvSpPr>
        <p:spPr>
          <a:xfrm rot="10800000">
            <a:off x="5359399" y="2086604"/>
            <a:ext cx="3265055" cy="191786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 name="吹き出し: 線 7">
            <a:extLst>
              <a:ext uri="{FF2B5EF4-FFF2-40B4-BE49-F238E27FC236}">
                <a16:creationId xmlns:a16="http://schemas.microsoft.com/office/drawing/2014/main" id="{7616CE58-2772-7ABD-B68F-8DCD3D051A3E}"/>
              </a:ext>
            </a:extLst>
          </p:cNvPr>
          <p:cNvSpPr/>
          <p:nvPr/>
        </p:nvSpPr>
        <p:spPr>
          <a:xfrm>
            <a:off x="6216649" y="4399750"/>
            <a:ext cx="2293506" cy="829339"/>
          </a:xfrm>
          <a:prstGeom prst="borderCallout1">
            <a:avLst>
              <a:gd name="adj1" fmla="val -3045"/>
              <a:gd name="adj2" fmla="val 15000"/>
              <a:gd name="adj3" fmla="val -38782"/>
              <a:gd name="adj4" fmla="val 31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交叉する範囲が</a:t>
            </a:r>
            <a:endParaRPr kumimoji="1" lang="en-US" altLang="ja-JP" dirty="0"/>
          </a:p>
          <a:p>
            <a:pPr algn="ctr"/>
            <a:r>
              <a:rPr kumimoji="1" lang="ja-JP" altLang="en-US" dirty="0"/>
              <a:t>実装されたシステム</a:t>
            </a:r>
          </a:p>
        </p:txBody>
      </p:sp>
      <p:sp>
        <p:nvSpPr>
          <p:cNvPr id="9" name="爆発: 14 pt 8">
            <a:extLst>
              <a:ext uri="{FF2B5EF4-FFF2-40B4-BE49-F238E27FC236}">
                <a16:creationId xmlns:a16="http://schemas.microsoft.com/office/drawing/2014/main" id="{6AF6CDC6-20F7-8CD2-B554-47C628E60BA0}"/>
              </a:ext>
            </a:extLst>
          </p:cNvPr>
          <p:cNvSpPr/>
          <p:nvPr/>
        </p:nvSpPr>
        <p:spPr>
          <a:xfrm>
            <a:off x="6499272" y="3604437"/>
            <a:ext cx="1116419" cy="53751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9C26ABC9-EE9A-5122-008B-E66DEF2202DE}"/>
              </a:ext>
            </a:extLst>
          </p:cNvPr>
          <p:cNvSpPr/>
          <p:nvPr/>
        </p:nvSpPr>
        <p:spPr>
          <a:xfrm>
            <a:off x="8111285" y="2220822"/>
            <a:ext cx="542261" cy="1917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8A4417C6-0A01-4FFE-5486-BCD18EEA705F}"/>
              </a:ext>
            </a:extLst>
          </p:cNvPr>
          <p:cNvSpPr/>
          <p:nvPr/>
        </p:nvSpPr>
        <p:spPr>
          <a:xfrm flipV="1">
            <a:off x="5151769" y="3955633"/>
            <a:ext cx="542261" cy="1614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AD2DDA1-6C25-F0C5-F834-8D4481DFAF75}"/>
              </a:ext>
            </a:extLst>
          </p:cNvPr>
          <p:cNvSpPr txBox="1"/>
          <p:nvPr/>
        </p:nvSpPr>
        <p:spPr>
          <a:xfrm>
            <a:off x="5429490" y="1722474"/>
            <a:ext cx="2954655" cy="369332"/>
          </a:xfrm>
          <a:prstGeom prst="rect">
            <a:avLst/>
          </a:prstGeom>
          <a:noFill/>
        </p:spPr>
        <p:txBody>
          <a:bodyPr wrap="none" rtlCol="0">
            <a:spAutoFit/>
          </a:bodyPr>
          <a:lstStyle/>
          <a:p>
            <a:r>
              <a:rPr kumimoji="1" lang="ja-JP" altLang="en-US" dirty="0"/>
              <a:t>何をしたいか、をトップダウン</a:t>
            </a:r>
          </a:p>
        </p:txBody>
      </p:sp>
      <p:sp>
        <p:nvSpPr>
          <p:cNvPr id="13" name="テキスト ボックス 12">
            <a:extLst>
              <a:ext uri="{FF2B5EF4-FFF2-40B4-BE49-F238E27FC236}">
                <a16:creationId xmlns:a16="http://schemas.microsoft.com/office/drawing/2014/main" id="{1B00A054-B28F-2B1F-C356-CB988648A54D}"/>
              </a:ext>
            </a:extLst>
          </p:cNvPr>
          <p:cNvSpPr txBox="1"/>
          <p:nvPr/>
        </p:nvSpPr>
        <p:spPr>
          <a:xfrm>
            <a:off x="5359399" y="5669979"/>
            <a:ext cx="3098925" cy="369332"/>
          </a:xfrm>
          <a:prstGeom prst="rect">
            <a:avLst/>
          </a:prstGeom>
          <a:noFill/>
        </p:spPr>
        <p:txBody>
          <a:bodyPr wrap="none" rtlCol="0">
            <a:spAutoFit/>
          </a:bodyPr>
          <a:lstStyle/>
          <a:p>
            <a:r>
              <a:rPr kumimoji="1" lang="ja-JP" altLang="en-US" dirty="0"/>
              <a:t>何ができるか、をボトムアップ</a:t>
            </a:r>
          </a:p>
        </p:txBody>
      </p:sp>
    </p:spTree>
    <p:extLst>
      <p:ext uri="{BB962C8B-B14F-4D97-AF65-F5344CB8AC3E}">
        <p14:creationId xmlns:p14="http://schemas.microsoft.com/office/powerpoint/2010/main" val="394194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BA6E9-AF56-E89B-4F91-168766B983AC}"/>
              </a:ext>
            </a:extLst>
          </p:cNvPr>
          <p:cNvSpPr>
            <a:spLocks noGrp="1"/>
          </p:cNvSpPr>
          <p:nvPr>
            <p:ph type="title"/>
          </p:nvPr>
        </p:nvSpPr>
        <p:spPr/>
        <p:txBody>
          <a:bodyPr/>
          <a:lstStyle/>
          <a:p>
            <a:r>
              <a:rPr lang="ja-JP" altLang="en-US" dirty="0"/>
              <a:t>何ができるか＆何を作るか</a:t>
            </a:r>
            <a:endParaRPr kumimoji="1" lang="ja-JP" altLang="en-US" dirty="0"/>
          </a:p>
        </p:txBody>
      </p:sp>
      <p:sp>
        <p:nvSpPr>
          <p:cNvPr id="5" name="コンテンツ プレースホルダー 4">
            <a:extLst>
              <a:ext uri="{FF2B5EF4-FFF2-40B4-BE49-F238E27FC236}">
                <a16:creationId xmlns:a16="http://schemas.microsoft.com/office/drawing/2014/main" id="{2C18FE05-A00A-5CB8-F439-2DF189307D7F}"/>
              </a:ext>
            </a:extLst>
          </p:cNvPr>
          <p:cNvSpPr>
            <a:spLocks noGrp="1"/>
          </p:cNvSpPr>
          <p:nvPr>
            <p:ph sz="half" idx="2"/>
          </p:nvPr>
        </p:nvSpPr>
        <p:spPr/>
        <p:txBody>
          <a:bodyPr/>
          <a:lstStyle/>
          <a:p>
            <a:pPr marL="0" indent="0">
              <a:buNone/>
            </a:pPr>
            <a:r>
              <a:rPr lang="ja-JP" altLang="en-US" dirty="0"/>
              <a:t>　</a:t>
            </a:r>
          </a:p>
        </p:txBody>
      </p:sp>
      <p:sp>
        <p:nvSpPr>
          <p:cNvPr id="6" name="二等辺三角形 5">
            <a:extLst>
              <a:ext uri="{FF2B5EF4-FFF2-40B4-BE49-F238E27FC236}">
                <a16:creationId xmlns:a16="http://schemas.microsoft.com/office/drawing/2014/main" id="{5B0CCACA-18C3-376D-E790-DC106F0584E8}"/>
              </a:ext>
            </a:extLst>
          </p:cNvPr>
          <p:cNvSpPr/>
          <p:nvPr/>
        </p:nvSpPr>
        <p:spPr>
          <a:xfrm>
            <a:off x="5202644" y="3193340"/>
            <a:ext cx="3605300" cy="257307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二等辺三角形 6">
            <a:extLst>
              <a:ext uri="{FF2B5EF4-FFF2-40B4-BE49-F238E27FC236}">
                <a16:creationId xmlns:a16="http://schemas.microsoft.com/office/drawing/2014/main" id="{E26DFC55-6BD5-1ADA-BB1B-DCD4D197AA44}"/>
              </a:ext>
            </a:extLst>
          </p:cNvPr>
          <p:cNvSpPr/>
          <p:nvPr/>
        </p:nvSpPr>
        <p:spPr>
          <a:xfrm rot="10800000">
            <a:off x="4923462" y="2086604"/>
            <a:ext cx="3265055" cy="191786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 name="吹き出し: 線 7">
            <a:extLst>
              <a:ext uri="{FF2B5EF4-FFF2-40B4-BE49-F238E27FC236}">
                <a16:creationId xmlns:a16="http://schemas.microsoft.com/office/drawing/2014/main" id="{7616CE58-2772-7ABD-B68F-8DCD3D051A3E}"/>
              </a:ext>
            </a:extLst>
          </p:cNvPr>
          <p:cNvSpPr/>
          <p:nvPr/>
        </p:nvSpPr>
        <p:spPr>
          <a:xfrm>
            <a:off x="6216649" y="4399750"/>
            <a:ext cx="2293506" cy="829339"/>
          </a:xfrm>
          <a:prstGeom prst="borderCallout1">
            <a:avLst>
              <a:gd name="adj1" fmla="val -3045"/>
              <a:gd name="adj2" fmla="val 15000"/>
              <a:gd name="adj3" fmla="val -38782"/>
              <a:gd name="adj4" fmla="val 31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技術力があれば</a:t>
            </a:r>
            <a:endParaRPr kumimoji="1" lang="en-US" altLang="ja-JP" dirty="0"/>
          </a:p>
          <a:p>
            <a:pPr algn="ctr"/>
            <a:r>
              <a:rPr kumimoji="1" lang="ja-JP" altLang="en-US" dirty="0"/>
              <a:t>多少のずれ幅は許容</a:t>
            </a:r>
          </a:p>
        </p:txBody>
      </p:sp>
      <p:sp>
        <p:nvSpPr>
          <p:cNvPr id="9" name="爆発: 14 pt 8">
            <a:extLst>
              <a:ext uri="{FF2B5EF4-FFF2-40B4-BE49-F238E27FC236}">
                <a16:creationId xmlns:a16="http://schemas.microsoft.com/office/drawing/2014/main" id="{6AF6CDC6-20F7-8CD2-B554-47C628E60BA0}"/>
              </a:ext>
            </a:extLst>
          </p:cNvPr>
          <p:cNvSpPr/>
          <p:nvPr/>
        </p:nvSpPr>
        <p:spPr>
          <a:xfrm>
            <a:off x="6297065" y="3392788"/>
            <a:ext cx="1116419" cy="53751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9C26ABC9-EE9A-5122-008B-E66DEF2202DE}"/>
              </a:ext>
            </a:extLst>
          </p:cNvPr>
          <p:cNvSpPr/>
          <p:nvPr/>
        </p:nvSpPr>
        <p:spPr>
          <a:xfrm>
            <a:off x="8111285" y="2220822"/>
            <a:ext cx="542261" cy="1917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8A4417C6-0A01-4FFE-5486-BCD18EEA705F}"/>
              </a:ext>
            </a:extLst>
          </p:cNvPr>
          <p:cNvSpPr/>
          <p:nvPr/>
        </p:nvSpPr>
        <p:spPr>
          <a:xfrm flipV="1">
            <a:off x="5151769" y="3955633"/>
            <a:ext cx="542261" cy="1614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AD2DDA1-6C25-F0C5-F834-8D4481DFAF75}"/>
              </a:ext>
            </a:extLst>
          </p:cNvPr>
          <p:cNvSpPr txBox="1"/>
          <p:nvPr/>
        </p:nvSpPr>
        <p:spPr>
          <a:xfrm>
            <a:off x="5429490" y="1722474"/>
            <a:ext cx="2954655" cy="369332"/>
          </a:xfrm>
          <a:prstGeom prst="rect">
            <a:avLst/>
          </a:prstGeom>
          <a:noFill/>
        </p:spPr>
        <p:txBody>
          <a:bodyPr wrap="none" rtlCol="0">
            <a:spAutoFit/>
          </a:bodyPr>
          <a:lstStyle/>
          <a:p>
            <a:r>
              <a:rPr kumimoji="1" lang="ja-JP" altLang="en-US" dirty="0"/>
              <a:t>何をしたいか、をトップダウン</a:t>
            </a:r>
          </a:p>
        </p:txBody>
      </p:sp>
      <p:sp>
        <p:nvSpPr>
          <p:cNvPr id="13" name="テキスト ボックス 12">
            <a:extLst>
              <a:ext uri="{FF2B5EF4-FFF2-40B4-BE49-F238E27FC236}">
                <a16:creationId xmlns:a16="http://schemas.microsoft.com/office/drawing/2014/main" id="{1B00A054-B28F-2B1F-C356-CB988648A54D}"/>
              </a:ext>
            </a:extLst>
          </p:cNvPr>
          <p:cNvSpPr txBox="1"/>
          <p:nvPr/>
        </p:nvSpPr>
        <p:spPr>
          <a:xfrm>
            <a:off x="5359399" y="5669979"/>
            <a:ext cx="3098925" cy="369332"/>
          </a:xfrm>
          <a:prstGeom prst="rect">
            <a:avLst/>
          </a:prstGeom>
          <a:noFill/>
        </p:spPr>
        <p:txBody>
          <a:bodyPr wrap="none" rtlCol="0">
            <a:spAutoFit/>
          </a:bodyPr>
          <a:lstStyle/>
          <a:p>
            <a:r>
              <a:rPr kumimoji="1" lang="ja-JP" altLang="en-US" dirty="0"/>
              <a:t>何ができるか、をボトムアップ</a:t>
            </a:r>
          </a:p>
        </p:txBody>
      </p:sp>
      <p:sp>
        <p:nvSpPr>
          <p:cNvPr id="15" name="二等辺三角形 14">
            <a:extLst>
              <a:ext uri="{FF2B5EF4-FFF2-40B4-BE49-F238E27FC236}">
                <a16:creationId xmlns:a16="http://schemas.microsoft.com/office/drawing/2014/main" id="{94D06DCC-C212-8F69-2181-45F85CBD6652}"/>
              </a:ext>
            </a:extLst>
          </p:cNvPr>
          <p:cNvSpPr/>
          <p:nvPr/>
        </p:nvSpPr>
        <p:spPr>
          <a:xfrm>
            <a:off x="1403111" y="3835096"/>
            <a:ext cx="3265055" cy="1917865"/>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0C7104E-A095-5AC0-EF20-705C7D40EF5A}"/>
              </a:ext>
            </a:extLst>
          </p:cNvPr>
          <p:cNvSpPr/>
          <p:nvPr/>
        </p:nvSpPr>
        <p:spPr>
          <a:xfrm rot="10800000">
            <a:off x="722625" y="2183044"/>
            <a:ext cx="3265055" cy="191786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7" name="吹き出し: 線 16">
            <a:extLst>
              <a:ext uri="{FF2B5EF4-FFF2-40B4-BE49-F238E27FC236}">
                <a16:creationId xmlns:a16="http://schemas.microsoft.com/office/drawing/2014/main" id="{2839F01F-A747-9CB5-424D-EBF725ECA392}"/>
              </a:ext>
            </a:extLst>
          </p:cNvPr>
          <p:cNvSpPr/>
          <p:nvPr/>
        </p:nvSpPr>
        <p:spPr>
          <a:xfrm>
            <a:off x="1579875" y="4496190"/>
            <a:ext cx="2293506" cy="829339"/>
          </a:xfrm>
          <a:prstGeom prst="borderCallout1">
            <a:avLst>
              <a:gd name="adj1" fmla="val -3045"/>
              <a:gd name="adj2" fmla="val 15000"/>
              <a:gd name="adj3" fmla="val -38782"/>
              <a:gd name="adj4" fmla="val 31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最悪、妥協点＝実装ができなくなる。</a:t>
            </a:r>
            <a:endParaRPr kumimoji="1" lang="ja-JP" altLang="en-US" dirty="0"/>
          </a:p>
        </p:txBody>
      </p:sp>
      <p:sp>
        <p:nvSpPr>
          <p:cNvPr id="20" name="テキスト ボックス 19">
            <a:extLst>
              <a:ext uri="{FF2B5EF4-FFF2-40B4-BE49-F238E27FC236}">
                <a16:creationId xmlns:a16="http://schemas.microsoft.com/office/drawing/2014/main" id="{695DAC19-626D-BA62-581D-F1E5CCD947EB}"/>
              </a:ext>
            </a:extLst>
          </p:cNvPr>
          <p:cNvSpPr txBox="1"/>
          <p:nvPr/>
        </p:nvSpPr>
        <p:spPr>
          <a:xfrm>
            <a:off x="792716" y="1818914"/>
            <a:ext cx="2954655" cy="369332"/>
          </a:xfrm>
          <a:prstGeom prst="rect">
            <a:avLst/>
          </a:prstGeom>
          <a:noFill/>
        </p:spPr>
        <p:txBody>
          <a:bodyPr wrap="none" rtlCol="0">
            <a:spAutoFit/>
          </a:bodyPr>
          <a:lstStyle/>
          <a:p>
            <a:r>
              <a:rPr kumimoji="1" lang="ja-JP" altLang="en-US" dirty="0"/>
              <a:t>何をしたいか、をトップダウン</a:t>
            </a:r>
          </a:p>
        </p:txBody>
      </p:sp>
      <p:sp>
        <p:nvSpPr>
          <p:cNvPr id="21" name="テキスト ボックス 20">
            <a:extLst>
              <a:ext uri="{FF2B5EF4-FFF2-40B4-BE49-F238E27FC236}">
                <a16:creationId xmlns:a16="http://schemas.microsoft.com/office/drawing/2014/main" id="{A82BCEF3-6B23-5DA9-4E0B-02F8FEE04ABC}"/>
              </a:ext>
            </a:extLst>
          </p:cNvPr>
          <p:cNvSpPr txBox="1"/>
          <p:nvPr/>
        </p:nvSpPr>
        <p:spPr>
          <a:xfrm>
            <a:off x="722625" y="5766419"/>
            <a:ext cx="3098925" cy="369332"/>
          </a:xfrm>
          <a:prstGeom prst="rect">
            <a:avLst/>
          </a:prstGeom>
          <a:noFill/>
        </p:spPr>
        <p:txBody>
          <a:bodyPr wrap="none" rtlCol="0">
            <a:spAutoFit/>
          </a:bodyPr>
          <a:lstStyle/>
          <a:p>
            <a:r>
              <a:rPr kumimoji="1" lang="ja-JP" altLang="en-US" dirty="0"/>
              <a:t>何ができるか、をボトムアップ</a:t>
            </a:r>
          </a:p>
        </p:txBody>
      </p:sp>
      <p:sp>
        <p:nvSpPr>
          <p:cNvPr id="22" name="吹き出し: 線 21">
            <a:extLst>
              <a:ext uri="{FF2B5EF4-FFF2-40B4-BE49-F238E27FC236}">
                <a16:creationId xmlns:a16="http://schemas.microsoft.com/office/drawing/2014/main" id="{BED35B1A-BD3D-4BA9-3BF2-9DA5A44AA427}"/>
              </a:ext>
            </a:extLst>
          </p:cNvPr>
          <p:cNvSpPr/>
          <p:nvPr/>
        </p:nvSpPr>
        <p:spPr>
          <a:xfrm>
            <a:off x="1694174" y="2582386"/>
            <a:ext cx="2293506" cy="829339"/>
          </a:xfrm>
          <a:prstGeom prst="borderCallout1">
            <a:avLst>
              <a:gd name="adj1" fmla="val 98237"/>
              <a:gd name="adj2" fmla="val 6655"/>
              <a:gd name="adj3" fmla="val 145833"/>
              <a:gd name="adj4" fmla="val 92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要件と技術がずれていると</a:t>
            </a:r>
            <a:r>
              <a:rPr kumimoji="1" lang="en-US" altLang="ja-JP" dirty="0"/>
              <a:t>…</a:t>
            </a:r>
            <a:endParaRPr kumimoji="1" lang="ja-JP" altLang="en-US" dirty="0"/>
          </a:p>
        </p:txBody>
      </p:sp>
    </p:spTree>
    <p:extLst>
      <p:ext uri="{BB962C8B-B14F-4D97-AF65-F5344CB8AC3E}">
        <p14:creationId xmlns:p14="http://schemas.microsoft.com/office/powerpoint/2010/main" val="2186831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BA6E9-AF56-E89B-4F91-168766B983AC}"/>
              </a:ext>
            </a:extLst>
          </p:cNvPr>
          <p:cNvSpPr>
            <a:spLocks noGrp="1"/>
          </p:cNvSpPr>
          <p:nvPr>
            <p:ph type="title"/>
          </p:nvPr>
        </p:nvSpPr>
        <p:spPr/>
        <p:txBody>
          <a:bodyPr/>
          <a:lstStyle/>
          <a:p>
            <a:r>
              <a:rPr lang="ja-JP" altLang="en-US" dirty="0"/>
              <a:t>何ができるか＆何を作るか</a:t>
            </a:r>
            <a:endParaRPr kumimoji="1" lang="ja-JP" altLang="en-US" dirty="0"/>
          </a:p>
        </p:txBody>
      </p:sp>
      <p:sp>
        <p:nvSpPr>
          <p:cNvPr id="5" name="コンテンツ プレースホルダー 4">
            <a:extLst>
              <a:ext uri="{FF2B5EF4-FFF2-40B4-BE49-F238E27FC236}">
                <a16:creationId xmlns:a16="http://schemas.microsoft.com/office/drawing/2014/main" id="{2C18FE05-A00A-5CB8-F439-2DF189307D7F}"/>
              </a:ext>
            </a:extLst>
          </p:cNvPr>
          <p:cNvSpPr>
            <a:spLocks noGrp="1"/>
          </p:cNvSpPr>
          <p:nvPr>
            <p:ph sz="half" idx="2"/>
          </p:nvPr>
        </p:nvSpPr>
        <p:spPr/>
        <p:txBody>
          <a:bodyPr/>
          <a:lstStyle/>
          <a:p>
            <a:pPr marL="0" indent="0">
              <a:buNone/>
            </a:pPr>
            <a:r>
              <a:rPr lang="ja-JP" altLang="en-US" dirty="0"/>
              <a:t>　</a:t>
            </a:r>
          </a:p>
        </p:txBody>
      </p:sp>
      <p:sp>
        <p:nvSpPr>
          <p:cNvPr id="6" name="二等辺三角形 5">
            <a:extLst>
              <a:ext uri="{FF2B5EF4-FFF2-40B4-BE49-F238E27FC236}">
                <a16:creationId xmlns:a16="http://schemas.microsoft.com/office/drawing/2014/main" id="{5B0CCACA-18C3-376D-E790-DC106F0584E8}"/>
              </a:ext>
            </a:extLst>
          </p:cNvPr>
          <p:cNvSpPr/>
          <p:nvPr/>
        </p:nvSpPr>
        <p:spPr>
          <a:xfrm>
            <a:off x="5202644" y="3193340"/>
            <a:ext cx="3605300" cy="257307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二等辺三角形 6">
            <a:extLst>
              <a:ext uri="{FF2B5EF4-FFF2-40B4-BE49-F238E27FC236}">
                <a16:creationId xmlns:a16="http://schemas.microsoft.com/office/drawing/2014/main" id="{E26DFC55-6BD5-1ADA-BB1B-DCD4D197AA44}"/>
              </a:ext>
            </a:extLst>
          </p:cNvPr>
          <p:cNvSpPr/>
          <p:nvPr/>
        </p:nvSpPr>
        <p:spPr>
          <a:xfrm rot="10800000">
            <a:off x="5694029" y="2086603"/>
            <a:ext cx="2494487" cy="142813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 name="吹き出し: 線 7">
            <a:extLst>
              <a:ext uri="{FF2B5EF4-FFF2-40B4-BE49-F238E27FC236}">
                <a16:creationId xmlns:a16="http://schemas.microsoft.com/office/drawing/2014/main" id="{7616CE58-2772-7ABD-B68F-8DCD3D051A3E}"/>
              </a:ext>
            </a:extLst>
          </p:cNvPr>
          <p:cNvSpPr/>
          <p:nvPr/>
        </p:nvSpPr>
        <p:spPr>
          <a:xfrm>
            <a:off x="5848428" y="4399750"/>
            <a:ext cx="2661727" cy="829339"/>
          </a:xfrm>
          <a:prstGeom prst="borderCallout1">
            <a:avLst>
              <a:gd name="adj1" fmla="val -3045"/>
              <a:gd name="adj2" fmla="val 15000"/>
              <a:gd name="adj3" fmla="val -38782"/>
              <a:gd name="adj4" fmla="val 31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技術力があれば、幅広い要件をカバーできる</a:t>
            </a:r>
            <a:endParaRPr kumimoji="1" lang="en-US" altLang="ja-JP" dirty="0"/>
          </a:p>
        </p:txBody>
      </p:sp>
      <p:sp>
        <p:nvSpPr>
          <p:cNvPr id="9" name="爆発: 14 pt 8">
            <a:extLst>
              <a:ext uri="{FF2B5EF4-FFF2-40B4-BE49-F238E27FC236}">
                <a16:creationId xmlns:a16="http://schemas.microsoft.com/office/drawing/2014/main" id="{6AF6CDC6-20F7-8CD2-B554-47C628E60BA0}"/>
              </a:ext>
            </a:extLst>
          </p:cNvPr>
          <p:cNvSpPr/>
          <p:nvPr/>
        </p:nvSpPr>
        <p:spPr>
          <a:xfrm>
            <a:off x="6297065" y="3392788"/>
            <a:ext cx="1116419" cy="53751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9C26ABC9-EE9A-5122-008B-E66DEF2202DE}"/>
              </a:ext>
            </a:extLst>
          </p:cNvPr>
          <p:cNvSpPr/>
          <p:nvPr/>
        </p:nvSpPr>
        <p:spPr>
          <a:xfrm>
            <a:off x="8111285" y="2220822"/>
            <a:ext cx="542261" cy="1917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8A4417C6-0A01-4FFE-5486-BCD18EEA705F}"/>
              </a:ext>
            </a:extLst>
          </p:cNvPr>
          <p:cNvSpPr/>
          <p:nvPr/>
        </p:nvSpPr>
        <p:spPr>
          <a:xfrm flipV="1">
            <a:off x="5151769" y="3955633"/>
            <a:ext cx="542261" cy="1614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AD2DDA1-6C25-F0C5-F834-8D4481DFAF75}"/>
              </a:ext>
            </a:extLst>
          </p:cNvPr>
          <p:cNvSpPr txBox="1"/>
          <p:nvPr/>
        </p:nvSpPr>
        <p:spPr>
          <a:xfrm>
            <a:off x="5429490" y="1722474"/>
            <a:ext cx="2954655" cy="369332"/>
          </a:xfrm>
          <a:prstGeom prst="rect">
            <a:avLst/>
          </a:prstGeom>
          <a:noFill/>
        </p:spPr>
        <p:txBody>
          <a:bodyPr wrap="none" rtlCol="0">
            <a:spAutoFit/>
          </a:bodyPr>
          <a:lstStyle/>
          <a:p>
            <a:r>
              <a:rPr kumimoji="1" lang="ja-JP" altLang="en-US" dirty="0"/>
              <a:t>何をしたいか、をトップダウン</a:t>
            </a:r>
          </a:p>
        </p:txBody>
      </p:sp>
      <p:sp>
        <p:nvSpPr>
          <p:cNvPr id="13" name="テキスト ボックス 12">
            <a:extLst>
              <a:ext uri="{FF2B5EF4-FFF2-40B4-BE49-F238E27FC236}">
                <a16:creationId xmlns:a16="http://schemas.microsoft.com/office/drawing/2014/main" id="{1B00A054-B28F-2B1F-C356-CB988648A54D}"/>
              </a:ext>
            </a:extLst>
          </p:cNvPr>
          <p:cNvSpPr txBox="1"/>
          <p:nvPr/>
        </p:nvSpPr>
        <p:spPr>
          <a:xfrm>
            <a:off x="5359399" y="5669979"/>
            <a:ext cx="3098925" cy="369332"/>
          </a:xfrm>
          <a:prstGeom prst="rect">
            <a:avLst/>
          </a:prstGeom>
          <a:noFill/>
        </p:spPr>
        <p:txBody>
          <a:bodyPr wrap="none" rtlCol="0">
            <a:spAutoFit/>
          </a:bodyPr>
          <a:lstStyle/>
          <a:p>
            <a:r>
              <a:rPr kumimoji="1" lang="ja-JP" altLang="en-US" dirty="0"/>
              <a:t>何ができるか、をボトムアップ</a:t>
            </a:r>
          </a:p>
        </p:txBody>
      </p:sp>
      <p:sp>
        <p:nvSpPr>
          <p:cNvPr id="15" name="二等辺三角形 14">
            <a:extLst>
              <a:ext uri="{FF2B5EF4-FFF2-40B4-BE49-F238E27FC236}">
                <a16:creationId xmlns:a16="http://schemas.microsoft.com/office/drawing/2014/main" id="{94D06DCC-C212-8F69-2181-45F85CBD6652}"/>
              </a:ext>
            </a:extLst>
          </p:cNvPr>
          <p:cNvSpPr/>
          <p:nvPr/>
        </p:nvSpPr>
        <p:spPr>
          <a:xfrm>
            <a:off x="1409234" y="4890041"/>
            <a:ext cx="1999308" cy="82933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0C7104E-A095-5AC0-EF20-705C7D40EF5A}"/>
              </a:ext>
            </a:extLst>
          </p:cNvPr>
          <p:cNvSpPr/>
          <p:nvPr/>
        </p:nvSpPr>
        <p:spPr>
          <a:xfrm rot="10800000">
            <a:off x="589767" y="2220822"/>
            <a:ext cx="3678217" cy="2740578"/>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695DAC19-626D-BA62-581D-F1E5CCD947EB}"/>
              </a:ext>
            </a:extLst>
          </p:cNvPr>
          <p:cNvSpPr txBox="1"/>
          <p:nvPr/>
        </p:nvSpPr>
        <p:spPr>
          <a:xfrm>
            <a:off x="792716" y="1818914"/>
            <a:ext cx="2954655" cy="369332"/>
          </a:xfrm>
          <a:prstGeom prst="rect">
            <a:avLst/>
          </a:prstGeom>
          <a:noFill/>
        </p:spPr>
        <p:txBody>
          <a:bodyPr wrap="none" rtlCol="0">
            <a:spAutoFit/>
          </a:bodyPr>
          <a:lstStyle/>
          <a:p>
            <a:r>
              <a:rPr kumimoji="1" lang="ja-JP" altLang="en-US" dirty="0"/>
              <a:t>何をしたいか、をトップダウン</a:t>
            </a:r>
          </a:p>
        </p:txBody>
      </p:sp>
      <p:sp>
        <p:nvSpPr>
          <p:cNvPr id="21" name="テキスト ボックス 20">
            <a:extLst>
              <a:ext uri="{FF2B5EF4-FFF2-40B4-BE49-F238E27FC236}">
                <a16:creationId xmlns:a16="http://schemas.microsoft.com/office/drawing/2014/main" id="{A82BCEF3-6B23-5DA9-4E0B-02F8FEE04ABC}"/>
              </a:ext>
            </a:extLst>
          </p:cNvPr>
          <p:cNvSpPr txBox="1"/>
          <p:nvPr/>
        </p:nvSpPr>
        <p:spPr>
          <a:xfrm>
            <a:off x="722625" y="5766419"/>
            <a:ext cx="3098925" cy="369332"/>
          </a:xfrm>
          <a:prstGeom prst="rect">
            <a:avLst/>
          </a:prstGeom>
          <a:noFill/>
        </p:spPr>
        <p:txBody>
          <a:bodyPr wrap="none" rtlCol="0">
            <a:spAutoFit/>
          </a:bodyPr>
          <a:lstStyle/>
          <a:p>
            <a:r>
              <a:rPr kumimoji="1" lang="ja-JP" altLang="en-US" dirty="0"/>
              <a:t>何ができるか、をボトムアップ</a:t>
            </a:r>
          </a:p>
        </p:txBody>
      </p:sp>
      <p:sp>
        <p:nvSpPr>
          <p:cNvPr id="22" name="吹き出し: 線 21">
            <a:extLst>
              <a:ext uri="{FF2B5EF4-FFF2-40B4-BE49-F238E27FC236}">
                <a16:creationId xmlns:a16="http://schemas.microsoft.com/office/drawing/2014/main" id="{BED35B1A-BD3D-4BA9-3BF2-9DA5A44AA427}"/>
              </a:ext>
            </a:extLst>
          </p:cNvPr>
          <p:cNvSpPr/>
          <p:nvPr/>
        </p:nvSpPr>
        <p:spPr>
          <a:xfrm>
            <a:off x="1694174" y="2582386"/>
            <a:ext cx="2780578" cy="1325562"/>
          </a:xfrm>
          <a:prstGeom prst="borderCallout1">
            <a:avLst>
              <a:gd name="adj1" fmla="val 98237"/>
              <a:gd name="adj2" fmla="val 6655"/>
              <a:gd name="adj3" fmla="val 145833"/>
              <a:gd name="adj4" fmla="val 92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技術力が低いと、要件をしっかり掘り下げて、切り詰めないと実装できない</a:t>
            </a:r>
            <a:endParaRPr kumimoji="1" lang="en-US" altLang="ja-JP" dirty="0"/>
          </a:p>
        </p:txBody>
      </p:sp>
      <p:sp>
        <p:nvSpPr>
          <p:cNvPr id="3" name="爆発: 14 pt 2">
            <a:extLst>
              <a:ext uri="{FF2B5EF4-FFF2-40B4-BE49-F238E27FC236}">
                <a16:creationId xmlns:a16="http://schemas.microsoft.com/office/drawing/2014/main" id="{BF5F58FD-EDC7-D1E6-3D99-152FA8783981}"/>
              </a:ext>
            </a:extLst>
          </p:cNvPr>
          <p:cNvSpPr/>
          <p:nvPr/>
        </p:nvSpPr>
        <p:spPr>
          <a:xfrm>
            <a:off x="1914497" y="4588709"/>
            <a:ext cx="1116419" cy="53751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615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45B4E033-9AF7-6F4B-26AE-2BAA94B7DD2A}"/>
              </a:ext>
            </a:extLst>
          </p:cNvPr>
          <p:cNvSpPr>
            <a:spLocks noGrp="1"/>
          </p:cNvSpPr>
          <p:nvPr>
            <p:ph type="title"/>
          </p:nvPr>
        </p:nvSpPr>
        <p:spPr/>
        <p:txBody>
          <a:bodyPr/>
          <a:lstStyle/>
          <a:p>
            <a:r>
              <a:rPr lang="ja-JP" altLang="en-US" dirty="0"/>
              <a:t>何ができるか＆何を作るか</a:t>
            </a:r>
          </a:p>
        </p:txBody>
      </p:sp>
      <p:sp>
        <p:nvSpPr>
          <p:cNvPr id="6" name="コンテンツ プレースホルダー 5">
            <a:extLst>
              <a:ext uri="{FF2B5EF4-FFF2-40B4-BE49-F238E27FC236}">
                <a16:creationId xmlns:a16="http://schemas.microsoft.com/office/drawing/2014/main" id="{B495BE57-E56B-3DA9-9885-243B3C8E27A1}"/>
              </a:ext>
            </a:extLst>
          </p:cNvPr>
          <p:cNvSpPr>
            <a:spLocks noGrp="1"/>
          </p:cNvSpPr>
          <p:nvPr>
            <p:ph idx="1"/>
          </p:nvPr>
        </p:nvSpPr>
        <p:spPr/>
        <p:txBody>
          <a:bodyPr/>
          <a:lstStyle/>
          <a:p>
            <a:r>
              <a:rPr lang="ja-JP" altLang="en-US" dirty="0"/>
              <a:t>システムを作る際には、</a:t>
            </a:r>
            <a:endParaRPr lang="en-US" altLang="ja-JP" dirty="0"/>
          </a:p>
          <a:p>
            <a:pPr lvl="1"/>
            <a:r>
              <a:rPr lang="ja-JP" altLang="en-US" dirty="0"/>
              <a:t>何を作るか、を明確にする</a:t>
            </a:r>
            <a:endParaRPr lang="en-US" altLang="ja-JP" dirty="0"/>
          </a:p>
          <a:p>
            <a:pPr lvl="1"/>
            <a:r>
              <a:rPr lang="ja-JP" altLang="en-US" dirty="0"/>
              <a:t>何ができるか、を明確にする</a:t>
            </a:r>
            <a:endParaRPr lang="en-US" altLang="ja-JP" dirty="0"/>
          </a:p>
          <a:p>
            <a:r>
              <a:rPr lang="ja-JP" altLang="en-US" dirty="0"/>
              <a:t>が大事。</a:t>
            </a:r>
            <a:endParaRPr lang="en-US" altLang="ja-JP" dirty="0"/>
          </a:p>
          <a:p>
            <a:r>
              <a:rPr lang="ja-JP" altLang="en-US" dirty="0"/>
              <a:t>なので、眼前で必要な技術以外にも、概念実証を重ねて、様々な要件に対応していけるようにする必要があります。</a:t>
            </a:r>
            <a:endParaRPr lang="en-US" altLang="ja-JP" dirty="0"/>
          </a:p>
          <a:p>
            <a:endParaRPr lang="en-US" altLang="ja-JP" dirty="0"/>
          </a:p>
          <a:p>
            <a:r>
              <a:rPr lang="ja-JP" altLang="en-US" dirty="0"/>
              <a:t>今日午後は何ができるか、を明確にしてもらって、チームで情報共有して、何を作るか、を考えていってください。</a:t>
            </a:r>
          </a:p>
        </p:txBody>
      </p:sp>
    </p:spTree>
    <p:extLst>
      <p:ext uri="{BB962C8B-B14F-4D97-AF65-F5344CB8AC3E}">
        <p14:creationId xmlns:p14="http://schemas.microsoft.com/office/powerpoint/2010/main" val="274609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E184120-4F37-1E4E-1A9C-348925B1595F}"/>
              </a:ext>
            </a:extLst>
          </p:cNvPr>
          <p:cNvSpPr>
            <a:spLocks noGrp="1"/>
          </p:cNvSpPr>
          <p:nvPr>
            <p:ph type="title"/>
          </p:nvPr>
        </p:nvSpPr>
        <p:spPr/>
        <p:txBody>
          <a:bodyPr/>
          <a:lstStyle/>
          <a:p>
            <a:r>
              <a:rPr lang="ja-JP" altLang="en-US" dirty="0"/>
              <a:t>課題説明</a:t>
            </a:r>
          </a:p>
        </p:txBody>
      </p:sp>
      <p:sp>
        <p:nvSpPr>
          <p:cNvPr id="5" name="テキスト プレースホルダー 4">
            <a:extLst>
              <a:ext uri="{FF2B5EF4-FFF2-40B4-BE49-F238E27FC236}">
                <a16:creationId xmlns:a16="http://schemas.microsoft.com/office/drawing/2014/main" id="{F89DA232-3E72-8ADD-FB7B-C99F45AC5793}"/>
              </a:ext>
            </a:extLst>
          </p:cNvPr>
          <p:cNvSpPr>
            <a:spLocks noGrp="1"/>
          </p:cNvSpPr>
          <p:nvPr>
            <p:ph type="body" idx="1"/>
          </p:nvPr>
        </p:nvSpPr>
        <p:spPr/>
        <p:txBody>
          <a:bodyPr/>
          <a:lstStyle/>
          <a:p>
            <a:r>
              <a:rPr lang="ja-JP" altLang="en-US" dirty="0"/>
              <a:t>今日以降実施してもらう作業について</a:t>
            </a:r>
          </a:p>
        </p:txBody>
      </p:sp>
    </p:spTree>
    <p:extLst>
      <p:ext uri="{BB962C8B-B14F-4D97-AF65-F5344CB8AC3E}">
        <p14:creationId xmlns:p14="http://schemas.microsoft.com/office/powerpoint/2010/main" val="2550599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err="1"/>
              <a:t>演習説明</a:t>
            </a:r>
            <a:endParaRPr dirty="0"/>
          </a:p>
        </p:txBody>
      </p:sp>
      <p:sp>
        <p:nvSpPr>
          <p:cNvPr id="3" name="Content Placeholder 2"/>
          <p:cNvSpPr>
            <a:spLocks noGrp="1"/>
          </p:cNvSpPr>
          <p:nvPr>
            <p:ph idx="1"/>
          </p:nvPr>
        </p:nvSpPr>
        <p:spPr/>
        <p:txBody>
          <a:bodyPr/>
          <a:lstStyle/>
          <a:p>
            <a:pPr>
              <a:spcAft>
                <a:spcPts val="400"/>
              </a:spcAft>
            </a:pPr>
            <a:r>
              <a:rPr lang="ja-JP" altLang="ja-JP" sz="1800" dirty="0">
                <a:effectLst/>
                <a:latin typeface="+mn-ea"/>
                <a:cs typeface="Times New Roman" panose="02020603050405020304" pitchFamily="18" charset="0"/>
              </a:rPr>
              <a:t>以下の形式に則ったシステムを</a:t>
            </a:r>
            <a:r>
              <a:rPr lang="en-US" altLang="ja-JP" sz="1800" dirty="0">
                <a:effectLst/>
                <a:latin typeface="+mn-ea"/>
                <a:cs typeface="Times New Roman" panose="02020603050405020304" pitchFamily="18" charset="0"/>
              </a:rPr>
              <a:t>2</a:t>
            </a:r>
            <a:r>
              <a:rPr lang="ja-JP" altLang="ja-JP" sz="1800" dirty="0">
                <a:effectLst/>
                <a:latin typeface="+mn-ea"/>
                <a:cs typeface="Times New Roman" panose="02020603050405020304" pitchFamily="18" charset="0"/>
              </a:rPr>
              <a:t>人チームで構築してください。</a:t>
            </a:r>
            <a:endParaRPr lang="en-US" altLang="ja-JP" sz="1800" dirty="0">
              <a:effectLst/>
              <a:latin typeface="+mn-ea"/>
              <a:cs typeface="Times New Roman" panose="02020603050405020304" pitchFamily="18" charset="0"/>
            </a:endParaRPr>
          </a:p>
          <a:p>
            <a:pPr>
              <a:spcAft>
                <a:spcPts val="400"/>
              </a:spcAft>
            </a:pPr>
            <a:r>
              <a:rPr lang="ja-JP" altLang="en-US" sz="1800" dirty="0">
                <a:latin typeface="+mn-ea"/>
                <a:cs typeface="Times New Roman" panose="02020603050405020304" pitchFamily="18" charset="0"/>
              </a:rPr>
              <a:t>課題１：オープンデータスクレイピング＋</a:t>
            </a:r>
            <a:r>
              <a:rPr lang="en-US" altLang="ja-JP" sz="1800" dirty="0">
                <a:latin typeface="+mn-ea"/>
                <a:cs typeface="Times New Roman" panose="02020603050405020304" pitchFamily="18" charset="0"/>
              </a:rPr>
              <a:t>Web</a:t>
            </a:r>
            <a:r>
              <a:rPr lang="ja-JP" altLang="en-US" sz="1800" dirty="0">
                <a:latin typeface="+mn-ea"/>
                <a:cs typeface="Times New Roman" panose="02020603050405020304" pitchFamily="18" charset="0"/>
              </a:rPr>
              <a:t>システム</a:t>
            </a:r>
            <a:endParaRPr lang="en-US" altLang="ja-JP" sz="1800" dirty="0">
              <a:latin typeface="+mn-ea"/>
              <a:cs typeface="Times New Roman" panose="02020603050405020304" pitchFamily="18" charset="0"/>
            </a:endParaRPr>
          </a:p>
          <a:p>
            <a:pPr marL="685800" lvl="1" indent="-342900">
              <a:spcAft>
                <a:spcPts val="400"/>
              </a:spcAft>
              <a:buFont typeface="+mj-lt"/>
              <a:buAutoNum type="arabicPeriod"/>
            </a:pPr>
            <a:r>
              <a:rPr lang="ja-JP" altLang="en-US" sz="1500" dirty="0">
                <a:latin typeface="+mn-ea"/>
                <a:cs typeface="Times New Roman" panose="02020603050405020304" pitchFamily="18" charset="0"/>
              </a:rPr>
              <a:t>オープンデータ公開サイトからデータを収集して、</a:t>
            </a:r>
            <a:r>
              <a:rPr lang="en-US" altLang="ja-JP" sz="1500" dirty="0">
                <a:latin typeface="+mn-ea"/>
                <a:cs typeface="Times New Roman" panose="02020603050405020304" pitchFamily="18" charset="0"/>
              </a:rPr>
              <a:t>Web</a:t>
            </a:r>
            <a:r>
              <a:rPr lang="ja-JP" altLang="en-US" sz="1500" dirty="0">
                <a:latin typeface="+mn-ea"/>
                <a:cs typeface="Times New Roman" panose="02020603050405020304" pitchFamily="18" charset="0"/>
              </a:rPr>
              <a:t> </a:t>
            </a:r>
            <a:r>
              <a:rPr lang="en-US" altLang="ja-JP" sz="1500" dirty="0">
                <a:latin typeface="+mn-ea"/>
                <a:cs typeface="Times New Roman" panose="02020603050405020304" pitchFamily="18" charset="0"/>
              </a:rPr>
              <a:t>API</a:t>
            </a:r>
            <a:r>
              <a:rPr lang="ja-JP" altLang="en-US" sz="1500" dirty="0">
                <a:latin typeface="+mn-ea"/>
                <a:cs typeface="Times New Roman" panose="02020603050405020304" pitchFamily="18" charset="0"/>
              </a:rPr>
              <a:t>に送信する。</a:t>
            </a:r>
            <a:endParaRPr lang="en-US" altLang="ja-JP" sz="1500" dirty="0">
              <a:latin typeface="+mn-ea"/>
              <a:cs typeface="Times New Roman" panose="02020603050405020304" pitchFamily="18" charset="0"/>
            </a:endParaRPr>
          </a:p>
          <a:p>
            <a:pPr marL="685800" lvl="1" indent="-342900">
              <a:spcAft>
                <a:spcPts val="400"/>
              </a:spcAft>
              <a:buFont typeface="+mj-lt"/>
              <a:buAutoNum type="arabicPeriod"/>
            </a:pPr>
            <a:r>
              <a:rPr lang="en-US" altLang="ja-JP" sz="1500" dirty="0">
                <a:effectLst/>
                <a:latin typeface="+mn-ea"/>
                <a:cs typeface="Times New Roman" panose="02020603050405020304" pitchFamily="18" charset="0"/>
              </a:rPr>
              <a:t>Web API</a:t>
            </a:r>
            <a:r>
              <a:rPr lang="ja-JP" altLang="ja-JP" sz="1500" dirty="0">
                <a:effectLst/>
                <a:latin typeface="+mn-ea"/>
                <a:cs typeface="Times New Roman" panose="02020603050405020304" pitchFamily="18" charset="0"/>
              </a:rPr>
              <a:t>側で受信したデータをデータベースに格納する。</a:t>
            </a:r>
          </a:p>
          <a:p>
            <a:pPr marL="685800" lvl="1" indent="-342900">
              <a:spcAft>
                <a:spcPts val="400"/>
              </a:spcAft>
              <a:buFont typeface="+mj-lt"/>
              <a:buAutoNum type="arabicPeriod"/>
            </a:pPr>
            <a:r>
              <a:rPr lang="ja-JP" altLang="ja-JP" sz="1500" dirty="0">
                <a:effectLst/>
                <a:latin typeface="+mn-ea"/>
                <a:cs typeface="Times New Roman" panose="02020603050405020304" pitchFamily="18" charset="0"/>
              </a:rPr>
              <a:t>蓄積されたデータをグラフ等で描画する。</a:t>
            </a:r>
            <a:endParaRPr lang="en-US" altLang="ja-JP" sz="1500" dirty="0">
              <a:latin typeface="+mn-ea"/>
              <a:cs typeface="Times New Roman" panose="02020603050405020304" pitchFamily="18" charset="0"/>
            </a:endParaRPr>
          </a:p>
          <a:p>
            <a:pPr>
              <a:spcAft>
                <a:spcPts val="400"/>
              </a:spcAft>
            </a:pPr>
            <a:r>
              <a:rPr lang="ja-JP" altLang="en-US" sz="1800" dirty="0">
                <a:effectLst/>
                <a:latin typeface="+mn-ea"/>
                <a:cs typeface="Times New Roman" panose="02020603050405020304" pitchFamily="18" charset="0"/>
              </a:rPr>
              <a:t>課題２：</a:t>
            </a:r>
            <a:r>
              <a:rPr lang="en-US" altLang="ja-JP" sz="1800" dirty="0">
                <a:effectLst/>
                <a:latin typeface="+mn-ea"/>
                <a:cs typeface="Times New Roman" panose="02020603050405020304" pitchFamily="18" charset="0"/>
              </a:rPr>
              <a:t>IoT</a:t>
            </a:r>
            <a:r>
              <a:rPr lang="ja-JP" altLang="en-US" sz="1800" dirty="0">
                <a:effectLst/>
                <a:latin typeface="+mn-ea"/>
                <a:cs typeface="Times New Roman" panose="02020603050405020304" pitchFamily="18" charset="0"/>
              </a:rPr>
              <a:t>デバイス＋</a:t>
            </a:r>
            <a:r>
              <a:rPr lang="en-US" altLang="ja-JP" sz="1800" dirty="0">
                <a:effectLst/>
                <a:latin typeface="+mn-ea"/>
                <a:cs typeface="Times New Roman" panose="02020603050405020304" pitchFamily="18" charset="0"/>
              </a:rPr>
              <a:t>Web</a:t>
            </a:r>
            <a:r>
              <a:rPr lang="ja-JP" altLang="en-US" sz="1800" dirty="0">
                <a:effectLst/>
                <a:latin typeface="+mn-ea"/>
                <a:cs typeface="Times New Roman" panose="02020603050405020304" pitchFamily="18" charset="0"/>
              </a:rPr>
              <a:t>システム</a:t>
            </a:r>
            <a:endParaRPr lang="ja-JP" altLang="ja-JP" sz="1800" dirty="0">
              <a:effectLst/>
              <a:latin typeface="+mn-ea"/>
              <a:cs typeface="Times New Roman" panose="02020603050405020304" pitchFamily="18" charset="0"/>
            </a:endParaRPr>
          </a:p>
          <a:p>
            <a:pPr marL="685800" lvl="1" indent="-342900">
              <a:spcAft>
                <a:spcPts val="400"/>
              </a:spcAft>
              <a:buFont typeface="+mj-lt"/>
              <a:buAutoNum type="arabicPeriod"/>
            </a:pPr>
            <a:r>
              <a:rPr lang="ja-JP" altLang="ja-JP" sz="1500" dirty="0">
                <a:effectLst/>
                <a:latin typeface="+mn-ea"/>
                <a:cs typeface="Times New Roman" panose="02020603050405020304" pitchFamily="18" charset="0"/>
              </a:rPr>
              <a:t>配布した</a:t>
            </a:r>
            <a:r>
              <a:rPr lang="en-US" altLang="ja-JP" sz="1500" dirty="0">
                <a:effectLst/>
                <a:latin typeface="+mn-ea"/>
                <a:cs typeface="Times New Roman" panose="02020603050405020304" pitchFamily="18" charset="0"/>
              </a:rPr>
              <a:t>IoT</a:t>
            </a:r>
            <a:r>
              <a:rPr lang="ja-JP" altLang="ja-JP" sz="1500" dirty="0">
                <a:effectLst/>
                <a:latin typeface="+mn-ea"/>
                <a:cs typeface="Times New Roman" panose="02020603050405020304" pitchFamily="18" charset="0"/>
              </a:rPr>
              <a:t>デバイス</a:t>
            </a:r>
            <a:r>
              <a:rPr lang="en-US" altLang="ja-JP" sz="1500" dirty="0">
                <a:effectLst/>
                <a:latin typeface="+mn-ea"/>
                <a:cs typeface="Times New Roman" panose="02020603050405020304" pitchFamily="18" charset="0"/>
              </a:rPr>
              <a:t>(M5AtomU</a:t>
            </a:r>
            <a:r>
              <a:rPr lang="ja-JP" altLang="ja-JP" sz="1500" dirty="0">
                <a:effectLst/>
                <a:latin typeface="+mn-ea"/>
                <a:cs typeface="Times New Roman" panose="02020603050405020304" pitchFamily="18" charset="0"/>
              </a:rPr>
              <a:t>＋センサー類</a:t>
            </a:r>
            <a:r>
              <a:rPr lang="en-US" altLang="ja-JP" sz="1500" dirty="0">
                <a:effectLst/>
                <a:latin typeface="+mn-ea"/>
                <a:cs typeface="Times New Roman" panose="02020603050405020304" pitchFamily="18" charset="0"/>
              </a:rPr>
              <a:t>)</a:t>
            </a:r>
            <a:r>
              <a:rPr lang="ja-JP" altLang="ja-JP" sz="1500" dirty="0">
                <a:effectLst/>
                <a:latin typeface="+mn-ea"/>
                <a:cs typeface="Times New Roman" panose="02020603050405020304" pitchFamily="18" charset="0"/>
              </a:rPr>
              <a:t>でデータを収集し、</a:t>
            </a:r>
            <a:r>
              <a:rPr lang="en-US" altLang="ja-JP" sz="1500" dirty="0">
                <a:effectLst/>
                <a:latin typeface="+mn-ea"/>
                <a:cs typeface="Times New Roman" panose="02020603050405020304" pitchFamily="18" charset="0"/>
              </a:rPr>
              <a:t>Web API</a:t>
            </a:r>
            <a:r>
              <a:rPr lang="ja-JP" altLang="ja-JP" sz="1500" dirty="0">
                <a:effectLst/>
                <a:latin typeface="+mn-ea"/>
                <a:cs typeface="Times New Roman" panose="02020603050405020304" pitchFamily="18" charset="0"/>
              </a:rPr>
              <a:t>に送信する。</a:t>
            </a:r>
          </a:p>
          <a:p>
            <a:pPr marL="685800" lvl="1" indent="-342900">
              <a:spcAft>
                <a:spcPts val="400"/>
              </a:spcAft>
              <a:buFont typeface="+mj-lt"/>
              <a:buAutoNum type="arabicPeriod"/>
            </a:pPr>
            <a:r>
              <a:rPr lang="en-US" altLang="ja-JP" sz="1500" dirty="0">
                <a:effectLst/>
                <a:latin typeface="+mn-ea"/>
                <a:cs typeface="Times New Roman" panose="02020603050405020304" pitchFamily="18" charset="0"/>
              </a:rPr>
              <a:t>Web API</a:t>
            </a:r>
            <a:r>
              <a:rPr lang="ja-JP" altLang="ja-JP" sz="1500" dirty="0">
                <a:effectLst/>
                <a:latin typeface="+mn-ea"/>
                <a:cs typeface="Times New Roman" panose="02020603050405020304" pitchFamily="18" charset="0"/>
              </a:rPr>
              <a:t>側で受信したデータをデータベースに格納する。</a:t>
            </a:r>
          </a:p>
          <a:p>
            <a:pPr marL="685800" lvl="1" indent="-342900">
              <a:spcAft>
                <a:spcPts val="400"/>
              </a:spcAft>
              <a:buFont typeface="+mj-lt"/>
              <a:buAutoNum type="arabicPeriod"/>
            </a:pPr>
            <a:r>
              <a:rPr lang="ja-JP" altLang="ja-JP" sz="1500" dirty="0">
                <a:effectLst/>
                <a:latin typeface="+mn-ea"/>
                <a:cs typeface="Times New Roman" panose="02020603050405020304" pitchFamily="18" charset="0"/>
              </a:rPr>
              <a:t>蓄積されたデータをグラフ等で描画する。</a:t>
            </a:r>
          </a:p>
          <a:p>
            <a:pPr marL="0" lvl="0" indent="0">
              <a:buNone/>
            </a:pPr>
            <a:endParaRPr lang="ja-JP" altLang="en-US" dirty="0">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296BBC-8E2F-4A3C-842F-3663A05702F4}"/>
              </a:ext>
            </a:extLst>
          </p:cNvPr>
          <p:cNvSpPr>
            <a:spLocks noGrp="1"/>
          </p:cNvSpPr>
          <p:nvPr>
            <p:ph type="title"/>
          </p:nvPr>
        </p:nvSpPr>
        <p:spPr/>
        <p:txBody>
          <a:bodyPr/>
          <a:lstStyle/>
          <a:p>
            <a:r>
              <a:rPr lang="ja-JP" altLang="en-US" dirty="0"/>
              <a:t>開発対象概要図：オープンデータ</a:t>
            </a:r>
            <a:endParaRPr kumimoji="1" lang="ja-JP" altLang="en-US" dirty="0"/>
          </a:p>
        </p:txBody>
      </p:sp>
      <p:grpSp>
        <p:nvGrpSpPr>
          <p:cNvPr id="51" name="キャンバス 49">
            <a:extLst>
              <a:ext uri="{FF2B5EF4-FFF2-40B4-BE49-F238E27FC236}">
                <a16:creationId xmlns:a16="http://schemas.microsoft.com/office/drawing/2014/main" id="{AAF92C9F-7FAD-48A6-8C05-2FA00F3012E8}"/>
              </a:ext>
            </a:extLst>
          </p:cNvPr>
          <p:cNvGrpSpPr/>
          <p:nvPr/>
        </p:nvGrpSpPr>
        <p:grpSpPr>
          <a:xfrm>
            <a:off x="1163614" y="1959275"/>
            <a:ext cx="6476901" cy="3949155"/>
            <a:chOff x="0" y="0"/>
            <a:chExt cx="5392420" cy="3092126"/>
          </a:xfrm>
        </p:grpSpPr>
        <p:sp>
          <p:nvSpPr>
            <p:cNvPr id="52" name="正方形/長方形 51">
              <a:extLst>
                <a:ext uri="{FF2B5EF4-FFF2-40B4-BE49-F238E27FC236}">
                  <a16:creationId xmlns:a16="http://schemas.microsoft.com/office/drawing/2014/main" id="{A17E6D57-6372-4967-84EF-23784644AA2D}"/>
                </a:ext>
              </a:extLst>
            </p:cNvPr>
            <p:cNvSpPr/>
            <p:nvPr/>
          </p:nvSpPr>
          <p:spPr>
            <a:xfrm>
              <a:off x="0" y="0"/>
              <a:ext cx="5392420" cy="3091815"/>
            </a:xfrm>
            <a:prstGeom prst="rect">
              <a:avLst/>
            </a:prstGeom>
            <a:noFill/>
          </p:spPr>
        </p:sp>
        <p:pic>
          <p:nvPicPr>
            <p:cNvPr id="53" name="図 52">
              <a:extLst>
                <a:ext uri="{FF2B5EF4-FFF2-40B4-BE49-F238E27FC236}">
                  <a16:creationId xmlns:a16="http://schemas.microsoft.com/office/drawing/2014/main" id="{B9F6742A-1C0D-4ABC-8CE2-449FED7249CB}"/>
                </a:ext>
              </a:extLst>
            </p:cNvPr>
            <p:cNvPicPr>
              <a:picLocks noChangeAspect="1"/>
            </p:cNvPicPr>
            <p:nvPr/>
          </p:nvPicPr>
          <p:blipFill>
            <a:blip r:embed="rId2"/>
            <a:stretch>
              <a:fillRect/>
            </a:stretch>
          </p:blipFill>
          <p:spPr>
            <a:xfrm>
              <a:off x="3993344" y="71869"/>
              <a:ext cx="1021527" cy="336962"/>
            </a:xfrm>
            <a:prstGeom prst="rect">
              <a:avLst/>
            </a:prstGeom>
          </p:spPr>
        </p:pic>
        <p:pic>
          <p:nvPicPr>
            <p:cNvPr id="54" name="図 53">
              <a:extLst>
                <a:ext uri="{FF2B5EF4-FFF2-40B4-BE49-F238E27FC236}">
                  <a16:creationId xmlns:a16="http://schemas.microsoft.com/office/drawing/2014/main" id="{50061774-2864-4DDF-90E1-C1D28B08AA77}"/>
                </a:ext>
              </a:extLst>
            </p:cNvPr>
            <p:cNvPicPr>
              <a:picLocks noChangeAspect="1"/>
            </p:cNvPicPr>
            <p:nvPr/>
          </p:nvPicPr>
          <p:blipFill>
            <a:blip r:embed="rId3"/>
            <a:stretch>
              <a:fillRect/>
            </a:stretch>
          </p:blipFill>
          <p:spPr>
            <a:xfrm>
              <a:off x="4114985" y="329045"/>
              <a:ext cx="801896" cy="791549"/>
            </a:xfrm>
            <a:prstGeom prst="rect">
              <a:avLst/>
            </a:prstGeom>
          </p:spPr>
        </p:pic>
        <p:sp>
          <p:nvSpPr>
            <p:cNvPr id="55" name="矢印: 右 54">
              <a:extLst>
                <a:ext uri="{FF2B5EF4-FFF2-40B4-BE49-F238E27FC236}">
                  <a16:creationId xmlns:a16="http://schemas.microsoft.com/office/drawing/2014/main" id="{4FFAF0F6-3243-4D8F-91B7-794B0683BC8D}"/>
                </a:ext>
              </a:extLst>
            </p:cNvPr>
            <p:cNvSpPr/>
            <p:nvPr/>
          </p:nvSpPr>
          <p:spPr>
            <a:xfrm>
              <a:off x="2847975" y="291920"/>
              <a:ext cx="942975"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6" name="テキスト ボックス 14">
              <a:extLst>
                <a:ext uri="{FF2B5EF4-FFF2-40B4-BE49-F238E27FC236}">
                  <a16:creationId xmlns:a16="http://schemas.microsoft.com/office/drawing/2014/main" id="{255E1D08-54C3-459F-B8BE-0B97E189C738}"/>
                </a:ext>
              </a:extLst>
            </p:cNvPr>
            <p:cNvSpPr txBox="1"/>
            <p:nvPr/>
          </p:nvSpPr>
          <p:spPr>
            <a:xfrm>
              <a:off x="2828925" y="491944"/>
              <a:ext cx="836295" cy="3429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en-US" sz="1000">
                  <a:solidFill>
                    <a:srgbClr val="FFFFFF"/>
                  </a:solidFill>
                  <a:effectLst/>
                  <a:latin typeface="游明朝" panose="02020400000000000000" pitchFamily="18" charset="-128"/>
                  <a:ea typeface="游明朝" panose="02020400000000000000" pitchFamily="18" charset="-128"/>
                  <a:cs typeface="Times New Roman" panose="02020603050405020304" pitchFamily="18" charset="0"/>
                </a:rPr>
                <a:t>http/POST</a:t>
              </a:r>
              <a:endParaRPr lang="ja-JP" sz="10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57" name="テキスト ボックス 16">
              <a:extLst>
                <a:ext uri="{FF2B5EF4-FFF2-40B4-BE49-F238E27FC236}">
                  <a16:creationId xmlns:a16="http://schemas.microsoft.com/office/drawing/2014/main" id="{BFCAD7D4-819C-4E08-A4FB-65A8E7E160A2}"/>
                </a:ext>
              </a:extLst>
            </p:cNvPr>
            <p:cNvSpPr txBox="1"/>
            <p:nvPr/>
          </p:nvSpPr>
          <p:spPr>
            <a:xfrm>
              <a:off x="1175549" y="1052753"/>
              <a:ext cx="1459865" cy="34226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游明朝" panose="02020400000000000000" pitchFamily="18" charset="-128"/>
                  <a:cs typeface="Times New Roman" panose="02020603050405020304" pitchFamily="18" charset="0"/>
                </a:rPr>
                <a:t>スクレイピングアプリ</a:t>
              </a:r>
            </a:p>
          </p:txBody>
        </p:sp>
        <p:sp>
          <p:nvSpPr>
            <p:cNvPr id="58" name="テキスト ボックス 18">
              <a:extLst>
                <a:ext uri="{FF2B5EF4-FFF2-40B4-BE49-F238E27FC236}">
                  <a16:creationId xmlns:a16="http://schemas.microsoft.com/office/drawing/2014/main" id="{77E8DEAC-C656-4937-93BA-72DE8C8AA816}"/>
                </a:ext>
              </a:extLst>
            </p:cNvPr>
            <p:cNvSpPr txBox="1"/>
            <p:nvPr/>
          </p:nvSpPr>
          <p:spPr>
            <a:xfrm>
              <a:off x="4029260" y="1052945"/>
              <a:ext cx="987425"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游明朝" panose="02020400000000000000" pitchFamily="18" charset="-128"/>
                  <a:cs typeface="Times New Roman" panose="02020603050405020304" pitchFamily="18" charset="0"/>
                </a:rPr>
                <a:t>クラウド</a:t>
              </a:r>
              <a:r>
                <a:rPr lang="en-US" sz="1000">
                  <a:effectLst/>
                  <a:latin typeface="游明朝" panose="02020400000000000000" pitchFamily="18" charset="-128"/>
                  <a:ea typeface="游明朝" panose="02020400000000000000" pitchFamily="18" charset="-128"/>
                  <a:cs typeface="Times New Roman" panose="02020603050405020304" pitchFamily="18" charset="0"/>
                </a:rPr>
                <a:t>Web</a:t>
              </a:r>
              <a:endParaRPr lang="ja-JP" sz="10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59" name="テキスト ボックス 23">
              <a:extLst>
                <a:ext uri="{FF2B5EF4-FFF2-40B4-BE49-F238E27FC236}">
                  <a16:creationId xmlns:a16="http://schemas.microsoft.com/office/drawing/2014/main" id="{414A3A76-C636-40EB-8F54-24856B61842B}"/>
                </a:ext>
              </a:extLst>
            </p:cNvPr>
            <p:cNvSpPr txBox="1"/>
            <p:nvPr/>
          </p:nvSpPr>
          <p:spPr>
            <a:xfrm>
              <a:off x="1242224" y="2463619"/>
              <a:ext cx="443865"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HGP創英角ｺﾞｼｯｸUB" panose="020B0900000000000000" pitchFamily="50" charset="-128"/>
                  <a:cs typeface="Times New Roman" panose="02020603050405020304" pitchFamily="18" charset="0"/>
                </a:rPr>
                <a:t>設計</a:t>
              </a:r>
              <a:endParaRPr lang="ja-JP" sz="10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0" name="テキスト ボックス 34">
              <a:extLst>
                <a:ext uri="{FF2B5EF4-FFF2-40B4-BE49-F238E27FC236}">
                  <a16:creationId xmlns:a16="http://schemas.microsoft.com/office/drawing/2014/main" id="{68D20403-BBE1-4817-A8DB-79064FFB4979}"/>
                </a:ext>
              </a:extLst>
            </p:cNvPr>
            <p:cNvSpPr txBox="1"/>
            <p:nvPr/>
          </p:nvSpPr>
          <p:spPr>
            <a:xfrm>
              <a:off x="1223174" y="1596844"/>
              <a:ext cx="443865"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HGP創英角ｺﾞｼｯｸUB" panose="020B0900000000000000" pitchFamily="50" charset="-128"/>
                  <a:cs typeface="Times New Roman" panose="02020603050405020304" pitchFamily="18" charset="0"/>
                </a:rPr>
                <a:t>開発</a:t>
              </a:r>
              <a:endParaRPr lang="ja-JP" sz="1000">
                <a:effectLst/>
                <a:latin typeface="游明朝" panose="02020400000000000000" pitchFamily="18" charset="-128"/>
                <a:ea typeface="游明朝" panose="02020400000000000000" pitchFamily="18" charset="-128"/>
                <a:cs typeface="Times New Roman" panose="02020603050405020304" pitchFamily="18" charset="0"/>
              </a:endParaRPr>
            </a:p>
          </p:txBody>
        </p:sp>
        <p:pic>
          <p:nvPicPr>
            <p:cNvPr id="61" name="図 60">
              <a:extLst>
                <a:ext uri="{FF2B5EF4-FFF2-40B4-BE49-F238E27FC236}">
                  <a16:creationId xmlns:a16="http://schemas.microsoft.com/office/drawing/2014/main" id="{3F04EEB6-4B5C-49B7-BD34-44F5007584B2}"/>
                </a:ext>
              </a:extLst>
            </p:cNvPr>
            <p:cNvPicPr>
              <a:picLocks noChangeAspect="1"/>
            </p:cNvPicPr>
            <p:nvPr/>
          </p:nvPicPr>
          <p:blipFill>
            <a:blip r:embed="rId4"/>
            <a:stretch>
              <a:fillRect/>
            </a:stretch>
          </p:blipFill>
          <p:spPr>
            <a:xfrm>
              <a:off x="1642659" y="1481570"/>
              <a:ext cx="778622" cy="582000"/>
            </a:xfrm>
            <a:prstGeom prst="rect">
              <a:avLst/>
            </a:prstGeom>
          </p:spPr>
        </p:pic>
        <p:pic>
          <p:nvPicPr>
            <p:cNvPr id="62" name="図 61">
              <a:extLst>
                <a:ext uri="{FF2B5EF4-FFF2-40B4-BE49-F238E27FC236}">
                  <a16:creationId xmlns:a16="http://schemas.microsoft.com/office/drawing/2014/main" id="{9166B684-B222-4BB8-9FAA-DE397437F7A5}"/>
                </a:ext>
              </a:extLst>
            </p:cNvPr>
            <p:cNvPicPr>
              <a:picLocks noChangeAspect="1"/>
            </p:cNvPicPr>
            <p:nvPr/>
          </p:nvPicPr>
          <p:blipFill>
            <a:blip r:embed="rId4"/>
            <a:stretch>
              <a:fillRect/>
            </a:stretch>
          </p:blipFill>
          <p:spPr>
            <a:xfrm>
              <a:off x="4347809" y="2339794"/>
              <a:ext cx="778622" cy="582000"/>
            </a:xfrm>
            <a:prstGeom prst="rect">
              <a:avLst/>
            </a:prstGeom>
          </p:spPr>
        </p:pic>
        <p:pic>
          <p:nvPicPr>
            <p:cNvPr id="63" name="図 62">
              <a:extLst>
                <a:ext uri="{FF2B5EF4-FFF2-40B4-BE49-F238E27FC236}">
                  <a16:creationId xmlns:a16="http://schemas.microsoft.com/office/drawing/2014/main" id="{84AFB032-ACD1-4107-9926-CEE8A3C060B0}"/>
                </a:ext>
              </a:extLst>
            </p:cNvPr>
            <p:cNvPicPr>
              <a:picLocks noChangeAspect="1"/>
            </p:cNvPicPr>
            <p:nvPr/>
          </p:nvPicPr>
          <p:blipFill>
            <a:blip r:embed="rId5"/>
            <a:stretch>
              <a:fillRect/>
            </a:stretch>
          </p:blipFill>
          <p:spPr>
            <a:xfrm>
              <a:off x="1642659" y="2273119"/>
              <a:ext cx="674296" cy="657225"/>
            </a:xfrm>
            <a:prstGeom prst="rect">
              <a:avLst/>
            </a:prstGeom>
          </p:spPr>
        </p:pic>
        <p:pic>
          <p:nvPicPr>
            <p:cNvPr id="64" name="図 63">
              <a:extLst>
                <a:ext uri="{FF2B5EF4-FFF2-40B4-BE49-F238E27FC236}">
                  <a16:creationId xmlns:a16="http://schemas.microsoft.com/office/drawing/2014/main" id="{6A8BB3CA-4D52-4BDA-806D-7A82E7238AE2}"/>
                </a:ext>
              </a:extLst>
            </p:cNvPr>
            <p:cNvPicPr>
              <a:picLocks noChangeAspect="1"/>
            </p:cNvPicPr>
            <p:nvPr/>
          </p:nvPicPr>
          <p:blipFill>
            <a:blip r:embed="rId5"/>
            <a:stretch>
              <a:fillRect/>
            </a:stretch>
          </p:blipFill>
          <p:spPr>
            <a:xfrm>
              <a:off x="4404909" y="1453969"/>
              <a:ext cx="674296" cy="657225"/>
            </a:xfrm>
            <a:prstGeom prst="rect">
              <a:avLst/>
            </a:prstGeom>
          </p:spPr>
        </p:pic>
        <p:sp>
          <p:nvSpPr>
            <p:cNvPr id="65" name="正方形/長方形 64">
              <a:extLst>
                <a:ext uri="{FF2B5EF4-FFF2-40B4-BE49-F238E27FC236}">
                  <a16:creationId xmlns:a16="http://schemas.microsoft.com/office/drawing/2014/main" id="{8B016ECE-F067-4C53-A036-F2F125E54F2C}"/>
                </a:ext>
              </a:extLst>
            </p:cNvPr>
            <p:cNvSpPr/>
            <p:nvPr/>
          </p:nvSpPr>
          <p:spPr>
            <a:xfrm>
              <a:off x="142875" y="1414895"/>
              <a:ext cx="5200650" cy="72487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6" name="正方形/長方形 65">
              <a:extLst>
                <a:ext uri="{FF2B5EF4-FFF2-40B4-BE49-F238E27FC236}">
                  <a16:creationId xmlns:a16="http://schemas.microsoft.com/office/drawing/2014/main" id="{1D2E7E63-2287-4679-8FBB-844D7EB9CF7C}"/>
                </a:ext>
              </a:extLst>
            </p:cNvPr>
            <p:cNvSpPr/>
            <p:nvPr/>
          </p:nvSpPr>
          <p:spPr>
            <a:xfrm>
              <a:off x="142875" y="2243571"/>
              <a:ext cx="5200650" cy="72487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7" name="テキスト ボックス 41">
              <a:extLst>
                <a:ext uri="{FF2B5EF4-FFF2-40B4-BE49-F238E27FC236}">
                  <a16:creationId xmlns:a16="http://schemas.microsoft.com/office/drawing/2014/main" id="{CC1DB567-1BF2-4A93-B84F-B8003A4ED754}"/>
                </a:ext>
              </a:extLst>
            </p:cNvPr>
            <p:cNvSpPr txBox="1"/>
            <p:nvPr/>
          </p:nvSpPr>
          <p:spPr>
            <a:xfrm>
              <a:off x="192405" y="1596844"/>
              <a:ext cx="850900"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游明朝" panose="02020400000000000000" pitchFamily="18" charset="-128"/>
                  <a:cs typeface="Times New Roman" panose="02020603050405020304" pitchFamily="18" charset="0"/>
                </a:rPr>
                <a:t>担当</a:t>
              </a:r>
              <a:r>
                <a:rPr lang="en-US" sz="1000">
                  <a:effectLst/>
                  <a:latin typeface="游明朝" panose="02020400000000000000" pitchFamily="18" charset="-128"/>
                  <a:ea typeface="游明朝" panose="02020400000000000000" pitchFamily="18" charset="-128"/>
                  <a:cs typeface="Times New Roman" panose="02020603050405020304" pitchFamily="18" charset="0"/>
                </a:rPr>
                <a:t>A</a:t>
              </a:r>
              <a:r>
                <a:rPr lang="ja-JP" sz="1000">
                  <a:effectLst/>
                  <a:latin typeface="游明朝" panose="02020400000000000000" pitchFamily="18" charset="-128"/>
                  <a:ea typeface="游明朝" panose="02020400000000000000" pitchFamily="18" charset="-128"/>
                  <a:cs typeface="Times New Roman" panose="02020603050405020304" pitchFamily="18" charset="0"/>
                </a:rPr>
                <a:t>さん</a:t>
              </a:r>
            </a:p>
          </p:txBody>
        </p:sp>
        <p:sp>
          <p:nvSpPr>
            <p:cNvPr id="68" name="テキスト ボックス 42">
              <a:extLst>
                <a:ext uri="{FF2B5EF4-FFF2-40B4-BE49-F238E27FC236}">
                  <a16:creationId xmlns:a16="http://schemas.microsoft.com/office/drawing/2014/main" id="{8D5F1D7D-D183-402A-8F7E-E6DC9BC797EA}"/>
                </a:ext>
              </a:extLst>
            </p:cNvPr>
            <p:cNvSpPr txBox="1"/>
            <p:nvPr/>
          </p:nvSpPr>
          <p:spPr>
            <a:xfrm>
              <a:off x="200824" y="2482669"/>
              <a:ext cx="848360"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游明朝" panose="02020400000000000000" pitchFamily="18" charset="-128"/>
                  <a:cs typeface="Times New Roman" panose="02020603050405020304" pitchFamily="18" charset="0"/>
                </a:rPr>
                <a:t>担当</a:t>
              </a:r>
              <a:r>
                <a:rPr lang="en-US" sz="1000">
                  <a:effectLst/>
                  <a:latin typeface="游明朝" panose="02020400000000000000" pitchFamily="18" charset="-128"/>
                  <a:ea typeface="游明朝" panose="02020400000000000000" pitchFamily="18" charset="-128"/>
                  <a:cs typeface="Times New Roman" panose="02020603050405020304" pitchFamily="18" charset="0"/>
                </a:rPr>
                <a:t>B</a:t>
              </a:r>
              <a:r>
                <a:rPr lang="ja-JP" sz="1000">
                  <a:effectLst/>
                  <a:latin typeface="游明朝" panose="02020400000000000000" pitchFamily="18" charset="-128"/>
                  <a:ea typeface="游明朝" panose="02020400000000000000" pitchFamily="18" charset="-128"/>
                  <a:cs typeface="Times New Roman" panose="02020603050405020304" pitchFamily="18" charset="0"/>
                </a:rPr>
                <a:t>さん</a:t>
              </a:r>
            </a:p>
          </p:txBody>
        </p:sp>
        <p:sp>
          <p:nvSpPr>
            <p:cNvPr id="69" name="テキスト ボックス 43">
              <a:extLst>
                <a:ext uri="{FF2B5EF4-FFF2-40B4-BE49-F238E27FC236}">
                  <a16:creationId xmlns:a16="http://schemas.microsoft.com/office/drawing/2014/main" id="{AA2A7F43-3492-40EE-9FB6-1FE1CDFFF056}"/>
                </a:ext>
              </a:extLst>
            </p:cNvPr>
            <p:cNvSpPr txBox="1"/>
            <p:nvPr/>
          </p:nvSpPr>
          <p:spPr>
            <a:xfrm>
              <a:off x="3903944" y="1615894"/>
              <a:ext cx="443865"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HGP創英角ｺﾞｼｯｸUB" panose="020B0900000000000000" pitchFamily="50" charset="-128"/>
                  <a:cs typeface="Times New Roman" panose="02020603050405020304" pitchFamily="18" charset="0"/>
                </a:rPr>
                <a:t>設計</a:t>
              </a:r>
              <a:endParaRPr lang="ja-JP" sz="10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70" name="テキスト ボックス 44">
              <a:extLst>
                <a:ext uri="{FF2B5EF4-FFF2-40B4-BE49-F238E27FC236}">
                  <a16:creationId xmlns:a16="http://schemas.microsoft.com/office/drawing/2014/main" id="{FF949158-2366-46A2-BA13-D79C61254BF1}"/>
                </a:ext>
              </a:extLst>
            </p:cNvPr>
            <p:cNvSpPr txBox="1"/>
            <p:nvPr/>
          </p:nvSpPr>
          <p:spPr>
            <a:xfrm>
              <a:off x="3903944" y="2435044"/>
              <a:ext cx="443865"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HGP創英角ｺﾞｼｯｸUB" panose="020B0900000000000000" pitchFamily="50" charset="-128"/>
                  <a:cs typeface="Times New Roman" panose="02020603050405020304" pitchFamily="18" charset="0"/>
                </a:rPr>
                <a:t>開発</a:t>
              </a:r>
              <a:endParaRPr lang="ja-JP" sz="1000">
                <a:effectLst/>
                <a:latin typeface="游明朝" panose="02020400000000000000" pitchFamily="18" charset="-128"/>
                <a:ea typeface="游明朝" panose="02020400000000000000" pitchFamily="18" charset="-128"/>
                <a:cs typeface="Times New Roman" panose="02020603050405020304" pitchFamily="18" charset="0"/>
              </a:endParaRPr>
            </a:p>
          </p:txBody>
        </p:sp>
        <p:cxnSp>
          <p:nvCxnSpPr>
            <p:cNvPr id="71" name="直線矢印コネクタ 70">
              <a:extLst>
                <a:ext uri="{FF2B5EF4-FFF2-40B4-BE49-F238E27FC236}">
                  <a16:creationId xmlns:a16="http://schemas.microsoft.com/office/drawing/2014/main" id="{07C0EAB2-EAC2-49DD-B4DE-C2B308FDBB08}"/>
                </a:ext>
              </a:extLst>
            </p:cNvPr>
            <p:cNvCxnSpPr/>
            <p:nvPr/>
          </p:nvCxnSpPr>
          <p:spPr>
            <a:xfrm flipH="1" flipV="1">
              <a:off x="2421281" y="1772570"/>
              <a:ext cx="1482663" cy="14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29C6E31B-A018-4BFB-BEDA-96F0B9C39362}"/>
                </a:ext>
              </a:extLst>
            </p:cNvPr>
            <p:cNvCxnSpPr/>
            <p:nvPr/>
          </p:nvCxnSpPr>
          <p:spPr>
            <a:xfrm>
              <a:off x="2316955" y="2601732"/>
              <a:ext cx="1586989"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512C4D3-0E78-4B8A-BB30-BF0D38525471}"/>
                </a:ext>
              </a:extLst>
            </p:cNvPr>
            <p:cNvSpPr/>
            <p:nvPr/>
          </p:nvSpPr>
          <p:spPr>
            <a:xfrm>
              <a:off x="1133430" y="83496"/>
              <a:ext cx="1609725" cy="3008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74" name="正方形/長方形 73">
              <a:extLst>
                <a:ext uri="{FF2B5EF4-FFF2-40B4-BE49-F238E27FC236}">
                  <a16:creationId xmlns:a16="http://schemas.microsoft.com/office/drawing/2014/main" id="{76818C30-600D-4794-814C-032108872BB4}"/>
                </a:ext>
              </a:extLst>
            </p:cNvPr>
            <p:cNvSpPr/>
            <p:nvPr/>
          </p:nvSpPr>
          <p:spPr>
            <a:xfrm>
              <a:off x="3838424" y="35871"/>
              <a:ext cx="1371600" cy="304673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75" name="図 74">
              <a:extLst>
                <a:ext uri="{FF2B5EF4-FFF2-40B4-BE49-F238E27FC236}">
                  <a16:creationId xmlns:a16="http://schemas.microsoft.com/office/drawing/2014/main" id="{81BFCFFD-E05F-437D-991C-130A0613F206}"/>
                </a:ext>
              </a:extLst>
            </p:cNvPr>
            <p:cNvPicPr>
              <a:picLocks noChangeAspect="1"/>
            </p:cNvPicPr>
            <p:nvPr/>
          </p:nvPicPr>
          <p:blipFill>
            <a:blip r:embed="rId6"/>
            <a:stretch>
              <a:fillRect/>
            </a:stretch>
          </p:blipFill>
          <p:spPr>
            <a:xfrm>
              <a:off x="1401010" y="151407"/>
              <a:ext cx="1020271" cy="1020168"/>
            </a:xfrm>
            <a:prstGeom prst="rect">
              <a:avLst/>
            </a:prstGeom>
          </p:spPr>
        </p:pic>
      </p:grpSp>
    </p:spTree>
    <p:extLst>
      <p:ext uri="{BB962C8B-B14F-4D97-AF65-F5344CB8AC3E}">
        <p14:creationId xmlns:p14="http://schemas.microsoft.com/office/powerpoint/2010/main" val="776177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D237B-9BCC-4283-AB40-1C526FCB4DB6}"/>
              </a:ext>
            </a:extLst>
          </p:cNvPr>
          <p:cNvSpPr>
            <a:spLocks noGrp="1"/>
          </p:cNvSpPr>
          <p:nvPr>
            <p:ph type="title"/>
          </p:nvPr>
        </p:nvSpPr>
        <p:spPr/>
        <p:txBody>
          <a:bodyPr/>
          <a:lstStyle/>
          <a:p>
            <a:r>
              <a:rPr kumimoji="1" lang="ja-JP" altLang="en-US" dirty="0"/>
              <a:t>講義の進め方と連絡方法について</a:t>
            </a:r>
          </a:p>
        </p:txBody>
      </p:sp>
      <p:sp>
        <p:nvSpPr>
          <p:cNvPr id="3" name="コンテンツ プレースホルダー 2">
            <a:extLst>
              <a:ext uri="{FF2B5EF4-FFF2-40B4-BE49-F238E27FC236}">
                <a16:creationId xmlns:a16="http://schemas.microsoft.com/office/drawing/2014/main" id="{88BD16B0-5088-4F0B-A19D-EB7CAFF97824}"/>
              </a:ext>
            </a:extLst>
          </p:cNvPr>
          <p:cNvSpPr>
            <a:spLocks noGrp="1"/>
          </p:cNvSpPr>
          <p:nvPr>
            <p:ph idx="1"/>
          </p:nvPr>
        </p:nvSpPr>
        <p:spPr/>
        <p:txBody>
          <a:bodyPr>
            <a:normAutofit/>
          </a:bodyPr>
          <a:lstStyle/>
          <a:p>
            <a:pPr>
              <a:spcAft>
                <a:spcPts val="400"/>
              </a:spcAft>
            </a:pP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講義の履修登録、進捗管理、課題の提出、オンラインテスト実施は弊社提供の</a:t>
            </a:r>
            <a:r>
              <a:rPr lang="en-US" altLang="ja-JP" sz="1800" dirty="0" err="1">
                <a:effectLst/>
                <a:latin typeface="游明朝" panose="02020400000000000000" pitchFamily="18" charset="-128"/>
                <a:ea typeface="游明朝" panose="02020400000000000000" pitchFamily="18" charset="-128"/>
                <a:cs typeface="Times New Roman" panose="02020603050405020304" pitchFamily="18" charset="0"/>
              </a:rPr>
              <a:t>moodle</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上で行います。</a:t>
            </a:r>
          </a:p>
          <a:p>
            <a:pPr>
              <a:spcAft>
                <a:spcPts val="400"/>
              </a:spcAft>
            </a:pP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技術的な質問などは</a:t>
            </a: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Slack</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で受け付けます。（受付時間　</a:t>
            </a: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9:00</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18:00</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a:t>
            </a:r>
          </a:p>
          <a:p>
            <a:pPr>
              <a:spcAft>
                <a:spcPts val="400"/>
              </a:spcAft>
            </a:pP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午前中の座学講義は、</a:t>
            </a: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Zoom</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接続してください。ビデオおよびマイクはオフで問題ありません。</a:t>
            </a:r>
          </a:p>
          <a:p>
            <a:pPr>
              <a:spcAft>
                <a:spcPts val="400"/>
              </a:spcAft>
            </a:pP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最終日午後のプレゼン時は</a:t>
            </a: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Zoom</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接続して、発表者のみビデオ／マイク＋画面共有をオンにしてください。</a:t>
            </a:r>
          </a:p>
          <a:p>
            <a:pPr>
              <a:spcAft>
                <a:spcPts val="400"/>
              </a:spcAft>
            </a:pP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当講義用</a:t>
            </a:r>
            <a:r>
              <a:rPr lang="en-US" altLang="ja-JP" sz="1800" dirty="0" err="1">
                <a:effectLst/>
                <a:latin typeface="游明朝" panose="02020400000000000000" pitchFamily="18" charset="-128"/>
                <a:ea typeface="游明朝" panose="02020400000000000000" pitchFamily="18" charset="-128"/>
                <a:cs typeface="Times New Roman" panose="02020603050405020304" pitchFamily="18" charset="0"/>
              </a:rPr>
              <a:t>moodle</a:t>
            </a: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en-US" sz="18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hlinkClick r:id="rId2"/>
              </a:rPr>
              <a:t>https://mec-mie-univ-2022.tk/moodle/</a:t>
            </a:r>
            <a:endPar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endParaRPr>
          </a:p>
          <a:p>
            <a:pPr>
              <a:spcAft>
                <a:spcPts val="400"/>
              </a:spcAft>
            </a:pP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ユーザ登録して、「実践ソフトウェア開発</a:t>
            </a: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_2022</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」を受講してください。</a:t>
            </a:r>
          </a:p>
          <a:p>
            <a:endParaRPr kumimoji="1" lang="ja-JP" altLang="en-US" dirty="0"/>
          </a:p>
        </p:txBody>
      </p:sp>
    </p:spTree>
    <p:extLst>
      <p:ext uri="{BB962C8B-B14F-4D97-AF65-F5344CB8AC3E}">
        <p14:creationId xmlns:p14="http://schemas.microsoft.com/office/powerpoint/2010/main" val="3545262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296BBC-8E2F-4A3C-842F-3663A05702F4}"/>
              </a:ext>
            </a:extLst>
          </p:cNvPr>
          <p:cNvSpPr>
            <a:spLocks noGrp="1"/>
          </p:cNvSpPr>
          <p:nvPr>
            <p:ph type="title"/>
          </p:nvPr>
        </p:nvSpPr>
        <p:spPr/>
        <p:txBody>
          <a:bodyPr/>
          <a:lstStyle/>
          <a:p>
            <a:r>
              <a:rPr lang="ja-JP" altLang="en-US" dirty="0"/>
              <a:t>開発対象概要図：</a:t>
            </a:r>
            <a:r>
              <a:rPr lang="en-US" altLang="ja-JP" dirty="0"/>
              <a:t>IoT</a:t>
            </a:r>
            <a:r>
              <a:rPr lang="ja-JP" altLang="en-US" dirty="0"/>
              <a:t>デバイス</a:t>
            </a:r>
            <a:endParaRPr kumimoji="1" lang="ja-JP" altLang="en-US" dirty="0"/>
          </a:p>
        </p:txBody>
      </p:sp>
      <p:grpSp>
        <p:nvGrpSpPr>
          <p:cNvPr id="26" name="キャンバス 1">
            <a:extLst>
              <a:ext uri="{FF2B5EF4-FFF2-40B4-BE49-F238E27FC236}">
                <a16:creationId xmlns:a16="http://schemas.microsoft.com/office/drawing/2014/main" id="{5A84872E-03F8-4324-A2DD-144294BF025E}"/>
              </a:ext>
            </a:extLst>
          </p:cNvPr>
          <p:cNvGrpSpPr/>
          <p:nvPr/>
        </p:nvGrpSpPr>
        <p:grpSpPr>
          <a:xfrm>
            <a:off x="1087832" y="1967160"/>
            <a:ext cx="6958021" cy="4136929"/>
            <a:chOff x="0" y="0"/>
            <a:chExt cx="5486400" cy="3409950"/>
          </a:xfrm>
        </p:grpSpPr>
        <p:sp>
          <p:nvSpPr>
            <p:cNvPr id="27" name="正方形/長方形 26">
              <a:extLst>
                <a:ext uri="{FF2B5EF4-FFF2-40B4-BE49-F238E27FC236}">
                  <a16:creationId xmlns:a16="http://schemas.microsoft.com/office/drawing/2014/main" id="{B11050DC-EE79-4B62-8085-237D2049E75D}"/>
                </a:ext>
              </a:extLst>
            </p:cNvPr>
            <p:cNvSpPr/>
            <p:nvPr/>
          </p:nvSpPr>
          <p:spPr>
            <a:xfrm>
              <a:off x="0" y="0"/>
              <a:ext cx="5486400" cy="3409950"/>
            </a:xfrm>
            <a:prstGeom prst="rect">
              <a:avLst/>
            </a:prstGeom>
            <a:noFill/>
          </p:spPr>
        </p:sp>
        <p:pic>
          <p:nvPicPr>
            <p:cNvPr id="28" name="図 27">
              <a:extLst>
                <a:ext uri="{FF2B5EF4-FFF2-40B4-BE49-F238E27FC236}">
                  <a16:creationId xmlns:a16="http://schemas.microsoft.com/office/drawing/2014/main" id="{CC8F7CF1-1A49-4770-9DB2-F8CF05298720}"/>
                </a:ext>
              </a:extLst>
            </p:cNvPr>
            <p:cNvPicPr>
              <a:picLocks noChangeAspect="1"/>
            </p:cNvPicPr>
            <p:nvPr/>
          </p:nvPicPr>
          <p:blipFill>
            <a:blip r:embed="rId2"/>
            <a:stretch>
              <a:fillRect/>
            </a:stretch>
          </p:blipFill>
          <p:spPr>
            <a:xfrm flipH="1">
              <a:off x="1209007" y="695326"/>
              <a:ext cx="385838" cy="457200"/>
            </a:xfrm>
            <a:prstGeom prst="rect">
              <a:avLst/>
            </a:prstGeom>
          </p:spPr>
        </p:pic>
        <p:pic>
          <p:nvPicPr>
            <p:cNvPr id="29" name="図 28">
              <a:extLst>
                <a:ext uri="{FF2B5EF4-FFF2-40B4-BE49-F238E27FC236}">
                  <a16:creationId xmlns:a16="http://schemas.microsoft.com/office/drawing/2014/main" id="{9C91CD10-91BA-4149-ACBF-C36B582BB732}"/>
                </a:ext>
              </a:extLst>
            </p:cNvPr>
            <p:cNvPicPr>
              <a:picLocks noChangeAspect="1"/>
            </p:cNvPicPr>
            <p:nvPr/>
          </p:nvPicPr>
          <p:blipFill>
            <a:blip r:embed="rId3"/>
            <a:stretch>
              <a:fillRect/>
            </a:stretch>
          </p:blipFill>
          <p:spPr>
            <a:xfrm>
              <a:off x="3917144" y="265725"/>
              <a:ext cx="1021527" cy="336962"/>
            </a:xfrm>
            <a:prstGeom prst="rect">
              <a:avLst/>
            </a:prstGeom>
          </p:spPr>
        </p:pic>
        <p:pic>
          <p:nvPicPr>
            <p:cNvPr id="30" name="図 29">
              <a:extLst>
                <a:ext uri="{FF2B5EF4-FFF2-40B4-BE49-F238E27FC236}">
                  <a16:creationId xmlns:a16="http://schemas.microsoft.com/office/drawing/2014/main" id="{4543A8A4-C275-492B-B479-20EB640A349A}"/>
                </a:ext>
              </a:extLst>
            </p:cNvPr>
            <p:cNvPicPr>
              <a:picLocks noChangeAspect="1"/>
            </p:cNvPicPr>
            <p:nvPr/>
          </p:nvPicPr>
          <p:blipFill>
            <a:blip r:embed="rId4"/>
            <a:stretch>
              <a:fillRect/>
            </a:stretch>
          </p:blipFill>
          <p:spPr>
            <a:xfrm>
              <a:off x="4057835" y="589576"/>
              <a:ext cx="801896" cy="791549"/>
            </a:xfrm>
            <a:prstGeom prst="rect">
              <a:avLst/>
            </a:prstGeom>
          </p:spPr>
        </p:pic>
        <p:sp>
          <p:nvSpPr>
            <p:cNvPr id="31" name="矢印: 右 30">
              <a:extLst>
                <a:ext uri="{FF2B5EF4-FFF2-40B4-BE49-F238E27FC236}">
                  <a16:creationId xmlns:a16="http://schemas.microsoft.com/office/drawing/2014/main" id="{0A673535-6DEB-45A2-8784-B1E2A15D38DC}"/>
                </a:ext>
              </a:extLst>
            </p:cNvPr>
            <p:cNvSpPr/>
            <p:nvPr/>
          </p:nvSpPr>
          <p:spPr>
            <a:xfrm>
              <a:off x="2847975" y="590551"/>
              <a:ext cx="942975"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2" name="テキスト ボックス 10">
              <a:extLst>
                <a:ext uri="{FF2B5EF4-FFF2-40B4-BE49-F238E27FC236}">
                  <a16:creationId xmlns:a16="http://schemas.microsoft.com/office/drawing/2014/main" id="{2DA9EA41-CD8B-4895-BBC7-0583126AFBC7}"/>
                </a:ext>
              </a:extLst>
            </p:cNvPr>
            <p:cNvSpPr txBox="1"/>
            <p:nvPr/>
          </p:nvSpPr>
          <p:spPr>
            <a:xfrm>
              <a:off x="2828925" y="790575"/>
              <a:ext cx="836295" cy="3429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en-US" sz="1000">
                  <a:solidFill>
                    <a:srgbClr val="FFFFFF"/>
                  </a:solidFill>
                  <a:effectLst/>
                  <a:latin typeface="游明朝" panose="02020400000000000000" pitchFamily="18" charset="-128"/>
                  <a:ea typeface="游明朝" panose="02020400000000000000" pitchFamily="18" charset="-128"/>
                  <a:cs typeface="Times New Roman" panose="02020603050405020304" pitchFamily="18" charset="0"/>
                </a:rPr>
                <a:t>http/POST</a:t>
              </a:r>
              <a:endParaRPr lang="ja-JP" sz="10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3" name="テキスト ボックス 11">
              <a:extLst>
                <a:ext uri="{FF2B5EF4-FFF2-40B4-BE49-F238E27FC236}">
                  <a16:creationId xmlns:a16="http://schemas.microsoft.com/office/drawing/2014/main" id="{7BD7AD04-2129-4A8C-A121-A2CBA67886B0}"/>
                </a:ext>
              </a:extLst>
            </p:cNvPr>
            <p:cNvSpPr txBox="1"/>
            <p:nvPr/>
          </p:nvSpPr>
          <p:spPr>
            <a:xfrm>
              <a:off x="1175549" y="1352550"/>
              <a:ext cx="1569720"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en-US" sz="1000">
                  <a:effectLst/>
                  <a:latin typeface="游明朝" panose="02020400000000000000" pitchFamily="18" charset="-128"/>
                  <a:ea typeface="游明朝" panose="02020400000000000000" pitchFamily="18" charset="-128"/>
                  <a:cs typeface="Times New Roman" panose="02020603050405020304" pitchFamily="18" charset="0"/>
                </a:rPr>
                <a:t>IoT</a:t>
              </a:r>
              <a:r>
                <a:rPr lang="ja-JP" sz="1000">
                  <a:effectLst/>
                  <a:latin typeface="游明朝" panose="02020400000000000000" pitchFamily="18" charset="-128"/>
                  <a:ea typeface="游明朝" panose="02020400000000000000" pitchFamily="18" charset="-128"/>
                  <a:cs typeface="Times New Roman" panose="02020603050405020304" pitchFamily="18" charset="0"/>
                </a:rPr>
                <a:t>デバイス＋センサー</a:t>
              </a:r>
            </a:p>
          </p:txBody>
        </p:sp>
        <p:sp>
          <p:nvSpPr>
            <p:cNvPr id="34" name="テキスト ボックス 12">
              <a:extLst>
                <a:ext uri="{FF2B5EF4-FFF2-40B4-BE49-F238E27FC236}">
                  <a16:creationId xmlns:a16="http://schemas.microsoft.com/office/drawing/2014/main" id="{D00CF189-9182-4C14-9C9B-B2EC36B632A1}"/>
                </a:ext>
              </a:extLst>
            </p:cNvPr>
            <p:cNvSpPr txBox="1"/>
            <p:nvPr/>
          </p:nvSpPr>
          <p:spPr>
            <a:xfrm>
              <a:off x="4029260" y="1313476"/>
              <a:ext cx="987425"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游明朝" panose="02020400000000000000" pitchFamily="18" charset="-128"/>
                  <a:cs typeface="Times New Roman" panose="02020603050405020304" pitchFamily="18" charset="0"/>
                </a:rPr>
                <a:t>クラウド</a:t>
              </a:r>
              <a:r>
                <a:rPr lang="en-US" sz="1000">
                  <a:effectLst/>
                  <a:latin typeface="游明朝" panose="02020400000000000000" pitchFamily="18" charset="-128"/>
                  <a:ea typeface="游明朝" panose="02020400000000000000" pitchFamily="18" charset="-128"/>
                  <a:cs typeface="Times New Roman" panose="02020603050405020304" pitchFamily="18" charset="0"/>
                </a:rPr>
                <a:t>Web</a:t>
              </a:r>
              <a:endParaRPr lang="ja-JP" sz="10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5" name="テキスト ボックス 15">
              <a:extLst>
                <a:ext uri="{FF2B5EF4-FFF2-40B4-BE49-F238E27FC236}">
                  <a16:creationId xmlns:a16="http://schemas.microsoft.com/office/drawing/2014/main" id="{EB8229D6-8554-4D4C-8D86-45797357CDDC}"/>
                </a:ext>
              </a:extLst>
            </p:cNvPr>
            <p:cNvSpPr txBox="1"/>
            <p:nvPr/>
          </p:nvSpPr>
          <p:spPr>
            <a:xfrm>
              <a:off x="1242224" y="2762250"/>
              <a:ext cx="443865"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HGP創英角ｺﾞｼｯｸUB" panose="020B0900000000000000" pitchFamily="50" charset="-128"/>
                  <a:cs typeface="Times New Roman" panose="02020603050405020304" pitchFamily="18" charset="0"/>
                </a:rPr>
                <a:t>設計</a:t>
              </a:r>
              <a:endParaRPr lang="ja-JP" sz="10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6" name="テキスト ボックス 17">
              <a:extLst>
                <a:ext uri="{FF2B5EF4-FFF2-40B4-BE49-F238E27FC236}">
                  <a16:creationId xmlns:a16="http://schemas.microsoft.com/office/drawing/2014/main" id="{E4032237-E96F-4091-9E83-C681EC619FDB}"/>
                </a:ext>
              </a:extLst>
            </p:cNvPr>
            <p:cNvSpPr txBox="1"/>
            <p:nvPr/>
          </p:nvSpPr>
          <p:spPr>
            <a:xfrm>
              <a:off x="1223174" y="1895475"/>
              <a:ext cx="443865"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HGP創英角ｺﾞｼｯｸUB" panose="020B0900000000000000" pitchFamily="50" charset="-128"/>
                  <a:cs typeface="Times New Roman" panose="02020603050405020304" pitchFamily="18" charset="0"/>
                </a:rPr>
                <a:t>開発</a:t>
              </a:r>
              <a:endParaRPr lang="ja-JP" sz="1000">
                <a:effectLst/>
                <a:latin typeface="游明朝" panose="02020400000000000000" pitchFamily="18" charset="-128"/>
                <a:ea typeface="游明朝" panose="02020400000000000000" pitchFamily="18" charset="-128"/>
                <a:cs typeface="Times New Roman" panose="02020603050405020304" pitchFamily="18" charset="0"/>
              </a:endParaRPr>
            </a:p>
          </p:txBody>
        </p:sp>
        <p:pic>
          <p:nvPicPr>
            <p:cNvPr id="37" name="図 36">
              <a:extLst>
                <a:ext uri="{FF2B5EF4-FFF2-40B4-BE49-F238E27FC236}">
                  <a16:creationId xmlns:a16="http://schemas.microsoft.com/office/drawing/2014/main" id="{C4BA8A6E-0B9A-40F3-ACE9-38122081F3BD}"/>
                </a:ext>
              </a:extLst>
            </p:cNvPr>
            <p:cNvPicPr>
              <a:picLocks noChangeAspect="1"/>
            </p:cNvPicPr>
            <p:nvPr/>
          </p:nvPicPr>
          <p:blipFill>
            <a:blip r:embed="rId5"/>
            <a:stretch>
              <a:fillRect/>
            </a:stretch>
          </p:blipFill>
          <p:spPr>
            <a:xfrm>
              <a:off x="1642659" y="1780201"/>
              <a:ext cx="778622" cy="582000"/>
            </a:xfrm>
            <a:prstGeom prst="rect">
              <a:avLst/>
            </a:prstGeom>
          </p:spPr>
        </p:pic>
        <p:pic>
          <p:nvPicPr>
            <p:cNvPr id="38" name="図 37">
              <a:extLst>
                <a:ext uri="{FF2B5EF4-FFF2-40B4-BE49-F238E27FC236}">
                  <a16:creationId xmlns:a16="http://schemas.microsoft.com/office/drawing/2014/main" id="{FCDBC355-03C3-45F9-AB27-17D1B1146DB1}"/>
                </a:ext>
              </a:extLst>
            </p:cNvPr>
            <p:cNvPicPr>
              <a:picLocks noChangeAspect="1"/>
            </p:cNvPicPr>
            <p:nvPr/>
          </p:nvPicPr>
          <p:blipFill>
            <a:blip r:embed="rId5"/>
            <a:stretch>
              <a:fillRect/>
            </a:stretch>
          </p:blipFill>
          <p:spPr>
            <a:xfrm>
              <a:off x="4347809" y="2638425"/>
              <a:ext cx="778622" cy="582000"/>
            </a:xfrm>
            <a:prstGeom prst="rect">
              <a:avLst/>
            </a:prstGeom>
          </p:spPr>
        </p:pic>
        <p:pic>
          <p:nvPicPr>
            <p:cNvPr id="39" name="図 38">
              <a:extLst>
                <a:ext uri="{FF2B5EF4-FFF2-40B4-BE49-F238E27FC236}">
                  <a16:creationId xmlns:a16="http://schemas.microsoft.com/office/drawing/2014/main" id="{64C44354-406D-42C6-BAEE-E947D212BEF7}"/>
                </a:ext>
              </a:extLst>
            </p:cNvPr>
            <p:cNvPicPr>
              <a:picLocks noChangeAspect="1"/>
            </p:cNvPicPr>
            <p:nvPr/>
          </p:nvPicPr>
          <p:blipFill>
            <a:blip r:embed="rId6"/>
            <a:stretch>
              <a:fillRect/>
            </a:stretch>
          </p:blipFill>
          <p:spPr>
            <a:xfrm>
              <a:off x="1642659" y="2571750"/>
              <a:ext cx="674296" cy="657225"/>
            </a:xfrm>
            <a:prstGeom prst="rect">
              <a:avLst/>
            </a:prstGeom>
          </p:spPr>
        </p:pic>
        <p:pic>
          <p:nvPicPr>
            <p:cNvPr id="40" name="図 39">
              <a:extLst>
                <a:ext uri="{FF2B5EF4-FFF2-40B4-BE49-F238E27FC236}">
                  <a16:creationId xmlns:a16="http://schemas.microsoft.com/office/drawing/2014/main" id="{4CA5997F-A298-4BF8-A6FD-E09C450A9F1F}"/>
                </a:ext>
              </a:extLst>
            </p:cNvPr>
            <p:cNvPicPr>
              <a:picLocks noChangeAspect="1"/>
            </p:cNvPicPr>
            <p:nvPr/>
          </p:nvPicPr>
          <p:blipFill>
            <a:blip r:embed="rId6"/>
            <a:stretch>
              <a:fillRect/>
            </a:stretch>
          </p:blipFill>
          <p:spPr>
            <a:xfrm>
              <a:off x="4404909" y="1752600"/>
              <a:ext cx="674296" cy="657225"/>
            </a:xfrm>
            <a:prstGeom prst="rect">
              <a:avLst/>
            </a:prstGeom>
          </p:spPr>
        </p:pic>
        <p:sp>
          <p:nvSpPr>
            <p:cNvPr id="41" name="正方形/長方形 40">
              <a:extLst>
                <a:ext uri="{FF2B5EF4-FFF2-40B4-BE49-F238E27FC236}">
                  <a16:creationId xmlns:a16="http://schemas.microsoft.com/office/drawing/2014/main" id="{278EEB6D-209F-48FC-8228-50B39AC2CFA3}"/>
                </a:ext>
              </a:extLst>
            </p:cNvPr>
            <p:cNvSpPr/>
            <p:nvPr/>
          </p:nvSpPr>
          <p:spPr>
            <a:xfrm>
              <a:off x="142875" y="1713526"/>
              <a:ext cx="5200650" cy="72487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2" name="正方形/長方形 41">
              <a:extLst>
                <a:ext uri="{FF2B5EF4-FFF2-40B4-BE49-F238E27FC236}">
                  <a16:creationId xmlns:a16="http://schemas.microsoft.com/office/drawing/2014/main" id="{B74A80DD-24F8-4DD1-ADCF-65CDB6EC5035}"/>
                </a:ext>
              </a:extLst>
            </p:cNvPr>
            <p:cNvSpPr/>
            <p:nvPr/>
          </p:nvSpPr>
          <p:spPr>
            <a:xfrm>
              <a:off x="142875" y="2542202"/>
              <a:ext cx="5200650" cy="72487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3" name="テキスト ボックス 26">
              <a:extLst>
                <a:ext uri="{FF2B5EF4-FFF2-40B4-BE49-F238E27FC236}">
                  <a16:creationId xmlns:a16="http://schemas.microsoft.com/office/drawing/2014/main" id="{B5214C40-85F0-4D0C-BB0D-CB9B7229F213}"/>
                </a:ext>
              </a:extLst>
            </p:cNvPr>
            <p:cNvSpPr txBox="1"/>
            <p:nvPr/>
          </p:nvSpPr>
          <p:spPr>
            <a:xfrm>
              <a:off x="192405" y="1895475"/>
              <a:ext cx="850900"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游明朝" panose="02020400000000000000" pitchFamily="18" charset="-128"/>
                  <a:cs typeface="Times New Roman" panose="02020603050405020304" pitchFamily="18" charset="0"/>
                </a:rPr>
                <a:t>担当</a:t>
              </a:r>
              <a:r>
                <a:rPr lang="en-US" sz="1000">
                  <a:effectLst/>
                  <a:latin typeface="游明朝" panose="02020400000000000000" pitchFamily="18" charset="-128"/>
                  <a:ea typeface="游明朝" panose="02020400000000000000" pitchFamily="18" charset="-128"/>
                  <a:cs typeface="Times New Roman" panose="02020603050405020304" pitchFamily="18" charset="0"/>
                </a:rPr>
                <a:t>A</a:t>
              </a:r>
              <a:r>
                <a:rPr lang="ja-JP" sz="1000">
                  <a:effectLst/>
                  <a:latin typeface="游明朝" panose="02020400000000000000" pitchFamily="18" charset="-128"/>
                  <a:ea typeface="游明朝" panose="02020400000000000000" pitchFamily="18" charset="-128"/>
                  <a:cs typeface="Times New Roman" panose="02020603050405020304" pitchFamily="18" charset="0"/>
                </a:rPr>
                <a:t>さん</a:t>
              </a:r>
            </a:p>
          </p:txBody>
        </p:sp>
        <p:sp>
          <p:nvSpPr>
            <p:cNvPr id="44" name="テキスト ボックス 27">
              <a:extLst>
                <a:ext uri="{FF2B5EF4-FFF2-40B4-BE49-F238E27FC236}">
                  <a16:creationId xmlns:a16="http://schemas.microsoft.com/office/drawing/2014/main" id="{B46515DC-7CE7-4B25-A13B-BCBD1337F533}"/>
                </a:ext>
              </a:extLst>
            </p:cNvPr>
            <p:cNvSpPr txBox="1"/>
            <p:nvPr/>
          </p:nvSpPr>
          <p:spPr>
            <a:xfrm>
              <a:off x="200824" y="2781300"/>
              <a:ext cx="848360"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游明朝" panose="02020400000000000000" pitchFamily="18" charset="-128"/>
                  <a:cs typeface="Times New Roman" panose="02020603050405020304" pitchFamily="18" charset="0"/>
                </a:rPr>
                <a:t>担当</a:t>
              </a:r>
              <a:r>
                <a:rPr lang="en-US" sz="1000">
                  <a:effectLst/>
                  <a:latin typeface="游明朝" panose="02020400000000000000" pitchFamily="18" charset="-128"/>
                  <a:ea typeface="游明朝" panose="02020400000000000000" pitchFamily="18" charset="-128"/>
                  <a:cs typeface="Times New Roman" panose="02020603050405020304" pitchFamily="18" charset="0"/>
                </a:rPr>
                <a:t>B</a:t>
              </a:r>
              <a:r>
                <a:rPr lang="ja-JP" sz="1000">
                  <a:effectLst/>
                  <a:latin typeface="游明朝" panose="02020400000000000000" pitchFamily="18" charset="-128"/>
                  <a:ea typeface="游明朝" panose="02020400000000000000" pitchFamily="18" charset="-128"/>
                  <a:cs typeface="Times New Roman" panose="02020603050405020304" pitchFamily="18" charset="0"/>
                </a:rPr>
                <a:t>さん</a:t>
              </a:r>
            </a:p>
          </p:txBody>
        </p:sp>
        <p:sp>
          <p:nvSpPr>
            <p:cNvPr id="45" name="テキスト ボックス 28">
              <a:extLst>
                <a:ext uri="{FF2B5EF4-FFF2-40B4-BE49-F238E27FC236}">
                  <a16:creationId xmlns:a16="http://schemas.microsoft.com/office/drawing/2014/main" id="{96C4E04E-3D02-4F8F-8434-5F3115A2F3A2}"/>
                </a:ext>
              </a:extLst>
            </p:cNvPr>
            <p:cNvSpPr txBox="1"/>
            <p:nvPr/>
          </p:nvSpPr>
          <p:spPr>
            <a:xfrm>
              <a:off x="3903944" y="1914525"/>
              <a:ext cx="443865"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HGP創英角ｺﾞｼｯｸUB" panose="020B0900000000000000" pitchFamily="50" charset="-128"/>
                  <a:cs typeface="Times New Roman" panose="02020603050405020304" pitchFamily="18" charset="0"/>
                </a:rPr>
                <a:t>設計</a:t>
              </a:r>
              <a:endParaRPr lang="ja-JP" sz="10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6" name="テキスト ボックス 29">
              <a:extLst>
                <a:ext uri="{FF2B5EF4-FFF2-40B4-BE49-F238E27FC236}">
                  <a16:creationId xmlns:a16="http://schemas.microsoft.com/office/drawing/2014/main" id="{48C35288-13B7-4547-9E05-F59A786462DF}"/>
                </a:ext>
              </a:extLst>
            </p:cNvPr>
            <p:cNvSpPr txBox="1"/>
            <p:nvPr/>
          </p:nvSpPr>
          <p:spPr>
            <a:xfrm>
              <a:off x="3903944" y="2733675"/>
              <a:ext cx="443865" cy="3429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400"/>
                </a:spcAft>
              </a:pPr>
              <a:r>
                <a:rPr lang="ja-JP" sz="1000">
                  <a:effectLst/>
                  <a:latin typeface="游明朝" panose="02020400000000000000" pitchFamily="18" charset="-128"/>
                  <a:ea typeface="HGP創英角ｺﾞｼｯｸUB" panose="020B0900000000000000" pitchFamily="50" charset="-128"/>
                  <a:cs typeface="Times New Roman" panose="02020603050405020304" pitchFamily="18" charset="0"/>
                </a:rPr>
                <a:t>開発</a:t>
              </a:r>
              <a:endParaRPr lang="ja-JP" sz="1000">
                <a:effectLst/>
                <a:latin typeface="游明朝" panose="02020400000000000000" pitchFamily="18" charset="-128"/>
                <a:ea typeface="游明朝" panose="02020400000000000000" pitchFamily="18" charset="-128"/>
                <a:cs typeface="Times New Roman" panose="02020603050405020304" pitchFamily="18" charset="0"/>
              </a:endParaRPr>
            </a:p>
          </p:txBody>
        </p:sp>
        <p:cxnSp>
          <p:nvCxnSpPr>
            <p:cNvPr id="47" name="直線矢印コネクタ 46">
              <a:extLst>
                <a:ext uri="{FF2B5EF4-FFF2-40B4-BE49-F238E27FC236}">
                  <a16:creationId xmlns:a16="http://schemas.microsoft.com/office/drawing/2014/main" id="{741681A5-9B6A-40DF-8A05-BDECE2C3BD82}"/>
                </a:ext>
              </a:extLst>
            </p:cNvPr>
            <p:cNvCxnSpPr>
              <a:stCxn id="45" idx="1"/>
              <a:endCxn id="37" idx="3"/>
            </p:cNvCxnSpPr>
            <p:nvPr/>
          </p:nvCxnSpPr>
          <p:spPr>
            <a:xfrm flipH="1" flipV="1">
              <a:off x="2421281" y="2071201"/>
              <a:ext cx="1482663" cy="14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C3144B09-FEFB-44C8-9E39-F166F7DED065}"/>
                </a:ext>
              </a:extLst>
            </p:cNvPr>
            <p:cNvCxnSpPr>
              <a:stCxn id="39" idx="3"/>
              <a:endCxn id="46" idx="1"/>
            </p:cNvCxnSpPr>
            <p:nvPr/>
          </p:nvCxnSpPr>
          <p:spPr>
            <a:xfrm>
              <a:off x="2316955" y="2900363"/>
              <a:ext cx="1586989"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6A2A11B6-CE8C-48DC-BBDC-8DE25CC34560}"/>
                </a:ext>
              </a:extLst>
            </p:cNvPr>
            <p:cNvSpPr/>
            <p:nvPr/>
          </p:nvSpPr>
          <p:spPr>
            <a:xfrm>
              <a:off x="1133475" y="84750"/>
              <a:ext cx="1609725" cy="330614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0" name="正方形/長方形 49">
              <a:extLst>
                <a:ext uri="{FF2B5EF4-FFF2-40B4-BE49-F238E27FC236}">
                  <a16:creationId xmlns:a16="http://schemas.microsoft.com/office/drawing/2014/main" id="{F6414EE2-FA11-48D0-9848-B9B3330540EA}"/>
                </a:ext>
              </a:extLst>
            </p:cNvPr>
            <p:cNvSpPr/>
            <p:nvPr/>
          </p:nvSpPr>
          <p:spPr>
            <a:xfrm>
              <a:off x="3838576" y="75226"/>
              <a:ext cx="1371600" cy="330614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pic>
        <p:nvPicPr>
          <p:cNvPr id="5" name="図 4">
            <a:extLst>
              <a:ext uri="{FF2B5EF4-FFF2-40B4-BE49-F238E27FC236}">
                <a16:creationId xmlns:a16="http://schemas.microsoft.com/office/drawing/2014/main" id="{F4E6CCD9-7580-8AE0-CB08-96CA05BB05F6}"/>
              </a:ext>
            </a:extLst>
          </p:cNvPr>
          <p:cNvPicPr>
            <a:picLocks noChangeAspect="1"/>
          </p:cNvPicPr>
          <p:nvPr/>
        </p:nvPicPr>
        <p:blipFill>
          <a:blip r:embed="rId7"/>
          <a:stretch>
            <a:fillRect/>
          </a:stretch>
        </p:blipFill>
        <p:spPr>
          <a:xfrm>
            <a:off x="3104065" y="2131704"/>
            <a:ext cx="1436926" cy="1458437"/>
          </a:xfrm>
          <a:prstGeom prst="rect">
            <a:avLst/>
          </a:prstGeom>
        </p:spPr>
      </p:pic>
    </p:spTree>
    <p:extLst>
      <p:ext uri="{BB962C8B-B14F-4D97-AF65-F5344CB8AC3E}">
        <p14:creationId xmlns:p14="http://schemas.microsoft.com/office/powerpoint/2010/main" val="2031093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B8457-C489-406E-8443-01053ED0CD1A}"/>
              </a:ext>
            </a:extLst>
          </p:cNvPr>
          <p:cNvSpPr>
            <a:spLocks noGrp="1"/>
          </p:cNvSpPr>
          <p:nvPr>
            <p:ph type="title"/>
          </p:nvPr>
        </p:nvSpPr>
        <p:spPr/>
        <p:txBody>
          <a:bodyPr/>
          <a:lstStyle/>
          <a:p>
            <a:r>
              <a:rPr kumimoji="1" lang="ja-JP" altLang="en-US" dirty="0"/>
              <a:t>共通：</a:t>
            </a:r>
            <a:r>
              <a:rPr kumimoji="1" lang="en-US" altLang="ja-JP" dirty="0"/>
              <a:t>Python</a:t>
            </a:r>
            <a:r>
              <a:rPr kumimoji="1" lang="ja-JP" altLang="en-US" dirty="0"/>
              <a:t>の説明</a:t>
            </a:r>
          </a:p>
        </p:txBody>
      </p:sp>
      <p:sp>
        <p:nvSpPr>
          <p:cNvPr id="3" name="コンテンツ プレースホルダー 2">
            <a:extLst>
              <a:ext uri="{FF2B5EF4-FFF2-40B4-BE49-F238E27FC236}">
                <a16:creationId xmlns:a16="http://schemas.microsoft.com/office/drawing/2014/main" id="{E2D95C1A-E9AC-4628-B79C-7AB64731E86E}"/>
              </a:ext>
            </a:extLst>
          </p:cNvPr>
          <p:cNvSpPr>
            <a:spLocks noGrp="1"/>
          </p:cNvSpPr>
          <p:nvPr>
            <p:ph idx="1"/>
          </p:nvPr>
        </p:nvSpPr>
        <p:spPr/>
        <p:txBody>
          <a:bodyPr>
            <a:normAutofit/>
          </a:bodyPr>
          <a:lstStyle/>
          <a:p>
            <a:r>
              <a:rPr lang="en-US" altLang="ja-JP" dirty="0"/>
              <a:t>Python</a:t>
            </a:r>
            <a:r>
              <a:rPr lang="ja-JP" altLang="en-US" dirty="0"/>
              <a:t>は</a:t>
            </a:r>
            <a:r>
              <a:rPr lang="en-US" altLang="ja-JP" dirty="0"/>
              <a:t>AI</a:t>
            </a:r>
            <a:r>
              <a:rPr lang="ja-JP" altLang="en-US" dirty="0"/>
              <a:t>や機械学習に適したプログラミング言語です。</a:t>
            </a:r>
            <a:endParaRPr lang="en-US" altLang="ja-JP" dirty="0"/>
          </a:p>
          <a:p>
            <a:r>
              <a:rPr lang="en-US" altLang="ja-JP" dirty="0"/>
              <a:t>Web</a:t>
            </a:r>
            <a:r>
              <a:rPr lang="ja-JP" altLang="en-US" dirty="0"/>
              <a:t>開発などにも適しており、現在もっとも人気のある言語のひとつ。</a:t>
            </a:r>
            <a:endParaRPr lang="en-US" altLang="ja-JP" dirty="0"/>
          </a:p>
          <a:p>
            <a:r>
              <a:rPr lang="ja-JP" altLang="en-US" dirty="0"/>
              <a:t>インデントをブロック識別にする点が特徴的なスクリプト言語で、</a:t>
            </a:r>
            <a:r>
              <a:rPr lang="en-US" altLang="ja-JP" dirty="0"/>
              <a:t>Linux/Windows</a:t>
            </a:r>
            <a:r>
              <a:rPr lang="ja-JP" altLang="en-US" dirty="0"/>
              <a:t>等様々な環境で動作します。</a:t>
            </a:r>
            <a:endParaRPr lang="en-US" altLang="ja-JP" dirty="0"/>
          </a:p>
          <a:p>
            <a:r>
              <a:rPr lang="en-US" altLang="ja-JP" dirty="0"/>
              <a:t>Pip</a:t>
            </a:r>
            <a:r>
              <a:rPr lang="ja-JP" altLang="en-US" dirty="0"/>
              <a:t>と呼ばれるパッケージマネージャを用いることで、様々な既存ライブラリを活用することができます。</a:t>
            </a:r>
            <a:endParaRPr lang="en-US" altLang="ja-JP" dirty="0"/>
          </a:p>
        </p:txBody>
      </p:sp>
    </p:spTree>
    <p:extLst>
      <p:ext uri="{BB962C8B-B14F-4D97-AF65-F5344CB8AC3E}">
        <p14:creationId xmlns:p14="http://schemas.microsoft.com/office/powerpoint/2010/main" val="359925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B8457-C489-406E-8443-01053ED0CD1A}"/>
              </a:ext>
            </a:extLst>
          </p:cNvPr>
          <p:cNvSpPr>
            <a:spLocks noGrp="1"/>
          </p:cNvSpPr>
          <p:nvPr>
            <p:ph type="title"/>
          </p:nvPr>
        </p:nvSpPr>
        <p:spPr/>
        <p:txBody>
          <a:bodyPr/>
          <a:lstStyle/>
          <a:p>
            <a:r>
              <a:rPr kumimoji="1" lang="ja-JP" altLang="en-US"/>
              <a:t>共通：</a:t>
            </a:r>
            <a:r>
              <a:rPr kumimoji="1" lang="en-US" altLang="ja-JP" dirty="0"/>
              <a:t>Python/Flask</a:t>
            </a:r>
            <a:r>
              <a:rPr kumimoji="1" lang="ja-JP" altLang="en-US" dirty="0"/>
              <a:t>の説明</a:t>
            </a:r>
          </a:p>
        </p:txBody>
      </p:sp>
      <p:sp>
        <p:nvSpPr>
          <p:cNvPr id="3" name="コンテンツ プレースホルダー 2">
            <a:extLst>
              <a:ext uri="{FF2B5EF4-FFF2-40B4-BE49-F238E27FC236}">
                <a16:creationId xmlns:a16="http://schemas.microsoft.com/office/drawing/2014/main" id="{E2D95C1A-E9AC-4628-B79C-7AB64731E86E}"/>
              </a:ext>
            </a:extLst>
          </p:cNvPr>
          <p:cNvSpPr>
            <a:spLocks noGrp="1"/>
          </p:cNvSpPr>
          <p:nvPr>
            <p:ph idx="1"/>
          </p:nvPr>
        </p:nvSpPr>
        <p:spPr/>
        <p:txBody>
          <a:bodyPr>
            <a:normAutofit lnSpcReduction="10000"/>
          </a:bodyPr>
          <a:lstStyle/>
          <a:p>
            <a:r>
              <a:rPr kumimoji="1" lang="en-US" altLang="ja-JP" dirty="0"/>
              <a:t>Flask</a:t>
            </a:r>
            <a:r>
              <a:rPr kumimoji="1" lang="ja-JP" altLang="en-US" dirty="0"/>
              <a:t>は</a:t>
            </a:r>
            <a:r>
              <a:rPr kumimoji="1" lang="en-US" altLang="ja-JP" dirty="0"/>
              <a:t>Python</a:t>
            </a:r>
            <a:r>
              <a:rPr lang="ja-JP" altLang="en-US" dirty="0"/>
              <a:t>製</a:t>
            </a:r>
            <a:r>
              <a:rPr lang="en-US" altLang="ja-JP" dirty="0"/>
              <a:t>Web</a:t>
            </a:r>
            <a:r>
              <a:rPr lang="ja-JP" altLang="en-US" dirty="0"/>
              <a:t>フレームワークの一つです。</a:t>
            </a:r>
            <a:endParaRPr lang="en-US" altLang="ja-JP" dirty="0"/>
          </a:p>
          <a:p>
            <a:r>
              <a:rPr kumimoji="1" lang="ja-JP" altLang="en-US" dirty="0"/>
              <a:t>設定が簡単で、ちょっとした</a:t>
            </a:r>
            <a:r>
              <a:rPr kumimoji="1" lang="en-US" altLang="ja-JP" dirty="0"/>
              <a:t>Web</a:t>
            </a:r>
            <a:r>
              <a:rPr kumimoji="1" lang="ja-JP" altLang="en-US" dirty="0"/>
              <a:t>サイトや</a:t>
            </a:r>
            <a:r>
              <a:rPr kumimoji="1" lang="en-US" altLang="ja-JP" dirty="0"/>
              <a:t>API</a:t>
            </a:r>
            <a:r>
              <a:rPr kumimoji="1" lang="ja-JP" altLang="en-US" dirty="0"/>
              <a:t>を作る際に便利なため、今回の教材サンプルとして用いています。</a:t>
            </a:r>
            <a:endParaRPr kumimoji="1" lang="en-US" altLang="ja-JP" dirty="0"/>
          </a:p>
          <a:p>
            <a:r>
              <a:rPr lang="ja-JP" altLang="en-US" dirty="0"/>
              <a:t>以下のコードだけで</a:t>
            </a:r>
            <a:r>
              <a:rPr lang="en-US" altLang="ja-JP" dirty="0"/>
              <a:t>Web</a:t>
            </a:r>
            <a:r>
              <a:rPr lang="ja-JP" altLang="en-US" dirty="0"/>
              <a:t>サーバが起動します。</a:t>
            </a:r>
            <a:endParaRPr lang="en-US" altLang="ja-JP" dirty="0"/>
          </a:p>
          <a:p>
            <a:endParaRPr lang="en-US" altLang="ja-JP" dirty="0"/>
          </a:p>
          <a:p>
            <a:pPr marL="0" indent="0">
              <a:buNone/>
            </a:pPr>
            <a:r>
              <a:rPr kumimoji="1" lang="en-US" altLang="ja-JP" dirty="0">
                <a:latin typeface="Abadi Extra Light" panose="020B0604020202020204" pitchFamily="34" charset="0"/>
              </a:rPr>
              <a:t>from flask import Flask	# </a:t>
            </a:r>
            <a:r>
              <a:rPr kumimoji="1" lang="ja-JP" altLang="en-US" dirty="0">
                <a:latin typeface="Abadi Extra Light" panose="020B0604020202020204" pitchFamily="34" charset="0"/>
              </a:rPr>
              <a:t>パッケージのインポート</a:t>
            </a:r>
            <a:endParaRPr kumimoji="1" lang="en-US" altLang="ja-JP" dirty="0">
              <a:latin typeface="Abadi Extra Light" panose="020B0604020202020204" pitchFamily="34" charset="0"/>
            </a:endParaRPr>
          </a:p>
          <a:p>
            <a:pPr marL="0" indent="0">
              <a:buNone/>
            </a:pPr>
            <a:r>
              <a:rPr kumimoji="1" lang="en-US" altLang="ja-JP" dirty="0">
                <a:latin typeface="Abadi Extra Light" panose="020B0604020202020204" pitchFamily="34" charset="0"/>
              </a:rPr>
              <a:t>app=Flask(__name__)	# </a:t>
            </a:r>
            <a:r>
              <a:rPr kumimoji="1" lang="ja-JP" altLang="en-US" dirty="0">
                <a:latin typeface="Abadi Extra Light" panose="020B0604020202020204" pitchFamily="34" charset="0"/>
              </a:rPr>
              <a:t>サーバアプリケーションの作成</a:t>
            </a:r>
            <a:endParaRPr kumimoji="1" lang="en-US" altLang="ja-JP" dirty="0">
              <a:latin typeface="Abadi Extra Light" panose="020B0604020202020204" pitchFamily="34" charset="0"/>
            </a:endParaRPr>
          </a:p>
          <a:p>
            <a:pPr marL="0" indent="0">
              <a:buNone/>
            </a:pPr>
            <a:endParaRPr kumimoji="1" lang="en-US" altLang="ja-JP" dirty="0">
              <a:latin typeface="Abadi Extra Light" panose="020B0604020202020204" pitchFamily="34" charset="0"/>
            </a:endParaRPr>
          </a:p>
          <a:p>
            <a:pPr marL="0" indent="0">
              <a:buNone/>
            </a:pPr>
            <a:r>
              <a:rPr kumimoji="1" lang="en-US" altLang="ja-JP" dirty="0">
                <a:latin typeface="Abadi Extra Light" panose="020B0604020202020204" pitchFamily="34" charset="0"/>
              </a:rPr>
              <a:t>@app.route(‘/’)		# </a:t>
            </a:r>
            <a:r>
              <a:rPr kumimoji="1" lang="ja-JP" altLang="en-US" dirty="0">
                <a:latin typeface="Abadi Extra Light" panose="020B0604020202020204" pitchFamily="34" charset="0"/>
              </a:rPr>
              <a:t>コンテキスト </a:t>
            </a:r>
            <a:r>
              <a:rPr kumimoji="1" lang="en-US" altLang="ja-JP" dirty="0">
                <a:latin typeface="Abadi Extra Light" panose="020B0604020202020204" pitchFamily="34" charset="0"/>
              </a:rPr>
              <a:t>‘/’ </a:t>
            </a:r>
            <a:r>
              <a:rPr kumimoji="1" lang="ja-JP" altLang="en-US" dirty="0">
                <a:latin typeface="Abadi Extra Light" panose="020B0604020202020204" pitchFamily="34" charset="0"/>
              </a:rPr>
              <a:t>にアクセスされたら</a:t>
            </a:r>
            <a:endParaRPr kumimoji="1" lang="en-US" altLang="ja-JP" dirty="0">
              <a:latin typeface="Abadi Extra Light" panose="020B0604020202020204" pitchFamily="34" charset="0"/>
            </a:endParaRPr>
          </a:p>
          <a:p>
            <a:pPr marL="0" indent="0">
              <a:buNone/>
            </a:pPr>
            <a:r>
              <a:rPr kumimoji="1" lang="en-US" altLang="ja-JP" dirty="0">
                <a:latin typeface="Abadi Extra Light" panose="020B0604020202020204" pitchFamily="34" charset="0"/>
              </a:rPr>
              <a:t>def index():			# </a:t>
            </a:r>
            <a:r>
              <a:rPr kumimoji="1" lang="ja-JP" altLang="en-US" dirty="0">
                <a:latin typeface="Abadi Extra Light" panose="020B0604020202020204" pitchFamily="34" charset="0"/>
              </a:rPr>
              <a:t>以下の関数を実行</a:t>
            </a:r>
            <a:endParaRPr kumimoji="1" lang="en-US" altLang="ja-JP" dirty="0">
              <a:latin typeface="Abadi Extra Light" panose="020B0604020202020204" pitchFamily="34" charset="0"/>
            </a:endParaRPr>
          </a:p>
          <a:p>
            <a:pPr marL="0" indent="0">
              <a:buNone/>
            </a:pPr>
            <a:r>
              <a:rPr kumimoji="1" lang="en-US" altLang="ja-JP" dirty="0">
                <a:latin typeface="Abadi Extra Light" panose="020B0604020202020204" pitchFamily="34" charset="0"/>
              </a:rPr>
              <a:t>	return “</a:t>
            </a:r>
            <a:r>
              <a:rPr kumimoji="1" lang="en-US" altLang="ja-JP" dirty="0" err="1">
                <a:latin typeface="Abadi Extra Light" panose="020B0604020202020204" pitchFamily="34" charset="0"/>
              </a:rPr>
              <a:t>hello,world</a:t>
            </a:r>
            <a:r>
              <a:rPr kumimoji="1" lang="en-US" altLang="ja-JP" dirty="0">
                <a:latin typeface="Abadi Extra Light" panose="020B0604020202020204" pitchFamily="34" charset="0"/>
              </a:rPr>
              <a:t>“	# </a:t>
            </a:r>
            <a:r>
              <a:rPr kumimoji="1" lang="en-US" altLang="ja-JP" dirty="0" err="1">
                <a:latin typeface="Abadi Extra Light" panose="020B0604020202020204" pitchFamily="34" charset="0"/>
              </a:rPr>
              <a:t>hello,world</a:t>
            </a:r>
            <a:r>
              <a:rPr kumimoji="1" lang="ja-JP" altLang="en-US" dirty="0">
                <a:latin typeface="Abadi Extra Light" panose="020B0604020202020204" pitchFamily="34" charset="0"/>
              </a:rPr>
              <a:t>の文字列をブラウザに返す</a:t>
            </a:r>
            <a:endParaRPr kumimoji="1" lang="en-US" altLang="ja-JP" dirty="0">
              <a:latin typeface="Abadi Extra Light" panose="020B0604020202020204" pitchFamily="34" charset="0"/>
            </a:endParaRPr>
          </a:p>
          <a:p>
            <a:pPr marL="0" indent="0">
              <a:buNone/>
            </a:pPr>
            <a:r>
              <a:rPr kumimoji="1" lang="en-US" altLang="ja-JP" dirty="0" err="1">
                <a:latin typeface="Abadi Extra Light" panose="020B0604020202020204" pitchFamily="34" charset="0"/>
              </a:rPr>
              <a:t>app.run</a:t>
            </a:r>
            <a:r>
              <a:rPr kumimoji="1" lang="en-US" altLang="ja-JP" dirty="0">
                <a:latin typeface="Abadi Extra Light" panose="020B0604020202020204" pitchFamily="34" charset="0"/>
              </a:rPr>
              <a:t>()			# </a:t>
            </a:r>
            <a:r>
              <a:rPr kumimoji="1" lang="ja-JP" altLang="en-US" dirty="0">
                <a:latin typeface="Abadi Extra Light" panose="020B0604020202020204" pitchFamily="34" charset="0"/>
              </a:rPr>
              <a:t>サーバ起動</a:t>
            </a:r>
          </a:p>
        </p:txBody>
      </p:sp>
    </p:spTree>
    <p:extLst>
      <p:ext uri="{BB962C8B-B14F-4D97-AF65-F5344CB8AC3E}">
        <p14:creationId xmlns:p14="http://schemas.microsoft.com/office/powerpoint/2010/main" val="626313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6585FEA-73BD-99A8-A864-F1A03E6A8612}"/>
              </a:ext>
            </a:extLst>
          </p:cNvPr>
          <p:cNvSpPr>
            <a:spLocks noGrp="1"/>
          </p:cNvSpPr>
          <p:nvPr>
            <p:ph type="title"/>
          </p:nvPr>
        </p:nvSpPr>
        <p:spPr/>
        <p:txBody>
          <a:bodyPr/>
          <a:lstStyle/>
          <a:p>
            <a:r>
              <a:rPr lang="ja-JP" altLang="en-US" dirty="0"/>
              <a:t>オープンデータ編</a:t>
            </a:r>
          </a:p>
        </p:txBody>
      </p:sp>
      <p:sp>
        <p:nvSpPr>
          <p:cNvPr id="5" name="テキスト プレースホルダー 4">
            <a:extLst>
              <a:ext uri="{FF2B5EF4-FFF2-40B4-BE49-F238E27FC236}">
                <a16:creationId xmlns:a16="http://schemas.microsoft.com/office/drawing/2014/main" id="{18139780-68C7-DF7D-83A2-ED1454083CDA}"/>
              </a:ext>
            </a:extLst>
          </p:cNvPr>
          <p:cNvSpPr>
            <a:spLocks noGrp="1"/>
          </p:cNvSpPr>
          <p:nvPr>
            <p:ph type="body" idx="1"/>
          </p:nvPr>
        </p:nvSpPr>
        <p:spPr/>
        <p:txBody>
          <a:bodyPr/>
          <a:lstStyle/>
          <a:p>
            <a:r>
              <a:rPr lang="ja-JP" altLang="en-US" dirty="0"/>
              <a:t>オープンデータ取得～</a:t>
            </a:r>
            <a:r>
              <a:rPr lang="en-US" altLang="ja-JP" dirty="0"/>
              <a:t>Web</a:t>
            </a:r>
            <a:r>
              <a:rPr lang="ja-JP" altLang="en-US" dirty="0"/>
              <a:t>表示活用アプリ開発</a:t>
            </a:r>
          </a:p>
        </p:txBody>
      </p:sp>
    </p:spTree>
    <p:extLst>
      <p:ext uri="{BB962C8B-B14F-4D97-AF65-F5344CB8AC3E}">
        <p14:creationId xmlns:p14="http://schemas.microsoft.com/office/powerpoint/2010/main" val="3925272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54F96-1399-4671-87CD-E3825AE50C85}"/>
              </a:ext>
            </a:extLst>
          </p:cNvPr>
          <p:cNvSpPr>
            <a:spLocks noGrp="1"/>
          </p:cNvSpPr>
          <p:nvPr>
            <p:ph type="title"/>
          </p:nvPr>
        </p:nvSpPr>
        <p:spPr/>
        <p:txBody>
          <a:bodyPr/>
          <a:lstStyle/>
          <a:p>
            <a:r>
              <a:rPr kumimoji="1" lang="ja-JP" altLang="en-US" dirty="0"/>
              <a:t>オープンデータとは</a:t>
            </a:r>
          </a:p>
        </p:txBody>
      </p:sp>
      <p:sp>
        <p:nvSpPr>
          <p:cNvPr id="3" name="コンテンツ プレースホルダー 2">
            <a:extLst>
              <a:ext uri="{FF2B5EF4-FFF2-40B4-BE49-F238E27FC236}">
                <a16:creationId xmlns:a16="http://schemas.microsoft.com/office/drawing/2014/main" id="{E550EF05-C267-4936-8072-F7C419F83D2B}"/>
              </a:ext>
            </a:extLst>
          </p:cNvPr>
          <p:cNvSpPr>
            <a:spLocks noGrp="1"/>
          </p:cNvSpPr>
          <p:nvPr>
            <p:ph idx="1"/>
          </p:nvPr>
        </p:nvSpPr>
        <p:spPr/>
        <p:txBody>
          <a:bodyPr/>
          <a:lstStyle/>
          <a:p>
            <a:r>
              <a:rPr kumimoji="1" lang="ja-JP" altLang="en-US" dirty="0"/>
              <a:t>機械判読が容易な形式で、二次利用が可能なルールで公開されたデータ、を指します。</a:t>
            </a:r>
            <a:endParaRPr kumimoji="1" lang="en-US" altLang="ja-JP" dirty="0"/>
          </a:p>
          <a:p>
            <a:r>
              <a:rPr lang="ja-JP" altLang="en-US" dirty="0"/>
              <a:t>国や自治体が公開しているケースが多く、誰でも二次利用、加工、再利用が可能です。</a:t>
            </a:r>
            <a:endParaRPr lang="en-US" altLang="ja-JP" dirty="0"/>
          </a:p>
          <a:p>
            <a:r>
              <a:rPr kumimoji="1" lang="ja-JP" altLang="en-US" dirty="0"/>
              <a:t>人口や経済指標の動向などを扱ったものが多く、様々な目的に加工して再利用することが想定されます。</a:t>
            </a:r>
            <a:endParaRPr kumimoji="1" lang="en-US" altLang="ja-JP" dirty="0"/>
          </a:p>
          <a:p>
            <a:endParaRPr lang="en-US" altLang="ja-JP" dirty="0"/>
          </a:p>
          <a:p>
            <a:r>
              <a:rPr lang="ja-JP" altLang="en-US" b="0" i="0" dirty="0">
                <a:solidFill>
                  <a:srgbClr val="343434"/>
                </a:solidFill>
                <a:effectLst/>
                <a:latin typeface="inherit"/>
                <a:ea typeface="Meiryo" panose="020B0604030504040204" pitchFamily="50" charset="-128"/>
              </a:rPr>
              <a:t>三重県オープンデータライブラリ</a:t>
            </a:r>
            <a:endParaRPr kumimoji="1" lang="en-US" altLang="ja-JP" dirty="0">
              <a:hlinkClick r:id="rId2"/>
            </a:endParaRPr>
          </a:p>
          <a:p>
            <a:pPr lvl="1"/>
            <a:r>
              <a:rPr kumimoji="1" lang="en-US" altLang="ja-JP" dirty="0">
                <a:hlinkClick r:id="rId2"/>
              </a:rPr>
              <a:t>https://www.pref.mie.lg.jp/it/hp/87579000001.htm</a:t>
            </a:r>
            <a:endParaRPr kumimoji="1" lang="en-US" altLang="ja-JP" dirty="0"/>
          </a:p>
          <a:p>
            <a:r>
              <a:rPr lang="ja-JP" altLang="en-US" dirty="0"/>
              <a:t>オープンデータカタログサイト</a:t>
            </a:r>
            <a:endParaRPr lang="en-US" altLang="ja-JP" dirty="0"/>
          </a:p>
          <a:p>
            <a:pPr lvl="1"/>
            <a:r>
              <a:rPr kumimoji="1" lang="en-US" altLang="ja-JP" dirty="0">
                <a:hlinkClick r:id="rId3"/>
              </a:rPr>
              <a:t>https://www.data.go.jp/</a:t>
            </a:r>
            <a:endParaRPr kumimoji="1" lang="en-US" altLang="ja-JP" dirty="0"/>
          </a:p>
          <a:p>
            <a:pPr lvl="1"/>
            <a:endParaRPr kumimoji="1" lang="en-US" altLang="ja-JP" dirty="0"/>
          </a:p>
          <a:p>
            <a:endParaRPr kumimoji="1" lang="en-US" altLang="ja-JP" dirty="0"/>
          </a:p>
          <a:p>
            <a:endParaRPr kumimoji="1" lang="en-US" altLang="ja-JP" dirty="0"/>
          </a:p>
          <a:p>
            <a:endParaRPr lang="en-US" altLang="ja-JP" dirty="0"/>
          </a:p>
        </p:txBody>
      </p:sp>
    </p:spTree>
    <p:extLst>
      <p:ext uri="{BB962C8B-B14F-4D97-AF65-F5344CB8AC3E}">
        <p14:creationId xmlns:p14="http://schemas.microsoft.com/office/powerpoint/2010/main" val="1498259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4DDE9-5222-0637-CC22-5F2622FDF51F}"/>
              </a:ext>
            </a:extLst>
          </p:cNvPr>
          <p:cNvSpPr>
            <a:spLocks noGrp="1"/>
          </p:cNvSpPr>
          <p:nvPr>
            <p:ph type="title"/>
          </p:nvPr>
        </p:nvSpPr>
        <p:spPr/>
        <p:txBody>
          <a:bodyPr/>
          <a:lstStyle/>
          <a:p>
            <a:r>
              <a:rPr kumimoji="1" lang="ja-JP" altLang="en-US" dirty="0"/>
              <a:t>オープンデータとは</a:t>
            </a:r>
          </a:p>
        </p:txBody>
      </p:sp>
      <p:sp>
        <p:nvSpPr>
          <p:cNvPr id="3" name="コンテンツ プレースホルダー 2">
            <a:extLst>
              <a:ext uri="{FF2B5EF4-FFF2-40B4-BE49-F238E27FC236}">
                <a16:creationId xmlns:a16="http://schemas.microsoft.com/office/drawing/2014/main" id="{4EEC422E-9FF0-8638-3CB8-6F1395DE1173}"/>
              </a:ext>
            </a:extLst>
          </p:cNvPr>
          <p:cNvSpPr>
            <a:spLocks noGrp="1"/>
          </p:cNvSpPr>
          <p:nvPr>
            <p:ph sz="half" idx="1"/>
          </p:nvPr>
        </p:nvSpPr>
        <p:spPr/>
        <p:txBody>
          <a:bodyPr/>
          <a:lstStyle/>
          <a:p>
            <a:r>
              <a:rPr kumimoji="1" lang="ja-JP" altLang="en-US" dirty="0"/>
              <a:t>今回用意したサンプルでは、三重県の今年の市町村毎人口データを県のオープンデータサイトから収集して、グラフ表示するところまでを作成しています。</a:t>
            </a:r>
            <a:endParaRPr kumimoji="1" lang="en-US" altLang="ja-JP" dirty="0"/>
          </a:p>
          <a:p>
            <a:r>
              <a:rPr kumimoji="1" lang="ja-JP" altLang="en-US" dirty="0"/>
              <a:t>サンプルではＥｘｃｅｌファイルの読取で、データ解析によく用いられるＰａｎｄａｓライブラリを用いています。</a:t>
            </a:r>
          </a:p>
          <a:p>
            <a:endParaRPr kumimoji="1" lang="ja-JP" altLang="en-US" dirty="0"/>
          </a:p>
        </p:txBody>
      </p:sp>
      <p:sp>
        <p:nvSpPr>
          <p:cNvPr id="4" name="コンテンツ プレースホルダー 3">
            <a:extLst>
              <a:ext uri="{FF2B5EF4-FFF2-40B4-BE49-F238E27FC236}">
                <a16:creationId xmlns:a16="http://schemas.microsoft.com/office/drawing/2014/main" id="{F2F80967-33F7-E947-EBC0-4858C868A25B}"/>
              </a:ext>
            </a:extLst>
          </p:cNvPr>
          <p:cNvSpPr>
            <a:spLocks noGrp="1"/>
          </p:cNvSpPr>
          <p:nvPr>
            <p:ph sz="half" idx="2"/>
          </p:nvPr>
        </p:nvSpPr>
        <p:spPr/>
        <p:txBody>
          <a:bodyPr/>
          <a:lstStyle/>
          <a:p>
            <a:pPr marL="0" indent="0">
              <a:buNone/>
            </a:pPr>
            <a:r>
              <a:rPr lang="ja-JP" altLang="en-US" dirty="0"/>
              <a:t>　</a:t>
            </a:r>
          </a:p>
        </p:txBody>
      </p:sp>
      <p:pic>
        <p:nvPicPr>
          <p:cNvPr id="5" name="図 4">
            <a:extLst>
              <a:ext uri="{FF2B5EF4-FFF2-40B4-BE49-F238E27FC236}">
                <a16:creationId xmlns:a16="http://schemas.microsoft.com/office/drawing/2014/main" id="{3D3F97CB-DA78-1FAA-B89F-C6B124CAE521}"/>
              </a:ext>
            </a:extLst>
          </p:cNvPr>
          <p:cNvPicPr>
            <a:picLocks noChangeAspect="1"/>
          </p:cNvPicPr>
          <p:nvPr/>
        </p:nvPicPr>
        <p:blipFill>
          <a:blip r:embed="rId2"/>
          <a:stretch>
            <a:fillRect/>
          </a:stretch>
        </p:blipFill>
        <p:spPr>
          <a:xfrm>
            <a:off x="7329269" y="3476432"/>
            <a:ext cx="963167" cy="1010939"/>
          </a:xfrm>
          <a:prstGeom prst="rect">
            <a:avLst/>
          </a:prstGeom>
        </p:spPr>
      </p:pic>
      <p:pic>
        <p:nvPicPr>
          <p:cNvPr id="6" name="図 5">
            <a:extLst>
              <a:ext uri="{FF2B5EF4-FFF2-40B4-BE49-F238E27FC236}">
                <a16:creationId xmlns:a16="http://schemas.microsoft.com/office/drawing/2014/main" id="{DDC9B927-947E-DD67-F884-658DB7DB99DE}"/>
              </a:ext>
            </a:extLst>
          </p:cNvPr>
          <p:cNvPicPr>
            <a:picLocks noChangeAspect="1"/>
          </p:cNvPicPr>
          <p:nvPr/>
        </p:nvPicPr>
        <p:blipFill>
          <a:blip r:embed="rId3"/>
          <a:stretch>
            <a:fillRect/>
          </a:stretch>
        </p:blipFill>
        <p:spPr>
          <a:xfrm>
            <a:off x="5302508" y="2126077"/>
            <a:ext cx="1225460" cy="1302923"/>
          </a:xfrm>
          <a:prstGeom prst="rect">
            <a:avLst/>
          </a:prstGeom>
        </p:spPr>
      </p:pic>
      <p:pic>
        <p:nvPicPr>
          <p:cNvPr id="7" name="図 6">
            <a:extLst>
              <a:ext uri="{FF2B5EF4-FFF2-40B4-BE49-F238E27FC236}">
                <a16:creationId xmlns:a16="http://schemas.microsoft.com/office/drawing/2014/main" id="{CB668B79-3A79-544B-BAF6-5281B6987F9C}"/>
              </a:ext>
            </a:extLst>
          </p:cNvPr>
          <p:cNvPicPr>
            <a:picLocks noChangeAspect="1"/>
          </p:cNvPicPr>
          <p:nvPr/>
        </p:nvPicPr>
        <p:blipFill>
          <a:blip r:embed="rId3"/>
          <a:stretch>
            <a:fillRect/>
          </a:stretch>
        </p:blipFill>
        <p:spPr>
          <a:xfrm>
            <a:off x="5346790" y="4365979"/>
            <a:ext cx="1225460" cy="1302923"/>
          </a:xfrm>
          <a:prstGeom prst="rect">
            <a:avLst/>
          </a:prstGeom>
        </p:spPr>
      </p:pic>
      <p:sp>
        <p:nvSpPr>
          <p:cNvPr id="8" name="テキスト ボックス 7">
            <a:extLst>
              <a:ext uri="{FF2B5EF4-FFF2-40B4-BE49-F238E27FC236}">
                <a16:creationId xmlns:a16="http://schemas.microsoft.com/office/drawing/2014/main" id="{2B0FE818-9786-64D9-A7AD-83F9C3D3EAC9}"/>
              </a:ext>
            </a:extLst>
          </p:cNvPr>
          <p:cNvSpPr txBox="1"/>
          <p:nvPr/>
        </p:nvSpPr>
        <p:spPr>
          <a:xfrm>
            <a:off x="5220584" y="3184448"/>
            <a:ext cx="1872629" cy="923330"/>
          </a:xfrm>
          <a:prstGeom prst="rect">
            <a:avLst/>
          </a:prstGeom>
          <a:noFill/>
        </p:spPr>
        <p:txBody>
          <a:bodyPr wrap="none" rtlCol="0">
            <a:spAutoFit/>
          </a:bodyPr>
          <a:lstStyle/>
          <a:p>
            <a:r>
              <a:rPr kumimoji="1" lang="ja-JP" altLang="en-US" dirty="0"/>
              <a:t>①オープンデータ</a:t>
            </a:r>
            <a:endParaRPr kumimoji="1" lang="en-US" altLang="ja-JP" dirty="0"/>
          </a:p>
          <a:p>
            <a:r>
              <a:rPr kumimoji="1" lang="ja-JP" altLang="en-US" dirty="0"/>
              <a:t>スクレイピング</a:t>
            </a:r>
            <a:endParaRPr kumimoji="1" lang="en-US" altLang="ja-JP" dirty="0"/>
          </a:p>
          <a:p>
            <a:r>
              <a:rPr kumimoji="1" lang="en-US" altLang="ja-JP" dirty="0"/>
              <a:t>(client)</a:t>
            </a:r>
            <a:endParaRPr kumimoji="1" lang="ja-JP" altLang="en-US" dirty="0"/>
          </a:p>
        </p:txBody>
      </p:sp>
      <p:sp>
        <p:nvSpPr>
          <p:cNvPr id="9" name="テキスト ボックス 8">
            <a:extLst>
              <a:ext uri="{FF2B5EF4-FFF2-40B4-BE49-F238E27FC236}">
                <a16:creationId xmlns:a16="http://schemas.microsoft.com/office/drawing/2014/main" id="{0A33FA09-8D2E-B967-9F2E-BEA31CD27744}"/>
              </a:ext>
            </a:extLst>
          </p:cNvPr>
          <p:cNvSpPr txBox="1"/>
          <p:nvPr/>
        </p:nvSpPr>
        <p:spPr>
          <a:xfrm>
            <a:off x="5302085" y="5519426"/>
            <a:ext cx="1929887" cy="646331"/>
          </a:xfrm>
          <a:prstGeom prst="rect">
            <a:avLst/>
          </a:prstGeom>
          <a:noFill/>
        </p:spPr>
        <p:txBody>
          <a:bodyPr wrap="none" rtlCol="0">
            <a:spAutoFit/>
          </a:bodyPr>
          <a:lstStyle/>
          <a:p>
            <a:r>
              <a:rPr kumimoji="1" lang="ja-JP" altLang="en-US" dirty="0"/>
              <a:t>②</a:t>
            </a:r>
            <a:r>
              <a:rPr kumimoji="1" lang="en-US" altLang="ja-JP" dirty="0"/>
              <a:t>Web</a:t>
            </a:r>
            <a:r>
              <a:rPr kumimoji="1" lang="ja-JP" altLang="en-US" dirty="0"/>
              <a:t>データ表示</a:t>
            </a:r>
            <a:endParaRPr kumimoji="1" lang="en-US" altLang="ja-JP" dirty="0"/>
          </a:p>
          <a:p>
            <a:r>
              <a:rPr kumimoji="1" lang="en-US" altLang="ja-JP" dirty="0"/>
              <a:t>(server)</a:t>
            </a:r>
            <a:endParaRPr kumimoji="1" lang="ja-JP" altLang="en-US" dirty="0"/>
          </a:p>
        </p:txBody>
      </p:sp>
      <p:cxnSp>
        <p:nvCxnSpPr>
          <p:cNvPr id="11" name="直線矢印コネクタ 10">
            <a:extLst>
              <a:ext uri="{FF2B5EF4-FFF2-40B4-BE49-F238E27FC236}">
                <a16:creationId xmlns:a16="http://schemas.microsoft.com/office/drawing/2014/main" id="{6369C28B-5FFC-B5F0-58C2-E447AB204826}"/>
              </a:ext>
            </a:extLst>
          </p:cNvPr>
          <p:cNvCxnSpPr>
            <a:cxnSpLocks/>
            <a:stCxn id="6" idx="3"/>
            <a:endCxn id="5" idx="0"/>
          </p:cNvCxnSpPr>
          <p:nvPr/>
        </p:nvCxnSpPr>
        <p:spPr>
          <a:xfrm>
            <a:off x="6527968" y="2777539"/>
            <a:ext cx="1282885" cy="698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ED229AC5-4C3D-6F91-1EBD-9C4B94BAA815}"/>
              </a:ext>
            </a:extLst>
          </p:cNvPr>
          <p:cNvCxnSpPr>
            <a:cxnSpLocks/>
            <a:stCxn id="7" idx="3"/>
            <a:endCxn id="5" idx="2"/>
          </p:cNvCxnSpPr>
          <p:nvPr/>
        </p:nvCxnSpPr>
        <p:spPr>
          <a:xfrm flipV="1">
            <a:off x="6572250" y="4487371"/>
            <a:ext cx="1238603" cy="53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024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C18BB-E3DC-4C68-A6E2-DBAA88BA7154}"/>
              </a:ext>
            </a:extLst>
          </p:cNvPr>
          <p:cNvSpPr>
            <a:spLocks noGrp="1"/>
          </p:cNvSpPr>
          <p:nvPr>
            <p:ph type="title"/>
          </p:nvPr>
        </p:nvSpPr>
        <p:spPr/>
        <p:txBody>
          <a:bodyPr/>
          <a:lstStyle/>
          <a:p>
            <a:r>
              <a:rPr lang="ja-JP" altLang="en-US" dirty="0"/>
              <a:t>オープンデータアプリサンプル（１）</a:t>
            </a:r>
            <a:endParaRPr kumimoji="1" lang="ja-JP" altLang="en-US" dirty="0"/>
          </a:p>
        </p:txBody>
      </p:sp>
      <p:sp>
        <p:nvSpPr>
          <p:cNvPr id="3" name="コンテンツ プレースホルダー 2">
            <a:extLst>
              <a:ext uri="{FF2B5EF4-FFF2-40B4-BE49-F238E27FC236}">
                <a16:creationId xmlns:a16="http://schemas.microsoft.com/office/drawing/2014/main" id="{C740B2F4-4E17-48E3-BBD0-F43DF94EE6DF}"/>
              </a:ext>
            </a:extLst>
          </p:cNvPr>
          <p:cNvSpPr>
            <a:spLocks noGrp="1"/>
          </p:cNvSpPr>
          <p:nvPr>
            <p:ph idx="1"/>
          </p:nvPr>
        </p:nvSpPr>
        <p:spPr>
          <a:xfrm>
            <a:off x="633845" y="1828801"/>
            <a:ext cx="7051745" cy="4351337"/>
          </a:xfrm>
        </p:spPr>
        <p:txBody>
          <a:bodyPr>
            <a:normAutofit/>
          </a:bodyPr>
          <a:lstStyle/>
          <a:p>
            <a:r>
              <a:rPr kumimoji="1" lang="ja-JP" altLang="en-US" dirty="0"/>
              <a:t>以下のコマンドを実行してサンプルアプリをダウンロード</a:t>
            </a:r>
            <a:endParaRPr kumimoji="1" lang="en-US" altLang="ja-JP" dirty="0"/>
          </a:p>
          <a:p>
            <a:r>
              <a:rPr lang="en-US" altLang="ja-JP" sz="1800" dirty="0">
                <a:effectLst/>
                <a:latin typeface="inherit"/>
                <a:ea typeface="ＭＳ Ｐゴシック" panose="020B0600070205080204" pitchFamily="50" charset="-128"/>
                <a:cs typeface="ＭＳ Ｐゴシック" panose="020B0600070205080204" pitchFamily="50" charset="-128"/>
              </a:rPr>
              <a:t> git clone https://github.com/tt-hasegawa/OpenDataCollector.git</a:t>
            </a:r>
            <a:endParaRPr lang="en-US" altLang="ja-JP" sz="1800" u="sng" dirty="0">
              <a:solidFill>
                <a:srgbClr val="0000FF"/>
              </a:solidFill>
              <a:effectLst/>
              <a:latin typeface="inherit"/>
              <a:ea typeface="ＭＳ Ｐゴシック" panose="020B0600070205080204" pitchFamily="50" charset="-128"/>
              <a:cs typeface="ＭＳ Ｐゴシック" panose="020B0600070205080204" pitchFamily="50" charset="-128"/>
            </a:endParaRPr>
          </a:p>
          <a:p>
            <a:r>
              <a:rPr lang="ja-JP" altLang="en-US" sz="1800" dirty="0">
                <a:effectLst/>
                <a:latin typeface="inherit"/>
                <a:ea typeface="ＭＳ Ｐゴシック" panose="020B0600070205080204" pitchFamily="50" charset="-128"/>
                <a:cs typeface="ＭＳ Ｐゴシック" panose="020B0600070205080204" pitchFamily="50" charset="-128"/>
              </a:rPr>
              <a:t>依存ライブラリをダウンロード</a:t>
            </a:r>
            <a:endParaRPr lang="en-US" altLang="ja-JP" sz="1800" dirty="0">
              <a:effectLst/>
              <a:latin typeface="inherit"/>
              <a:ea typeface="ＭＳ Ｐゴシック" panose="020B0600070205080204" pitchFamily="50" charset="-128"/>
              <a:cs typeface="ＭＳ Ｐゴシック" panose="020B0600070205080204" pitchFamily="50" charset="-128"/>
            </a:endParaRPr>
          </a:p>
          <a:p>
            <a:pPr lvl="1"/>
            <a:r>
              <a:rPr lang="en-US" altLang="ja-JP" sz="1500" dirty="0">
                <a:latin typeface="inherit"/>
                <a:ea typeface="ＭＳ Ｐゴシック" panose="020B0600070205080204" pitchFamily="50" charset="-128"/>
                <a:cs typeface="ＭＳ Ｐゴシック" panose="020B0600070205080204" pitchFamily="50" charset="-128"/>
              </a:rPr>
              <a:t>cd </a:t>
            </a:r>
            <a:r>
              <a:rPr lang="en-US" altLang="ja-JP" sz="1500" dirty="0" err="1">
                <a:latin typeface="inherit"/>
                <a:ea typeface="ＭＳ Ｐゴシック" panose="020B0600070205080204" pitchFamily="50" charset="-128"/>
                <a:cs typeface="ＭＳ Ｐゴシック" panose="020B0600070205080204" pitchFamily="50" charset="-128"/>
              </a:rPr>
              <a:t>OpenDataCollector</a:t>
            </a:r>
            <a:endParaRPr lang="en-US" altLang="ja-JP" sz="1500" dirty="0">
              <a:latin typeface="inherit"/>
              <a:ea typeface="ＭＳ Ｐゴシック" panose="020B0600070205080204" pitchFamily="50" charset="-128"/>
              <a:cs typeface="ＭＳ Ｐゴシック" panose="020B0600070205080204" pitchFamily="50" charset="-128"/>
            </a:endParaRPr>
          </a:p>
          <a:p>
            <a:pPr lvl="1"/>
            <a:r>
              <a:rPr lang="en-US" altLang="ja-JP" sz="1500" dirty="0">
                <a:latin typeface="inherit"/>
                <a:ea typeface="ＭＳ Ｐゴシック" panose="020B0600070205080204" pitchFamily="50" charset="-128"/>
                <a:cs typeface="ＭＳ Ｐゴシック" panose="020B0600070205080204" pitchFamily="50" charset="-128"/>
              </a:rPr>
              <a:t>c</a:t>
            </a:r>
            <a:r>
              <a:rPr lang="en-US" altLang="ja-JP" sz="1500" dirty="0">
                <a:effectLst/>
                <a:latin typeface="inherit"/>
                <a:ea typeface="ＭＳ Ｐゴシック" panose="020B0600070205080204" pitchFamily="50" charset="-128"/>
                <a:cs typeface="ＭＳ Ｐゴシック" panose="020B0600070205080204" pitchFamily="50" charset="-128"/>
              </a:rPr>
              <a:t>d client</a:t>
            </a:r>
          </a:p>
          <a:p>
            <a:pPr lvl="1"/>
            <a:r>
              <a:rPr lang="en-US" altLang="ja-JP" sz="1500" dirty="0">
                <a:latin typeface="inherit"/>
                <a:ea typeface="ＭＳ Ｐゴシック" panose="020B0600070205080204" pitchFamily="50" charset="-128"/>
                <a:cs typeface="ＭＳ Ｐゴシック" panose="020B0600070205080204" pitchFamily="50" charset="-128"/>
              </a:rPr>
              <a:t>pip install –r requirements.txt</a:t>
            </a:r>
          </a:p>
          <a:p>
            <a:pPr lvl="1"/>
            <a:r>
              <a:rPr lang="en-US" altLang="ja-JP" sz="1500" dirty="0">
                <a:latin typeface="inherit"/>
                <a:ea typeface="ＭＳ Ｐゴシック" panose="020B0600070205080204" pitchFamily="50" charset="-128"/>
                <a:cs typeface="ＭＳ Ｐゴシック" panose="020B0600070205080204" pitchFamily="50" charset="-128"/>
              </a:rPr>
              <a:t>c</a:t>
            </a:r>
            <a:r>
              <a:rPr lang="en-US" altLang="ja-JP" sz="1500" dirty="0">
                <a:effectLst/>
                <a:latin typeface="inherit"/>
                <a:ea typeface="ＭＳ Ｐゴシック" panose="020B0600070205080204" pitchFamily="50" charset="-128"/>
                <a:cs typeface="ＭＳ Ｐゴシック" panose="020B0600070205080204" pitchFamily="50" charset="-128"/>
              </a:rPr>
              <a:t>d ..\server</a:t>
            </a:r>
          </a:p>
          <a:p>
            <a:pPr lvl="1"/>
            <a:r>
              <a:rPr lang="en-US" altLang="ja-JP" sz="1500" dirty="0">
                <a:latin typeface="inherit"/>
                <a:ea typeface="ＭＳ Ｐゴシック" panose="020B0600070205080204" pitchFamily="50" charset="-128"/>
                <a:cs typeface="ＭＳ Ｐゴシック" panose="020B0600070205080204" pitchFamily="50" charset="-128"/>
              </a:rPr>
              <a:t>pip install –r requirements.txt</a:t>
            </a:r>
          </a:p>
          <a:p>
            <a:pPr lvl="1"/>
            <a:endParaRPr lang="en-US" altLang="ja-JP" sz="1500" dirty="0">
              <a:effectLst/>
              <a:latin typeface="inherit"/>
              <a:ea typeface="ＭＳ Ｐゴシック" panose="020B0600070205080204" pitchFamily="50" charset="-128"/>
              <a:cs typeface="ＭＳ Ｐゴシック" panose="020B0600070205080204" pitchFamily="50" charset="-128"/>
            </a:endParaRPr>
          </a:p>
          <a:p>
            <a:pPr lvl="1"/>
            <a:endParaRPr lang="en-US" altLang="ja-JP" sz="1500" dirty="0">
              <a:effectLst/>
              <a:latin typeface="inherit"/>
              <a:ea typeface="ＭＳ Ｐゴシック" panose="020B0600070205080204" pitchFamily="50" charset="-128"/>
              <a:cs typeface="ＭＳ Ｐゴシック" panose="020B0600070205080204" pitchFamily="50" charset="-128"/>
            </a:endParaRPr>
          </a:p>
          <a:p>
            <a:pPr lvl="2"/>
            <a:endParaRPr lang="en-US" altLang="ja-JP" sz="1200" dirty="0">
              <a:effectLst/>
              <a:latin typeface="inherit"/>
              <a:ea typeface="ＭＳ Ｐゴシック" panose="020B0600070205080204" pitchFamily="50" charset="-128"/>
              <a:cs typeface="ＭＳ Ｐゴシック" panose="020B0600070205080204" pitchFamily="50" charset="-128"/>
            </a:endParaRPr>
          </a:p>
          <a:p>
            <a:pPr lvl="1"/>
            <a:endParaRPr lang="en-US" altLang="ja-JP" sz="1500" dirty="0">
              <a:latin typeface="inherit"/>
              <a:ea typeface="ＭＳ Ｐゴシック" panose="020B0600070205080204" pitchFamily="50" charset="-128"/>
              <a:cs typeface="Times New Roman" panose="02020603050405020304" pitchFamily="18" charset="0"/>
            </a:endParaRPr>
          </a:p>
        </p:txBody>
      </p:sp>
    </p:spTree>
    <p:extLst>
      <p:ext uri="{BB962C8B-B14F-4D97-AF65-F5344CB8AC3E}">
        <p14:creationId xmlns:p14="http://schemas.microsoft.com/office/powerpoint/2010/main" val="822086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C18BB-E3DC-4C68-A6E2-DBAA88BA7154}"/>
              </a:ext>
            </a:extLst>
          </p:cNvPr>
          <p:cNvSpPr>
            <a:spLocks noGrp="1"/>
          </p:cNvSpPr>
          <p:nvPr>
            <p:ph type="title"/>
          </p:nvPr>
        </p:nvSpPr>
        <p:spPr/>
        <p:txBody>
          <a:bodyPr/>
          <a:lstStyle/>
          <a:p>
            <a:r>
              <a:rPr lang="ja-JP" altLang="en-US" dirty="0"/>
              <a:t>オープンデータアプリサンプル（２）</a:t>
            </a:r>
            <a:endParaRPr kumimoji="1" lang="ja-JP" altLang="en-US" dirty="0"/>
          </a:p>
        </p:txBody>
      </p:sp>
      <p:sp>
        <p:nvSpPr>
          <p:cNvPr id="3" name="コンテンツ プレースホルダー 2">
            <a:extLst>
              <a:ext uri="{FF2B5EF4-FFF2-40B4-BE49-F238E27FC236}">
                <a16:creationId xmlns:a16="http://schemas.microsoft.com/office/drawing/2014/main" id="{C740B2F4-4E17-48E3-BBD0-F43DF94EE6DF}"/>
              </a:ext>
            </a:extLst>
          </p:cNvPr>
          <p:cNvSpPr>
            <a:spLocks noGrp="1"/>
          </p:cNvSpPr>
          <p:nvPr>
            <p:ph idx="1"/>
          </p:nvPr>
        </p:nvSpPr>
        <p:spPr>
          <a:xfrm>
            <a:off x="633845" y="1828801"/>
            <a:ext cx="7051745" cy="4351337"/>
          </a:xfrm>
        </p:spPr>
        <p:txBody>
          <a:bodyPr>
            <a:normAutofit/>
          </a:bodyPr>
          <a:lstStyle/>
          <a:p>
            <a:r>
              <a:rPr lang="ja-JP" altLang="en-US" sz="1800" dirty="0">
                <a:effectLst/>
                <a:latin typeface="inherit"/>
                <a:ea typeface="ＭＳ Ｐゴシック" panose="020B0600070205080204" pitchFamily="50" charset="-128"/>
                <a:cs typeface="ＭＳ Ｐゴシック" panose="020B0600070205080204" pitchFamily="50" charset="-128"/>
              </a:rPr>
              <a:t>次のコマンドでローカル実行できます。</a:t>
            </a:r>
            <a:endParaRPr lang="en-US" altLang="ja-JP" sz="1800" dirty="0">
              <a:effectLst/>
              <a:latin typeface="inherit"/>
              <a:ea typeface="ＭＳ Ｐゴシック" panose="020B0600070205080204" pitchFamily="50" charset="-128"/>
              <a:cs typeface="ＭＳ Ｐゴシック" panose="020B0600070205080204" pitchFamily="50" charset="-128"/>
            </a:endParaRPr>
          </a:p>
          <a:p>
            <a:r>
              <a:rPr lang="ja-JP" altLang="en-US" sz="1800" dirty="0">
                <a:effectLst/>
                <a:latin typeface="inherit"/>
                <a:ea typeface="ＭＳ Ｐゴシック" panose="020B0600070205080204" pitchFamily="50" charset="-128"/>
                <a:cs typeface="ＭＳ Ｐゴシック" panose="020B0600070205080204" pitchFamily="50" charset="-128"/>
              </a:rPr>
              <a:t>サーバアプリ起動</a:t>
            </a:r>
            <a:endParaRPr lang="en-US" altLang="ja-JP" sz="1800" dirty="0">
              <a:effectLst/>
              <a:latin typeface="inherit"/>
              <a:ea typeface="ＭＳ Ｐゴシック" panose="020B0600070205080204" pitchFamily="50" charset="-128"/>
              <a:cs typeface="ＭＳ Ｐゴシック" panose="020B0600070205080204" pitchFamily="50" charset="-128"/>
            </a:endParaRPr>
          </a:p>
          <a:p>
            <a:pPr lvl="1"/>
            <a:r>
              <a:rPr lang="en-US" altLang="ja-JP" sz="1500" dirty="0">
                <a:latin typeface="inherit"/>
                <a:ea typeface="ＭＳ Ｐゴシック" panose="020B0600070205080204" pitchFamily="50" charset="-128"/>
                <a:cs typeface="ＭＳ Ｐゴシック" panose="020B0600070205080204" pitchFamily="50" charset="-128"/>
              </a:rPr>
              <a:t>Server</a:t>
            </a:r>
            <a:r>
              <a:rPr lang="ja-JP" altLang="en-US" sz="1500" dirty="0">
                <a:latin typeface="inherit"/>
                <a:ea typeface="ＭＳ Ｐゴシック" panose="020B0600070205080204" pitchFamily="50" charset="-128"/>
                <a:cs typeface="ＭＳ Ｐゴシック" panose="020B0600070205080204" pitchFamily="50" charset="-128"/>
              </a:rPr>
              <a:t>フォルダに移動します。</a:t>
            </a:r>
            <a:endParaRPr lang="en-US" altLang="ja-JP" sz="1500" dirty="0">
              <a:effectLst/>
              <a:latin typeface="inherit"/>
              <a:ea typeface="ＭＳ Ｐゴシック" panose="020B0600070205080204" pitchFamily="50" charset="-128"/>
              <a:cs typeface="ＭＳ Ｐゴシック" panose="020B0600070205080204" pitchFamily="50" charset="-128"/>
            </a:endParaRPr>
          </a:p>
          <a:p>
            <a:pPr lvl="1"/>
            <a:r>
              <a:rPr lang="en-US" altLang="ja-JP" sz="1500" dirty="0">
                <a:effectLst/>
                <a:latin typeface="inherit"/>
                <a:ea typeface="ＭＳ Ｐゴシック" panose="020B0600070205080204" pitchFamily="50" charset="-128"/>
                <a:cs typeface="ＭＳ Ｐゴシック" panose="020B0600070205080204" pitchFamily="50" charset="-128"/>
              </a:rPr>
              <a:t>python </a:t>
            </a:r>
            <a:r>
              <a:rPr lang="en-US" altLang="ja-JP" sz="1500" dirty="0">
                <a:latin typeface="inherit"/>
                <a:ea typeface="ＭＳ Ｐゴシック" panose="020B0600070205080204" pitchFamily="50" charset="-128"/>
                <a:cs typeface="ＭＳ Ｐゴシック" panose="020B0600070205080204" pitchFamily="50" charset="-128"/>
              </a:rPr>
              <a:t>S</a:t>
            </a:r>
            <a:r>
              <a:rPr lang="en-US" altLang="ja-JP" sz="1500" dirty="0">
                <a:effectLst/>
                <a:latin typeface="inherit"/>
                <a:ea typeface="ＭＳ Ｐゴシック" panose="020B0600070205080204" pitchFamily="50" charset="-128"/>
                <a:cs typeface="ＭＳ Ｐゴシック" panose="020B0600070205080204" pitchFamily="50" charset="-128"/>
              </a:rPr>
              <a:t>impleServer.py</a:t>
            </a:r>
          </a:p>
          <a:p>
            <a:pPr lvl="1"/>
            <a:r>
              <a:rPr lang="ja-JP" altLang="en-US" sz="1500" dirty="0">
                <a:latin typeface="inherit"/>
                <a:ea typeface="ＭＳ Ｐゴシック" panose="020B0600070205080204" pitchFamily="50" charset="-128"/>
                <a:cs typeface="ＭＳ Ｐゴシック" panose="020B0600070205080204" pitchFamily="50" charset="-128"/>
              </a:rPr>
              <a:t>サーバが起動します。</a:t>
            </a:r>
            <a:endParaRPr lang="en-US" altLang="ja-JP" sz="1500" dirty="0">
              <a:effectLst/>
              <a:latin typeface="inherit"/>
              <a:ea typeface="ＭＳ Ｐゴシック" panose="020B0600070205080204" pitchFamily="50" charset="-128"/>
              <a:cs typeface="ＭＳ Ｐゴシック" panose="020B0600070205080204" pitchFamily="50" charset="-128"/>
            </a:endParaRPr>
          </a:p>
          <a:p>
            <a:pPr lvl="1"/>
            <a:r>
              <a:rPr lang="ja-JP" altLang="en-US" sz="1500" dirty="0">
                <a:effectLst/>
                <a:latin typeface="inherit"/>
                <a:ea typeface="ＭＳ Ｐゴシック" panose="020B0600070205080204" pitchFamily="50" charset="-128"/>
                <a:cs typeface="ＭＳ Ｐゴシック" panose="020B0600070205080204" pitchFamily="50" charset="-128"/>
              </a:rPr>
              <a:t>→</a:t>
            </a:r>
            <a:r>
              <a:rPr lang="en-US" altLang="ja-JP" sz="1500" dirty="0">
                <a:effectLst/>
                <a:latin typeface="inherit"/>
                <a:ea typeface="ＭＳ Ｐゴシック" panose="020B0600070205080204" pitchFamily="50" charset="-128"/>
                <a:cs typeface="ＭＳ Ｐゴシック" panose="020B0600070205080204" pitchFamily="50" charset="-128"/>
              </a:rPr>
              <a:t>http://localhost:3000</a:t>
            </a:r>
            <a:r>
              <a:rPr lang="ja-JP" altLang="en-US" sz="1500" dirty="0">
                <a:effectLst/>
                <a:latin typeface="inherit"/>
                <a:ea typeface="ＭＳ Ｐゴシック" panose="020B0600070205080204" pitchFamily="50" charset="-128"/>
                <a:cs typeface="ＭＳ Ｐゴシック" panose="020B0600070205080204" pitchFamily="50" charset="-128"/>
              </a:rPr>
              <a:t>　にアクセスすると</a:t>
            </a:r>
            <a:r>
              <a:rPr lang="en-US" altLang="ja-JP" sz="1500" dirty="0">
                <a:effectLst/>
                <a:latin typeface="inherit"/>
                <a:ea typeface="ＭＳ Ｐゴシック" panose="020B0600070205080204" pitchFamily="50" charset="-128"/>
                <a:cs typeface="ＭＳ Ｐゴシック" panose="020B0600070205080204" pitchFamily="50" charset="-128"/>
              </a:rPr>
              <a:t>Web</a:t>
            </a:r>
            <a:r>
              <a:rPr lang="ja-JP" altLang="en-US" sz="1500" dirty="0">
                <a:effectLst/>
                <a:latin typeface="inherit"/>
                <a:ea typeface="ＭＳ Ｐゴシック" panose="020B0600070205080204" pitchFamily="50" charset="-128"/>
                <a:cs typeface="ＭＳ Ｐゴシック" panose="020B0600070205080204" pitchFamily="50" charset="-128"/>
              </a:rPr>
              <a:t>が表示されます。</a:t>
            </a:r>
            <a:endParaRPr lang="en-US" altLang="ja-JP" sz="1500" dirty="0">
              <a:effectLst/>
              <a:latin typeface="inherit"/>
              <a:ea typeface="ＭＳ Ｐゴシック" panose="020B0600070205080204" pitchFamily="50" charset="-128"/>
              <a:cs typeface="ＭＳ Ｐゴシック" panose="020B0600070205080204" pitchFamily="50" charset="-128"/>
            </a:endParaRPr>
          </a:p>
          <a:p>
            <a:r>
              <a:rPr lang="ja-JP" altLang="en-US" sz="1800" dirty="0">
                <a:latin typeface="inherit"/>
                <a:ea typeface="ＭＳ Ｐゴシック" panose="020B0600070205080204" pitchFamily="50" charset="-128"/>
                <a:cs typeface="ＭＳ Ｐゴシック" panose="020B0600070205080204" pitchFamily="50" charset="-128"/>
              </a:rPr>
              <a:t>クライアントアプリ起動</a:t>
            </a:r>
            <a:endParaRPr lang="en-US" altLang="ja-JP" sz="1800" dirty="0">
              <a:latin typeface="inherit"/>
              <a:ea typeface="ＭＳ Ｐゴシック" panose="020B0600070205080204" pitchFamily="50" charset="-128"/>
              <a:cs typeface="ＭＳ Ｐゴシック" panose="020B0600070205080204" pitchFamily="50" charset="-128"/>
            </a:endParaRPr>
          </a:p>
          <a:p>
            <a:pPr lvl="1"/>
            <a:r>
              <a:rPr lang="en-US" altLang="ja-JP" sz="1500" dirty="0">
                <a:effectLst/>
                <a:latin typeface="inherit"/>
                <a:ea typeface="ＭＳ Ｐゴシック" panose="020B0600070205080204" pitchFamily="50" charset="-128"/>
                <a:cs typeface="ＭＳ Ｐゴシック" panose="020B0600070205080204" pitchFamily="50" charset="-128"/>
              </a:rPr>
              <a:t>Client</a:t>
            </a:r>
            <a:r>
              <a:rPr lang="ja-JP" altLang="en-US" sz="1500" dirty="0">
                <a:effectLst/>
                <a:latin typeface="inherit"/>
                <a:ea typeface="ＭＳ Ｐゴシック" panose="020B0600070205080204" pitchFamily="50" charset="-128"/>
                <a:cs typeface="ＭＳ Ｐゴシック" panose="020B0600070205080204" pitchFamily="50" charset="-128"/>
              </a:rPr>
              <a:t>フォルダに移動します。</a:t>
            </a:r>
            <a:endParaRPr lang="en-US" altLang="ja-JP" sz="1500" dirty="0">
              <a:effectLst/>
              <a:latin typeface="inherit"/>
              <a:ea typeface="ＭＳ Ｐゴシック" panose="020B0600070205080204" pitchFamily="50" charset="-128"/>
              <a:cs typeface="ＭＳ Ｐゴシック" panose="020B0600070205080204" pitchFamily="50" charset="-128"/>
            </a:endParaRPr>
          </a:p>
          <a:p>
            <a:pPr lvl="1"/>
            <a:r>
              <a:rPr lang="en-US" altLang="ja-JP" sz="1500" dirty="0">
                <a:latin typeface="inherit"/>
                <a:ea typeface="ＭＳ Ｐゴシック" panose="020B0600070205080204" pitchFamily="50" charset="-128"/>
                <a:cs typeface="ＭＳ Ｐゴシック" panose="020B0600070205080204" pitchFamily="50" charset="-128"/>
              </a:rPr>
              <a:t>python DoCollect.py</a:t>
            </a:r>
          </a:p>
          <a:p>
            <a:pPr lvl="1"/>
            <a:r>
              <a:rPr lang="ja-JP" altLang="en-US" sz="1500" dirty="0">
                <a:effectLst/>
                <a:latin typeface="inherit"/>
                <a:ea typeface="ＭＳ Ｐゴシック" panose="020B0600070205080204" pitchFamily="50" charset="-128"/>
                <a:cs typeface="ＭＳ Ｐゴシック" panose="020B0600070205080204" pitchFamily="50" charset="-128"/>
              </a:rPr>
              <a:t>→オープンデータを収集して、サーバにアップロードします。</a:t>
            </a:r>
            <a:endParaRPr lang="en-US" altLang="ja-JP" sz="1500" dirty="0">
              <a:effectLst/>
              <a:latin typeface="inherit"/>
              <a:ea typeface="ＭＳ Ｐゴシック" panose="020B0600070205080204" pitchFamily="50" charset="-128"/>
              <a:cs typeface="ＭＳ Ｐゴシック" panose="020B0600070205080204" pitchFamily="50" charset="-128"/>
            </a:endParaRPr>
          </a:p>
          <a:p>
            <a:r>
              <a:rPr lang="ja-JP" altLang="en-US" sz="1800" dirty="0">
                <a:latin typeface="inherit"/>
                <a:ea typeface="ＭＳ Ｐゴシック" panose="020B0600070205080204" pitchFamily="50" charset="-128"/>
                <a:cs typeface="ＭＳ Ｐゴシック" panose="020B0600070205080204" pitchFamily="50" charset="-128"/>
              </a:rPr>
              <a:t>サーバアプリを再度参照</a:t>
            </a:r>
            <a:endParaRPr lang="en-US" altLang="ja-JP" sz="1800" dirty="0">
              <a:latin typeface="inherit"/>
              <a:ea typeface="ＭＳ Ｐゴシック" panose="020B0600070205080204" pitchFamily="50" charset="-128"/>
              <a:cs typeface="ＭＳ Ｐゴシック" panose="020B0600070205080204" pitchFamily="50" charset="-128"/>
            </a:endParaRPr>
          </a:p>
          <a:p>
            <a:pPr lvl="1"/>
            <a:r>
              <a:rPr lang="ja-JP" altLang="en-US" sz="1500" dirty="0">
                <a:effectLst/>
                <a:latin typeface="inherit"/>
                <a:ea typeface="ＭＳ Ｐゴシック" panose="020B0600070205080204" pitchFamily="50" charset="-128"/>
                <a:cs typeface="ＭＳ Ｐゴシック" panose="020B0600070205080204" pitchFamily="50" charset="-128"/>
              </a:rPr>
              <a:t>→</a:t>
            </a:r>
            <a:r>
              <a:rPr lang="en-US" altLang="ja-JP" sz="1500" dirty="0">
                <a:effectLst/>
                <a:latin typeface="inherit"/>
                <a:ea typeface="ＭＳ Ｐゴシック" panose="020B0600070205080204" pitchFamily="50" charset="-128"/>
                <a:cs typeface="ＭＳ Ｐゴシック" panose="020B0600070205080204" pitchFamily="50" charset="-128"/>
              </a:rPr>
              <a:t>http://localhost:3000</a:t>
            </a:r>
            <a:r>
              <a:rPr lang="ja-JP" altLang="en-US" sz="1500" dirty="0">
                <a:effectLst/>
                <a:latin typeface="inherit"/>
                <a:ea typeface="ＭＳ Ｐゴシック" panose="020B0600070205080204" pitchFamily="50" charset="-128"/>
                <a:cs typeface="ＭＳ Ｐゴシック" panose="020B0600070205080204" pitchFamily="50" charset="-128"/>
              </a:rPr>
              <a:t>　にアクセスするとアップロードされたデータが表示されます。</a:t>
            </a:r>
            <a:endParaRPr lang="en-US" altLang="ja-JP" sz="1500" dirty="0">
              <a:effectLst/>
              <a:latin typeface="inherit"/>
              <a:ea typeface="ＭＳ Ｐゴシック" panose="020B0600070205080204" pitchFamily="50" charset="-128"/>
              <a:cs typeface="ＭＳ Ｐゴシック" panose="020B0600070205080204" pitchFamily="50" charset="-128"/>
            </a:endParaRPr>
          </a:p>
          <a:p>
            <a:pPr lvl="2"/>
            <a:endParaRPr lang="en-US" altLang="ja-JP" sz="1200" dirty="0">
              <a:effectLst/>
              <a:latin typeface="inherit"/>
              <a:ea typeface="ＭＳ Ｐゴシック" panose="020B0600070205080204" pitchFamily="50" charset="-128"/>
              <a:cs typeface="ＭＳ Ｐゴシック" panose="020B0600070205080204" pitchFamily="50" charset="-128"/>
            </a:endParaRPr>
          </a:p>
          <a:p>
            <a:pPr lvl="1"/>
            <a:endParaRPr lang="en-US" altLang="ja-JP" sz="1500" dirty="0">
              <a:latin typeface="inherit"/>
              <a:ea typeface="ＭＳ Ｐゴシック" panose="020B0600070205080204" pitchFamily="50" charset="-128"/>
              <a:cs typeface="Times New Roman" panose="02020603050405020304" pitchFamily="18" charset="0"/>
            </a:endParaRPr>
          </a:p>
        </p:txBody>
      </p:sp>
    </p:spTree>
    <p:extLst>
      <p:ext uri="{BB962C8B-B14F-4D97-AF65-F5344CB8AC3E}">
        <p14:creationId xmlns:p14="http://schemas.microsoft.com/office/powerpoint/2010/main" val="815711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F75E2D5-761F-414F-6417-6FCDF9019805}"/>
              </a:ext>
            </a:extLst>
          </p:cNvPr>
          <p:cNvSpPr>
            <a:spLocks noGrp="1"/>
          </p:cNvSpPr>
          <p:nvPr>
            <p:ph type="title"/>
          </p:nvPr>
        </p:nvSpPr>
        <p:spPr/>
        <p:txBody>
          <a:bodyPr/>
          <a:lstStyle/>
          <a:p>
            <a:r>
              <a:rPr lang="en-US" altLang="ja-JP" dirty="0"/>
              <a:t>IoT</a:t>
            </a:r>
            <a:r>
              <a:rPr lang="ja-JP" altLang="en-US" dirty="0"/>
              <a:t>サンプル編</a:t>
            </a:r>
          </a:p>
        </p:txBody>
      </p:sp>
      <p:sp>
        <p:nvSpPr>
          <p:cNvPr id="5" name="テキスト プレースホルダー 4">
            <a:extLst>
              <a:ext uri="{FF2B5EF4-FFF2-40B4-BE49-F238E27FC236}">
                <a16:creationId xmlns:a16="http://schemas.microsoft.com/office/drawing/2014/main" id="{7DFB5C61-0B18-28B5-9E56-14D2BAC9360E}"/>
              </a:ext>
            </a:extLst>
          </p:cNvPr>
          <p:cNvSpPr>
            <a:spLocks noGrp="1"/>
          </p:cNvSpPr>
          <p:nvPr>
            <p:ph type="body" idx="1"/>
          </p:nvPr>
        </p:nvSpPr>
        <p:spPr/>
        <p:txBody>
          <a:bodyPr/>
          <a:lstStyle/>
          <a:p>
            <a:r>
              <a:rPr lang="en-US" altLang="ja-JP" dirty="0"/>
              <a:t>IoT</a:t>
            </a:r>
            <a:r>
              <a:rPr lang="ja-JP" altLang="en-US" dirty="0"/>
              <a:t>デバイス＋センサーから</a:t>
            </a:r>
            <a:r>
              <a:rPr lang="en-US" altLang="ja-JP" dirty="0"/>
              <a:t>Web</a:t>
            </a:r>
            <a:r>
              <a:rPr lang="ja-JP" altLang="en-US" dirty="0"/>
              <a:t>連携するアプリの開発</a:t>
            </a:r>
          </a:p>
        </p:txBody>
      </p:sp>
    </p:spTree>
    <p:extLst>
      <p:ext uri="{BB962C8B-B14F-4D97-AF65-F5344CB8AC3E}">
        <p14:creationId xmlns:p14="http://schemas.microsoft.com/office/powerpoint/2010/main" val="1742898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79E0DF-9879-4B1F-BD5E-0AC47582CEE3}"/>
              </a:ext>
            </a:extLst>
          </p:cNvPr>
          <p:cNvSpPr>
            <a:spLocks noGrp="1"/>
          </p:cNvSpPr>
          <p:nvPr>
            <p:ph type="title"/>
          </p:nvPr>
        </p:nvSpPr>
        <p:spPr/>
        <p:txBody>
          <a:bodyPr/>
          <a:lstStyle/>
          <a:p>
            <a:r>
              <a:rPr kumimoji="1" lang="en-US" altLang="ja-JP" dirty="0"/>
              <a:t>M5AtomU</a:t>
            </a:r>
            <a:r>
              <a:rPr kumimoji="1" lang="ja-JP" altLang="en-US" dirty="0"/>
              <a:t>とは</a:t>
            </a:r>
          </a:p>
        </p:txBody>
      </p:sp>
      <p:sp>
        <p:nvSpPr>
          <p:cNvPr id="3" name="コンテンツ プレースホルダー 2">
            <a:extLst>
              <a:ext uri="{FF2B5EF4-FFF2-40B4-BE49-F238E27FC236}">
                <a16:creationId xmlns:a16="http://schemas.microsoft.com/office/drawing/2014/main" id="{2E9211EE-5682-4D57-8E8D-C7F5E1A78E3A}"/>
              </a:ext>
            </a:extLst>
          </p:cNvPr>
          <p:cNvSpPr>
            <a:spLocks noGrp="1"/>
          </p:cNvSpPr>
          <p:nvPr>
            <p:ph sz="half" idx="1"/>
          </p:nvPr>
        </p:nvSpPr>
        <p:spPr/>
        <p:txBody>
          <a:bodyPr>
            <a:normAutofit/>
          </a:bodyPr>
          <a:lstStyle/>
          <a:p>
            <a:pPr>
              <a:spcAft>
                <a:spcPts val="400"/>
              </a:spcAft>
            </a:pP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M5AtomU</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は</a:t>
            </a: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M5Stack</a:t>
            </a:r>
            <a:r>
              <a:rPr lang="ja-JP" altLang="en-US" sz="1800" dirty="0">
                <a:effectLst/>
                <a:latin typeface="游明朝" panose="02020400000000000000" pitchFamily="18" charset="-128"/>
                <a:ea typeface="游明朝" panose="02020400000000000000" pitchFamily="18" charset="-128"/>
                <a:cs typeface="Times New Roman" panose="02020603050405020304" pitchFamily="18" charset="0"/>
              </a:rPr>
              <a:t>と呼ばれる</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小型のプログラマブルマイコン</a:t>
            </a:r>
            <a:r>
              <a:rPr lang="ja-JP" altLang="en-US" sz="1800" dirty="0">
                <a:effectLst/>
                <a:latin typeface="游明朝" panose="02020400000000000000" pitchFamily="18" charset="-128"/>
                <a:ea typeface="游明朝" panose="02020400000000000000" pitchFamily="18" charset="-128"/>
                <a:cs typeface="Times New Roman" panose="02020603050405020304" pitchFamily="18" charset="0"/>
              </a:rPr>
              <a:t>シリーズの一つ</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です。</a:t>
            </a:r>
          </a:p>
          <a:p>
            <a:r>
              <a:rPr lang="en-US" altLang="ja-JP" sz="1800" dirty="0">
                <a:effectLst/>
                <a:ea typeface="游明朝" panose="02020400000000000000" pitchFamily="18" charset="-128"/>
                <a:cs typeface="Times New Roman" panose="02020603050405020304" pitchFamily="18" charset="0"/>
              </a:rPr>
              <a:t>USB Type-A</a:t>
            </a:r>
            <a:r>
              <a:rPr lang="ja-JP" altLang="ja-JP" sz="1800" dirty="0">
                <a:effectLst/>
                <a:ea typeface="游明朝" panose="02020400000000000000" pitchFamily="18" charset="-128"/>
                <a:cs typeface="Times New Roman" panose="02020603050405020304" pitchFamily="18" charset="0"/>
              </a:rPr>
              <a:t>で</a:t>
            </a:r>
            <a:r>
              <a:rPr lang="en-US" altLang="ja-JP" sz="1800" dirty="0">
                <a:effectLst/>
                <a:ea typeface="游明朝" panose="02020400000000000000" pitchFamily="18" charset="-128"/>
                <a:cs typeface="Times New Roman" panose="02020603050405020304" pitchFamily="18" charset="0"/>
              </a:rPr>
              <a:t>PC</a:t>
            </a:r>
            <a:r>
              <a:rPr lang="ja-JP" altLang="ja-JP" sz="1800" dirty="0">
                <a:effectLst/>
                <a:ea typeface="游明朝" panose="02020400000000000000" pitchFamily="18" charset="-128"/>
                <a:cs typeface="Times New Roman" panose="02020603050405020304" pitchFamily="18" charset="0"/>
              </a:rPr>
              <a:t>と接続できます。</a:t>
            </a:r>
            <a:r>
              <a:rPr lang="en-US" altLang="ja-JP" sz="1800" dirty="0" err="1">
                <a:effectLst/>
                <a:ea typeface="游明朝" panose="02020400000000000000" pitchFamily="18" charset="-128"/>
                <a:cs typeface="Times New Roman" panose="02020603050405020304" pitchFamily="18" charset="0"/>
              </a:rPr>
              <a:t>Wifi</a:t>
            </a:r>
            <a:r>
              <a:rPr lang="en-US" altLang="ja-JP" sz="1800" dirty="0">
                <a:effectLst/>
                <a:ea typeface="游明朝" panose="02020400000000000000" pitchFamily="18" charset="-128"/>
                <a:cs typeface="Times New Roman" panose="02020603050405020304" pitchFamily="18" charset="0"/>
              </a:rPr>
              <a:t>/Bluetooth</a:t>
            </a:r>
            <a:r>
              <a:rPr lang="ja-JP" altLang="ja-JP" sz="1800" dirty="0">
                <a:effectLst/>
                <a:ea typeface="游明朝" panose="02020400000000000000" pitchFamily="18" charset="-128"/>
                <a:cs typeface="Times New Roman" panose="02020603050405020304" pitchFamily="18" charset="0"/>
              </a:rPr>
              <a:t>、</a:t>
            </a:r>
            <a:r>
              <a:rPr lang="en-US" altLang="ja-JP" sz="1800" dirty="0">
                <a:effectLst/>
                <a:ea typeface="游明朝" panose="02020400000000000000" pitchFamily="18" charset="-128"/>
                <a:cs typeface="Times New Roman" panose="02020603050405020304" pitchFamily="18" charset="0"/>
              </a:rPr>
              <a:t>LED</a:t>
            </a:r>
            <a:r>
              <a:rPr lang="ja-JP" altLang="en-US" sz="1800" dirty="0">
                <a:effectLst/>
                <a:ea typeface="游明朝" panose="02020400000000000000" pitchFamily="18" charset="-128"/>
                <a:cs typeface="Times New Roman" panose="02020603050405020304" pitchFamily="18" charset="0"/>
              </a:rPr>
              <a:t>ランプ</a:t>
            </a:r>
            <a:r>
              <a:rPr lang="ja-JP" altLang="ja-JP" sz="1800" dirty="0">
                <a:effectLst/>
                <a:ea typeface="游明朝" panose="02020400000000000000" pitchFamily="18" charset="-128"/>
                <a:cs typeface="Times New Roman" panose="02020603050405020304" pitchFamily="18" charset="0"/>
              </a:rPr>
              <a:t>、マイク、制御ボタンおよび各種センサーと接続できるピン端子を備えています。</a:t>
            </a:r>
            <a:endParaRPr lang="en-US" altLang="ja-JP" sz="1800" dirty="0">
              <a:effectLst/>
              <a:ea typeface="游明朝" panose="02020400000000000000" pitchFamily="18" charset="-128"/>
              <a:cs typeface="Times New Roman" panose="02020603050405020304" pitchFamily="18" charset="0"/>
            </a:endParaRPr>
          </a:p>
          <a:p>
            <a:r>
              <a:rPr kumimoji="1" lang="en-US" altLang="ja-JP" sz="1800" dirty="0">
                <a:latin typeface="游明朝" panose="02020400000000000000" pitchFamily="18" charset="-128"/>
                <a:ea typeface="游明朝" panose="02020400000000000000" pitchFamily="18" charset="-128"/>
              </a:rPr>
              <a:t>PC</a:t>
            </a:r>
            <a:r>
              <a:rPr kumimoji="1" lang="ja-JP" altLang="en-US" sz="1800" dirty="0">
                <a:latin typeface="游明朝" panose="02020400000000000000" pitchFamily="18" charset="-128"/>
                <a:ea typeface="游明朝" panose="02020400000000000000" pitchFamily="18" charset="-128"/>
              </a:rPr>
              <a:t>と</a:t>
            </a:r>
            <a:r>
              <a:rPr kumimoji="1" lang="en-US" altLang="ja-JP" sz="1800" dirty="0">
                <a:latin typeface="游明朝" panose="02020400000000000000" pitchFamily="18" charset="-128"/>
                <a:ea typeface="游明朝" panose="02020400000000000000" pitchFamily="18" charset="-128"/>
              </a:rPr>
              <a:t>USB</a:t>
            </a:r>
            <a:r>
              <a:rPr kumimoji="1" lang="ja-JP" altLang="en-US" sz="1800" dirty="0">
                <a:latin typeface="游明朝" panose="02020400000000000000" pitchFamily="18" charset="-128"/>
                <a:ea typeface="游明朝" panose="02020400000000000000" pitchFamily="18" charset="-128"/>
              </a:rPr>
              <a:t>接続してプログラムを流し込むことで、様々な動作をさせることができます。</a:t>
            </a:r>
          </a:p>
        </p:txBody>
      </p:sp>
      <p:sp>
        <p:nvSpPr>
          <p:cNvPr id="4" name="コンテンツ プレースホルダー 3">
            <a:extLst>
              <a:ext uri="{FF2B5EF4-FFF2-40B4-BE49-F238E27FC236}">
                <a16:creationId xmlns:a16="http://schemas.microsoft.com/office/drawing/2014/main" id="{E03D4E86-5E51-B919-490B-03C70B0CD828}"/>
              </a:ext>
            </a:extLst>
          </p:cNvPr>
          <p:cNvSpPr>
            <a:spLocks noGrp="1"/>
          </p:cNvSpPr>
          <p:nvPr>
            <p:ph sz="half" idx="2"/>
          </p:nvPr>
        </p:nvSpPr>
        <p:spPr/>
        <p:txBody>
          <a:bodyPr/>
          <a:lstStyle/>
          <a:p>
            <a:endParaRPr kumimoji="1" lang="ja-JP" altLang="en-US"/>
          </a:p>
        </p:txBody>
      </p:sp>
      <p:pic>
        <p:nvPicPr>
          <p:cNvPr id="6" name="図 5">
            <a:extLst>
              <a:ext uri="{FF2B5EF4-FFF2-40B4-BE49-F238E27FC236}">
                <a16:creationId xmlns:a16="http://schemas.microsoft.com/office/drawing/2014/main" id="{D3B35FA5-0795-CF0C-203E-C70698E0F70E}"/>
              </a:ext>
            </a:extLst>
          </p:cNvPr>
          <p:cNvPicPr>
            <a:picLocks noChangeAspect="1"/>
          </p:cNvPicPr>
          <p:nvPr/>
        </p:nvPicPr>
        <p:blipFill>
          <a:blip r:embed="rId2"/>
          <a:stretch>
            <a:fillRect/>
          </a:stretch>
        </p:blipFill>
        <p:spPr>
          <a:xfrm>
            <a:off x="4629149" y="1828801"/>
            <a:ext cx="3881005" cy="3939104"/>
          </a:xfrm>
          <a:prstGeom prst="rect">
            <a:avLst/>
          </a:prstGeom>
        </p:spPr>
      </p:pic>
    </p:spTree>
    <p:extLst>
      <p:ext uri="{BB962C8B-B14F-4D97-AF65-F5344CB8AC3E}">
        <p14:creationId xmlns:p14="http://schemas.microsoft.com/office/powerpoint/2010/main" val="385342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715FE-8C7B-49E1-B701-C8960EB34C73}"/>
              </a:ext>
            </a:extLst>
          </p:cNvPr>
          <p:cNvSpPr>
            <a:spLocks noGrp="1"/>
          </p:cNvSpPr>
          <p:nvPr>
            <p:ph type="title"/>
          </p:nvPr>
        </p:nvSpPr>
        <p:spPr/>
        <p:txBody>
          <a:bodyPr/>
          <a:lstStyle/>
          <a:p>
            <a:r>
              <a:rPr lang="ja-JP" altLang="en-US" dirty="0"/>
              <a:t>講義スケジュール</a:t>
            </a:r>
            <a:endParaRPr kumimoji="1" lang="ja-JP" altLang="en-US" dirty="0"/>
          </a:p>
        </p:txBody>
      </p:sp>
      <p:graphicFrame>
        <p:nvGraphicFramePr>
          <p:cNvPr id="6" name="表 5">
            <a:extLst>
              <a:ext uri="{FF2B5EF4-FFF2-40B4-BE49-F238E27FC236}">
                <a16:creationId xmlns:a16="http://schemas.microsoft.com/office/drawing/2014/main" id="{A9B13697-92A8-E658-9990-E2567116392C}"/>
              </a:ext>
            </a:extLst>
          </p:cNvPr>
          <p:cNvGraphicFramePr>
            <a:graphicFrameLocks noGrp="1"/>
          </p:cNvGraphicFramePr>
          <p:nvPr>
            <p:extLst>
              <p:ext uri="{D42A27DB-BD31-4B8C-83A1-F6EECF244321}">
                <p14:modId xmlns:p14="http://schemas.microsoft.com/office/powerpoint/2010/main" val="1910819197"/>
              </p:ext>
            </p:extLst>
          </p:nvPr>
        </p:nvGraphicFramePr>
        <p:xfrm>
          <a:off x="633844" y="1950976"/>
          <a:ext cx="7290955" cy="3769881"/>
        </p:xfrm>
        <a:graphic>
          <a:graphicData uri="http://schemas.openxmlformats.org/drawingml/2006/table">
            <a:tbl>
              <a:tblPr firstRow="1" firstCol="1" bandRow="1">
                <a:tableStyleId>{5C22544A-7EE6-4342-B048-85BDC9FD1C3A}</a:tableStyleId>
              </a:tblPr>
              <a:tblGrid>
                <a:gridCol w="1373762">
                  <a:extLst>
                    <a:ext uri="{9D8B030D-6E8A-4147-A177-3AD203B41FA5}">
                      <a16:colId xmlns:a16="http://schemas.microsoft.com/office/drawing/2014/main" val="3079874088"/>
                    </a:ext>
                  </a:extLst>
                </a:gridCol>
                <a:gridCol w="1700569">
                  <a:extLst>
                    <a:ext uri="{9D8B030D-6E8A-4147-A177-3AD203B41FA5}">
                      <a16:colId xmlns:a16="http://schemas.microsoft.com/office/drawing/2014/main" val="2550409388"/>
                    </a:ext>
                  </a:extLst>
                </a:gridCol>
                <a:gridCol w="2316616">
                  <a:extLst>
                    <a:ext uri="{9D8B030D-6E8A-4147-A177-3AD203B41FA5}">
                      <a16:colId xmlns:a16="http://schemas.microsoft.com/office/drawing/2014/main" val="1451339993"/>
                    </a:ext>
                  </a:extLst>
                </a:gridCol>
                <a:gridCol w="1900008">
                  <a:extLst>
                    <a:ext uri="{9D8B030D-6E8A-4147-A177-3AD203B41FA5}">
                      <a16:colId xmlns:a16="http://schemas.microsoft.com/office/drawing/2014/main" val="3585453016"/>
                    </a:ext>
                  </a:extLst>
                </a:gridCol>
              </a:tblGrid>
              <a:tr h="305666">
                <a:tc>
                  <a:txBody>
                    <a:bodyPr/>
                    <a:lstStyle/>
                    <a:p>
                      <a:pPr>
                        <a:spcAft>
                          <a:spcPts val="400"/>
                        </a:spcAft>
                      </a:pPr>
                      <a:r>
                        <a:rPr lang="ja-JP" sz="1600" dirty="0">
                          <a:effectLst/>
                        </a:rPr>
                        <a:t>日付</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en-US" sz="1600" dirty="0">
                          <a:effectLst/>
                        </a:rPr>
                        <a:t>2</a:t>
                      </a:r>
                      <a:r>
                        <a:rPr lang="ja-JP" sz="1600" dirty="0">
                          <a:effectLst/>
                        </a:rPr>
                        <a:t>コマ目</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en-US" sz="1600" dirty="0">
                          <a:effectLst/>
                        </a:rPr>
                        <a:t>3</a:t>
                      </a:r>
                      <a:r>
                        <a:rPr lang="ja-JP" altLang="en-US" sz="1600" dirty="0">
                          <a:effectLst/>
                        </a:rPr>
                        <a:t>～</a:t>
                      </a:r>
                      <a:r>
                        <a:rPr lang="en-US" altLang="ja-JP" sz="1600" dirty="0">
                          <a:effectLst/>
                        </a:rPr>
                        <a:t>4</a:t>
                      </a:r>
                      <a:r>
                        <a:rPr lang="ja-JP" sz="1600" dirty="0">
                          <a:effectLst/>
                        </a:rPr>
                        <a:t>コマ目</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sz="1600">
                          <a:effectLst/>
                        </a:rPr>
                        <a:t>課題提出</a:t>
                      </a:r>
                      <a:endParaRPr lang="ja-JP" sz="16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580761604"/>
                  </a:ext>
                </a:extLst>
              </a:tr>
              <a:tr h="305666">
                <a:tc>
                  <a:txBody>
                    <a:bodyPr/>
                    <a:lstStyle/>
                    <a:p>
                      <a:pPr algn="l" rtl="0" fontAlgn="ctr"/>
                      <a:r>
                        <a:rPr lang="en-US" altLang="ja-JP" sz="1600" b="1" u="none" strike="noStrike" dirty="0">
                          <a:solidFill>
                            <a:srgbClr val="FFFFFF"/>
                          </a:solidFill>
                          <a:effectLst/>
                        </a:rPr>
                        <a:t>9</a:t>
                      </a:r>
                      <a:r>
                        <a:rPr lang="ja-JP" altLang="en-US" sz="1600" b="1" u="none" strike="noStrike" dirty="0">
                          <a:solidFill>
                            <a:srgbClr val="FFFFFF"/>
                          </a:solidFill>
                          <a:effectLst/>
                        </a:rPr>
                        <a:t>月</a:t>
                      </a:r>
                      <a:r>
                        <a:rPr lang="en-US" altLang="ja-JP" sz="1600" b="1" u="none" strike="noStrike" dirty="0">
                          <a:solidFill>
                            <a:srgbClr val="FFFFFF"/>
                          </a:solidFill>
                          <a:effectLst/>
                        </a:rPr>
                        <a:t>5</a:t>
                      </a:r>
                      <a:r>
                        <a:rPr lang="ja-JP" altLang="en-US" sz="1600" b="1" u="none" strike="noStrike" dirty="0">
                          <a:solidFill>
                            <a:srgbClr val="FFFFFF"/>
                          </a:solidFill>
                          <a:effectLst/>
                        </a:rPr>
                        <a:t>日</a:t>
                      </a:r>
                      <a:r>
                        <a:rPr lang="en-US" altLang="ja-JP" sz="1600" b="1" u="none" strike="noStrike" dirty="0">
                          <a:solidFill>
                            <a:srgbClr val="FFFFFF"/>
                          </a:solidFill>
                          <a:effectLst/>
                        </a:rPr>
                        <a:t>(</a:t>
                      </a:r>
                      <a:r>
                        <a:rPr lang="ja-JP" altLang="en-US" sz="1600" b="1" u="none" strike="noStrike" dirty="0">
                          <a:solidFill>
                            <a:srgbClr val="FFFFFF"/>
                          </a:solidFill>
                          <a:effectLst/>
                        </a:rPr>
                        <a:t>月</a:t>
                      </a:r>
                      <a:r>
                        <a:rPr lang="en-US" altLang="ja-JP" sz="1600" b="1" u="none" strike="noStrike" dirty="0">
                          <a:solidFill>
                            <a:srgbClr val="FFFFFF"/>
                          </a:solidFill>
                          <a:effectLst/>
                        </a:rPr>
                        <a:t>)</a:t>
                      </a:r>
                      <a:endParaRPr lang="en-US" altLang="ja-JP" sz="1600" b="1" i="0" u="none" strike="noStrike" dirty="0">
                        <a:solidFill>
                          <a:srgbClr val="FFFFFF"/>
                        </a:solidFill>
                        <a:effectLst/>
                        <a:latin typeface="Calibri" panose="020F0502020204030204" pitchFamily="34" charset="0"/>
                        <a:ea typeface="游ゴシック" panose="020B0400000000000000" pitchFamily="50" charset="-128"/>
                      </a:endParaRPr>
                    </a:p>
                  </a:txBody>
                  <a:tcPr marL="9525" marR="9525" marT="9525" marB="0" anchor="ctr"/>
                </a:tc>
                <a:tc>
                  <a:txBody>
                    <a:bodyPr/>
                    <a:lstStyle/>
                    <a:p>
                      <a:pPr>
                        <a:spcAft>
                          <a:spcPts val="400"/>
                        </a:spcAft>
                      </a:pPr>
                      <a:r>
                        <a:rPr lang="ja-JP" sz="1600" u="sng" dirty="0">
                          <a:effectLst/>
                        </a:rPr>
                        <a:t>ガイダンス</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sz="1600" dirty="0">
                          <a:effectLst/>
                        </a:rPr>
                        <a:t>演習：開発環境構築</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en-US" sz="1600" dirty="0">
                          <a:effectLst/>
                        </a:rPr>
                        <a:t> </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883240008"/>
                  </a:ext>
                </a:extLst>
              </a:tr>
              <a:tr h="305666">
                <a:tc>
                  <a:txBody>
                    <a:bodyPr/>
                    <a:lstStyle/>
                    <a:p>
                      <a:pPr algn="l" rtl="0" fontAlgn="ctr"/>
                      <a:r>
                        <a:rPr lang="en-US" altLang="ja-JP" sz="1600" b="1" u="none" strike="noStrike" dirty="0">
                          <a:solidFill>
                            <a:srgbClr val="FFFFFF"/>
                          </a:solidFill>
                          <a:effectLst/>
                        </a:rPr>
                        <a:t>9</a:t>
                      </a:r>
                      <a:r>
                        <a:rPr lang="ja-JP" altLang="en-US" sz="1600" b="1" u="none" strike="noStrike" dirty="0">
                          <a:solidFill>
                            <a:srgbClr val="FFFFFF"/>
                          </a:solidFill>
                          <a:effectLst/>
                        </a:rPr>
                        <a:t>月</a:t>
                      </a:r>
                      <a:r>
                        <a:rPr lang="en-US" altLang="ja-JP" sz="1600" b="1" u="none" strike="noStrike" dirty="0">
                          <a:solidFill>
                            <a:srgbClr val="FFFFFF"/>
                          </a:solidFill>
                          <a:effectLst/>
                        </a:rPr>
                        <a:t>6</a:t>
                      </a:r>
                      <a:r>
                        <a:rPr lang="ja-JP" altLang="en-US" sz="1600" b="1" u="none" strike="noStrike" dirty="0">
                          <a:solidFill>
                            <a:srgbClr val="FFFFFF"/>
                          </a:solidFill>
                          <a:effectLst/>
                        </a:rPr>
                        <a:t>日</a:t>
                      </a:r>
                      <a:r>
                        <a:rPr lang="en-US" altLang="ja-JP" sz="1600" b="1" u="none" strike="noStrike" dirty="0">
                          <a:solidFill>
                            <a:srgbClr val="FFFFFF"/>
                          </a:solidFill>
                          <a:effectLst/>
                        </a:rPr>
                        <a:t>(</a:t>
                      </a:r>
                      <a:r>
                        <a:rPr lang="ja-JP" altLang="en-US" sz="1600" b="1" u="none" strike="noStrike" dirty="0">
                          <a:solidFill>
                            <a:srgbClr val="FFFFFF"/>
                          </a:solidFill>
                          <a:effectLst/>
                        </a:rPr>
                        <a:t>火</a:t>
                      </a:r>
                      <a:r>
                        <a:rPr lang="en-US" altLang="ja-JP" sz="1600" b="1" u="none" strike="noStrike" dirty="0">
                          <a:solidFill>
                            <a:srgbClr val="FFFFFF"/>
                          </a:solidFill>
                          <a:effectLst/>
                        </a:rPr>
                        <a:t>)</a:t>
                      </a:r>
                      <a:endParaRPr lang="en-US" altLang="ja-JP" sz="1600" b="1" i="0" u="none" strike="noStrike" dirty="0">
                        <a:solidFill>
                          <a:srgbClr val="FFFFFF"/>
                        </a:solidFill>
                        <a:effectLst/>
                        <a:latin typeface="Calibri" panose="020F0502020204030204" pitchFamily="34" charset="0"/>
                        <a:ea typeface="游ゴシック" panose="020B0400000000000000" pitchFamily="50" charset="-128"/>
                      </a:endParaRPr>
                    </a:p>
                  </a:txBody>
                  <a:tcPr marL="9525" marR="9525" marT="9525" marB="0" anchor="ctr"/>
                </a:tc>
                <a:tc>
                  <a:txBody>
                    <a:bodyPr/>
                    <a:lstStyle/>
                    <a:p>
                      <a:pPr>
                        <a:spcAft>
                          <a:spcPts val="400"/>
                        </a:spcAft>
                      </a:pPr>
                      <a:r>
                        <a:rPr lang="ja-JP" sz="1600" u="sng" dirty="0">
                          <a:effectLst/>
                        </a:rPr>
                        <a:t>座学：要件定義</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altLang="ja-JP" sz="1600" dirty="0">
                          <a:effectLst/>
                        </a:rPr>
                        <a:t>演習：要件定義</a:t>
                      </a:r>
                      <a:endParaRPr lang="ja-JP" alt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en-US" sz="1600" dirty="0">
                          <a:effectLst/>
                        </a:rPr>
                        <a:t> </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87295726"/>
                  </a:ext>
                </a:extLst>
              </a:tr>
              <a:tr h="305666">
                <a:tc>
                  <a:txBody>
                    <a:bodyPr/>
                    <a:lstStyle/>
                    <a:p>
                      <a:pPr algn="l" rtl="0" fontAlgn="ctr"/>
                      <a:r>
                        <a:rPr lang="en-US" altLang="ja-JP" sz="1600" b="1" u="none" strike="noStrike" dirty="0">
                          <a:solidFill>
                            <a:srgbClr val="FFFFFF"/>
                          </a:solidFill>
                          <a:effectLst/>
                        </a:rPr>
                        <a:t>9</a:t>
                      </a:r>
                      <a:r>
                        <a:rPr lang="ja-JP" altLang="en-US" sz="1600" b="1" u="none" strike="noStrike" dirty="0">
                          <a:solidFill>
                            <a:srgbClr val="FFFFFF"/>
                          </a:solidFill>
                          <a:effectLst/>
                        </a:rPr>
                        <a:t>月</a:t>
                      </a:r>
                      <a:r>
                        <a:rPr lang="en-US" altLang="ja-JP" sz="1600" b="1" u="none" strike="noStrike" dirty="0">
                          <a:solidFill>
                            <a:srgbClr val="FFFFFF"/>
                          </a:solidFill>
                          <a:effectLst/>
                        </a:rPr>
                        <a:t>7</a:t>
                      </a:r>
                      <a:r>
                        <a:rPr lang="ja-JP" altLang="en-US" sz="1600" b="1" u="none" strike="noStrike" dirty="0">
                          <a:solidFill>
                            <a:srgbClr val="FFFFFF"/>
                          </a:solidFill>
                          <a:effectLst/>
                        </a:rPr>
                        <a:t>日</a:t>
                      </a:r>
                      <a:r>
                        <a:rPr lang="en-US" altLang="ja-JP" sz="1600" b="1" u="none" strike="noStrike" dirty="0">
                          <a:solidFill>
                            <a:srgbClr val="FFFFFF"/>
                          </a:solidFill>
                          <a:effectLst/>
                        </a:rPr>
                        <a:t>(</a:t>
                      </a:r>
                      <a:r>
                        <a:rPr lang="ja-JP" altLang="en-US" sz="1600" b="1" u="none" strike="noStrike" dirty="0">
                          <a:solidFill>
                            <a:srgbClr val="FFFFFF"/>
                          </a:solidFill>
                          <a:effectLst/>
                        </a:rPr>
                        <a:t>水</a:t>
                      </a:r>
                      <a:r>
                        <a:rPr lang="en-US" altLang="ja-JP" sz="1600" b="1" u="none" strike="noStrike" dirty="0">
                          <a:solidFill>
                            <a:srgbClr val="FFFFFF"/>
                          </a:solidFill>
                          <a:effectLst/>
                        </a:rPr>
                        <a:t>)</a:t>
                      </a:r>
                      <a:endParaRPr lang="en-US" altLang="ja-JP" sz="1600" b="1" i="0" u="none" strike="noStrike" dirty="0">
                        <a:solidFill>
                          <a:srgbClr val="FFFFFF"/>
                        </a:solidFill>
                        <a:effectLst/>
                        <a:latin typeface="Calibri" panose="020F0502020204030204" pitchFamily="34" charset="0"/>
                        <a:ea typeface="游ゴシック" panose="020B0400000000000000" pitchFamily="50" charset="-128"/>
                      </a:endParaRPr>
                    </a:p>
                  </a:txBody>
                  <a:tcPr marL="9525" marR="9525" marT="9525" marB="0" anchor="ctr"/>
                </a:tc>
                <a:tc>
                  <a:txBody>
                    <a:bodyPr/>
                    <a:lstStyle/>
                    <a:p>
                      <a:pPr>
                        <a:spcAft>
                          <a:spcPts val="400"/>
                        </a:spcAft>
                      </a:pPr>
                      <a:r>
                        <a:rPr lang="ja-JP" sz="1600" u="sng" dirty="0">
                          <a:effectLst/>
                        </a:rPr>
                        <a:t>座学：設計</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sz="1600" dirty="0">
                          <a:effectLst/>
                        </a:rPr>
                        <a:t>演習：設計書作成</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sz="1600" dirty="0">
                          <a:effectLst/>
                        </a:rPr>
                        <a:t>設計書</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042505330"/>
                  </a:ext>
                </a:extLst>
              </a:tr>
              <a:tr h="305666">
                <a:tc>
                  <a:txBody>
                    <a:bodyPr/>
                    <a:lstStyle/>
                    <a:p>
                      <a:pPr algn="l" rtl="0" fontAlgn="ctr"/>
                      <a:r>
                        <a:rPr lang="en-US" altLang="ja-JP" sz="1600" b="1" u="none" strike="noStrike" dirty="0">
                          <a:solidFill>
                            <a:srgbClr val="FFFFFF"/>
                          </a:solidFill>
                          <a:effectLst/>
                        </a:rPr>
                        <a:t>9</a:t>
                      </a:r>
                      <a:r>
                        <a:rPr lang="ja-JP" altLang="en-US" sz="1600" b="1" u="none" strike="noStrike" dirty="0">
                          <a:solidFill>
                            <a:srgbClr val="FFFFFF"/>
                          </a:solidFill>
                          <a:effectLst/>
                        </a:rPr>
                        <a:t>月</a:t>
                      </a:r>
                      <a:r>
                        <a:rPr lang="en-US" altLang="ja-JP" sz="1600" b="1" u="none" strike="noStrike" dirty="0">
                          <a:solidFill>
                            <a:srgbClr val="FFFFFF"/>
                          </a:solidFill>
                          <a:effectLst/>
                        </a:rPr>
                        <a:t>8</a:t>
                      </a:r>
                      <a:r>
                        <a:rPr lang="ja-JP" altLang="en-US" sz="1600" b="1" u="none" strike="noStrike" dirty="0">
                          <a:solidFill>
                            <a:srgbClr val="FFFFFF"/>
                          </a:solidFill>
                          <a:effectLst/>
                        </a:rPr>
                        <a:t>日</a:t>
                      </a:r>
                      <a:r>
                        <a:rPr lang="en-US" altLang="ja-JP" sz="1600" b="1" u="none" strike="noStrike" dirty="0">
                          <a:solidFill>
                            <a:srgbClr val="FFFFFF"/>
                          </a:solidFill>
                          <a:effectLst/>
                        </a:rPr>
                        <a:t>(</a:t>
                      </a:r>
                      <a:r>
                        <a:rPr lang="ja-JP" altLang="en-US" sz="1600" b="1" u="none" strike="noStrike" dirty="0">
                          <a:solidFill>
                            <a:srgbClr val="FFFFFF"/>
                          </a:solidFill>
                          <a:effectLst/>
                        </a:rPr>
                        <a:t>木</a:t>
                      </a:r>
                      <a:r>
                        <a:rPr lang="en-US" altLang="ja-JP" sz="1600" b="1" u="none" strike="noStrike" dirty="0">
                          <a:solidFill>
                            <a:srgbClr val="FFFFFF"/>
                          </a:solidFill>
                          <a:effectLst/>
                        </a:rPr>
                        <a:t>)</a:t>
                      </a:r>
                      <a:endParaRPr lang="en-US" altLang="ja-JP" sz="1600" b="1" i="0" u="none" strike="noStrike" dirty="0">
                        <a:solidFill>
                          <a:srgbClr val="FFFFFF"/>
                        </a:solidFill>
                        <a:effectLst/>
                        <a:latin typeface="Calibri" panose="020F0502020204030204" pitchFamily="34" charset="0"/>
                        <a:ea typeface="游ゴシック" panose="020B0400000000000000" pitchFamily="50" charset="-128"/>
                      </a:endParaRPr>
                    </a:p>
                  </a:txBody>
                  <a:tcPr marL="9525" marR="9525" marT="9525" marB="0" anchor="ctr"/>
                </a:tc>
                <a:tc>
                  <a:txBody>
                    <a:bodyPr/>
                    <a:lstStyle/>
                    <a:p>
                      <a:pPr>
                        <a:spcAft>
                          <a:spcPts val="400"/>
                        </a:spcAft>
                      </a:pPr>
                      <a:r>
                        <a:rPr lang="ja-JP" sz="1600" u="sng" dirty="0">
                          <a:effectLst/>
                        </a:rPr>
                        <a:t>座学：開発</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sz="1600" dirty="0">
                          <a:effectLst/>
                        </a:rPr>
                        <a:t>演習：コーディング</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en-US" sz="1600">
                          <a:effectLst/>
                        </a:rPr>
                        <a:t> </a:t>
                      </a:r>
                      <a:endParaRPr lang="ja-JP" sz="16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171950908"/>
                  </a:ext>
                </a:extLst>
              </a:tr>
              <a:tr h="305666">
                <a:tc>
                  <a:txBody>
                    <a:bodyPr/>
                    <a:lstStyle/>
                    <a:p>
                      <a:pPr algn="l" rtl="0" fontAlgn="ctr"/>
                      <a:r>
                        <a:rPr lang="en-US" altLang="ja-JP" sz="1600" b="1" u="none" strike="noStrike" dirty="0">
                          <a:solidFill>
                            <a:srgbClr val="FFFFFF"/>
                          </a:solidFill>
                          <a:effectLst/>
                        </a:rPr>
                        <a:t>9</a:t>
                      </a:r>
                      <a:r>
                        <a:rPr lang="ja-JP" altLang="en-US" sz="1600" b="1" u="none" strike="noStrike" dirty="0">
                          <a:solidFill>
                            <a:srgbClr val="FFFFFF"/>
                          </a:solidFill>
                          <a:effectLst/>
                        </a:rPr>
                        <a:t>月</a:t>
                      </a:r>
                      <a:r>
                        <a:rPr lang="en-US" altLang="ja-JP" sz="1600" b="1" u="none" strike="noStrike" dirty="0">
                          <a:solidFill>
                            <a:srgbClr val="FFFFFF"/>
                          </a:solidFill>
                          <a:effectLst/>
                        </a:rPr>
                        <a:t>9</a:t>
                      </a:r>
                      <a:r>
                        <a:rPr lang="ja-JP" altLang="en-US" sz="1600" b="1" u="none" strike="noStrike" dirty="0">
                          <a:solidFill>
                            <a:srgbClr val="FFFFFF"/>
                          </a:solidFill>
                          <a:effectLst/>
                        </a:rPr>
                        <a:t>日</a:t>
                      </a:r>
                      <a:r>
                        <a:rPr lang="en-US" altLang="ja-JP" sz="1600" b="1" u="none" strike="noStrike" dirty="0">
                          <a:solidFill>
                            <a:srgbClr val="FFFFFF"/>
                          </a:solidFill>
                          <a:effectLst/>
                        </a:rPr>
                        <a:t>(</a:t>
                      </a:r>
                      <a:r>
                        <a:rPr lang="ja-JP" altLang="en-US" sz="1600" b="1" u="none" strike="noStrike" dirty="0">
                          <a:solidFill>
                            <a:srgbClr val="FFFFFF"/>
                          </a:solidFill>
                          <a:effectLst/>
                        </a:rPr>
                        <a:t>金</a:t>
                      </a:r>
                      <a:r>
                        <a:rPr lang="en-US" altLang="ja-JP" sz="1600" b="1" u="none" strike="noStrike" dirty="0">
                          <a:solidFill>
                            <a:srgbClr val="FFFFFF"/>
                          </a:solidFill>
                          <a:effectLst/>
                        </a:rPr>
                        <a:t>)</a:t>
                      </a:r>
                      <a:endParaRPr lang="en-US" altLang="ja-JP" sz="1600" b="1" i="0" u="none" strike="noStrike" dirty="0">
                        <a:solidFill>
                          <a:srgbClr val="FFFFFF"/>
                        </a:solidFill>
                        <a:effectLst/>
                        <a:latin typeface="Calibri" panose="020F0502020204030204" pitchFamily="34" charset="0"/>
                        <a:ea typeface="游ゴシック" panose="020B0400000000000000" pitchFamily="50" charset="-128"/>
                      </a:endParaRPr>
                    </a:p>
                  </a:txBody>
                  <a:tcPr marL="9525" marR="9525" marT="9525" marB="0" anchor="ctr"/>
                </a:tc>
                <a:tc>
                  <a:txBody>
                    <a:bodyPr/>
                    <a:lstStyle/>
                    <a:p>
                      <a:pPr>
                        <a:spcAft>
                          <a:spcPts val="400"/>
                        </a:spcAft>
                      </a:pPr>
                      <a:r>
                        <a:rPr lang="ja-JP" sz="1600" u="sng" dirty="0">
                          <a:effectLst/>
                        </a:rPr>
                        <a:t>設計書レビュー</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sz="1600" dirty="0">
                          <a:effectLst/>
                        </a:rPr>
                        <a:t>演習：コーディング</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en-US" sz="1600">
                          <a:effectLst/>
                        </a:rPr>
                        <a:t> </a:t>
                      </a:r>
                      <a:endParaRPr lang="ja-JP" sz="16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127920432"/>
                  </a:ext>
                </a:extLst>
              </a:tr>
              <a:tr h="305666">
                <a:tc>
                  <a:txBody>
                    <a:bodyPr/>
                    <a:lstStyle/>
                    <a:p>
                      <a:pPr algn="l" rtl="0" fontAlgn="ctr"/>
                      <a:r>
                        <a:rPr lang="en-US" altLang="ja-JP" sz="1600" b="1" u="none" strike="noStrike" dirty="0">
                          <a:solidFill>
                            <a:srgbClr val="FFFFFF"/>
                          </a:solidFill>
                          <a:effectLst/>
                        </a:rPr>
                        <a:t>9</a:t>
                      </a:r>
                      <a:r>
                        <a:rPr lang="ja-JP" altLang="en-US" sz="1600" b="1" u="none" strike="noStrike" dirty="0">
                          <a:solidFill>
                            <a:srgbClr val="FFFFFF"/>
                          </a:solidFill>
                          <a:effectLst/>
                        </a:rPr>
                        <a:t>月</a:t>
                      </a:r>
                      <a:r>
                        <a:rPr lang="en-US" altLang="ja-JP" sz="1600" b="1" u="none" strike="noStrike" dirty="0">
                          <a:solidFill>
                            <a:srgbClr val="FFFFFF"/>
                          </a:solidFill>
                          <a:effectLst/>
                        </a:rPr>
                        <a:t>12</a:t>
                      </a:r>
                      <a:r>
                        <a:rPr lang="ja-JP" altLang="en-US" sz="1600" b="1" u="none" strike="noStrike" dirty="0">
                          <a:solidFill>
                            <a:srgbClr val="FFFFFF"/>
                          </a:solidFill>
                          <a:effectLst/>
                        </a:rPr>
                        <a:t>日</a:t>
                      </a:r>
                      <a:r>
                        <a:rPr lang="en-US" altLang="ja-JP" sz="1600" b="1" u="none" strike="noStrike" dirty="0">
                          <a:solidFill>
                            <a:srgbClr val="FFFFFF"/>
                          </a:solidFill>
                          <a:effectLst/>
                        </a:rPr>
                        <a:t>(</a:t>
                      </a:r>
                      <a:r>
                        <a:rPr lang="ja-JP" altLang="en-US" sz="1600" b="1" u="none" strike="noStrike" dirty="0">
                          <a:solidFill>
                            <a:srgbClr val="FFFFFF"/>
                          </a:solidFill>
                          <a:effectLst/>
                        </a:rPr>
                        <a:t>月</a:t>
                      </a:r>
                      <a:r>
                        <a:rPr lang="en-US" altLang="ja-JP" sz="1600" b="1" u="none" strike="noStrike" dirty="0">
                          <a:solidFill>
                            <a:srgbClr val="FFFFFF"/>
                          </a:solidFill>
                          <a:effectLst/>
                        </a:rPr>
                        <a:t>)</a:t>
                      </a:r>
                      <a:endParaRPr lang="en-US" altLang="ja-JP" sz="1600" b="1" i="0" u="none" strike="noStrike" dirty="0">
                        <a:solidFill>
                          <a:srgbClr val="FFFFFF"/>
                        </a:solidFill>
                        <a:effectLst/>
                        <a:latin typeface="Calibri" panose="020F0502020204030204" pitchFamily="34" charset="0"/>
                        <a:ea typeface="游ゴシック" panose="020B0400000000000000" pitchFamily="50" charset="-128"/>
                      </a:endParaRPr>
                    </a:p>
                  </a:txBody>
                  <a:tcPr marL="9525" marR="9525" marT="9525" marB="0" anchor="ctr"/>
                </a:tc>
                <a:tc>
                  <a:txBody>
                    <a:bodyPr/>
                    <a:lstStyle/>
                    <a:p>
                      <a:pPr>
                        <a:spcAft>
                          <a:spcPts val="400"/>
                        </a:spcAft>
                      </a:pPr>
                      <a:r>
                        <a:rPr lang="ja-JP" sz="1600" u="sng" dirty="0">
                          <a:effectLst/>
                        </a:rPr>
                        <a:t>座学：テスト</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sz="1600" dirty="0">
                          <a:effectLst/>
                        </a:rPr>
                        <a:t>演習：コーディング</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en-US" sz="1600">
                          <a:effectLst/>
                        </a:rPr>
                        <a:t> </a:t>
                      </a:r>
                      <a:endParaRPr lang="ja-JP" sz="16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610483725"/>
                  </a:ext>
                </a:extLst>
              </a:tr>
              <a:tr h="305666">
                <a:tc>
                  <a:txBody>
                    <a:bodyPr/>
                    <a:lstStyle/>
                    <a:p>
                      <a:pPr algn="l" rtl="0" fontAlgn="ctr"/>
                      <a:r>
                        <a:rPr lang="en-US" altLang="ja-JP" sz="1600" b="1" u="none" strike="noStrike" dirty="0">
                          <a:solidFill>
                            <a:srgbClr val="FFFFFF"/>
                          </a:solidFill>
                          <a:effectLst/>
                        </a:rPr>
                        <a:t>9</a:t>
                      </a:r>
                      <a:r>
                        <a:rPr lang="ja-JP" altLang="en-US" sz="1600" b="1" u="none" strike="noStrike" dirty="0">
                          <a:solidFill>
                            <a:srgbClr val="FFFFFF"/>
                          </a:solidFill>
                          <a:effectLst/>
                        </a:rPr>
                        <a:t>月</a:t>
                      </a:r>
                      <a:r>
                        <a:rPr lang="en-US" altLang="ja-JP" sz="1600" b="1" u="none" strike="noStrike" dirty="0">
                          <a:solidFill>
                            <a:srgbClr val="FFFFFF"/>
                          </a:solidFill>
                          <a:effectLst/>
                        </a:rPr>
                        <a:t>13</a:t>
                      </a:r>
                      <a:r>
                        <a:rPr lang="ja-JP" altLang="en-US" sz="1600" b="1" u="none" strike="noStrike" dirty="0">
                          <a:solidFill>
                            <a:srgbClr val="FFFFFF"/>
                          </a:solidFill>
                          <a:effectLst/>
                        </a:rPr>
                        <a:t>日</a:t>
                      </a:r>
                      <a:r>
                        <a:rPr lang="en-US" altLang="ja-JP" sz="1600" b="1" u="none" strike="noStrike" dirty="0">
                          <a:solidFill>
                            <a:srgbClr val="FFFFFF"/>
                          </a:solidFill>
                          <a:effectLst/>
                        </a:rPr>
                        <a:t>(</a:t>
                      </a:r>
                      <a:r>
                        <a:rPr lang="ja-JP" altLang="en-US" sz="1600" b="1" u="none" strike="noStrike" dirty="0">
                          <a:solidFill>
                            <a:srgbClr val="FFFFFF"/>
                          </a:solidFill>
                          <a:effectLst/>
                        </a:rPr>
                        <a:t>火</a:t>
                      </a:r>
                      <a:r>
                        <a:rPr lang="en-US" altLang="ja-JP" sz="1600" b="1" u="none" strike="noStrike" dirty="0">
                          <a:solidFill>
                            <a:srgbClr val="FFFFFF"/>
                          </a:solidFill>
                          <a:effectLst/>
                        </a:rPr>
                        <a:t>)</a:t>
                      </a:r>
                      <a:endParaRPr lang="en-US" altLang="ja-JP" sz="1600" b="1" i="0" u="none" strike="noStrike" dirty="0">
                        <a:solidFill>
                          <a:srgbClr val="FFFFFF"/>
                        </a:solidFill>
                        <a:effectLst/>
                        <a:latin typeface="Calibri" panose="020F0502020204030204" pitchFamily="34" charset="0"/>
                        <a:ea typeface="游ゴシック" panose="020B0400000000000000" pitchFamily="50" charset="-128"/>
                      </a:endParaRPr>
                    </a:p>
                  </a:txBody>
                  <a:tcPr marL="9525" marR="9525" marT="9525" marB="0" anchor="ctr"/>
                </a:tc>
                <a:tc>
                  <a:txBody>
                    <a:bodyPr/>
                    <a:lstStyle/>
                    <a:p>
                      <a:pPr>
                        <a:spcAft>
                          <a:spcPts val="400"/>
                        </a:spcAft>
                      </a:pPr>
                      <a:r>
                        <a:rPr lang="ja-JP" sz="1600" u="sng" dirty="0">
                          <a:effectLst/>
                        </a:rPr>
                        <a:t>座学：運用</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sz="1600" dirty="0">
                          <a:effectLst/>
                        </a:rPr>
                        <a:t>演習：単体テスト</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sz="1600">
                          <a:effectLst/>
                        </a:rPr>
                        <a:t>ソースコード</a:t>
                      </a:r>
                      <a:endParaRPr lang="ja-JP" sz="16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813059370"/>
                  </a:ext>
                </a:extLst>
              </a:tr>
              <a:tr h="305666">
                <a:tc>
                  <a:txBody>
                    <a:bodyPr/>
                    <a:lstStyle/>
                    <a:p>
                      <a:pPr algn="l" rtl="0" fontAlgn="ctr"/>
                      <a:r>
                        <a:rPr lang="en-US" altLang="ja-JP" sz="1600" b="1" u="none" strike="noStrike" dirty="0">
                          <a:solidFill>
                            <a:srgbClr val="FFFFFF"/>
                          </a:solidFill>
                          <a:effectLst/>
                        </a:rPr>
                        <a:t>9</a:t>
                      </a:r>
                      <a:r>
                        <a:rPr lang="ja-JP" altLang="en-US" sz="1600" b="1" u="none" strike="noStrike" dirty="0">
                          <a:solidFill>
                            <a:srgbClr val="FFFFFF"/>
                          </a:solidFill>
                          <a:effectLst/>
                        </a:rPr>
                        <a:t>月</a:t>
                      </a:r>
                      <a:r>
                        <a:rPr lang="en-US" altLang="ja-JP" sz="1600" b="1" u="none" strike="noStrike" dirty="0">
                          <a:solidFill>
                            <a:srgbClr val="FFFFFF"/>
                          </a:solidFill>
                          <a:effectLst/>
                        </a:rPr>
                        <a:t>14</a:t>
                      </a:r>
                      <a:r>
                        <a:rPr lang="ja-JP" altLang="en-US" sz="1600" b="1" u="none" strike="noStrike" dirty="0">
                          <a:solidFill>
                            <a:srgbClr val="FFFFFF"/>
                          </a:solidFill>
                          <a:effectLst/>
                        </a:rPr>
                        <a:t>日</a:t>
                      </a:r>
                      <a:r>
                        <a:rPr lang="en-US" altLang="ja-JP" sz="1600" b="1" u="none" strike="noStrike" dirty="0">
                          <a:solidFill>
                            <a:srgbClr val="FFFFFF"/>
                          </a:solidFill>
                          <a:effectLst/>
                        </a:rPr>
                        <a:t>(</a:t>
                      </a:r>
                      <a:r>
                        <a:rPr lang="ja-JP" altLang="en-US" sz="1600" b="1" u="none" strike="noStrike" dirty="0">
                          <a:solidFill>
                            <a:srgbClr val="FFFFFF"/>
                          </a:solidFill>
                          <a:effectLst/>
                        </a:rPr>
                        <a:t>水</a:t>
                      </a:r>
                      <a:r>
                        <a:rPr lang="en-US" altLang="ja-JP" sz="1600" b="1" u="none" strike="noStrike" dirty="0">
                          <a:solidFill>
                            <a:srgbClr val="FFFFFF"/>
                          </a:solidFill>
                          <a:effectLst/>
                        </a:rPr>
                        <a:t>)</a:t>
                      </a:r>
                      <a:endParaRPr lang="en-US" altLang="ja-JP" sz="1600" b="1" i="0" u="none" strike="noStrike" dirty="0">
                        <a:solidFill>
                          <a:srgbClr val="FFFFFF"/>
                        </a:solidFill>
                        <a:effectLst/>
                        <a:latin typeface="Calibri" panose="020F0502020204030204" pitchFamily="34" charset="0"/>
                        <a:ea typeface="游ゴシック" panose="020B0400000000000000" pitchFamily="50" charset="-128"/>
                      </a:endParaRPr>
                    </a:p>
                  </a:txBody>
                  <a:tcPr marL="9525" marR="9525" marT="9525" marB="0" anchor="ctr"/>
                </a:tc>
                <a:tc>
                  <a:txBody>
                    <a:bodyPr/>
                    <a:lstStyle/>
                    <a:p>
                      <a:pPr>
                        <a:spcAft>
                          <a:spcPts val="400"/>
                        </a:spcAft>
                      </a:pPr>
                      <a:r>
                        <a:rPr lang="ja-JP" sz="1600" u="sng" dirty="0">
                          <a:effectLst/>
                        </a:rPr>
                        <a:t>演習：結合テスト</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altLang="ja-JP" sz="1600" dirty="0">
                          <a:effectLst/>
                        </a:rPr>
                        <a:t>演習：結合テスト</a:t>
                      </a:r>
                      <a:endParaRPr lang="ja-JP" alt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en-US" sz="1600">
                          <a:effectLst/>
                        </a:rPr>
                        <a:t> </a:t>
                      </a:r>
                      <a:endParaRPr lang="ja-JP" sz="16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139254839"/>
                  </a:ext>
                </a:extLst>
              </a:tr>
              <a:tr h="305666">
                <a:tc>
                  <a:txBody>
                    <a:bodyPr/>
                    <a:lstStyle/>
                    <a:p>
                      <a:pPr algn="l" rtl="0" fontAlgn="ctr"/>
                      <a:r>
                        <a:rPr lang="en-US" altLang="ja-JP" sz="1600" b="1" u="none" strike="noStrike" dirty="0">
                          <a:solidFill>
                            <a:srgbClr val="FFFFFF"/>
                          </a:solidFill>
                          <a:effectLst/>
                        </a:rPr>
                        <a:t>9</a:t>
                      </a:r>
                      <a:r>
                        <a:rPr lang="ja-JP" altLang="en-US" sz="1600" b="1" u="none" strike="noStrike" dirty="0">
                          <a:solidFill>
                            <a:srgbClr val="FFFFFF"/>
                          </a:solidFill>
                          <a:effectLst/>
                        </a:rPr>
                        <a:t>月</a:t>
                      </a:r>
                      <a:r>
                        <a:rPr lang="en-US" altLang="ja-JP" sz="1600" b="1" u="none" strike="noStrike" dirty="0">
                          <a:solidFill>
                            <a:srgbClr val="FFFFFF"/>
                          </a:solidFill>
                          <a:effectLst/>
                        </a:rPr>
                        <a:t>15</a:t>
                      </a:r>
                      <a:r>
                        <a:rPr lang="ja-JP" altLang="en-US" sz="1600" b="1" u="none" strike="noStrike" dirty="0">
                          <a:solidFill>
                            <a:srgbClr val="FFFFFF"/>
                          </a:solidFill>
                          <a:effectLst/>
                        </a:rPr>
                        <a:t>日</a:t>
                      </a:r>
                      <a:r>
                        <a:rPr lang="en-US" altLang="ja-JP" sz="1600" b="1" u="none" strike="noStrike" dirty="0">
                          <a:solidFill>
                            <a:srgbClr val="FFFFFF"/>
                          </a:solidFill>
                          <a:effectLst/>
                        </a:rPr>
                        <a:t>(</a:t>
                      </a:r>
                      <a:r>
                        <a:rPr lang="ja-JP" altLang="en-US" sz="1600" b="1" u="none" strike="noStrike" dirty="0">
                          <a:solidFill>
                            <a:srgbClr val="FFFFFF"/>
                          </a:solidFill>
                          <a:effectLst/>
                        </a:rPr>
                        <a:t>木</a:t>
                      </a:r>
                      <a:r>
                        <a:rPr lang="en-US" altLang="ja-JP" sz="1600" b="1" u="none" strike="noStrike" dirty="0">
                          <a:solidFill>
                            <a:srgbClr val="FFFFFF"/>
                          </a:solidFill>
                          <a:effectLst/>
                        </a:rPr>
                        <a:t>)</a:t>
                      </a:r>
                      <a:endParaRPr lang="en-US" altLang="ja-JP" sz="1600" b="1" i="0" u="none" strike="noStrike" dirty="0">
                        <a:solidFill>
                          <a:srgbClr val="FFFFFF"/>
                        </a:solidFill>
                        <a:effectLst/>
                        <a:latin typeface="Calibri" panose="020F0502020204030204" pitchFamily="34" charset="0"/>
                        <a:ea typeface="游ゴシック" panose="020B0400000000000000" pitchFamily="50" charset="-128"/>
                      </a:endParaRPr>
                    </a:p>
                  </a:txBody>
                  <a:tcPr marL="9525" marR="9525" marT="9525" marB="0" anchor="ctr"/>
                </a:tc>
                <a:tc>
                  <a:txBody>
                    <a:bodyPr/>
                    <a:lstStyle/>
                    <a:p>
                      <a:pPr>
                        <a:spcAft>
                          <a:spcPts val="400"/>
                        </a:spcAft>
                      </a:pPr>
                      <a:r>
                        <a:rPr lang="ja-JP" sz="1600" u="sng" dirty="0">
                          <a:effectLst/>
                        </a:rPr>
                        <a:t>コードレビュー</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sz="1600" dirty="0">
                          <a:effectLst/>
                        </a:rPr>
                        <a:t>演習：結合テスト</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en-US" sz="1600" dirty="0">
                          <a:effectLst/>
                        </a:rPr>
                        <a:t> </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48314204"/>
                  </a:ext>
                </a:extLst>
              </a:tr>
              <a:tr h="713221">
                <a:tc>
                  <a:txBody>
                    <a:bodyPr/>
                    <a:lstStyle/>
                    <a:p>
                      <a:pPr algn="l" rtl="0" fontAlgn="ctr"/>
                      <a:r>
                        <a:rPr lang="en-US" altLang="ja-JP" sz="1600" b="1" u="none" strike="noStrike" dirty="0">
                          <a:solidFill>
                            <a:srgbClr val="FFFFFF"/>
                          </a:solidFill>
                          <a:effectLst/>
                        </a:rPr>
                        <a:t>9</a:t>
                      </a:r>
                      <a:r>
                        <a:rPr lang="ja-JP" altLang="en-US" sz="1600" b="1" u="none" strike="noStrike" dirty="0">
                          <a:solidFill>
                            <a:srgbClr val="FFFFFF"/>
                          </a:solidFill>
                          <a:effectLst/>
                        </a:rPr>
                        <a:t>月</a:t>
                      </a:r>
                      <a:r>
                        <a:rPr lang="en-US" altLang="ja-JP" sz="1600" b="1" u="none" strike="noStrike" dirty="0">
                          <a:solidFill>
                            <a:srgbClr val="FFFFFF"/>
                          </a:solidFill>
                          <a:effectLst/>
                        </a:rPr>
                        <a:t>16</a:t>
                      </a:r>
                      <a:r>
                        <a:rPr lang="ja-JP" altLang="en-US" sz="1600" b="1" u="none" strike="noStrike" dirty="0">
                          <a:solidFill>
                            <a:srgbClr val="FFFFFF"/>
                          </a:solidFill>
                          <a:effectLst/>
                        </a:rPr>
                        <a:t>日</a:t>
                      </a:r>
                      <a:r>
                        <a:rPr lang="en-US" altLang="ja-JP" sz="1600" b="1" u="none" strike="noStrike" dirty="0">
                          <a:solidFill>
                            <a:srgbClr val="FFFFFF"/>
                          </a:solidFill>
                          <a:effectLst/>
                        </a:rPr>
                        <a:t>(</a:t>
                      </a:r>
                      <a:r>
                        <a:rPr lang="ja-JP" altLang="en-US" sz="1600" b="1" u="none" strike="noStrike" dirty="0">
                          <a:solidFill>
                            <a:srgbClr val="FFFFFF"/>
                          </a:solidFill>
                          <a:effectLst/>
                        </a:rPr>
                        <a:t>金</a:t>
                      </a:r>
                      <a:r>
                        <a:rPr lang="en-US" altLang="ja-JP" sz="1600" b="1" u="none" strike="noStrike">
                          <a:solidFill>
                            <a:srgbClr val="FFFFFF"/>
                          </a:solidFill>
                          <a:effectLst/>
                        </a:rPr>
                        <a:t>)</a:t>
                      </a:r>
                      <a:endParaRPr lang="en-US" altLang="ja-JP" sz="1600" b="1" i="0" u="none" strike="noStrike" dirty="0">
                        <a:solidFill>
                          <a:srgbClr val="FFFFFF"/>
                        </a:solidFill>
                        <a:effectLst/>
                        <a:latin typeface="Calibri" panose="020F0502020204030204" pitchFamily="34" charset="0"/>
                        <a:ea typeface="游ゴシック" panose="020B0400000000000000" pitchFamily="50" charset="-128"/>
                      </a:endParaRPr>
                    </a:p>
                  </a:txBody>
                  <a:tcPr marL="9525" marR="9525" marT="9525" marB="0" anchor="ctr"/>
                </a:tc>
                <a:tc>
                  <a:txBody>
                    <a:bodyPr/>
                    <a:lstStyle/>
                    <a:p>
                      <a:pPr>
                        <a:spcAft>
                          <a:spcPts val="400"/>
                        </a:spcAft>
                      </a:pPr>
                      <a:r>
                        <a:rPr lang="ja-JP" sz="1600" dirty="0">
                          <a:effectLst/>
                        </a:rPr>
                        <a:t>演習：</a:t>
                      </a:r>
                    </a:p>
                    <a:p>
                      <a:pPr>
                        <a:spcAft>
                          <a:spcPts val="400"/>
                        </a:spcAft>
                      </a:pPr>
                      <a:r>
                        <a:rPr lang="ja-JP" sz="1600" dirty="0">
                          <a:effectLst/>
                        </a:rPr>
                        <a:t>プレゼン資料作成</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sz="1600" u="sng" dirty="0">
                          <a:effectLst/>
                        </a:rPr>
                        <a:t>成果発表</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spcAft>
                          <a:spcPts val="400"/>
                        </a:spcAft>
                      </a:pPr>
                      <a:r>
                        <a:rPr lang="ja-JP" sz="1600" dirty="0">
                          <a:effectLst/>
                        </a:rPr>
                        <a:t>プレゼン資料</a:t>
                      </a:r>
                    </a:p>
                    <a:p>
                      <a:pPr>
                        <a:spcAft>
                          <a:spcPts val="400"/>
                        </a:spcAft>
                      </a:pPr>
                      <a:r>
                        <a:rPr lang="ja-JP" sz="1600" dirty="0">
                          <a:effectLst/>
                        </a:rPr>
                        <a:t>オンラインテスト</a:t>
                      </a:r>
                      <a:endParaRPr lang="ja-JP" sz="16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30093886"/>
                  </a:ext>
                </a:extLst>
              </a:tr>
            </a:tbl>
          </a:graphicData>
        </a:graphic>
      </p:graphicFrame>
    </p:spTree>
    <p:extLst>
      <p:ext uri="{BB962C8B-B14F-4D97-AF65-F5344CB8AC3E}">
        <p14:creationId xmlns:p14="http://schemas.microsoft.com/office/powerpoint/2010/main" val="3110659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BA633A-5E7E-428B-8EE1-C6EC2BDCB304}"/>
              </a:ext>
            </a:extLst>
          </p:cNvPr>
          <p:cNvSpPr>
            <a:spLocks noGrp="1"/>
          </p:cNvSpPr>
          <p:nvPr>
            <p:ph type="title"/>
          </p:nvPr>
        </p:nvSpPr>
        <p:spPr/>
        <p:txBody>
          <a:bodyPr/>
          <a:lstStyle/>
          <a:p>
            <a:r>
              <a:rPr kumimoji="1" lang="en-US" altLang="ja-JP" dirty="0"/>
              <a:t>M5AtomU</a:t>
            </a:r>
            <a:r>
              <a:rPr kumimoji="1" lang="ja-JP" altLang="en-US" dirty="0"/>
              <a:t>でどんなことができるか</a:t>
            </a:r>
          </a:p>
        </p:txBody>
      </p:sp>
      <p:sp>
        <p:nvSpPr>
          <p:cNvPr id="3" name="コンテンツ プレースホルダー 2">
            <a:extLst>
              <a:ext uri="{FF2B5EF4-FFF2-40B4-BE49-F238E27FC236}">
                <a16:creationId xmlns:a16="http://schemas.microsoft.com/office/drawing/2014/main" id="{86DB5877-3F14-45B2-9C9F-6A1E437BB0A3}"/>
              </a:ext>
            </a:extLst>
          </p:cNvPr>
          <p:cNvSpPr>
            <a:spLocks noGrp="1"/>
          </p:cNvSpPr>
          <p:nvPr>
            <p:ph idx="1"/>
          </p:nvPr>
        </p:nvSpPr>
        <p:spPr/>
        <p:txBody>
          <a:bodyPr/>
          <a:lstStyle/>
          <a:p>
            <a:pPr>
              <a:spcAft>
                <a:spcPts val="400"/>
              </a:spcAft>
            </a:pP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PC</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に接続してプログラムを流し込むと、</a:t>
            </a:r>
            <a:r>
              <a:rPr lang="ja-JP" altLang="en-US" sz="1800" dirty="0">
                <a:effectLst/>
                <a:latin typeface="游明朝" panose="02020400000000000000" pitchFamily="18" charset="-128"/>
                <a:ea typeface="游明朝" panose="02020400000000000000" pitchFamily="18" charset="-128"/>
                <a:cs typeface="Times New Roman" panose="02020603050405020304" pitchFamily="18" charset="0"/>
              </a:rPr>
              <a:t>それ</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を実行し続けます。</a:t>
            </a:r>
          </a:p>
          <a:p>
            <a:pPr>
              <a:spcAft>
                <a:spcPts val="400"/>
              </a:spcAft>
            </a:pPr>
            <a:r>
              <a:rPr lang="en-US" altLang="ja-JP" sz="1800" dirty="0" err="1">
                <a:effectLst/>
                <a:latin typeface="游明朝" panose="02020400000000000000" pitchFamily="18" charset="-128"/>
                <a:ea typeface="游明朝" panose="02020400000000000000" pitchFamily="18" charset="-128"/>
                <a:cs typeface="Times New Roman" panose="02020603050405020304" pitchFamily="18" charset="0"/>
              </a:rPr>
              <a:t>Wifi</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接続を通じてインターネットに接続することができます。</a:t>
            </a:r>
          </a:p>
          <a:p>
            <a:pPr>
              <a:spcAft>
                <a:spcPts val="400"/>
              </a:spcAft>
            </a:pP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ピン端子にセンサーを接続して、計測した値を取得することができます。</a:t>
            </a:r>
          </a:p>
          <a:p>
            <a:pPr>
              <a:spcAft>
                <a:spcPts val="400"/>
              </a:spcAft>
            </a:pP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Arduino IDE</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を用いて、プログラムを開発し、</a:t>
            </a: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M5AtomU</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に転送します。</a:t>
            </a:r>
          </a:p>
          <a:p>
            <a:pPr>
              <a:spcAft>
                <a:spcPts val="400"/>
              </a:spcAft>
            </a:pP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M5AtomU</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は流し込まれた瞬間から、プログラムどおりに動作します。</a:t>
            </a:r>
            <a:endPar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endParaRPr>
          </a:p>
          <a:p>
            <a:pPr>
              <a:spcAft>
                <a:spcPts val="400"/>
              </a:spcAft>
            </a:pP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USB</a:t>
            </a:r>
            <a:r>
              <a:rPr lang="ja-JP" altLang="en-US" sz="1800" dirty="0">
                <a:effectLst/>
                <a:latin typeface="游明朝" panose="02020400000000000000" pitchFamily="18" charset="-128"/>
                <a:ea typeface="游明朝" panose="02020400000000000000" pitchFamily="18" charset="-128"/>
                <a:cs typeface="Times New Roman" panose="02020603050405020304" pitchFamily="18" charset="0"/>
              </a:rPr>
              <a:t>接続した</a:t>
            </a: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PC</a:t>
            </a:r>
            <a:r>
              <a:rPr lang="ja-JP" altLang="en-US" sz="1800" dirty="0">
                <a:effectLst/>
                <a:latin typeface="游明朝" panose="02020400000000000000" pitchFamily="18" charset="-128"/>
                <a:ea typeface="游明朝" panose="02020400000000000000" pitchFamily="18" charset="-128"/>
                <a:cs typeface="Times New Roman" panose="02020603050405020304" pitchFamily="18" charset="0"/>
              </a:rPr>
              <a:t>とシリアル通信して、データの送受信ができます。</a:t>
            </a:r>
            <a:endPar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1330934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19766B-9B81-4A2E-8117-35675DBBAE4F}"/>
              </a:ext>
            </a:extLst>
          </p:cNvPr>
          <p:cNvSpPr>
            <a:spLocks noGrp="1"/>
          </p:cNvSpPr>
          <p:nvPr>
            <p:ph type="title"/>
          </p:nvPr>
        </p:nvSpPr>
        <p:spPr/>
        <p:txBody>
          <a:bodyPr/>
          <a:lstStyle/>
          <a:p>
            <a:r>
              <a:rPr kumimoji="1" lang="en-US" altLang="ja-JP" dirty="0" err="1"/>
              <a:t>ArduinoIDE</a:t>
            </a:r>
            <a:r>
              <a:rPr lang="ja-JP" altLang="en-US" dirty="0"/>
              <a:t>のインストール</a:t>
            </a:r>
            <a:endParaRPr kumimoji="1" lang="ja-JP" altLang="en-US" dirty="0"/>
          </a:p>
        </p:txBody>
      </p:sp>
      <p:sp>
        <p:nvSpPr>
          <p:cNvPr id="3" name="コンテンツ プレースホルダー 2">
            <a:extLst>
              <a:ext uri="{FF2B5EF4-FFF2-40B4-BE49-F238E27FC236}">
                <a16:creationId xmlns:a16="http://schemas.microsoft.com/office/drawing/2014/main" id="{C0F7D96D-C742-4931-B00B-A697EFD6FA9A}"/>
              </a:ext>
            </a:extLst>
          </p:cNvPr>
          <p:cNvSpPr>
            <a:spLocks noGrp="1"/>
          </p:cNvSpPr>
          <p:nvPr>
            <p:ph idx="1"/>
          </p:nvPr>
        </p:nvSpPr>
        <p:spPr>
          <a:xfrm>
            <a:off x="633845" y="1828801"/>
            <a:ext cx="5303968" cy="4351337"/>
          </a:xfrm>
        </p:spPr>
        <p:txBody>
          <a:bodyPr>
            <a:normAutofit/>
          </a:bodyPr>
          <a:lstStyle/>
          <a:p>
            <a:r>
              <a:rPr lang="en-US" altLang="ja-JP" sz="2000" dirty="0">
                <a:latin typeface="游明朝" panose="02020400000000000000" pitchFamily="18" charset="-128"/>
                <a:ea typeface="游明朝" panose="02020400000000000000" pitchFamily="18" charset="-128"/>
              </a:rPr>
              <a:t>M5AtomU</a:t>
            </a:r>
            <a:r>
              <a:rPr lang="ja-JP" altLang="en-US" sz="2000" dirty="0">
                <a:latin typeface="游明朝" panose="02020400000000000000" pitchFamily="18" charset="-128"/>
                <a:ea typeface="游明朝" panose="02020400000000000000" pitchFamily="18" charset="-128"/>
              </a:rPr>
              <a:t>向けのアプリを開発するためには、</a:t>
            </a:r>
            <a:r>
              <a:rPr lang="en-US" altLang="ja-JP" sz="2000" dirty="0" err="1">
                <a:latin typeface="游明朝" panose="02020400000000000000" pitchFamily="18" charset="-128"/>
                <a:ea typeface="游明朝" panose="02020400000000000000" pitchFamily="18" charset="-128"/>
              </a:rPr>
              <a:t>ArduinoIDE</a:t>
            </a:r>
            <a:r>
              <a:rPr lang="ja-JP" altLang="en-US" sz="2000" dirty="0">
                <a:latin typeface="游明朝" panose="02020400000000000000" pitchFamily="18" charset="-128"/>
                <a:ea typeface="游明朝" panose="02020400000000000000" pitchFamily="18" charset="-128"/>
              </a:rPr>
              <a:t>をインストールする必要があります。</a:t>
            </a:r>
            <a:endParaRPr lang="en-US" altLang="ja-JP" sz="2000" dirty="0">
              <a:latin typeface="游明朝" panose="02020400000000000000" pitchFamily="18" charset="-128"/>
              <a:ea typeface="游明朝" panose="02020400000000000000" pitchFamily="18" charset="-128"/>
            </a:endParaRPr>
          </a:p>
          <a:p>
            <a:r>
              <a:rPr lang="en-US" altLang="ja-JP" sz="2000" u="sng" dirty="0">
                <a:solidFill>
                  <a:srgbClr val="0000FF"/>
                </a:solidFill>
                <a:effectLst/>
                <a:latin typeface="游明朝" panose="02020400000000000000" pitchFamily="18" charset="-128"/>
                <a:ea typeface="游明朝" panose="02020400000000000000" pitchFamily="18" charset="-128"/>
                <a:cs typeface="Times New Roman" panose="02020603050405020304" pitchFamily="18" charset="0"/>
                <a:hlinkClick r:id="rId2"/>
              </a:rPr>
              <a:t>https://www.arduino.cc/en/Main/Software</a:t>
            </a:r>
            <a:r>
              <a:rPr lang="ja-JP" altLang="ja-JP" sz="2000" dirty="0">
                <a:effectLst/>
                <a:latin typeface="游明朝" panose="02020400000000000000" pitchFamily="18" charset="-128"/>
                <a:ea typeface="游明朝" panose="02020400000000000000" pitchFamily="18" charset="-128"/>
                <a:cs typeface="Times New Roman" panose="02020603050405020304" pitchFamily="18" charset="0"/>
              </a:rPr>
              <a:t>にアクセスし</a:t>
            </a:r>
            <a:r>
              <a:rPr lang="ja-JP" altLang="en-US" sz="2000" dirty="0">
                <a:effectLst/>
                <a:latin typeface="游明朝" panose="02020400000000000000" pitchFamily="18" charset="-128"/>
                <a:ea typeface="游明朝" panose="02020400000000000000" pitchFamily="18" charset="-128"/>
                <a:cs typeface="Times New Roman" panose="02020603050405020304" pitchFamily="18" charset="0"/>
              </a:rPr>
              <a:t>て、ダウンロード、インストールしてください。</a:t>
            </a:r>
            <a:endParaRPr lang="ja-JP" altLang="ja-JP" sz="20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sz="2000" dirty="0">
              <a:latin typeface="游明朝" panose="02020400000000000000" pitchFamily="18" charset="-128"/>
              <a:ea typeface="游明朝" panose="02020400000000000000" pitchFamily="18" charset="-128"/>
            </a:endParaRPr>
          </a:p>
          <a:p>
            <a:r>
              <a:rPr lang="en-US" altLang="ja-JP" sz="2000" dirty="0">
                <a:latin typeface="游明朝" panose="02020400000000000000" pitchFamily="18" charset="-128"/>
                <a:ea typeface="游明朝" panose="02020400000000000000" pitchFamily="18" charset="-128"/>
              </a:rPr>
              <a:t>USB</a:t>
            </a:r>
            <a:r>
              <a:rPr lang="ja-JP" altLang="en-US" sz="2000" dirty="0">
                <a:latin typeface="游明朝" panose="02020400000000000000" pitchFamily="18" charset="-128"/>
                <a:ea typeface="游明朝" panose="02020400000000000000" pitchFamily="18" charset="-128"/>
              </a:rPr>
              <a:t>ドライバも必要になるので、以下のサイトからダウンロードしてインストールしてください。</a:t>
            </a:r>
            <a:endParaRPr kumimoji="1" lang="en-US" altLang="ja-JP" sz="2000" dirty="0">
              <a:latin typeface="游明朝" panose="02020400000000000000" pitchFamily="18" charset="-128"/>
              <a:ea typeface="游明朝" panose="02020400000000000000" pitchFamily="18" charset="-128"/>
            </a:endParaRPr>
          </a:p>
          <a:p>
            <a:r>
              <a:rPr lang="en-US" altLang="ja-JP" sz="1800" u="sng" dirty="0">
                <a:solidFill>
                  <a:srgbClr val="0000FF"/>
                </a:solidFill>
                <a:effectLst/>
                <a:latin typeface="游明朝" panose="02020400000000000000" pitchFamily="18" charset="-128"/>
                <a:ea typeface="游明朝" panose="02020400000000000000" pitchFamily="18" charset="-128"/>
                <a:cs typeface="Times New Roman" panose="02020603050405020304" pitchFamily="18" charset="0"/>
                <a:hlinkClick r:id="rId3"/>
              </a:rPr>
              <a:t>https://www.silabs.com/products/development-tools/software/usb-to-uart-bridge-vcp-drivers</a:t>
            </a:r>
            <a:endParaRPr kumimoji="1" lang="ja-JP" altLang="en-US" sz="2000" dirty="0">
              <a:latin typeface="游明朝" panose="02020400000000000000" pitchFamily="18" charset="-128"/>
              <a:ea typeface="游明朝" panose="02020400000000000000" pitchFamily="18" charset="-128"/>
            </a:endParaRPr>
          </a:p>
        </p:txBody>
      </p:sp>
      <p:pic>
        <p:nvPicPr>
          <p:cNvPr id="6" name="図 5">
            <a:extLst>
              <a:ext uri="{FF2B5EF4-FFF2-40B4-BE49-F238E27FC236}">
                <a16:creationId xmlns:a16="http://schemas.microsoft.com/office/drawing/2014/main" id="{24702BF6-07D0-497B-93C2-E19805943578}"/>
              </a:ext>
            </a:extLst>
          </p:cNvPr>
          <p:cNvPicPr/>
          <p:nvPr/>
        </p:nvPicPr>
        <p:blipFill>
          <a:blip r:embed="rId4"/>
          <a:stretch>
            <a:fillRect/>
          </a:stretch>
        </p:blipFill>
        <p:spPr>
          <a:xfrm>
            <a:off x="6137697" y="1828801"/>
            <a:ext cx="2372458" cy="1498723"/>
          </a:xfrm>
          <a:prstGeom prst="rect">
            <a:avLst/>
          </a:prstGeom>
        </p:spPr>
      </p:pic>
      <p:pic>
        <p:nvPicPr>
          <p:cNvPr id="9" name="図 8">
            <a:extLst>
              <a:ext uri="{FF2B5EF4-FFF2-40B4-BE49-F238E27FC236}">
                <a16:creationId xmlns:a16="http://schemas.microsoft.com/office/drawing/2014/main" id="{0BE32459-E369-4139-B223-8EB38414BE28}"/>
              </a:ext>
            </a:extLst>
          </p:cNvPr>
          <p:cNvPicPr/>
          <p:nvPr/>
        </p:nvPicPr>
        <p:blipFill>
          <a:blip r:embed="rId5"/>
          <a:stretch>
            <a:fillRect/>
          </a:stretch>
        </p:blipFill>
        <p:spPr>
          <a:xfrm>
            <a:off x="6137697" y="4004469"/>
            <a:ext cx="2124075" cy="1822280"/>
          </a:xfrm>
          <a:prstGeom prst="rect">
            <a:avLst/>
          </a:prstGeom>
        </p:spPr>
      </p:pic>
    </p:spTree>
    <p:extLst>
      <p:ext uri="{BB962C8B-B14F-4D97-AF65-F5344CB8AC3E}">
        <p14:creationId xmlns:p14="http://schemas.microsoft.com/office/powerpoint/2010/main" val="2387568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5AE10D-497E-4B33-A438-11F67BA26D7C}"/>
              </a:ext>
            </a:extLst>
          </p:cNvPr>
          <p:cNvSpPr>
            <a:spLocks noGrp="1"/>
          </p:cNvSpPr>
          <p:nvPr>
            <p:ph type="title"/>
          </p:nvPr>
        </p:nvSpPr>
        <p:spPr/>
        <p:txBody>
          <a:bodyPr/>
          <a:lstStyle/>
          <a:p>
            <a:r>
              <a:rPr kumimoji="1" lang="en-US" altLang="ja-JP" dirty="0" err="1"/>
              <a:t>ArduinoIDE</a:t>
            </a:r>
            <a:r>
              <a:rPr kumimoji="1" lang="ja-JP" altLang="en-US" dirty="0"/>
              <a:t>の設定</a:t>
            </a:r>
          </a:p>
        </p:txBody>
      </p:sp>
      <p:sp>
        <p:nvSpPr>
          <p:cNvPr id="3" name="コンテンツ プレースホルダー 2">
            <a:extLst>
              <a:ext uri="{FF2B5EF4-FFF2-40B4-BE49-F238E27FC236}">
                <a16:creationId xmlns:a16="http://schemas.microsoft.com/office/drawing/2014/main" id="{8FFDC582-9008-4DB1-8E4C-52C281BFA3F7}"/>
              </a:ext>
            </a:extLst>
          </p:cNvPr>
          <p:cNvSpPr>
            <a:spLocks noGrp="1"/>
          </p:cNvSpPr>
          <p:nvPr>
            <p:ph idx="1"/>
          </p:nvPr>
        </p:nvSpPr>
        <p:spPr/>
        <p:txBody>
          <a:bodyPr/>
          <a:lstStyle/>
          <a:p>
            <a:pPr>
              <a:spcAft>
                <a:spcPts val="400"/>
              </a:spcAft>
            </a:pPr>
            <a:r>
              <a:rPr lang="en-US" altLang="ja-JP" sz="2000" dirty="0" err="1">
                <a:effectLst/>
                <a:latin typeface="游明朝" panose="02020400000000000000" pitchFamily="18" charset="-128"/>
                <a:ea typeface="游明朝" panose="02020400000000000000" pitchFamily="18" charset="-128"/>
                <a:cs typeface="Times New Roman" panose="02020603050405020304" pitchFamily="18" charset="0"/>
              </a:rPr>
              <a:t>ArduinoIDE</a:t>
            </a:r>
            <a:r>
              <a:rPr lang="ja-JP" altLang="en-US" sz="2000" dirty="0">
                <a:effectLst/>
                <a:latin typeface="游明朝" panose="02020400000000000000" pitchFamily="18" charset="-128"/>
                <a:ea typeface="游明朝" panose="02020400000000000000" pitchFamily="18" charset="-128"/>
                <a:cs typeface="Times New Roman" panose="02020603050405020304" pitchFamily="18" charset="0"/>
              </a:rPr>
              <a:t>を起動して、環境設定／</a:t>
            </a:r>
            <a:r>
              <a:rPr lang="en-US" altLang="ja-JP" sz="2000" dirty="0">
                <a:latin typeface="游明朝" panose="02020400000000000000" pitchFamily="18" charset="-128"/>
                <a:ea typeface="游明朝" panose="02020400000000000000" pitchFamily="18" charset="-128"/>
                <a:cs typeface="Times New Roman" panose="02020603050405020304" pitchFamily="18" charset="0"/>
              </a:rPr>
              <a:t>Preferences</a:t>
            </a:r>
            <a:r>
              <a:rPr lang="ja-JP" altLang="en-US" sz="2000" dirty="0">
                <a:latin typeface="游明朝" panose="02020400000000000000" pitchFamily="18" charset="-128"/>
                <a:ea typeface="游明朝" panose="02020400000000000000" pitchFamily="18" charset="-128"/>
                <a:cs typeface="Times New Roman" panose="02020603050405020304" pitchFamily="18" charset="0"/>
              </a:rPr>
              <a:t>を開く</a:t>
            </a:r>
            <a:endParaRPr lang="en-US" altLang="ja-JP" sz="2000" dirty="0">
              <a:effectLst/>
              <a:latin typeface="游明朝" panose="02020400000000000000" pitchFamily="18" charset="-128"/>
              <a:ea typeface="游明朝" panose="02020400000000000000" pitchFamily="18" charset="-128"/>
              <a:cs typeface="Times New Roman" panose="02020603050405020304" pitchFamily="18" charset="0"/>
            </a:endParaRPr>
          </a:p>
          <a:p>
            <a:pPr>
              <a:spcAft>
                <a:spcPts val="400"/>
              </a:spcAft>
            </a:pPr>
            <a:r>
              <a:rPr lang="ja-JP" altLang="ja-JP" sz="2000" dirty="0">
                <a:effectLst/>
                <a:latin typeface="游明朝" panose="02020400000000000000" pitchFamily="18" charset="-128"/>
                <a:ea typeface="游明朝" panose="02020400000000000000" pitchFamily="18" charset="-128"/>
                <a:cs typeface="Times New Roman" panose="02020603050405020304" pitchFamily="18" charset="0"/>
              </a:rPr>
              <a:t>追加ボードのマネージャに以下の</a:t>
            </a:r>
            <a:r>
              <a:rPr lang="en-US" altLang="ja-JP" sz="2000" dirty="0">
                <a:effectLst/>
                <a:latin typeface="游明朝" panose="02020400000000000000" pitchFamily="18" charset="-128"/>
                <a:ea typeface="游明朝" panose="02020400000000000000" pitchFamily="18" charset="-128"/>
                <a:cs typeface="Times New Roman" panose="02020603050405020304" pitchFamily="18" charset="0"/>
              </a:rPr>
              <a:t>URL</a:t>
            </a:r>
            <a:r>
              <a:rPr lang="ja-JP" altLang="ja-JP" sz="2000" dirty="0">
                <a:effectLst/>
                <a:latin typeface="游明朝" panose="02020400000000000000" pitchFamily="18" charset="-128"/>
                <a:ea typeface="游明朝" panose="02020400000000000000" pitchFamily="18" charset="-128"/>
                <a:cs typeface="Times New Roman" panose="02020603050405020304" pitchFamily="18" charset="0"/>
              </a:rPr>
              <a:t>を張り付けて、</a:t>
            </a:r>
            <a:r>
              <a:rPr lang="en-US" altLang="ja-JP" sz="2000" dirty="0">
                <a:effectLst/>
                <a:latin typeface="游明朝" panose="02020400000000000000" pitchFamily="18" charset="-128"/>
                <a:ea typeface="游明朝" panose="02020400000000000000" pitchFamily="18" charset="-128"/>
                <a:cs typeface="Times New Roman" panose="02020603050405020304" pitchFamily="18" charset="0"/>
              </a:rPr>
              <a:t>OK</a:t>
            </a:r>
            <a:r>
              <a:rPr lang="ja-JP" altLang="ja-JP" sz="2000" dirty="0">
                <a:effectLst/>
                <a:latin typeface="游明朝" panose="02020400000000000000" pitchFamily="18" charset="-128"/>
                <a:ea typeface="游明朝" panose="02020400000000000000" pitchFamily="18" charset="-128"/>
                <a:cs typeface="Times New Roman" panose="02020603050405020304" pitchFamily="18" charset="0"/>
              </a:rPr>
              <a:t>を押下して保存。</a:t>
            </a:r>
          </a:p>
          <a:p>
            <a:pPr>
              <a:spcAft>
                <a:spcPts val="400"/>
              </a:spcAft>
            </a:pPr>
            <a:r>
              <a:rPr lang="en-US" altLang="ja-JP" sz="2000" dirty="0">
                <a:solidFill>
                  <a:srgbClr val="333333"/>
                </a:solidFill>
                <a:effectLst/>
                <a:latin typeface="游明朝" panose="02020400000000000000" pitchFamily="18" charset="-128"/>
                <a:ea typeface="游明朝" panose="02020400000000000000" pitchFamily="18" charset="-128"/>
                <a:cs typeface="Times New Roman" panose="02020603050405020304" pitchFamily="18" charset="0"/>
                <a:hlinkClick r:id="rId2"/>
              </a:rPr>
              <a:t>https://dl.espressif.com/dl/package_esp32_index.json</a:t>
            </a:r>
            <a:endParaRPr lang="en-US" altLang="ja-JP" sz="2000" dirty="0">
              <a:solidFill>
                <a:srgbClr val="333333"/>
              </a:solidFill>
              <a:effectLst/>
              <a:latin typeface="游明朝" panose="02020400000000000000" pitchFamily="18" charset="-128"/>
              <a:ea typeface="游明朝" panose="02020400000000000000" pitchFamily="18" charset="-128"/>
              <a:cs typeface="Times New Roman" panose="02020603050405020304" pitchFamily="18" charset="0"/>
            </a:endParaRPr>
          </a:p>
          <a:p>
            <a:pPr>
              <a:spcAft>
                <a:spcPts val="400"/>
              </a:spcAft>
            </a:pPr>
            <a:endParaRPr lang="ja-JP" altLang="ja-JP" sz="2000" dirty="0">
              <a:effectLst/>
              <a:latin typeface="游明朝" panose="02020400000000000000" pitchFamily="18" charset="-128"/>
              <a:ea typeface="游明朝" panose="02020400000000000000" pitchFamily="18" charset="-128"/>
              <a:cs typeface="Times New Roman" panose="02020603050405020304" pitchFamily="18" charset="0"/>
            </a:endParaRPr>
          </a:p>
          <a:p>
            <a:pPr>
              <a:spcAft>
                <a:spcPts val="400"/>
              </a:spcAft>
            </a:pP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ツール→ボード→ボードマネージャを選択</a:t>
            </a:r>
          </a:p>
          <a:p>
            <a:pPr>
              <a:spcAft>
                <a:spcPts val="400"/>
              </a:spcAft>
            </a:pP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M5Stack</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と入力して表示されたボードをインストール</a:t>
            </a:r>
            <a:endPar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endParaRPr>
          </a:p>
          <a:p>
            <a:pPr>
              <a:spcAft>
                <a:spcPts val="400"/>
              </a:spcAft>
            </a:pPr>
            <a:r>
              <a:rPr lang="ja-JP" altLang="ja-JP" sz="1800" dirty="0">
                <a:effectLst/>
                <a:ea typeface="游明朝" panose="02020400000000000000" pitchFamily="18" charset="-128"/>
                <a:cs typeface="Times New Roman" panose="02020603050405020304" pitchFamily="18" charset="0"/>
              </a:rPr>
              <a:t>ツール→ボード→</a:t>
            </a:r>
            <a:r>
              <a:rPr lang="en-US" altLang="ja-JP" sz="1800" dirty="0">
                <a:effectLst/>
                <a:ea typeface="游明朝" panose="02020400000000000000" pitchFamily="18" charset="-128"/>
                <a:cs typeface="Times New Roman" panose="02020603050405020304" pitchFamily="18" charset="0"/>
              </a:rPr>
              <a:t> M5Stack Arduino</a:t>
            </a:r>
            <a:r>
              <a:rPr lang="ja-JP" altLang="ja-JP" sz="1800" dirty="0">
                <a:effectLst/>
                <a:ea typeface="游明朝" panose="02020400000000000000" pitchFamily="18" charset="-128"/>
                <a:cs typeface="Times New Roman" panose="02020603050405020304" pitchFamily="18" charset="0"/>
              </a:rPr>
              <a:t>→</a:t>
            </a:r>
            <a:r>
              <a:rPr lang="en-US" altLang="ja-JP" sz="1800" dirty="0">
                <a:effectLst/>
                <a:ea typeface="游明朝" panose="02020400000000000000" pitchFamily="18" charset="-128"/>
                <a:cs typeface="Times New Roman" panose="02020603050405020304" pitchFamily="18" charset="0"/>
              </a:rPr>
              <a:t>M5Stack-ATOM</a:t>
            </a:r>
            <a:r>
              <a:rPr lang="ja-JP" altLang="ja-JP" sz="1800" dirty="0">
                <a:effectLst/>
                <a:ea typeface="游明朝" panose="02020400000000000000" pitchFamily="18" charset="-128"/>
                <a:cs typeface="Times New Roman" panose="02020603050405020304" pitchFamily="18" charset="0"/>
              </a:rPr>
              <a:t>を選択</a:t>
            </a:r>
            <a:endPar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164727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231A4A-8225-4BEA-95EC-C14D08FB3020}"/>
              </a:ext>
            </a:extLst>
          </p:cNvPr>
          <p:cNvSpPr>
            <a:spLocks noGrp="1"/>
          </p:cNvSpPr>
          <p:nvPr>
            <p:ph type="title"/>
          </p:nvPr>
        </p:nvSpPr>
        <p:spPr/>
        <p:txBody>
          <a:bodyPr/>
          <a:lstStyle/>
          <a:p>
            <a:r>
              <a:rPr kumimoji="1" lang="en-US" altLang="ja-JP" dirty="0"/>
              <a:t>M5Atom</a:t>
            </a:r>
            <a:r>
              <a:rPr lang="ja-JP" altLang="en-US" dirty="0"/>
              <a:t>ライブラリのインストール</a:t>
            </a:r>
            <a:endParaRPr kumimoji="1" lang="ja-JP" altLang="en-US" dirty="0"/>
          </a:p>
        </p:txBody>
      </p:sp>
      <p:sp>
        <p:nvSpPr>
          <p:cNvPr id="3" name="コンテンツ プレースホルダー 2">
            <a:extLst>
              <a:ext uri="{FF2B5EF4-FFF2-40B4-BE49-F238E27FC236}">
                <a16:creationId xmlns:a16="http://schemas.microsoft.com/office/drawing/2014/main" id="{868270BD-A007-423E-8FEA-DF84A27F860C}"/>
              </a:ext>
            </a:extLst>
          </p:cNvPr>
          <p:cNvSpPr>
            <a:spLocks noGrp="1"/>
          </p:cNvSpPr>
          <p:nvPr>
            <p:ph idx="1"/>
          </p:nvPr>
        </p:nvSpPr>
        <p:spPr/>
        <p:txBody>
          <a:bodyPr/>
          <a:lstStyle/>
          <a:p>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ツール→ライブラリ管理を選択。</a:t>
            </a:r>
          </a:p>
          <a:p>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M5Atom</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で検索して、インストール。</a:t>
            </a:r>
          </a:p>
          <a:p>
            <a:endParaRPr kumimoji="1" lang="ja-JP" altLang="en-US" dirty="0"/>
          </a:p>
        </p:txBody>
      </p:sp>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92970937-89C6-DB8F-C33D-3BA114ADD4E9}"/>
              </a:ext>
            </a:extLst>
          </p:cNvPr>
          <p:cNvPicPr>
            <a:picLocks noChangeAspect="1"/>
          </p:cNvPicPr>
          <p:nvPr/>
        </p:nvPicPr>
        <p:blipFill>
          <a:blip r:embed="rId2"/>
          <a:stretch>
            <a:fillRect/>
          </a:stretch>
        </p:blipFill>
        <p:spPr>
          <a:xfrm>
            <a:off x="1484312" y="3238500"/>
            <a:ext cx="4371975" cy="2463800"/>
          </a:xfrm>
          <a:prstGeom prst="rect">
            <a:avLst/>
          </a:prstGeom>
        </p:spPr>
      </p:pic>
    </p:spTree>
    <p:extLst>
      <p:ext uri="{BB962C8B-B14F-4D97-AF65-F5344CB8AC3E}">
        <p14:creationId xmlns:p14="http://schemas.microsoft.com/office/powerpoint/2010/main" val="478022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70F6B6-C17E-423F-9859-DDBE0282E06F}"/>
              </a:ext>
            </a:extLst>
          </p:cNvPr>
          <p:cNvSpPr>
            <a:spLocks noGrp="1"/>
          </p:cNvSpPr>
          <p:nvPr>
            <p:ph type="title"/>
          </p:nvPr>
        </p:nvSpPr>
        <p:spPr/>
        <p:txBody>
          <a:bodyPr/>
          <a:lstStyle/>
          <a:p>
            <a:r>
              <a:rPr kumimoji="1" lang="ja-JP" altLang="en-US" dirty="0"/>
              <a:t>はじめての</a:t>
            </a:r>
            <a:r>
              <a:rPr kumimoji="1" lang="en-US" altLang="ja-JP" dirty="0"/>
              <a:t>Arduino</a:t>
            </a:r>
            <a:r>
              <a:rPr kumimoji="1" lang="ja-JP" altLang="en-US" dirty="0"/>
              <a:t>プログラミング</a:t>
            </a:r>
          </a:p>
        </p:txBody>
      </p:sp>
      <p:sp>
        <p:nvSpPr>
          <p:cNvPr id="3" name="コンテンツ プレースホルダー 2">
            <a:extLst>
              <a:ext uri="{FF2B5EF4-FFF2-40B4-BE49-F238E27FC236}">
                <a16:creationId xmlns:a16="http://schemas.microsoft.com/office/drawing/2014/main" id="{D429893B-3467-4505-847F-DF297D23E97A}"/>
              </a:ext>
            </a:extLst>
          </p:cNvPr>
          <p:cNvSpPr>
            <a:spLocks noGrp="1"/>
          </p:cNvSpPr>
          <p:nvPr>
            <p:ph idx="1"/>
          </p:nvPr>
        </p:nvSpPr>
        <p:spPr>
          <a:xfrm>
            <a:off x="633845" y="1828801"/>
            <a:ext cx="4736808" cy="4351337"/>
          </a:xfrm>
        </p:spPr>
        <p:txBody>
          <a:bodyPr>
            <a:normAutofit lnSpcReduction="10000"/>
          </a:bodyPr>
          <a:lstStyle/>
          <a:p>
            <a:r>
              <a:rPr lang="ja-JP" altLang="ja-JP" sz="1800" dirty="0">
                <a:effectLst/>
                <a:ea typeface="游明朝" panose="02020400000000000000" pitchFamily="18" charset="-128"/>
                <a:cs typeface="Times New Roman" panose="02020603050405020304" pitchFamily="18" charset="0"/>
              </a:rPr>
              <a:t>ファイル→</a:t>
            </a:r>
            <a:r>
              <a:rPr lang="ja-JP" altLang="en-US" sz="1800" dirty="0">
                <a:ea typeface="游明朝" panose="02020400000000000000" pitchFamily="18" charset="-128"/>
                <a:cs typeface="Times New Roman" panose="02020603050405020304" pitchFamily="18" charset="0"/>
              </a:rPr>
              <a:t>新規スケッチを作成、を選択</a:t>
            </a:r>
            <a:endParaRPr lang="en-US" altLang="ja-JP" sz="1800" dirty="0">
              <a:ea typeface="游明朝" panose="02020400000000000000" pitchFamily="18" charset="-128"/>
              <a:cs typeface="Times New Roman" panose="02020603050405020304" pitchFamily="18" charset="0"/>
            </a:endParaRPr>
          </a:p>
          <a:p>
            <a:r>
              <a:rPr lang="en-US" altLang="ja-JP" sz="1800" dirty="0">
                <a:ea typeface="游明朝" panose="02020400000000000000" pitchFamily="18" charset="-128"/>
                <a:cs typeface="Times New Roman" panose="02020603050405020304" pitchFamily="18" charset="0"/>
              </a:rPr>
              <a:t>M5AtomU</a:t>
            </a:r>
            <a:r>
              <a:rPr lang="ja-JP" altLang="en-US" sz="1800" dirty="0">
                <a:ea typeface="游明朝" panose="02020400000000000000" pitchFamily="18" charset="-128"/>
                <a:cs typeface="Times New Roman" panose="02020603050405020304" pitchFamily="18" charset="0"/>
              </a:rPr>
              <a:t>を</a:t>
            </a:r>
            <a:r>
              <a:rPr lang="en-US" altLang="ja-JP" sz="1800" dirty="0">
                <a:ea typeface="游明朝" panose="02020400000000000000" pitchFamily="18" charset="-128"/>
                <a:cs typeface="Times New Roman" panose="02020603050405020304" pitchFamily="18" charset="0"/>
              </a:rPr>
              <a:t>PC</a:t>
            </a:r>
            <a:r>
              <a:rPr lang="ja-JP" altLang="en-US" sz="1800" dirty="0">
                <a:ea typeface="游明朝" panose="02020400000000000000" pitchFamily="18" charset="-128"/>
                <a:cs typeface="Times New Roman" panose="02020603050405020304" pitchFamily="18" charset="0"/>
              </a:rPr>
              <a:t>に挿して、ポート選択</a:t>
            </a:r>
            <a:endParaRPr lang="en-US" altLang="ja-JP" sz="1800" dirty="0">
              <a:ea typeface="游明朝" panose="02020400000000000000" pitchFamily="18" charset="-128"/>
              <a:cs typeface="Times New Roman" panose="02020603050405020304" pitchFamily="18" charset="0"/>
            </a:endParaRPr>
          </a:p>
          <a:p>
            <a:r>
              <a:rPr lang="ja-JP" altLang="en-US" sz="1800" dirty="0">
                <a:ea typeface="游明朝" panose="02020400000000000000" pitchFamily="18" charset="-128"/>
                <a:cs typeface="Times New Roman" panose="02020603050405020304" pitchFamily="18" charset="0"/>
              </a:rPr>
              <a:t>以下のコードを入力</a:t>
            </a:r>
            <a:endParaRPr lang="en-US" altLang="ja-JP" sz="1800" dirty="0">
              <a:ea typeface="游明朝" panose="02020400000000000000" pitchFamily="18" charset="-128"/>
              <a:cs typeface="Times New Roman" panose="02020603050405020304" pitchFamily="18" charset="0"/>
            </a:endParaRPr>
          </a:p>
          <a:p>
            <a:pPr marL="342900" lvl="1" indent="0">
              <a:spcAft>
                <a:spcPts val="400"/>
              </a:spcAft>
              <a:buNone/>
            </a:pP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#include "M5Atom.h"</a:t>
            </a:r>
            <a:endPar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1" indent="0">
              <a:spcAft>
                <a:spcPts val="400"/>
              </a:spcAft>
              <a:buNone/>
            </a:pP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void setup(){</a:t>
            </a:r>
            <a:endPar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1" indent="0">
              <a:spcAft>
                <a:spcPts val="400"/>
              </a:spcAft>
              <a:buNone/>
            </a:pP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    M5.begin(true, true, true);</a:t>
            </a:r>
            <a:endPar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1" indent="0">
              <a:spcAft>
                <a:spcPts val="400"/>
              </a:spcAft>
              <a:buNone/>
            </a:pP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1" indent="0">
              <a:spcAft>
                <a:spcPts val="400"/>
              </a:spcAft>
              <a:buNone/>
            </a:pP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void loop(){ </a:t>
            </a:r>
            <a:endPar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1" indent="0">
              <a:spcAft>
                <a:spcPts val="400"/>
              </a:spcAft>
              <a:buNone/>
            </a:pP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    M5.dis.fillpix(0xff0000); // </a:t>
            </a:r>
            <a:r>
              <a:rPr lang="ja-JP" altLang="en-US" sz="1500" dirty="0">
                <a:effectLst/>
                <a:latin typeface="游明朝" panose="02020400000000000000" pitchFamily="18" charset="-128"/>
                <a:ea typeface="游明朝" panose="02020400000000000000" pitchFamily="18" charset="-128"/>
                <a:cs typeface="Times New Roman" panose="02020603050405020304" pitchFamily="18" charset="0"/>
              </a:rPr>
              <a:t>赤色点灯</a:t>
            </a:r>
            <a:endPar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1" indent="0">
              <a:spcAft>
                <a:spcPts val="400"/>
              </a:spcAft>
              <a:buNone/>
            </a:pP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    delay(3000);</a:t>
            </a:r>
            <a:r>
              <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rPr>
              <a:t>秒待機</a:t>
            </a:r>
          </a:p>
          <a:p>
            <a:pPr marL="342900" lvl="1" indent="0">
              <a:spcAft>
                <a:spcPts val="400"/>
              </a:spcAft>
              <a:buNone/>
            </a:pP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    M5.dis.fillpix(0x0000ff);</a:t>
            </a:r>
            <a:r>
              <a:rPr lang="ja-JP" altLang="en-US" sz="15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en-US" sz="1500" dirty="0">
                <a:effectLst/>
                <a:latin typeface="游明朝" panose="02020400000000000000" pitchFamily="18" charset="-128"/>
                <a:ea typeface="游明朝" panose="02020400000000000000" pitchFamily="18" charset="-128"/>
                <a:cs typeface="Times New Roman" panose="02020603050405020304" pitchFamily="18" charset="0"/>
              </a:rPr>
              <a:t>青色点灯</a:t>
            </a:r>
            <a:endPar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1" indent="0">
              <a:spcAft>
                <a:spcPts val="400"/>
              </a:spcAft>
              <a:buNone/>
            </a:pP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    delay(3000);  // </a:t>
            </a:r>
            <a:r>
              <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rPr>
              <a:t>秒待</a:t>
            </a:r>
            <a:endPar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1" indent="0">
              <a:spcAft>
                <a:spcPts val="400"/>
              </a:spcAft>
              <a:buNone/>
            </a:pPr>
            <a:r>
              <a:rPr lang="en-US" altLang="ja-JP" sz="15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800" dirty="0">
                <a:ea typeface="游明朝" panose="02020400000000000000" pitchFamily="18" charset="-128"/>
                <a:cs typeface="Times New Roman" panose="02020603050405020304" pitchFamily="18" charset="0"/>
              </a:rPr>
              <a:t>スケッチ→マイコンボードに書き込む、で実行</a:t>
            </a:r>
            <a:endParaRPr lang="en-US" altLang="ja-JP" sz="1800" dirty="0">
              <a:ea typeface="游明朝" panose="02020400000000000000" pitchFamily="18" charset="-128"/>
              <a:cs typeface="Times New Roman" panose="02020603050405020304" pitchFamily="18" charset="0"/>
            </a:endParaRPr>
          </a:p>
          <a:p>
            <a:endParaRPr kumimoji="1" lang="ja-JP" altLang="en-US" dirty="0"/>
          </a:p>
        </p:txBody>
      </p:sp>
      <p:pic>
        <p:nvPicPr>
          <p:cNvPr id="6" name="図 5">
            <a:extLst>
              <a:ext uri="{FF2B5EF4-FFF2-40B4-BE49-F238E27FC236}">
                <a16:creationId xmlns:a16="http://schemas.microsoft.com/office/drawing/2014/main" id="{7842302E-034E-4347-A728-E598552723D3}"/>
              </a:ext>
            </a:extLst>
          </p:cNvPr>
          <p:cNvPicPr/>
          <p:nvPr/>
        </p:nvPicPr>
        <p:blipFill>
          <a:blip r:embed="rId2"/>
          <a:stretch>
            <a:fillRect/>
          </a:stretch>
        </p:blipFill>
        <p:spPr>
          <a:xfrm>
            <a:off x="5464353" y="1828801"/>
            <a:ext cx="3045802" cy="3564915"/>
          </a:xfrm>
          <a:prstGeom prst="rect">
            <a:avLst/>
          </a:prstGeom>
        </p:spPr>
      </p:pic>
    </p:spTree>
    <p:extLst>
      <p:ext uri="{BB962C8B-B14F-4D97-AF65-F5344CB8AC3E}">
        <p14:creationId xmlns:p14="http://schemas.microsoft.com/office/powerpoint/2010/main" val="1741424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BE8AC-C81A-4CF4-89C2-9BFEA387DBC1}"/>
              </a:ext>
            </a:extLst>
          </p:cNvPr>
          <p:cNvSpPr>
            <a:spLocks noGrp="1"/>
          </p:cNvSpPr>
          <p:nvPr>
            <p:ph type="title"/>
          </p:nvPr>
        </p:nvSpPr>
        <p:spPr/>
        <p:txBody>
          <a:bodyPr/>
          <a:lstStyle/>
          <a:p>
            <a:r>
              <a:rPr kumimoji="1" lang="ja-JP" altLang="en-US" dirty="0"/>
              <a:t>センサーとの接続</a:t>
            </a:r>
          </a:p>
        </p:txBody>
      </p:sp>
      <p:sp>
        <p:nvSpPr>
          <p:cNvPr id="3" name="コンテンツ プレースホルダー 2">
            <a:extLst>
              <a:ext uri="{FF2B5EF4-FFF2-40B4-BE49-F238E27FC236}">
                <a16:creationId xmlns:a16="http://schemas.microsoft.com/office/drawing/2014/main" id="{AF4E30D9-0F3B-4164-83DC-351CD2FA1745}"/>
              </a:ext>
            </a:extLst>
          </p:cNvPr>
          <p:cNvSpPr>
            <a:spLocks noGrp="1"/>
          </p:cNvSpPr>
          <p:nvPr>
            <p:ph idx="1"/>
          </p:nvPr>
        </p:nvSpPr>
        <p:spPr/>
        <p:txBody>
          <a:bodyPr/>
          <a:lstStyle/>
          <a:p>
            <a:r>
              <a:rPr kumimoji="1" lang="ja-JP" altLang="en-US" dirty="0"/>
              <a:t>以下のように接続します。</a:t>
            </a:r>
            <a:endParaRPr kumimoji="1" lang="en-US" altLang="ja-JP" dirty="0"/>
          </a:p>
          <a:p>
            <a:pPr>
              <a:spcAft>
                <a:spcPts val="400"/>
              </a:spcAft>
            </a:pP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ライブラリ→</a:t>
            </a: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DHT11</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で検索→</a:t>
            </a:r>
            <a:r>
              <a:rPr lang="en-US" altLang="ja-JP" sz="1800" dirty="0">
                <a:effectLst/>
                <a:latin typeface="游明朝" panose="02020400000000000000" pitchFamily="18" charset="-128"/>
                <a:ea typeface="游明朝" panose="02020400000000000000" pitchFamily="18" charset="-128"/>
                <a:cs typeface="Times New Roman" panose="02020603050405020304" pitchFamily="18" charset="0"/>
              </a:rPr>
              <a:t>DHT sensor library</a:t>
            </a:r>
            <a:r>
              <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rPr>
              <a:t>を選択してインストール</a:t>
            </a:r>
          </a:p>
          <a:p>
            <a:r>
              <a:rPr lang="ja-JP" altLang="ja-JP" sz="1800" dirty="0">
                <a:effectLst/>
                <a:ea typeface="游明朝" panose="02020400000000000000" pitchFamily="18" charset="-128"/>
                <a:cs typeface="Times New Roman" panose="02020603050405020304" pitchFamily="18" charset="0"/>
              </a:rPr>
              <a:t>スケッチ例→</a:t>
            </a:r>
            <a:r>
              <a:rPr lang="en-US" altLang="ja-JP" sz="1800" dirty="0" err="1">
                <a:effectLst/>
                <a:ea typeface="游明朝" panose="02020400000000000000" pitchFamily="18" charset="-128"/>
                <a:cs typeface="Times New Roman" panose="02020603050405020304" pitchFamily="18" charset="0"/>
              </a:rPr>
              <a:t>DHTtester</a:t>
            </a:r>
            <a:r>
              <a:rPr lang="ja-JP" altLang="ja-JP" sz="1800" dirty="0">
                <a:effectLst/>
                <a:ea typeface="游明朝" panose="02020400000000000000" pitchFamily="18" charset="-128"/>
                <a:cs typeface="Times New Roman" panose="02020603050405020304" pitchFamily="18" charset="0"/>
              </a:rPr>
              <a:t>を選択、</a:t>
            </a:r>
            <a:r>
              <a:rPr lang="en-US" altLang="ja-JP" sz="1800" dirty="0">
                <a:effectLst/>
                <a:ea typeface="游明朝" panose="02020400000000000000" pitchFamily="18" charset="-128"/>
                <a:cs typeface="Times New Roman" panose="02020603050405020304" pitchFamily="18" charset="0"/>
              </a:rPr>
              <a:t>DHT11</a:t>
            </a:r>
            <a:r>
              <a:rPr lang="ja-JP" altLang="ja-JP" sz="1800" dirty="0">
                <a:effectLst/>
                <a:ea typeface="游明朝" panose="02020400000000000000" pitchFamily="18" charset="-128"/>
                <a:cs typeface="Times New Roman" panose="02020603050405020304" pitchFamily="18" charset="0"/>
              </a:rPr>
              <a:t>の</a:t>
            </a:r>
            <a:r>
              <a:rPr lang="ja-JP" altLang="en-US" sz="1800" dirty="0">
                <a:ea typeface="游明朝" panose="02020400000000000000" pitchFamily="18" charset="-128"/>
                <a:cs typeface="Times New Roman" panose="02020603050405020304" pitchFamily="18" charset="0"/>
              </a:rPr>
              <a:t>箇所</a:t>
            </a:r>
            <a:r>
              <a:rPr lang="ja-JP" altLang="ja-JP" sz="1800" dirty="0">
                <a:effectLst/>
                <a:ea typeface="游明朝" panose="02020400000000000000" pitchFamily="18" charset="-128"/>
                <a:cs typeface="Times New Roman" panose="02020603050405020304" pitchFamily="18" charset="0"/>
              </a:rPr>
              <a:t>をコメントアウトして、ピンを</a:t>
            </a:r>
            <a:r>
              <a:rPr lang="en-US" altLang="ja-JP" sz="1800" dirty="0">
                <a:effectLst/>
                <a:ea typeface="游明朝" panose="02020400000000000000" pitchFamily="18" charset="-128"/>
                <a:cs typeface="Times New Roman" panose="02020603050405020304" pitchFamily="18" charset="0"/>
              </a:rPr>
              <a:t>25</a:t>
            </a:r>
            <a:r>
              <a:rPr lang="ja-JP" altLang="ja-JP" sz="1800" dirty="0">
                <a:effectLst/>
                <a:ea typeface="游明朝" panose="02020400000000000000" pitchFamily="18" charset="-128"/>
                <a:cs typeface="Times New Roman" panose="02020603050405020304" pitchFamily="18" charset="0"/>
              </a:rPr>
              <a:t>に設定。</a:t>
            </a:r>
            <a:endParaRPr kumimoji="1" lang="ja-JP" altLang="en-US" dirty="0"/>
          </a:p>
        </p:txBody>
      </p:sp>
      <p:pic>
        <p:nvPicPr>
          <p:cNvPr id="5" name="図 4">
            <a:extLst>
              <a:ext uri="{FF2B5EF4-FFF2-40B4-BE49-F238E27FC236}">
                <a16:creationId xmlns:a16="http://schemas.microsoft.com/office/drawing/2014/main" id="{E0F614B3-7189-5486-3131-F941D1A53D22}"/>
              </a:ext>
            </a:extLst>
          </p:cNvPr>
          <p:cNvPicPr>
            <a:picLocks noChangeAspect="1"/>
          </p:cNvPicPr>
          <p:nvPr/>
        </p:nvPicPr>
        <p:blipFill>
          <a:blip r:embed="rId2"/>
          <a:stretch>
            <a:fillRect/>
          </a:stretch>
        </p:blipFill>
        <p:spPr>
          <a:xfrm>
            <a:off x="938944" y="3692769"/>
            <a:ext cx="6680323" cy="1538654"/>
          </a:xfrm>
          <a:prstGeom prst="rect">
            <a:avLst/>
          </a:prstGeom>
        </p:spPr>
      </p:pic>
    </p:spTree>
    <p:extLst>
      <p:ext uri="{BB962C8B-B14F-4D97-AF65-F5344CB8AC3E}">
        <p14:creationId xmlns:p14="http://schemas.microsoft.com/office/powerpoint/2010/main" val="32254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46D030-DCD8-475C-82B6-5A3655231835}"/>
              </a:ext>
            </a:extLst>
          </p:cNvPr>
          <p:cNvSpPr>
            <a:spLocks noGrp="1"/>
          </p:cNvSpPr>
          <p:nvPr>
            <p:ph type="title"/>
          </p:nvPr>
        </p:nvSpPr>
        <p:spPr/>
        <p:txBody>
          <a:bodyPr/>
          <a:lstStyle/>
          <a:p>
            <a:r>
              <a:rPr kumimoji="1" lang="en-US" altLang="ja-JP" dirty="0"/>
              <a:t>Web</a:t>
            </a:r>
            <a:r>
              <a:rPr kumimoji="1" lang="ja-JP" altLang="en-US" dirty="0"/>
              <a:t>側開発</a:t>
            </a:r>
          </a:p>
        </p:txBody>
      </p:sp>
      <p:sp>
        <p:nvSpPr>
          <p:cNvPr id="3" name="コンテンツ プレースホルダー 2">
            <a:extLst>
              <a:ext uri="{FF2B5EF4-FFF2-40B4-BE49-F238E27FC236}">
                <a16:creationId xmlns:a16="http://schemas.microsoft.com/office/drawing/2014/main" id="{0AEFC434-98E4-4200-A672-302F997C0ACD}"/>
              </a:ext>
            </a:extLst>
          </p:cNvPr>
          <p:cNvSpPr>
            <a:spLocks noGrp="1"/>
          </p:cNvSpPr>
          <p:nvPr>
            <p:ph idx="1"/>
          </p:nvPr>
        </p:nvSpPr>
        <p:spPr/>
        <p:txBody>
          <a:bodyPr/>
          <a:lstStyle/>
          <a:p>
            <a:pPr fontAlgn="base">
              <a:spcAft>
                <a:spcPts val="400"/>
              </a:spcAft>
            </a:pPr>
            <a:r>
              <a:rPr lang="en-US" altLang="ja-JP" sz="1800" dirty="0" err="1">
                <a:effectLst/>
                <a:latin typeface="inherit"/>
                <a:ea typeface="ＭＳ Ｐゴシック" panose="020B0600070205080204" pitchFamily="50" charset="-128"/>
                <a:cs typeface="ＭＳ Ｐゴシック" panose="020B0600070205080204" pitchFamily="50" charset="-128"/>
              </a:rPr>
              <a:t>heroku</a:t>
            </a:r>
            <a:r>
              <a:rPr lang="ja-JP" altLang="ja-JP" sz="1800" dirty="0">
                <a:effectLst/>
                <a:latin typeface="inherit"/>
                <a:ea typeface="ＭＳ Ｐゴシック" panose="020B0600070205080204" pitchFamily="50" charset="-128"/>
                <a:cs typeface="ＭＳ Ｐゴシック" panose="020B0600070205080204" pitchFamily="50" charset="-128"/>
              </a:rPr>
              <a:t>にアカウント登録する。</a:t>
            </a:r>
            <a:endPar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endParaRPr>
          </a:p>
          <a:p>
            <a:pPr fontAlgn="base">
              <a:spcAft>
                <a:spcPts val="400"/>
              </a:spcAft>
            </a:pPr>
            <a:r>
              <a:rPr lang="en-US" altLang="ja-JP" sz="1800" dirty="0">
                <a:effectLst/>
                <a:latin typeface="inherit"/>
                <a:ea typeface="ＭＳ Ｐゴシック" panose="020B0600070205080204" pitchFamily="50" charset="-128"/>
                <a:cs typeface="ＭＳ Ｐゴシック" panose="020B0600070205080204" pitchFamily="50" charset="-128"/>
              </a:rPr>
              <a:t>Heroku</a:t>
            </a:r>
            <a:r>
              <a:rPr lang="ja-JP" altLang="ja-JP" sz="1800" dirty="0">
                <a:effectLst/>
                <a:latin typeface="inherit"/>
                <a:ea typeface="ＭＳ Ｐゴシック" panose="020B0600070205080204" pitchFamily="50" charset="-128"/>
                <a:cs typeface="ＭＳ Ｐゴシック" panose="020B0600070205080204" pitchFamily="50" charset="-128"/>
              </a:rPr>
              <a:t>の</a:t>
            </a:r>
            <a:r>
              <a:rPr lang="en-US" altLang="ja-JP" sz="1800" dirty="0">
                <a:effectLst/>
                <a:latin typeface="inherit"/>
                <a:ea typeface="ＭＳ Ｐゴシック" panose="020B0600070205080204" pitchFamily="50" charset="-128"/>
                <a:cs typeface="ＭＳ Ｐゴシック" panose="020B0600070205080204" pitchFamily="50" charset="-128"/>
              </a:rPr>
              <a:t>Web</a:t>
            </a:r>
            <a:r>
              <a:rPr lang="ja-JP" altLang="ja-JP" sz="1800" dirty="0">
                <a:effectLst/>
                <a:latin typeface="inherit"/>
                <a:ea typeface="ＭＳ Ｐゴシック" panose="020B0600070205080204" pitchFamily="50" charset="-128"/>
                <a:cs typeface="ＭＳ Ｐゴシック" panose="020B0600070205080204" pitchFamily="50" charset="-128"/>
              </a:rPr>
              <a:t>サイトにアクセスする。（</a:t>
            </a:r>
            <a:r>
              <a:rPr lang="en-US" altLang="ja-JP" sz="1800" u="sng" dirty="0">
                <a:solidFill>
                  <a:srgbClr val="337AB7"/>
                </a:solidFill>
                <a:effectLst/>
                <a:latin typeface="inherit"/>
                <a:ea typeface="ＭＳ Ｐゴシック" panose="020B0600070205080204" pitchFamily="50" charset="-128"/>
                <a:cs typeface="ＭＳ Ｐゴシック" panose="020B0600070205080204" pitchFamily="50" charset="-128"/>
                <a:hlinkClick r:id="rId2"/>
              </a:rPr>
              <a:t>https://signup.heroku.com/jp</a:t>
            </a:r>
            <a:r>
              <a:rPr lang="ja-JP" altLang="ja-JP" sz="1800" dirty="0">
                <a:effectLst/>
                <a:latin typeface="inherit"/>
                <a:ea typeface="ＭＳ Ｐゴシック" panose="020B0600070205080204" pitchFamily="50" charset="-128"/>
                <a:cs typeface="ＭＳ Ｐゴシック" panose="020B0600070205080204" pitchFamily="50" charset="-128"/>
              </a:rPr>
              <a:t>）</a:t>
            </a:r>
            <a:endPar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pic>
        <p:nvPicPr>
          <p:cNvPr id="6" name="図 5">
            <a:extLst>
              <a:ext uri="{FF2B5EF4-FFF2-40B4-BE49-F238E27FC236}">
                <a16:creationId xmlns:a16="http://schemas.microsoft.com/office/drawing/2014/main" id="{61C74D89-6808-408E-A092-D389B4135A1C}"/>
              </a:ext>
            </a:extLst>
          </p:cNvPr>
          <p:cNvPicPr/>
          <p:nvPr/>
        </p:nvPicPr>
        <p:blipFill>
          <a:blip r:embed="rId3"/>
          <a:stretch>
            <a:fillRect/>
          </a:stretch>
        </p:blipFill>
        <p:spPr>
          <a:xfrm>
            <a:off x="884907" y="3087139"/>
            <a:ext cx="2819400" cy="2514600"/>
          </a:xfrm>
          <a:prstGeom prst="rect">
            <a:avLst/>
          </a:prstGeom>
        </p:spPr>
      </p:pic>
      <p:pic>
        <p:nvPicPr>
          <p:cNvPr id="9" name="図 8">
            <a:extLst>
              <a:ext uri="{FF2B5EF4-FFF2-40B4-BE49-F238E27FC236}">
                <a16:creationId xmlns:a16="http://schemas.microsoft.com/office/drawing/2014/main" id="{62A36B22-9D78-4034-BDB7-4DFDFEE66DB7}"/>
              </a:ext>
            </a:extLst>
          </p:cNvPr>
          <p:cNvPicPr/>
          <p:nvPr/>
        </p:nvPicPr>
        <p:blipFill>
          <a:blip r:embed="rId4"/>
          <a:stretch>
            <a:fillRect/>
          </a:stretch>
        </p:blipFill>
        <p:spPr>
          <a:xfrm>
            <a:off x="3838916" y="3094039"/>
            <a:ext cx="2966720" cy="2647950"/>
          </a:xfrm>
          <a:prstGeom prst="rect">
            <a:avLst/>
          </a:prstGeom>
        </p:spPr>
      </p:pic>
    </p:spTree>
    <p:extLst>
      <p:ext uri="{BB962C8B-B14F-4D97-AF65-F5344CB8AC3E}">
        <p14:creationId xmlns:p14="http://schemas.microsoft.com/office/powerpoint/2010/main" val="922135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A2AF9C-6900-4F6B-8229-4F7EC8D510E3}"/>
              </a:ext>
            </a:extLst>
          </p:cNvPr>
          <p:cNvSpPr>
            <a:spLocks noGrp="1"/>
          </p:cNvSpPr>
          <p:nvPr>
            <p:ph type="title"/>
          </p:nvPr>
        </p:nvSpPr>
        <p:spPr/>
        <p:txBody>
          <a:bodyPr/>
          <a:lstStyle/>
          <a:p>
            <a:r>
              <a:rPr kumimoji="1" lang="en-US" altLang="ja-JP" dirty="0"/>
              <a:t>Web</a:t>
            </a:r>
            <a:r>
              <a:rPr kumimoji="1" lang="ja-JP" altLang="en-US" dirty="0"/>
              <a:t>開発用コマンドライン導入</a:t>
            </a:r>
          </a:p>
        </p:txBody>
      </p:sp>
      <p:sp>
        <p:nvSpPr>
          <p:cNvPr id="3" name="コンテンツ プレースホルダー 2">
            <a:extLst>
              <a:ext uri="{FF2B5EF4-FFF2-40B4-BE49-F238E27FC236}">
                <a16:creationId xmlns:a16="http://schemas.microsoft.com/office/drawing/2014/main" id="{CC6782D4-01B8-429E-8F11-39B8FE88402B}"/>
              </a:ext>
            </a:extLst>
          </p:cNvPr>
          <p:cNvSpPr>
            <a:spLocks noGrp="1"/>
          </p:cNvSpPr>
          <p:nvPr>
            <p:ph idx="1"/>
          </p:nvPr>
        </p:nvSpPr>
        <p:spPr>
          <a:xfrm>
            <a:off x="633844" y="1828801"/>
            <a:ext cx="4785331" cy="4351337"/>
          </a:xfrm>
        </p:spPr>
        <p:txBody>
          <a:bodyPr/>
          <a:lstStyle/>
          <a:p>
            <a:r>
              <a:rPr kumimoji="1" lang="ja-JP" altLang="en-US" dirty="0"/>
              <a:t>以下のサイトにアクセスして、</a:t>
            </a:r>
            <a:r>
              <a:rPr kumimoji="1" lang="en-US" altLang="ja-JP" dirty="0"/>
              <a:t>Heroku cli</a:t>
            </a:r>
            <a:r>
              <a:rPr kumimoji="1" lang="ja-JP" altLang="en-US" dirty="0"/>
              <a:t>をインストールします。</a:t>
            </a:r>
            <a:endParaRPr kumimoji="1" lang="en-US" altLang="ja-JP" dirty="0"/>
          </a:p>
          <a:p>
            <a:r>
              <a:rPr kumimoji="1" lang="en-US" altLang="ja-JP" dirty="0">
                <a:hlinkClick r:id="rId2"/>
              </a:rPr>
              <a:t>https://devcenter.heroku.com/articles/heroku-cli#download-and-install</a:t>
            </a:r>
            <a:endParaRPr lang="en-US" altLang="ja-JP" dirty="0"/>
          </a:p>
          <a:p>
            <a:endParaRPr kumimoji="1" lang="ja-JP" altLang="en-US" dirty="0"/>
          </a:p>
        </p:txBody>
      </p:sp>
      <p:pic>
        <p:nvPicPr>
          <p:cNvPr id="5" name="図 4">
            <a:extLst>
              <a:ext uri="{FF2B5EF4-FFF2-40B4-BE49-F238E27FC236}">
                <a16:creationId xmlns:a16="http://schemas.microsoft.com/office/drawing/2014/main" id="{D232635A-9684-403B-8B00-1AC1265E8ACD}"/>
              </a:ext>
            </a:extLst>
          </p:cNvPr>
          <p:cNvPicPr>
            <a:picLocks noChangeAspect="1"/>
          </p:cNvPicPr>
          <p:nvPr/>
        </p:nvPicPr>
        <p:blipFill>
          <a:blip r:embed="rId3"/>
          <a:stretch>
            <a:fillRect/>
          </a:stretch>
        </p:blipFill>
        <p:spPr>
          <a:xfrm>
            <a:off x="5419176" y="1828801"/>
            <a:ext cx="2962823" cy="2321351"/>
          </a:xfrm>
          <a:prstGeom prst="rect">
            <a:avLst/>
          </a:prstGeom>
        </p:spPr>
      </p:pic>
    </p:spTree>
    <p:extLst>
      <p:ext uri="{BB962C8B-B14F-4D97-AF65-F5344CB8AC3E}">
        <p14:creationId xmlns:p14="http://schemas.microsoft.com/office/powerpoint/2010/main" val="273744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C18BB-E3DC-4C68-A6E2-DBAA88BA7154}"/>
              </a:ext>
            </a:extLst>
          </p:cNvPr>
          <p:cNvSpPr>
            <a:spLocks noGrp="1"/>
          </p:cNvSpPr>
          <p:nvPr>
            <p:ph type="title"/>
          </p:nvPr>
        </p:nvSpPr>
        <p:spPr/>
        <p:txBody>
          <a:bodyPr/>
          <a:lstStyle/>
          <a:p>
            <a:r>
              <a:rPr kumimoji="1" lang="en-US" altLang="ja-JP" dirty="0"/>
              <a:t>IoT</a:t>
            </a:r>
            <a:r>
              <a:rPr kumimoji="1" lang="ja-JP" altLang="en-US" dirty="0"/>
              <a:t>アプリサンプル</a:t>
            </a:r>
            <a:r>
              <a:rPr kumimoji="1" lang="en-US" altLang="ja-JP" dirty="0"/>
              <a:t>(Web</a:t>
            </a:r>
            <a:r>
              <a:rPr kumimoji="1" lang="ja-JP" altLang="en-US" dirty="0"/>
              <a:t>側</a:t>
            </a:r>
            <a:r>
              <a:rPr kumimoji="1" lang="en-US" altLang="ja-JP" dirty="0"/>
              <a:t>)</a:t>
            </a:r>
            <a:r>
              <a:rPr kumimoji="1" lang="ja-JP" altLang="en-US" dirty="0"/>
              <a:t>のダウンロード</a:t>
            </a:r>
          </a:p>
        </p:txBody>
      </p:sp>
      <p:sp>
        <p:nvSpPr>
          <p:cNvPr id="3" name="コンテンツ プレースホルダー 2">
            <a:extLst>
              <a:ext uri="{FF2B5EF4-FFF2-40B4-BE49-F238E27FC236}">
                <a16:creationId xmlns:a16="http://schemas.microsoft.com/office/drawing/2014/main" id="{C740B2F4-4E17-48E3-BBD0-F43DF94EE6DF}"/>
              </a:ext>
            </a:extLst>
          </p:cNvPr>
          <p:cNvSpPr>
            <a:spLocks noGrp="1"/>
          </p:cNvSpPr>
          <p:nvPr>
            <p:ph idx="1"/>
          </p:nvPr>
        </p:nvSpPr>
        <p:spPr>
          <a:xfrm>
            <a:off x="633845" y="1828801"/>
            <a:ext cx="7051745" cy="4351337"/>
          </a:xfrm>
        </p:spPr>
        <p:txBody>
          <a:bodyPr>
            <a:normAutofit/>
          </a:bodyPr>
          <a:lstStyle/>
          <a:p>
            <a:r>
              <a:rPr kumimoji="1" lang="ja-JP" altLang="en-US" dirty="0"/>
              <a:t>以下のコマンドを実行してサンプルアプリをダウンロード</a:t>
            </a:r>
            <a:endParaRPr kumimoji="1" lang="en-US" altLang="ja-JP" dirty="0"/>
          </a:p>
          <a:p>
            <a:r>
              <a:rPr lang="en-US" altLang="ja-JP" sz="1800" dirty="0">
                <a:effectLst/>
                <a:latin typeface="inherit"/>
                <a:ea typeface="ＭＳ Ｐゴシック" panose="020B0600070205080204" pitchFamily="50" charset="-128"/>
                <a:cs typeface="ＭＳ Ｐゴシック" panose="020B0600070205080204" pitchFamily="50" charset="-128"/>
              </a:rPr>
              <a:t>git clone https://github.com/tt-hasegawa/IotSample</a:t>
            </a:r>
          </a:p>
          <a:p>
            <a:r>
              <a:rPr lang="en-US" altLang="ja-JP" sz="1800" dirty="0">
                <a:effectLst/>
                <a:latin typeface="inherit"/>
                <a:ea typeface="ＭＳ Ｐゴシック" panose="020B0600070205080204" pitchFamily="50" charset="-128"/>
                <a:cs typeface="ＭＳ Ｐゴシック" panose="020B0600070205080204" pitchFamily="50" charset="-128"/>
              </a:rPr>
              <a:t>cd </a:t>
            </a:r>
            <a:r>
              <a:rPr lang="en-US" altLang="ja-JP" sz="1800" dirty="0" err="1">
                <a:effectLst/>
                <a:latin typeface="inherit"/>
                <a:ea typeface="ＭＳ Ｐゴシック" panose="020B0600070205080204" pitchFamily="50" charset="-128"/>
                <a:cs typeface="ＭＳ Ｐゴシック" panose="020B0600070205080204" pitchFamily="50" charset="-128"/>
              </a:rPr>
              <a:t>IotSample</a:t>
            </a:r>
            <a:endParaRPr lang="en-US" altLang="ja-JP" sz="1800" dirty="0">
              <a:effectLst/>
              <a:latin typeface="inherit"/>
              <a:ea typeface="ＭＳ Ｐゴシック" panose="020B0600070205080204" pitchFamily="50" charset="-128"/>
              <a:cs typeface="ＭＳ Ｐゴシック" panose="020B0600070205080204" pitchFamily="50" charset="-128"/>
            </a:endParaRPr>
          </a:p>
          <a:p>
            <a:r>
              <a:rPr lang="en-US" altLang="ja-JP" sz="1800" dirty="0">
                <a:latin typeface="inherit"/>
                <a:ea typeface="ＭＳ Ｐゴシック" panose="020B0600070205080204" pitchFamily="50" charset="-128"/>
                <a:cs typeface="ＭＳ Ｐゴシック" panose="020B0600070205080204" pitchFamily="50" charset="-128"/>
              </a:rPr>
              <a:t>p</a:t>
            </a:r>
            <a:r>
              <a:rPr lang="en-US" altLang="ja-JP" sz="1800" dirty="0">
                <a:effectLst/>
                <a:latin typeface="inherit"/>
                <a:ea typeface="ＭＳ Ｐゴシック" panose="020B0600070205080204" pitchFamily="50" charset="-128"/>
                <a:cs typeface="ＭＳ Ｐゴシック" panose="020B0600070205080204" pitchFamily="50" charset="-128"/>
              </a:rPr>
              <a:t>ip install –r requirements.tt # </a:t>
            </a:r>
            <a:r>
              <a:rPr lang="ja-JP" altLang="en-US" sz="1800" dirty="0">
                <a:effectLst/>
                <a:latin typeface="inherit"/>
                <a:ea typeface="ＭＳ Ｐゴシック" panose="020B0600070205080204" pitchFamily="50" charset="-128"/>
                <a:cs typeface="ＭＳ Ｐゴシック" panose="020B0600070205080204" pitchFamily="50" charset="-128"/>
              </a:rPr>
              <a:t>関連ライブラリのインストール</a:t>
            </a:r>
            <a:endParaRPr lang="en-US" altLang="ja-JP" sz="1800" dirty="0">
              <a:effectLst/>
              <a:latin typeface="inherit"/>
              <a:ea typeface="ＭＳ Ｐゴシック" panose="020B0600070205080204" pitchFamily="50" charset="-128"/>
              <a:cs typeface="ＭＳ Ｐゴシック" panose="020B0600070205080204" pitchFamily="50" charset="-128"/>
            </a:endParaRPr>
          </a:p>
          <a:p>
            <a:r>
              <a:rPr lang="ja-JP" altLang="en-US" sz="1800" dirty="0">
                <a:effectLst/>
                <a:latin typeface="inherit"/>
                <a:ea typeface="ＭＳ Ｐゴシック" panose="020B0600070205080204" pitchFamily="50" charset="-128"/>
                <a:cs typeface="ＭＳ Ｐゴシック" panose="020B0600070205080204" pitchFamily="50" charset="-128"/>
              </a:rPr>
              <a:t>次のコマンドでローカル実行できます。</a:t>
            </a:r>
            <a:endParaRPr lang="en-US" altLang="ja-JP" sz="1800" dirty="0">
              <a:effectLst/>
              <a:latin typeface="inherit"/>
              <a:ea typeface="ＭＳ Ｐゴシック" panose="020B0600070205080204" pitchFamily="50" charset="-128"/>
              <a:cs typeface="ＭＳ Ｐゴシック" panose="020B0600070205080204" pitchFamily="50" charset="-128"/>
            </a:endParaRPr>
          </a:p>
          <a:p>
            <a:pPr lvl="1"/>
            <a:r>
              <a:rPr lang="en-US" altLang="ja-JP" sz="1500" dirty="0">
                <a:effectLst/>
                <a:latin typeface="inherit"/>
                <a:ea typeface="ＭＳ Ｐゴシック" panose="020B0600070205080204" pitchFamily="50" charset="-128"/>
                <a:cs typeface="ＭＳ Ｐゴシック" panose="020B0600070205080204" pitchFamily="50" charset="-128"/>
              </a:rPr>
              <a:t>python SimpleServer.py</a:t>
            </a:r>
          </a:p>
          <a:p>
            <a:pPr lvl="1"/>
            <a:r>
              <a:rPr lang="ja-JP" altLang="en-US" sz="1500" dirty="0">
                <a:effectLst/>
                <a:latin typeface="inherit"/>
                <a:ea typeface="ＭＳ Ｐゴシック" panose="020B0600070205080204" pitchFamily="50" charset="-128"/>
                <a:cs typeface="ＭＳ Ｐゴシック" panose="020B0600070205080204" pitchFamily="50" charset="-128"/>
              </a:rPr>
              <a:t>→</a:t>
            </a:r>
            <a:r>
              <a:rPr lang="en-US" altLang="ja-JP" sz="1500" dirty="0">
                <a:effectLst/>
                <a:latin typeface="inherit"/>
                <a:ea typeface="ＭＳ Ｐゴシック" panose="020B0600070205080204" pitchFamily="50" charset="-128"/>
                <a:cs typeface="ＭＳ Ｐゴシック" panose="020B0600070205080204" pitchFamily="50" charset="-128"/>
              </a:rPr>
              <a:t>http://localhost:3000</a:t>
            </a:r>
            <a:r>
              <a:rPr lang="ja-JP" altLang="en-US" sz="1500" dirty="0">
                <a:effectLst/>
                <a:latin typeface="inherit"/>
                <a:ea typeface="ＭＳ Ｐゴシック" panose="020B0600070205080204" pitchFamily="50" charset="-128"/>
                <a:cs typeface="ＭＳ Ｐゴシック" panose="020B0600070205080204" pitchFamily="50" charset="-128"/>
              </a:rPr>
              <a:t>　にアクセス</a:t>
            </a:r>
            <a:endParaRPr lang="en-US" altLang="ja-JP" sz="1500" dirty="0">
              <a:effectLst/>
              <a:latin typeface="inherit"/>
              <a:ea typeface="ＭＳ Ｐゴシック" panose="020B0600070205080204" pitchFamily="50" charset="-128"/>
              <a:cs typeface="ＭＳ Ｐゴシック" panose="020B0600070205080204" pitchFamily="50" charset="-128"/>
            </a:endParaRPr>
          </a:p>
          <a:p>
            <a:pPr lvl="1"/>
            <a:endParaRPr lang="en-US" altLang="ja-JP" sz="1500" dirty="0">
              <a:latin typeface="inherit"/>
              <a:ea typeface="ＭＳ Ｐゴシック" panose="020B0600070205080204" pitchFamily="50" charset="-128"/>
              <a:cs typeface="Times New Roman" panose="02020603050405020304" pitchFamily="18" charset="0"/>
            </a:endParaRPr>
          </a:p>
          <a:p>
            <a:pPr marL="0" indent="0">
              <a:buNone/>
            </a:pPr>
            <a:endPar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3022598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C18BB-E3DC-4C68-A6E2-DBAA88BA7154}"/>
              </a:ext>
            </a:extLst>
          </p:cNvPr>
          <p:cNvSpPr>
            <a:spLocks noGrp="1"/>
          </p:cNvSpPr>
          <p:nvPr>
            <p:ph type="title"/>
          </p:nvPr>
        </p:nvSpPr>
        <p:spPr/>
        <p:txBody>
          <a:bodyPr/>
          <a:lstStyle/>
          <a:p>
            <a:r>
              <a:rPr kumimoji="1" lang="en-US" altLang="ja-JP" dirty="0"/>
              <a:t>IoT</a:t>
            </a:r>
            <a:r>
              <a:rPr kumimoji="1" lang="ja-JP" altLang="en-US" dirty="0"/>
              <a:t>アプリサンプル</a:t>
            </a:r>
            <a:r>
              <a:rPr kumimoji="1" lang="en-US" altLang="ja-JP" dirty="0"/>
              <a:t>(Web</a:t>
            </a:r>
            <a:r>
              <a:rPr kumimoji="1" lang="ja-JP" altLang="en-US" dirty="0"/>
              <a:t>側</a:t>
            </a:r>
            <a:r>
              <a:rPr kumimoji="1" lang="en-US" altLang="ja-JP" dirty="0"/>
              <a:t>)</a:t>
            </a:r>
            <a:r>
              <a:rPr kumimoji="1" lang="ja-JP" altLang="en-US" dirty="0"/>
              <a:t>のダウンロード</a:t>
            </a:r>
          </a:p>
        </p:txBody>
      </p:sp>
      <p:sp>
        <p:nvSpPr>
          <p:cNvPr id="3" name="コンテンツ プレースホルダー 2">
            <a:extLst>
              <a:ext uri="{FF2B5EF4-FFF2-40B4-BE49-F238E27FC236}">
                <a16:creationId xmlns:a16="http://schemas.microsoft.com/office/drawing/2014/main" id="{C740B2F4-4E17-48E3-BBD0-F43DF94EE6DF}"/>
              </a:ext>
            </a:extLst>
          </p:cNvPr>
          <p:cNvSpPr>
            <a:spLocks noGrp="1"/>
          </p:cNvSpPr>
          <p:nvPr>
            <p:ph idx="1"/>
          </p:nvPr>
        </p:nvSpPr>
        <p:spPr>
          <a:xfrm>
            <a:off x="633845" y="1828801"/>
            <a:ext cx="7051745" cy="4351337"/>
          </a:xfrm>
        </p:spPr>
        <p:txBody>
          <a:bodyPr>
            <a:normAutofit/>
          </a:bodyPr>
          <a:lstStyle/>
          <a:p>
            <a:r>
              <a:rPr lang="en-US" altLang="ja-JP" sz="1800" dirty="0">
                <a:effectLst/>
                <a:latin typeface="inherit"/>
                <a:ea typeface="ＭＳ Ｐゴシック" panose="020B0600070205080204" pitchFamily="50" charset="-128"/>
                <a:cs typeface="Times New Roman" panose="02020603050405020304" pitchFamily="18" charset="0"/>
              </a:rPr>
              <a:t>Heroku</a:t>
            </a:r>
            <a:r>
              <a:rPr lang="ja-JP" altLang="en-US" sz="1800" dirty="0">
                <a:effectLst/>
                <a:latin typeface="inherit"/>
                <a:ea typeface="ＭＳ Ｐゴシック" panose="020B0600070205080204" pitchFamily="50" charset="-128"/>
                <a:cs typeface="Times New Roman" panose="02020603050405020304" pitchFamily="18" charset="0"/>
              </a:rPr>
              <a:t>にアップロード</a:t>
            </a:r>
            <a:endParaRPr lang="en-US" altLang="ja-JP" sz="1800" dirty="0">
              <a:effectLst/>
              <a:latin typeface="inherit"/>
              <a:ea typeface="ＭＳ Ｐゴシック" panose="020B0600070205080204" pitchFamily="50" charset="-128"/>
              <a:cs typeface="Times New Roman" panose="02020603050405020304" pitchFamily="18" charset="0"/>
            </a:endParaRPr>
          </a:p>
          <a:p>
            <a:pPr fontAlgn="base">
              <a:spcAft>
                <a:spcPts val="400"/>
              </a:spcAft>
            </a:pPr>
            <a:r>
              <a:rPr lang="en-US" altLang="ja-JP" sz="1800" dirty="0">
                <a:effectLst/>
                <a:latin typeface="inherit"/>
                <a:ea typeface="ＭＳ Ｐゴシック" panose="020B0600070205080204" pitchFamily="50" charset="-128"/>
                <a:cs typeface="ＭＳ Ｐゴシック" panose="020B0600070205080204" pitchFamily="50" charset="-128"/>
              </a:rPr>
              <a:t> git </a:t>
            </a:r>
            <a:r>
              <a:rPr lang="en-US" altLang="ja-JP" sz="1800" dirty="0" err="1">
                <a:effectLst/>
                <a:latin typeface="inherit"/>
                <a:ea typeface="ＭＳ Ｐゴシック" panose="020B0600070205080204" pitchFamily="50" charset="-128"/>
                <a:cs typeface="ＭＳ Ｐゴシック" panose="020B0600070205080204" pitchFamily="50" charset="-128"/>
              </a:rPr>
              <a:t>init</a:t>
            </a:r>
            <a:endPar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endParaRPr>
          </a:p>
          <a:p>
            <a:pPr fontAlgn="base">
              <a:spcAft>
                <a:spcPts val="400"/>
              </a:spcAft>
            </a:pPr>
            <a:r>
              <a:rPr lang="en-US" altLang="ja-JP" sz="1800" dirty="0">
                <a:effectLst/>
                <a:latin typeface="inherit"/>
                <a:ea typeface="ＭＳ Ｐゴシック" panose="020B0600070205080204" pitchFamily="50" charset="-128"/>
                <a:cs typeface="ＭＳ Ｐゴシック" panose="020B0600070205080204" pitchFamily="50" charset="-128"/>
              </a:rPr>
              <a:t> git add .</a:t>
            </a:r>
            <a:endPar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endParaRPr>
          </a:p>
          <a:p>
            <a:pPr fontAlgn="base">
              <a:spcAft>
                <a:spcPts val="400"/>
              </a:spcAft>
            </a:pPr>
            <a:r>
              <a:rPr lang="en-US" altLang="ja-JP" sz="1800" dirty="0">
                <a:effectLst/>
                <a:latin typeface="inherit"/>
                <a:ea typeface="ＭＳ Ｐゴシック" panose="020B0600070205080204" pitchFamily="50" charset="-128"/>
                <a:cs typeface="ＭＳ Ｐゴシック" panose="020B0600070205080204" pitchFamily="50" charset="-128"/>
              </a:rPr>
              <a:t> git commit -m "Initial Commit"</a:t>
            </a:r>
            <a:endPar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en-US" altLang="ja-JP" sz="1800" dirty="0" err="1">
                <a:effectLst/>
                <a:latin typeface="inherit"/>
                <a:ea typeface="ＭＳ Ｐゴシック" panose="020B0600070205080204" pitchFamily="50" charset="-128"/>
                <a:cs typeface="ＭＳ Ｐゴシック" panose="020B0600070205080204" pitchFamily="50" charset="-128"/>
              </a:rPr>
              <a:t>heroku</a:t>
            </a:r>
            <a:r>
              <a:rPr lang="en-US" altLang="ja-JP" sz="1800" dirty="0">
                <a:effectLst/>
                <a:latin typeface="inherit"/>
                <a:ea typeface="ＭＳ Ｐゴシック" panose="020B0600070205080204" pitchFamily="50" charset="-128"/>
                <a:cs typeface="ＭＳ Ｐゴシック" panose="020B0600070205080204" pitchFamily="50" charset="-128"/>
              </a:rPr>
              <a:t> login</a:t>
            </a:r>
          </a:p>
          <a:p>
            <a:r>
              <a:rPr lang="en-US" altLang="ja-JP" sz="1800" dirty="0">
                <a:effectLst/>
                <a:latin typeface="inherit"/>
                <a:ea typeface="ＭＳ Ｐゴシック" panose="020B0600070205080204" pitchFamily="50" charset="-128"/>
                <a:cs typeface="ＭＳ Ｐゴシック" panose="020B0600070205080204" pitchFamily="50" charset="-128"/>
              </a:rPr>
              <a:t> </a:t>
            </a:r>
            <a:r>
              <a:rPr lang="en-US" altLang="ja-JP" sz="1800" dirty="0" err="1">
                <a:effectLst/>
                <a:latin typeface="inherit"/>
                <a:ea typeface="ＭＳ Ｐゴシック" panose="020B0600070205080204" pitchFamily="50" charset="-128"/>
                <a:cs typeface="ＭＳ Ｐゴシック" panose="020B0600070205080204" pitchFamily="50" charset="-128"/>
              </a:rPr>
              <a:t>heroku</a:t>
            </a:r>
            <a:r>
              <a:rPr lang="en-US" altLang="ja-JP" sz="1800" dirty="0">
                <a:effectLst/>
                <a:latin typeface="inherit"/>
                <a:ea typeface="ＭＳ Ｐゴシック" panose="020B0600070205080204" pitchFamily="50" charset="-128"/>
                <a:cs typeface="ＭＳ Ｐゴシック" panose="020B0600070205080204" pitchFamily="50" charset="-128"/>
              </a:rPr>
              <a:t> create </a:t>
            </a:r>
            <a:endPar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en-US" altLang="ja-JP" sz="1800" dirty="0">
                <a:effectLst/>
                <a:latin typeface="inherit"/>
                <a:ea typeface="ＭＳ Ｐゴシック" panose="020B0600070205080204" pitchFamily="50" charset="-128"/>
                <a:cs typeface="ＭＳ Ｐゴシック" panose="020B0600070205080204" pitchFamily="50" charset="-128"/>
              </a:rPr>
              <a:t> git push </a:t>
            </a:r>
            <a:r>
              <a:rPr lang="en-US" altLang="ja-JP" sz="1800" dirty="0" err="1">
                <a:effectLst/>
                <a:latin typeface="inherit"/>
                <a:ea typeface="ＭＳ Ｐゴシック" panose="020B0600070205080204" pitchFamily="50" charset="-128"/>
                <a:cs typeface="ＭＳ Ｐゴシック" panose="020B0600070205080204" pitchFamily="50" charset="-128"/>
              </a:rPr>
              <a:t>heroku</a:t>
            </a:r>
            <a:r>
              <a:rPr lang="en-US" altLang="ja-JP" sz="1800" dirty="0">
                <a:effectLst/>
                <a:latin typeface="inherit"/>
                <a:ea typeface="ＭＳ Ｐゴシック" panose="020B0600070205080204" pitchFamily="50" charset="-128"/>
                <a:cs typeface="ＭＳ Ｐゴシック" panose="020B0600070205080204" pitchFamily="50" charset="-128"/>
              </a:rPr>
              <a:t> master</a:t>
            </a:r>
          </a:p>
          <a:p>
            <a:r>
              <a:rPr lang="en-US" altLang="ja-JP" sz="1800" dirty="0">
                <a:latin typeface="inherit"/>
                <a:ea typeface="ＭＳ Ｐゴシック" panose="020B0600070205080204" pitchFamily="50" charset="-128"/>
                <a:cs typeface="Times New Roman" panose="02020603050405020304" pitchFamily="18" charset="0"/>
              </a:rPr>
              <a:t>Heroku</a:t>
            </a:r>
            <a:r>
              <a:rPr lang="ja-JP" altLang="en-US" sz="1800" dirty="0">
                <a:latin typeface="inherit"/>
                <a:ea typeface="ＭＳ Ｐゴシック" panose="020B0600070205080204" pitchFamily="50" charset="-128"/>
                <a:cs typeface="Times New Roman" panose="02020603050405020304" pitchFamily="18" charset="0"/>
              </a:rPr>
              <a:t>のダッシュボードにアプリが追加され、グローバルから</a:t>
            </a:r>
            <a:r>
              <a:rPr lang="en-US" altLang="ja-JP" sz="1800" dirty="0">
                <a:latin typeface="inherit"/>
                <a:ea typeface="ＭＳ Ｐゴシック" panose="020B0600070205080204" pitchFamily="50" charset="-128"/>
                <a:cs typeface="Times New Roman" panose="02020603050405020304" pitchFamily="18" charset="0"/>
              </a:rPr>
              <a:t>Web</a:t>
            </a:r>
            <a:r>
              <a:rPr lang="ja-JP" altLang="en-US" sz="1800" dirty="0">
                <a:latin typeface="inherit"/>
                <a:ea typeface="ＭＳ Ｐゴシック" panose="020B0600070205080204" pitchFamily="50" charset="-128"/>
                <a:cs typeface="Times New Roman" panose="02020603050405020304" pitchFamily="18" charset="0"/>
              </a:rPr>
              <a:t>アプリにアクセスできるようになります。</a:t>
            </a:r>
            <a:endParaRPr lang="ja-JP" altLang="ja-JP" sz="18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ja-JP" altLang="ja-JP" sz="15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2333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32D9A7-7610-4C6F-B696-4D6D72B296CE}"/>
              </a:ext>
            </a:extLst>
          </p:cNvPr>
          <p:cNvSpPr>
            <a:spLocks noGrp="1"/>
          </p:cNvSpPr>
          <p:nvPr>
            <p:ph type="title"/>
          </p:nvPr>
        </p:nvSpPr>
        <p:spPr/>
        <p:txBody>
          <a:bodyPr/>
          <a:lstStyle/>
          <a:p>
            <a:r>
              <a:rPr kumimoji="1" lang="ja-JP" altLang="en-US" dirty="0"/>
              <a:t>自己紹介</a:t>
            </a:r>
          </a:p>
        </p:txBody>
      </p:sp>
      <p:sp>
        <p:nvSpPr>
          <p:cNvPr id="3" name="コンテンツ プレースホルダー 2">
            <a:extLst>
              <a:ext uri="{FF2B5EF4-FFF2-40B4-BE49-F238E27FC236}">
                <a16:creationId xmlns:a16="http://schemas.microsoft.com/office/drawing/2014/main" id="{F526A105-A69D-4038-91C8-F71C8E79898C}"/>
              </a:ext>
            </a:extLst>
          </p:cNvPr>
          <p:cNvSpPr>
            <a:spLocks noGrp="1"/>
          </p:cNvSpPr>
          <p:nvPr>
            <p:ph idx="1"/>
          </p:nvPr>
        </p:nvSpPr>
        <p:spPr/>
        <p:txBody>
          <a:bodyPr/>
          <a:lstStyle/>
          <a:p>
            <a:r>
              <a:rPr kumimoji="1" lang="ja-JP" altLang="en-US" dirty="0"/>
              <a:t>名前：長谷川　哲</a:t>
            </a:r>
            <a:endParaRPr kumimoji="1" lang="en-US" altLang="ja-JP" dirty="0"/>
          </a:p>
          <a:p>
            <a:r>
              <a:rPr kumimoji="1" lang="ja-JP" altLang="en-US" dirty="0"/>
              <a:t>所属</a:t>
            </a:r>
            <a:r>
              <a:rPr lang="ja-JP" altLang="en-US" dirty="0">
                <a:sym typeface="Wingdings" panose="05000000000000000000" pitchFamily="2" charset="2"/>
              </a:rPr>
              <a:t>：</a:t>
            </a:r>
            <a:r>
              <a:rPr lang="en-US" altLang="ja-JP" dirty="0">
                <a:sym typeface="Wingdings" panose="05000000000000000000" pitchFamily="2" charset="2"/>
              </a:rPr>
              <a:t>(</a:t>
            </a:r>
            <a:r>
              <a:rPr lang="ja-JP" altLang="en-US" dirty="0">
                <a:sym typeface="Wingdings" panose="05000000000000000000" pitchFamily="2" charset="2"/>
              </a:rPr>
              <a:t>株</a:t>
            </a:r>
            <a:r>
              <a:rPr lang="en-US" altLang="ja-JP" dirty="0">
                <a:sym typeface="Wingdings" panose="05000000000000000000" pitchFamily="2" charset="2"/>
              </a:rPr>
              <a:t>)</a:t>
            </a:r>
            <a:r>
              <a:rPr lang="ja-JP" altLang="en-US" dirty="0">
                <a:sym typeface="Wingdings" panose="05000000000000000000" pitchFamily="2" charset="2"/>
              </a:rPr>
              <a:t>松阪電子計算センター</a:t>
            </a:r>
            <a:endParaRPr lang="en-US" altLang="ja-JP" dirty="0">
              <a:sym typeface="Wingdings" panose="05000000000000000000" pitchFamily="2" charset="2"/>
            </a:endParaRPr>
          </a:p>
          <a:p>
            <a:pPr lvl="1"/>
            <a:r>
              <a:rPr kumimoji="1" lang="ja-JP" altLang="en-US" dirty="0">
                <a:sym typeface="Wingdings" panose="05000000000000000000" pitchFamily="2" charset="2"/>
              </a:rPr>
              <a:t>主に自治体向けの住民情報システムの開発、運用を行っています。</a:t>
            </a:r>
            <a:endParaRPr lang="en-US" altLang="ja-JP" dirty="0">
              <a:sym typeface="Wingdings" panose="05000000000000000000" pitchFamily="2" charset="2"/>
            </a:endParaRPr>
          </a:p>
          <a:p>
            <a:r>
              <a:rPr kumimoji="1" lang="ja-JP" altLang="en-US" dirty="0">
                <a:sym typeface="Wingdings" panose="05000000000000000000" pitchFamily="2" charset="2"/>
              </a:rPr>
              <a:t>経歴／職歴</a:t>
            </a:r>
            <a:endParaRPr kumimoji="1" lang="en-US" altLang="ja-JP" dirty="0">
              <a:sym typeface="Wingdings" panose="05000000000000000000" pitchFamily="2" charset="2"/>
            </a:endParaRPr>
          </a:p>
          <a:p>
            <a:pPr lvl="1"/>
            <a:r>
              <a:rPr lang="ja-JP" altLang="en-US" dirty="0">
                <a:sym typeface="Wingdings" panose="05000000000000000000" pitchFamily="2" charset="2"/>
              </a:rPr>
              <a:t>三重高校→多摩地方の大学の経済学部出身、文系</a:t>
            </a:r>
            <a:r>
              <a:rPr lang="en-US" altLang="ja-JP" dirty="0">
                <a:sym typeface="Wingdings" panose="05000000000000000000" pitchFamily="2" charset="2"/>
              </a:rPr>
              <a:t>SE</a:t>
            </a:r>
          </a:p>
          <a:p>
            <a:pPr lvl="1"/>
            <a:r>
              <a:rPr lang="ja-JP" altLang="en-US" dirty="0">
                <a:sym typeface="Wingdings" panose="05000000000000000000" pitchFamily="2" charset="2"/>
              </a:rPr>
              <a:t>企業向け／自治体向けの業務向けシステム開発、運用、設計</a:t>
            </a:r>
            <a:endParaRPr lang="en-US" altLang="ja-JP" dirty="0">
              <a:sym typeface="Wingdings" panose="05000000000000000000" pitchFamily="2" charset="2"/>
            </a:endParaRPr>
          </a:p>
          <a:p>
            <a:pPr lvl="1"/>
            <a:r>
              <a:rPr lang="en-US" altLang="ja-JP" dirty="0">
                <a:sym typeface="Wingdings" panose="05000000000000000000" pitchFamily="2" charset="2"/>
              </a:rPr>
              <a:t>B2C</a:t>
            </a:r>
            <a:r>
              <a:rPr lang="ja-JP" altLang="en-US" dirty="0">
                <a:sym typeface="Wingdings" panose="05000000000000000000" pitchFamily="2" charset="2"/>
              </a:rPr>
              <a:t>企業の社内</a:t>
            </a:r>
            <a:r>
              <a:rPr lang="en-US" altLang="ja-JP" dirty="0">
                <a:sym typeface="Wingdings" panose="05000000000000000000" pitchFamily="2" charset="2"/>
              </a:rPr>
              <a:t>SE</a:t>
            </a:r>
            <a:r>
              <a:rPr lang="ja-JP" altLang="en-US" dirty="0">
                <a:sym typeface="Wingdings" panose="05000000000000000000" pitchFamily="2" charset="2"/>
              </a:rPr>
              <a:t>として、社内システム開発、サーバ＆システム運用</a:t>
            </a:r>
            <a:endParaRPr lang="en-US" altLang="ja-JP" dirty="0">
              <a:sym typeface="Wingdings" panose="05000000000000000000" pitchFamily="2" charset="2"/>
            </a:endParaRPr>
          </a:p>
          <a:p>
            <a:pPr lvl="1"/>
            <a:r>
              <a:rPr lang="en-US" altLang="ja-JP" dirty="0">
                <a:sym typeface="Wingdings" panose="05000000000000000000" pitchFamily="2" charset="2"/>
              </a:rPr>
              <a:t>Web</a:t>
            </a:r>
            <a:r>
              <a:rPr lang="ja-JP" altLang="en-US" dirty="0">
                <a:sym typeface="Wingdings" panose="05000000000000000000" pitchFamily="2" charset="2"/>
              </a:rPr>
              <a:t>サイト制作</a:t>
            </a:r>
            <a:endParaRPr lang="en-US" altLang="ja-JP" dirty="0">
              <a:sym typeface="Wingdings" panose="05000000000000000000" pitchFamily="2" charset="2"/>
            </a:endParaRPr>
          </a:p>
          <a:p>
            <a:r>
              <a:rPr lang="ja-JP" altLang="en-US" dirty="0">
                <a:sym typeface="Wingdings" panose="05000000000000000000" pitchFamily="2" charset="2"/>
              </a:rPr>
              <a:t>得意な言語／開発環境</a:t>
            </a:r>
            <a:endParaRPr lang="en-US" altLang="ja-JP" dirty="0">
              <a:sym typeface="Wingdings" panose="05000000000000000000" pitchFamily="2" charset="2"/>
            </a:endParaRPr>
          </a:p>
          <a:p>
            <a:pPr lvl="1"/>
            <a:r>
              <a:rPr kumimoji="1" lang="en-US" altLang="ja-JP" dirty="0">
                <a:sym typeface="Wingdings" panose="05000000000000000000" pitchFamily="2" charset="2"/>
              </a:rPr>
              <a:t>Groovy(Java/JVM</a:t>
            </a:r>
            <a:r>
              <a:rPr kumimoji="1" lang="ja-JP" altLang="en-US" dirty="0">
                <a:sym typeface="Wingdings" panose="05000000000000000000" pitchFamily="2" charset="2"/>
              </a:rPr>
              <a:t>ベースのスクリプト言語</a:t>
            </a:r>
            <a:r>
              <a:rPr kumimoji="1" lang="en-US" altLang="ja-JP" dirty="0">
                <a:sym typeface="Wingdings" panose="05000000000000000000" pitchFamily="2" charset="2"/>
              </a:rPr>
              <a:t>)</a:t>
            </a:r>
          </a:p>
          <a:p>
            <a:pPr lvl="1"/>
            <a:r>
              <a:rPr lang="en-US" altLang="ja-JP" dirty="0">
                <a:sym typeface="Wingdings" panose="05000000000000000000" pitchFamily="2" charset="2"/>
              </a:rPr>
              <a:t>Python(</a:t>
            </a:r>
            <a:r>
              <a:rPr lang="en-US" altLang="ja-JP" dirty="0" err="1">
                <a:sym typeface="Wingdings" panose="05000000000000000000" pitchFamily="2" charset="2"/>
              </a:rPr>
              <a:t>AtCoder</a:t>
            </a:r>
            <a:r>
              <a:rPr lang="ja-JP" altLang="en-US" dirty="0">
                <a:sym typeface="Wingdings" panose="05000000000000000000" pitchFamily="2" charset="2"/>
              </a:rPr>
              <a:t>を</a:t>
            </a:r>
            <a:r>
              <a:rPr lang="en-US" altLang="ja-JP" dirty="0">
                <a:sym typeface="Wingdings" panose="05000000000000000000" pitchFamily="2" charset="2"/>
              </a:rPr>
              <a:t>2</a:t>
            </a:r>
            <a:r>
              <a:rPr lang="ja-JP" altLang="en-US" dirty="0">
                <a:sym typeface="Wingdings" panose="05000000000000000000" pitchFamily="2" charset="2"/>
              </a:rPr>
              <a:t>年前から挑戦、この前やっと緑になりました</a:t>
            </a:r>
            <a:r>
              <a:rPr lang="en-US" altLang="ja-JP" dirty="0">
                <a:sym typeface="Wingdings" panose="05000000000000000000" pitchFamily="2" charset="2"/>
              </a:rPr>
              <a:t>)</a:t>
            </a:r>
          </a:p>
          <a:p>
            <a:pPr lvl="1"/>
            <a:r>
              <a:rPr kumimoji="1" lang="en-US" altLang="ja-JP" dirty="0">
                <a:sym typeface="Wingdings" panose="05000000000000000000" pitchFamily="2" charset="2"/>
              </a:rPr>
              <a:t>Oracle(</a:t>
            </a:r>
            <a:r>
              <a:rPr kumimoji="1" lang="ja-JP" altLang="en-US" dirty="0">
                <a:sym typeface="Wingdings" panose="05000000000000000000" pitchFamily="2" charset="2"/>
              </a:rPr>
              <a:t>業務系データベースとして定番</a:t>
            </a:r>
            <a:r>
              <a:rPr kumimoji="1" lang="en-US" altLang="ja-JP" dirty="0">
                <a:sym typeface="Wingdings" panose="05000000000000000000" pitchFamily="2" charset="2"/>
              </a:rPr>
              <a:t>)</a:t>
            </a:r>
          </a:p>
          <a:p>
            <a:pPr lvl="1"/>
            <a:endParaRPr kumimoji="1" lang="en-US" altLang="ja-JP" dirty="0">
              <a:sym typeface="Wingdings" panose="05000000000000000000" pitchFamily="2" charset="2"/>
            </a:endParaRPr>
          </a:p>
          <a:p>
            <a:pPr lvl="1"/>
            <a:endParaRPr kumimoji="1" lang="en-US" altLang="ja-JP" dirty="0">
              <a:sym typeface="Wingdings" panose="05000000000000000000" pitchFamily="2" charset="2"/>
            </a:endParaRPr>
          </a:p>
          <a:p>
            <a:pPr lvl="1"/>
            <a:endParaRPr kumimoji="1" lang="en-US" altLang="ja-JP" dirty="0">
              <a:sym typeface="Wingdings" panose="05000000000000000000" pitchFamily="2" charset="2"/>
            </a:endParaRPr>
          </a:p>
          <a:p>
            <a:pPr lvl="1"/>
            <a:endParaRPr kumimoji="1" lang="ja-JP" altLang="en-US" dirty="0"/>
          </a:p>
        </p:txBody>
      </p:sp>
    </p:spTree>
    <p:extLst>
      <p:ext uri="{BB962C8B-B14F-4D97-AF65-F5344CB8AC3E}">
        <p14:creationId xmlns:p14="http://schemas.microsoft.com/office/powerpoint/2010/main" val="2764972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4DDE9-5222-0637-CC22-5F2622FDF51F}"/>
              </a:ext>
            </a:extLst>
          </p:cNvPr>
          <p:cNvSpPr>
            <a:spLocks noGrp="1"/>
          </p:cNvSpPr>
          <p:nvPr>
            <p:ph type="title"/>
          </p:nvPr>
        </p:nvSpPr>
        <p:spPr/>
        <p:txBody>
          <a:bodyPr/>
          <a:lstStyle/>
          <a:p>
            <a:r>
              <a:rPr kumimoji="1" lang="en-US" altLang="ja-JP" dirty="0"/>
              <a:t>IoT</a:t>
            </a:r>
            <a:r>
              <a:rPr kumimoji="1" lang="ja-JP" altLang="en-US" dirty="0"/>
              <a:t>デバイス開発のまとめ</a:t>
            </a:r>
          </a:p>
        </p:txBody>
      </p:sp>
      <p:sp>
        <p:nvSpPr>
          <p:cNvPr id="3" name="コンテンツ プレースホルダー 2">
            <a:extLst>
              <a:ext uri="{FF2B5EF4-FFF2-40B4-BE49-F238E27FC236}">
                <a16:creationId xmlns:a16="http://schemas.microsoft.com/office/drawing/2014/main" id="{4EEC422E-9FF0-8638-3CB8-6F1395DE1173}"/>
              </a:ext>
            </a:extLst>
          </p:cNvPr>
          <p:cNvSpPr>
            <a:spLocks noGrp="1"/>
          </p:cNvSpPr>
          <p:nvPr>
            <p:ph sz="half" idx="1"/>
          </p:nvPr>
        </p:nvSpPr>
        <p:spPr/>
        <p:txBody>
          <a:bodyPr/>
          <a:lstStyle/>
          <a:p>
            <a:r>
              <a:rPr kumimoji="1" lang="en-US" altLang="ja-JP" dirty="0" err="1"/>
              <a:t>AruduinoIDE</a:t>
            </a:r>
            <a:r>
              <a:rPr lang="ja-JP" altLang="en-US" dirty="0"/>
              <a:t>で</a:t>
            </a:r>
            <a:r>
              <a:rPr lang="en-US" altLang="ja-JP" dirty="0"/>
              <a:t>IoT</a:t>
            </a:r>
            <a:r>
              <a:rPr lang="ja-JP" altLang="en-US" dirty="0"/>
              <a:t>側でセンサーからデータを取得するプログラムを作成します。</a:t>
            </a:r>
            <a:endParaRPr lang="en-US" altLang="ja-JP" dirty="0"/>
          </a:p>
          <a:p>
            <a:r>
              <a:rPr kumimoji="1" lang="en-US" altLang="ja-JP" dirty="0"/>
              <a:t>Web</a:t>
            </a:r>
            <a:r>
              <a:rPr kumimoji="1" lang="ja-JP" altLang="en-US" dirty="0"/>
              <a:t>側は送信されたデータを受信する</a:t>
            </a:r>
            <a:r>
              <a:rPr kumimoji="1" lang="en-US" altLang="ja-JP" dirty="0"/>
              <a:t>URL</a:t>
            </a:r>
            <a:r>
              <a:rPr kumimoji="1" lang="ja-JP" altLang="en-US" dirty="0"/>
              <a:t>と、表示する</a:t>
            </a:r>
            <a:r>
              <a:rPr kumimoji="1" lang="en-US" altLang="ja-JP" dirty="0"/>
              <a:t>URL</a:t>
            </a:r>
            <a:r>
              <a:rPr kumimoji="1" lang="ja-JP" altLang="en-US" dirty="0"/>
              <a:t>の</a:t>
            </a:r>
            <a:r>
              <a:rPr kumimoji="1" lang="en-US" altLang="ja-JP" dirty="0"/>
              <a:t>Web</a:t>
            </a:r>
            <a:r>
              <a:rPr kumimoji="1" lang="ja-JP" altLang="en-US" dirty="0"/>
              <a:t>アプリを作成します。</a:t>
            </a:r>
            <a:endParaRPr kumimoji="1" lang="en-US" altLang="ja-JP" dirty="0"/>
          </a:p>
          <a:p>
            <a:endParaRPr kumimoji="1" lang="ja-JP" altLang="en-US" dirty="0"/>
          </a:p>
        </p:txBody>
      </p:sp>
      <p:sp>
        <p:nvSpPr>
          <p:cNvPr id="4" name="コンテンツ プレースホルダー 3">
            <a:extLst>
              <a:ext uri="{FF2B5EF4-FFF2-40B4-BE49-F238E27FC236}">
                <a16:creationId xmlns:a16="http://schemas.microsoft.com/office/drawing/2014/main" id="{F2F80967-33F7-E947-EBC0-4858C868A25B}"/>
              </a:ext>
            </a:extLst>
          </p:cNvPr>
          <p:cNvSpPr>
            <a:spLocks noGrp="1"/>
          </p:cNvSpPr>
          <p:nvPr>
            <p:ph sz="half" idx="2"/>
          </p:nvPr>
        </p:nvSpPr>
        <p:spPr/>
        <p:txBody>
          <a:bodyPr/>
          <a:lstStyle/>
          <a:p>
            <a:pPr marL="0" indent="0">
              <a:buNone/>
            </a:pPr>
            <a:r>
              <a:rPr lang="ja-JP" altLang="en-US" dirty="0"/>
              <a:t>　</a:t>
            </a:r>
          </a:p>
        </p:txBody>
      </p:sp>
      <p:pic>
        <p:nvPicPr>
          <p:cNvPr id="5" name="図 4">
            <a:extLst>
              <a:ext uri="{FF2B5EF4-FFF2-40B4-BE49-F238E27FC236}">
                <a16:creationId xmlns:a16="http://schemas.microsoft.com/office/drawing/2014/main" id="{3D3F97CB-DA78-1FAA-B89F-C6B124CAE521}"/>
              </a:ext>
            </a:extLst>
          </p:cNvPr>
          <p:cNvPicPr>
            <a:picLocks noChangeAspect="1"/>
          </p:cNvPicPr>
          <p:nvPr/>
        </p:nvPicPr>
        <p:blipFill>
          <a:blip r:embed="rId2"/>
          <a:stretch>
            <a:fillRect/>
          </a:stretch>
        </p:blipFill>
        <p:spPr>
          <a:xfrm>
            <a:off x="7262464" y="4212871"/>
            <a:ext cx="963167" cy="1010939"/>
          </a:xfrm>
          <a:prstGeom prst="rect">
            <a:avLst/>
          </a:prstGeom>
        </p:spPr>
      </p:pic>
      <p:pic>
        <p:nvPicPr>
          <p:cNvPr id="6" name="図 5">
            <a:extLst>
              <a:ext uri="{FF2B5EF4-FFF2-40B4-BE49-F238E27FC236}">
                <a16:creationId xmlns:a16="http://schemas.microsoft.com/office/drawing/2014/main" id="{DDC9B927-947E-DD67-F884-658DB7DB99DE}"/>
              </a:ext>
            </a:extLst>
          </p:cNvPr>
          <p:cNvPicPr>
            <a:picLocks noChangeAspect="1"/>
          </p:cNvPicPr>
          <p:nvPr/>
        </p:nvPicPr>
        <p:blipFill>
          <a:blip r:embed="rId3"/>
          <a:stretch>
            <a:fillRect/>
          </a:stretch>
        </p:blipFill>
        <p:spPr>
          <a:xfrm>
            <a:off x="7120683" y="1878866"/>
            <a:ext cx="1225460" cy="1302923"/>
          </a:xfrm>
          <a:prstGeom prst="rect">
            <a:avLst/>
          </a:prstGeom>
        </p:spPr>
      </p:pic>
      <p:pic>
        <p:nvPicPr>
          <p:cNvPr id="7" name="図 6">
            <a:extLst>
              <a:ext uri="{FF2B5EF4-FFF2-40B4-BE49-F238E27FC236}">
                <a16:creationId xmlns:a16="http://schemas.microsoft.com/office/drawing/2014/main" id="{CB668B79-3A79-544B-BAF6-5281B6987F9C}"/>
              </a:ext>
            </a:extLst>
          </p:cNvPr>
          <p:cNvPicPr>
            <a:picLocks noChangeAspect="1"/>
          </p:cNvPicPr>
          <p:nvPr/>
        </p:nvPicPr>
        <p:blipFill>
          <a:blip r:embed="rId3"/>
          <a:stretch>
            <a:fillRect/>
          </a:stretch>
        </p:blipFill>
        <p:spPr>
          <a:xfrm>
            <a:off x="5208565" y="4057631"/>
            <a:ext cx="1225460" cy="1302923"/>
          </a:xfrm>
          <a:prstGeom prst="rect">
            <a:avLst/>
          </a:prstGeom>
        </p:spPr>
      </p:pic>
      <p:sp>
        <p:nvSpPr>
          <p:cNvPr id="8" name="テキスト ボックス 7">
            <a:extLst>
              <a:ext uri="{FF2B5EF4-FFF2-40B4-BE49-F238E27FC236}">
                <a16:creationId xmlns:a16="http://schemas.microsoft.com/office/drawing/2014/main" id="{2B0FE818-9786-64D9-A7AD-83F9C3D3EAC9}"/>
              </a:ext>
            </a:extLst>
          </p:cNvPr>
          <p:cNvSpPr txBox="1"/>
          <p:nvPr/>
        </p:nvSpPr>
        <p:spPr>
          <a:xfrm>
            <a:off x="5023205" y="3207179"/>
            <a:ext cx="1569660" cy="646331"/>
          </a:xfrm>
          <a:prstGeom prst="rect">
            <a:avLst/>
          </a:prstGeom>
          <a:noFill/>
        </p:spPr>
        <p:txBody>
          <a:bodyPr wrap="none" rtlCol="0">
            <a:spAutoFit/>
          </a:bodyPr>
          <a:lstStyle/>
          <a:p>
            <a:r>
              <a:rPr kumimoji="1" lang="ja-JP" altLang="en-US" dirty="0"/>
              <a:t>①</a:t>
            </a:r>
            <a:r>
              <a:rPr kumimoji="1" lang="en-US" altLang="ja-JP" dirty="0"/>
              <a:t>IoT</a:t>
            </a:r>
            <a:r>
              <a:rPr kumimoji="1" lang="ja-JP" altLang="en-US" dirty="0"/>
              <a:t>センサー</a:t>
            </a:r>
            <a:endParaRPr kumimoji="1" lang="en-US" altLang="ja-JP" dirty="0"/>
          </a:p>
          <a:p>
            <a:r>
              <a:rPr kumimoji="1" lang="ja-JP" altLang="en-US" dirty="0"/>
              <a:t>→データ送信</a:t>
            </a:r>
            <a:endParaRPr kumimoji="1" lang="en-US" altLang="ja-JP" dirty="0"/>
          </a:p>
        </p:txBody>
      </p:sp>
      <p:sp>
        <p:nvSpPr>
          <p:cNvPr id="9" name="テキスト ボックス 8">
            <a:extLst>
              <a:ext uri="{FF2B5EF4-FFF2-40B4-BE49-F238E27FC236}">
                <a16:creationId xmlns:a16="http://schemas.microsoft.com/office/drawing/2014/main" id="{0A33FA09-8D2E-B967-9F2E-BEA31CD27744}"/>
              </a:ext>
            </a:extLst>
          </p:cNvPr>
          <p:cNvSpPr txBox="1"/>
          <p:nvPr/>
        </p:nvSpPr>
        <p:spPr>
          <a:xfrm>
            <a:off x="5163860" y="5211078"/>
            <a:ext cx="2175147" cy="369332"/>
          </a:xfrm>
          <a:prstGeom prst="rect">
            <a:avLst/>
          </a:prstGeom>
          <a:noFill/>
        </p:spPr>
        <p:txBody>
          <a:bodyPr wrap="none" rtlCol="0">
            <a:spAutoFit/>
          </a:bodyPr>
          <a:lstStyle/>
          <a:p>
            <a:r>
              <a:rPr kumimoji="1" lang="ja-JP" altLang="en-US" dirty="0"/>
              <a:t>②</a:t>
            </a:r>
            <a:r>
              <a:rPr kumimoji="1" lang="en-US" altLang="ja-JP" dirty="0"/>
              <a:t>-b Web</a:t>
            </a:r>
            <a:r>
              <a:rPr kumimoji="1" lang="ja-JP" altLang="en-US" dirty="0"/>
              <a:t>データ表示</a:t>
            </a:r>
            <a:endParaRPr kumimoji="1" lang="en-US" altLang="ja-JP" dirty="0"/>
          </a:p>
        </p:txBody>
      </p:sp>
      <p:cxnSp>
        <p:nvCxnSpPr>
          <p:cNvPr id="11" name="直線矢印コネクタ 10">
            <a:extLst>
              <a:ext uri="{FF2B5EF4-FFF2-40B4-BE49-F238E27FC236}">
                <a16:creationId xmlns:a16="http://schemas.microsoft.com/office/drawing/2014/main" id="{6369C28B-5FFC-B5F0-58C2-E447AB204826}"/>
              </a:ext>
            </a:extLst>
          </p:cNvPr>
          <p:cNvCxnSpPr>
            <a:cxnSpLocks/>
            <a:stCxn id="20" idx="3"/>
            <a:endCxn id="6" idx="1"/>
          </p:cNvCxnSpPr>
          <p:nvPr/>
        </p:nvCxnSpPr>
        <p:spPr>
          <a:xfrm>
            <a:off x="6417602" y="2527939"/>
            <a:ext cx="703081" cy="2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ED229AC5-4C3D-6F91-1EBD-9C4B94BAA815}"/>
              </a:ext>
            </a:extLst>
          </p:cNvPr>
          <p:cNvCxnSpPr>
            <a:cxnSpLocks/>
            <a:stCxn id="7" idx="3"/>
            <a:endCxn id="5" idx="1"/>
          </p:cNvCxnSpPr>
          <p:nvPr/>
        </p:nvCxnSpPr>
        <p:spPr>
          <a:xfrm>
            <a:off x="6434025" y="4709093"/>
            <a:ext cx="828439" cy="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AAD46F25-7933-1C72-456F-854A11018B80}"/>
              </a:ext>
            </a:extLst>
          </p:cNvPr>
          <p:cNvPicPr>
            <a:picLocks noChangeAspect="1"/>
          </p:cNvPicPr>
          <p:nvPr/>
        </p:nvPicPr>
        <p:blipFill>
          <a:blip r:embed="rId4"/>
          <a:stretch>
            <a:fillRect/>
          </a:stretch>
        </p:blipFill>
        <p:spPr>
          <a:xfrm>
            <a:off x="5302085" y="1961831"/>
            <a:ext cx="1115517" cy="1132216"/>
          </a:xfrm>
          <a:prstGeom prst="rect">
            <a:avLst/>
          </a:prstGeom>
        </p:spPr>
      </p:pic>
      <p:sp>
        <p:nvSpPr>
          <p:cNvPr id="25" name="テキスト ボックス 24">
            <a:extLst>
              <a:ext uri="{FF2B5EF4-FFF2-40B4-BE49-F238E27FC236}">
                <a16:creationId xmlns:a16="http://schemas.microsoft.com/office/drawing/2014/main" id="{14F4ACC7-5EBB-8428-9ACA-328D701E6F23}"/>
              </a:ext>
            </a:extLst>
          </p:cNvPr>
          <p:cNvSpPr txBox="1"/>
          <p:nvPr/>
        </p:nvSpPr>
        <p:spPr>
          <a:xfrm>
            <a:off x="7113605" y="3013621"/>
            <a:ext cx="1265090" cy="646331"/>
          </a:xfrm>
          <a:prstGeom prst="rect">
            <a:avLst/>
          </a:prstGeom>
          <a:noFill/>
        </p:spPr>
        <p:txBody>
          <a:bodyPr wrap="none" rtlCol="0">
            <a:spAutoFit/>
          </a:bodyPr>
          <a:lstStyle/>
          <a:p>
            <a:r>
              <a:rPr kumimoji="1" lang="ja-JP" altLang="en-US" dirty="0"/>
              <a:t>②</a:t>
            </a:r>
            <a:r>
              <a:rPr kumimoji="1" lang="en-US" altLang="ja-JP" dirty="0"/>
              <a:t>-a </a:t>
            </a:r>
          </a:p>
          <a:p>
            <a:r>
              <a:rPr kumimoji="1" lang="ja-JP" altLang="en-US" dirty="0"/>
              <a:t>データ受信</a:t>
            </a:r>
          </a:p>
        </p:txBody>
      </p:sp>
      <p:cxnSp>
        <p:nvCxnSpPr>
          <p:cNvPr id="26" name="直線矢印コネクタ 25">
            <a:extLst>
              <a:ext uri="{FF2B5EF4-FFF2-40B4-BE49-F238E27FC236}">
                <a16:creationId xmlns:a16="http://schemas.microsoft.com/office/drawing/2014/main" id="{E62F81AB-20F3-F81C-A58D-829AD0CC7548}"/>
              </a:ext>
            </a:extLst>
          </p:cNvPr>
          <p:cNvCxnSpPr>
            <a:cxnSpLocks/>
            <a:stCxn id="25" idx="2"/>
            <a:endCxn id="5" idx="0"/>
          </p:cNvCxnSpPr>
          <p:nvPr/>
        </p:nvCxnSpPr>
        <p:spPr>
          <a:xfrm flipH="1">
            <a:off x="7744048" y="3659952"/>
            <a:ext cx="2102" cy="552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040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正方形/長方形 47">
            <a:extLst>
              <a:ext uri="{FF2B5EF4-FFF2-40B4-BE49-F238E27FC236}">
                <a16:creationId xmlns:a16="http://schemas.microsoft.com/office/drawing/2014/main" id="{2A48F2C6-60A9-F506-36B4-A2C34F8A55F7}"/>
              </a:ext>
            </a:extLst>
          </p:cNvPr>
          <p:cNvSpPr/>
          <p:nvPr/>
        </p:nvSpPr>
        <p:spPr>
          <a:xfrm>
            <a:off x="7069864" y="1351243"/>
            <a:ext cx="1834795" cy="5140997"/>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a:t>heroku</a:t>
            </a:r>
            <a:endParaRPr kumimoji="1" lang="ja-JP" altLang="en-US" dirty="0"/>
          </a:p>
        </p:txBody>
      </p:sp>
      <p:sp>
        <p:nvSpPr>
          <p:cNvPr id="10" name="正方形/長方形 9">
            <a:extLst>
              <a:ext uri="{FF2B5EF4-FFF2-40B4-BE49-F238E27FC236}">
                <a16:creationId xmlns:a16="http://schemas.microsoft.com/office/drawing/2014/main" id="{45E34EE3-E88C-B394-FBB7-15F7AD389CC4}"/>
              </a:ext>
            </a:extLst>
          </p:cNvPr>
          <p:cNvSpPr/>
          <p:nvPr/>
        </p:nvSpPr>
        <p:spPr>
          <a:xfrm>
            <a:off x="5023205" y="1634190"/>
            <a:ext cx="1834795" cy="240494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t>①開発者宅</a:t>
            </a:r>
          </a:p>
        </p:txBody>
      </p:sp>
      <p:sp>
        <p:nvSpPr>
          <p:cNvPr id="2" name="タイトル 1">
            <a:extLst>
              <a:ext uri="{FF2B5EF4-FFF2-40B4-BE49-F238E27FC236}">
                <a16:creationId xmlns:a16="http://schemas.microsoft.com/office/drawing/2014/main" id="{3E94DDE9-5222-0637-CC22-5F2622FDF51F}"/>
              </a:ext>
            </a:extLst>
          </p:cNvPr>
          <p:cNvSpPr>
            <a:spLocks noGrp="1"/>
          </p:cNvSpPr>
          <p:nvPr>
            <p:ph type="title"/>
          </p:nvPr>
        </p:nvSpPr>
        <p:spPr/>
        <p:txBody>
          <a:bodyPr/>
          <a:lstStyle/>
          <a:p>
            <a:r>
              <a:rPr kumimoji="1" lang="en-US" altLang="ja-JP" dirty="0"/>
              <a:t>IoT</a:t>
            </a:r>
            <a:r>
              <a:rPr kumimoji="1" lang="ja-JP" altLang="en-US" dirty="0"/>
              <a:t>デバイス開発方法（１）</a:t>
            </a:r>
          </a:p>
        </p:txBody>
      </p:sp>
      <p:sp>
        <p:nvSpPr>
          <p:cNvPr id="3" name="コンテンツ プレースホルダー 2">
            <a:extLst>
              <a:ext uri="{FF2B5EF4-FFF2-40B4-BE49-F238E27FC236}">
                <a16:creationId xmlns:a16="http://schemas.microsoft.com/office/drawing/2014/main" id="{4EEC422E-9FF0-8638-3CB8-6F1395DE1173}"/>
              </a:ext>
            </a:extLst>
          </p:cNvPr>
          <p:cNvSpPr>
            <a:spLocks noGrp="1"/>
          </p:cNvSpPr>
          <p:nvPr>
            <p:ph sz="half" idx="1"/>
          </p:nvPr>
        </p:nvSpPr>
        <p:spPr/>
        <p:txBody>
          <a:bodyPr/>
          <a:lstStyle/>
          <a:p>
            <a:r>
              <a:rPr lang="ja-JP" altLang="en-US" dirty="0"/>
              <a:t>右図②</a:t>
            </a:r>
            <a:r>
              <a:rPr lang="en-US" altLang="ja-JP" dirty="0"/>
              <a:t>-a</a:t>
            </a:r>
            <a:r>
              <a:rPr lang="ja-JP" altLang="en-US" dirty="0"/>
              <a:t>のデータ受信</a:t>
            </a:r>
            <a:r>
              <a:rPr lang="en-US" altLang="ja-JP" dirty="0"/>
              <a:t>API</a:t>
            </a:r>
            <a:r>
              <a:rPr lang="ja-JP" altLang="en-US" dirty="0"/>
              <a:t>について、②側開発者の</a:t>
            </a:r>
            <a:r>
              <a:rPr lang="en-US" altLang="ja-JP" dirty="0"/>
              <a:t>PC</a:t>
            </a:r>
            <a:r>
              <a:rPr lang="ja-JP" altLang="en-US" dirty="0"/>
              <a:t>に直接アクセスできないと思いますので、その場合、一度</a:t>
            </a:r>
            <a:r>
              <a:rPr lang="en-US" altLang="ja-JP" dirty="0" err="1"/>
              <a:t>heroku</a:t>
            </a:r>
            <a:r>
              <a:rPr lang="ja-JP" altLang="en-US" dirty="0"/>
              <a:t>にアップして、そのうえでプログラムを動かすようにしてください。</a:t>
            </a:r>
            <a:endParaRPr kumimoji="1" lang="en-US" altLang="ja-JP" dirty="0"/>
          </a:p>
          <a:p>
            <a:endParaRPr kumimoji="1" lang="ja-JP" altLang="en-US" dirty="0"/>
          </a:p>
        </p:txBody>
      </p:sp>
      <p:sp>
        <p:nvSpPr>
          <p:cNvPr id="4" name="コンテンツ プレースホルダー 3">
            <a:extLst>
              <a:ext uri="{FF2B5EF4-FFF2-40B4-BE49-F238E27FC236}">
                <a16:creationId xmlns:a16="http://schemas.microsoft.com/office/drawing/2014/main" id="{F2F80967-33F7-E947-EBC0-4858C868A25B}"/>
              </a:ext>
            </a:extLst>
          </p:cNvPr>
          <p:cNvSpPr>
            <a:spLocks noGrp="1"/>
          </p:cNvSpPr>
          <p:nvPr>
            <p:ph sz="half" idx="2"/>
          </p:nvPr>
        </p:nvSpPr>
        <p:spPr/>
        <p:txBody>
          <a:bodyPr/>
          <a:lstStyle/>
          <a:p>
            <a:pPr marL="0" indent="0">
              <a:buNone/>
            </a:pPr>
            <a:r>
              <a:rPr lang="ja-JP" altLang="en-US" dirty="0"/>
              <a:t>　</a:t>
            </a:r>
          </a:p>
        </p:txBody>
      </p:sp>
      <p:pic>
        <p:nvPicPr>
          <p:cNvPr id="5" name="図 4">
            <a:extLst>
              <a:ext uri="{FF2B5EF4-FFF2-40B4-BE49-F238E27FC236}">
                <a16:creationId xmlns:a16="http://schemas.microsoft.com/office/drawing/2014/main" id="{3D3F97CB-DA78-1FAA-B89F-C6B124CAE521}"/>
              </a:ext>
            </a:extLst>
          </p:cNvPr>
          <p:cNvPicPr>
            <a:picLocks noChangeAspect="1"/>
          </p:cNvPicPr>
          <p:nvPr/>
        </p:nvPicPr>
        <p:blipFill>
          <a:blip r:embed="rId2"/>
          <a:stretch>
            <a:fillRect/>
          </a:stretch>
        </p:blipFill>
        <p:spPr>
          <a:xfrm>
            <a:off x="7508880" y="3728175"/>
            <a:ext cx="963167" cy="1010939"/>
          </a:xfrm>
          <a:prstGeom prst="rect">
            <a:avLst/>
          </a:prstGeom>
        </p:spPr>
      </p:pic>
      <p:pic>
        <p:nvPicPr>
          <p:cNvPr id="6" name="図 5">
            <a:extLst>
              <a:ext uri="{FF2B5EF4-FFF2-40B4-BE49-F238E27FC236}">
                <a16:creationId xmlns:a16="http://schemas.microsoft.com/office/drawing/2014/main" id="{DDC9B927-947E-DD67-F884-658DB7DB99DE}"/>
              </a:ext>
            </a:extLst>
          </p:cNvPr>
          <p:cNvPicPr>
            <a:picLocks noChangeAspect="1"/>
          </p:cNvPicPr>
          <p:nvPr/>
        </p:nvPicPr>
        <p:blipFill>
          <a:blip r:embed="rId3"/>
          <a:stretch>
            <a:fillRect/>
          </a:stretch>
        </p:blipFill>
        <p:spPr>
          <a:xfrm>
            <a:off x="7555996" y="1970261"/>
            <a:ext cx="868934" cy="923860"/>
          </a:xfrm>
          <a:prstGeom prst="rect">
            <a:avLst/>
          </a:prstGeom>
        </p:spPr>
      </p:pic>
      <p:pic>
        <p:nvPicPr>
          <p:cNvPr id="7" name="図 6">
            <a:extLst>
              <a:ext uri="{FF2B5EF4-FFF2-40B4-BE49-F238E27FC236}">
                <a16:creationId xmlns:a16="http://schemas.microsoft.com/office/drawing/2014/main" id="{CB668B79-3A79-544B-BAF6-5281B6987F9C}"/>
              </a:ext>
            </a:extLst>
          </p:cNvPr>
          <p:cNvPicPr>
            <a:picLocks noChangeAspect="1"/>
          </p:cNvPicPr>
          <p:nvPr/>
        </p:nvPicPr>
        <p:blipFill>
          <a:blip r:embed="rId3"/>
          <a:stretch>
            <a:fillRect/>
          </a:stretch>
        </p:blipFill>
        <p:spPr>
          <a:xfrm>
            <a:off x="7555996" y="4987197"/>
            <a:ext cx="868934" cy="923860"/>
          </a:xfrm>
          <a:prstGeom prst="rect">
            <a:avLst/>
          </a:prstGeom>
        </p:spPr>
      </p:pic>
      <p:sp>
        <p:nvSpPr>
          <p:cNvPr id="8" name="テキスト ボックス 7">
            <a:extLst>
              <a:ext uri="{FF2B5EF4-FFF2-40B4-BE49-F238E27FC236}">
                <a16:creationId xmlns:a16="http://schemas.microsoft.com/office/drawing/2014/main" id="{2B0FE818-9786-64D9-A7AD-83F9C3D3EAC9}"/>
              </a:ext>
            </a:extLst>
          </p:cNvPr>
          <p:cNvSpPr txBox="1"/>
          <p:nvPr/>
        </p:nvSpPr>
        <p:spPr>
          <a:xfrm>
            <a:off x="5023205" y="3207179"/>
            <a:ext cx="1569660" cy="646331"/>
          </a:xfrm>
          <a:prstGeom prst="rect">
            <a:avLst/>
          </a:prstGeom>
          <a:noFill/>
        </p:spPr>
        <p:txBody>
          <a:bodyPr wrap="none" rtlCol="0">
            <a:spAutoFit/>
          </a:bodyPr>
          <a:lstStyle/>
          <a:p>
            <a:r>
              <a:rPr kumimoji="1" lang="ja-JP" altLang="en-US" dirty="0"/>
              <a:t>①</a:t>
            </a:r>
            <a:r>
              <a:rPr kumimoji="1" lang="en-US" altLang="ja-JP" dirty="0"/>
              <a:t>IoT</a:t>
            </a:r>
            <a:r>
              <a:rPr kumimoji="1" lang="ja-JP" altLang="en-US" dirty="0"/>
              <a:t>センサー</a:t>
            </a:r>
            <a:endParaRPr kumimoji="1" lang="en-US" altLang="ja-JP" dirty="0"/>
          </a:p>
          <a:p>
            <a:r>
              <a:rPr kumimoji="1" lang="ja-JP" altLang="en-US" dirty="0"/>
              <a:t>→データ送信</a:t>
            </a:r>
            <a:endParaRPr kumimoji="1" lang="en-US" altLang="ja-JP" dirty="0"/>
          </a:p>
        </p:txBody>
      </p:sp>
      <p:sp>
        <p:nvSpPr>
          <p:cNvPr id="9" name="テキスト ボックス 8">
            <a:extLst>
              <a:ext uri="{FF2B5EF4-FFF2-40B4-BE49-F238E27FC236}">
                <a16:creationId xmlns:a16="http://schemas.microsoft.com/office/drawing/2014/main" id="{0A33FA09-8D2E-B967-9F2E-BEA31CD27744}"/>
              </a:ext>
            </a:extLst>
          </p:cNvPr>
          <p:cNvSpPr txBox="1"/>
          <p:nvPr/>
        </p:nvSpPr>
        <p:spPr>
          <a:xfrm>
            <a:off x="7450315" y="5863870"/>
            <a:ext cx="1080296" cy="646331"/>
          </a:xfrm>
          <a:prstGeom prst="rect">
            <a:avLst/>
          </a:prstGeom>
          <a:noFill/>
        </p:spPr>
        <p:txBody>
          <a:bodyPr wrap="none" rtlCol="0">
            <a:spAutoFit/>
          </a:bodyPr>
          <a:lstStyle/>
          <a:p>
            <a:r>
              <a:rPr kumimoji="1" lang="ja-JP" altLang="en-US" dirty="0"/>
              <a:t>②</a:t>
            </a:r>
            <a:r>
              <a:rPr kumimoji="1" lang="en-US" altLang="ja-JP" dirty="0"/>
              <a:t>-b </a:t>
            </a:r>
          </a:p>
          <a:p>
            <a:r>
              <a:rPr kumimoji="1" lang="en-US" altLang="ja-JP" dirty="0"/>
              <a:t>Web</a:t>
            </a:r>
            <a:r>
              <a:rPr kumimoji="1" lang="ja-JP" altLang="en-US" dirty="0"/>
              <a:t>表示</a:t>
            </a:r>
            <a:endParaRPr kumimoji="1" lang="en-US" altLang="ja-JP" dirty="0"/>
          </a:p>
        </p:txBody>
      </p:sp>
      <p:cxnSp>
        <p:nvCxnSpPr>
          <p:cNvPr id="11" name="直線矢印コネクタ 10">
            <a:extLst>
              <a:ext uri="{FF2B5EF4-FFF2-40B4-BE49-F238E27FC236}">
                <a16:creationId xmlns:a16="http://schemas.microsoft.com/office/drawing/2014/main" id="{6369C28B-5FFC-B5F0-58C2-E447AB204826}"/>
              </a:ext>
            </a:extLst>
          </p:cNvPr>
          <p:cNvCxnSpPr>
            <a:cxnSpLocks/>
            <a:stCxn id="20" idx="3"/>
            <a:endCxn id="6" idx="1"/>
          </p:cNvCxnSpPr>
          <p:nvPr/>
        </p:nvCxnSpPr>
        <p:spPr>
          <a:xfrm flipV="1">
            <a:off x="6417602" y="2432191"/>
            <a:ext cx="1138394" cy="95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ED229AC5-4C3D-6F91-1EBD-9C4B94BAA815}"/>
              </a:ext>
            </a:extLst>
          </p:cNvPr>
          <p:cNvCxnSpPr>
            <a:cxnSpLocks/>
            <a:stCxn id="7" idx="0"/>
            <a:endCxn id="5" idx="2"/>
          </p:cNvCxnSpPr>
          <p:nvPr/>
        </p:nvCxnSpPr>
        <p:spPr>
          <a:xfrm flipV="1">
            <a:off x="7990463" y="4739114"/>
            <a:ext cx="1" cy="248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AAD46F25-7933-1C72-456F-854A11018B80}"/>
              </a:ext>
            </a:extLst>
          </p:cNvPr>
          <p:cNvPicPr>
            <a:picLocks noChangeAspect="1"/>
          </p:cNvPicPr>
          <p:nvPr/>
        </p:nvPicPr>
        <p:blipFill>
          <a:blip r:embed="rId4"/>
          <a:stretch>
            <a:fillRect/>
          </a:stretch>
        </p:blipFill>
        <p:spPr>
          <a:xfrm>
            <a:off x="5302085" y="1961831"/>
            <a:ext cx="1115517" cy="1132216"/>
          </a:xfrm>
          <a:prstGeom prst="rect">
            <a:avLst/>
          </a:prstGeom>
        </p:spPr>
      </p:pic>
      <p:sp>
        <p:nvSpPr>
          <p:cNvPr id="25" name="テキスト ボックス 24">
            <a:extLst>
              <a:ext uri="{FF2B5EF4-FFF2-40B4-BE49-F238E27FC236}">
                <a16:creationId xmlns:a16="http://schemas.microsoft.com/office/drawing/2014/main" id="{14F4ACC7-5EBB-8428-9ACA-328D701E6F23}"/>
              </a:ext>
            </a:extLst>
          </p:cNvPr>
          <p:cNvSpPr txBox="1"/>
          <p:nvPr/>
        </p:nvSpPr>
        <p:spPr>
          <a:xfrm>
            <a:off x="7357918" y="2833761"/>
            <a:ext cx="1265090" cy="646331"/>
          </a:xfrm>
          <a:prstGeom prst="rect">
            <a:avLst/>
          </a:prstGeom>
          <a:noFill/>
        </p:spPr>
        <p:txBody>
          <a:bodyPr wrap="none" rtlCol="0">
            <a:spAutoFit/>
          </a:bodyPr>
          <a:lstStyle/>
          <a:p>
            <a:r>
              <a:rPr kumimoji="1" lang="ja-JP" altLang="en-US" dirty="0"/>
              <a:t>②</a:t>
            </a:r>
            <a:r>
              <a:rPr kumimoji="1" lang="en-US" altLang="ja-JP" dirty="0"/>
              <a:t>-a </a:t>
            </a:r>
          </a:p>
          <a:p>
            <a:r>
              <a:rPr kumimoji="1" lang="ja-JP" altLang="en-US" dirty="0"/>
              <a:t>データ受信</a:t>
            </a:r>
          </a:p>
        </p:txBody>
      </p:sp>
      <p:cxnSp>
        <p:nvCxnSpPr>
          <p:cNvPr id="26" name="直線矢印コネクタ 25">
            <a:extLst>
              <a:ext uri="{FF2B5EF4-FFF2-40B4-BE49-F238E27FC236}">
                <a16:creationId xmlns:a16="http://schemas.microsoft.com/office/drawing/2014/main" id="{E62F81AB-20F3-F81C-A58D-829AD0CC7548}"/>
              </a:ext>
            </a:extLst>
          </p:cNvPr>
          <p:cNvCxnSpPr>
            <a:cxnSpLocks/>
            <a:stCxn id="25" idx="2"/>
            <a:endCxn id="5" idx="0"/>
          </p:cNvCxnSpPr>
          <p:nvPr/>
        </p:nvCxnSpPr>
        <p:spPr>
          <a:xfrm>
            <a:off x="7990463" y="3480092"/>
            <a:ext cx="1" cy="248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319CDE9-63B5-F0F8-A17D-C5877EA8FFB2}"/>
              </a:ext>
            </a:extLst>
          </p:cNvPr>
          <p:cNvSpPr/>
          <p:nvPr/>
        </p:nvSpPr>
        <p:spPr>
          <a:xfrm>
            <a:off x="5023205" y="4121529"/>
            <a:ext cx="1834795" cy="240494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t>②開発者宅</a:t>
            </a:r>
          </a:p>
        </p:txBody>
      </p:sp>
      <p:pic>
        <p:nvPicPr>
          <p:cNvPr id="40" name="図 39">
            <a:extLst>
              <a:ext uri="{FF2B5EF4-FFF2-40B4-BE49-F238E27FC236}">
                <a16:creationId xmlns:a16="http://schemas.microsoft.com/office/drawing/2014/main" id="{22AB3FE4-733E-9CA2-E6E6-926D4BA7BAB3}"/>
              </a:ext>
            </a:extLst>
          </p:cNvPr>
          <p:cNvPicPr>
            <a:picLocks noChangeAspect="1"/>
          </p:cNvPicPr>
          <p:nvPr/>
        </p:nvPicPr>
        <p:blipFill>
          <a:blip r:embed="rId3"/>
          <a:stretch>
            <a:fillRect/>
          </a:stretch>
        </p:blipFill>
        <p:spPr>
          <a:xfrm>
            <a:off x="5627152" y="4769958"/>
            <a:ext cx="868934" cy="923860"/>
          </a:xfrm>
          <a:prstGeom prst="rect">
            <a:avLst/>
          </a:prstGeom>
        </p:spPr>
      </p:pic>
      <p:sp>
        <p:nvSpPr>
          <p:cNvPr id="41" name="テキスト ボックス 40">
            <a:extLst>
              <a:ext uri="{FF2B5EF4-FFF2-40B4-BE49-F238E27FC236}">
                <a16:creationId xmlns:a16="http://schemas.microsoft.com/office/drawing/2014/main" id="{4A4B4F7D-B0CE-0108-F349-8EB7B1E2F98E}"/>
              </a:ext>
            </a:extLst>
          </p:cNvPr>
          <p:cNvSpPr txBox="1"/>
          <p:nvPr/>
        </p:nvSpPr>
        <p:spPr>
          <a:xfrm>
            <a:off x="5155772" y="5693818"/>
            <a:ext cx="1678665" cy="646331"/>
          </a:xfrm>
          <a:prstGeom prst="rect">
            <a:avLst/>
          </a:prstGeom>
          <a:noFill/>
        </p:spPr>
        <p:txBody>
          <a:bodyPr wrap="none" rtlCol="0">
            <a:spAutoFit/>
          </a:bodyPr>
          <a:lstStyle/>
          <a:p>
            <a:r>
              <a:rPr kumimoji="1" lang="ja-JP" altLang="en-US" dirty="0"/>
              <a:t>②のプログラム</a:t>
            </a:r>
            <a:endParaRPr kumimoji="1" lang="en-US" altLang="ja-JP" dirty="0"/>
          </a:p>
          <a:p>
            <a:r>
              <a:rPr kumimoji="1" lang="ja-JP" altLang="en-US" dirty="0"/>
              <a:t>をアップロード</a:t>
            </a:r>
            <a:endParaRPr kumimoji="1" lang="en-US" altLang="ja-JP" dirty="0"/>
          </a:p>
        </p:txBody>
      </p:sp>
      <p:cxnSp>
        <p:nvCxnSpPr>
          <p:cNvPr id="42" name="直線矢印コネクタ 41">
            <a:extLst>
              <a:ext uri="{FF2B5EF4-FFF2-40B4-BE49-F238E27FC236}">
                <a16:creationId xmlns:a16="http://schemas.microsoft.com/office/drawing/2014/main" id="{E48483A3-D4A6-0C2D-2228-2D6A21176770}"/>
              </a:ext>
            </a:extLst>
          </p:cNvPr>
          <p:cNvCxnSpPr>
            <a:cxnSpLocks/>
            <a:stCxn id="40" idx="3"/>
            <a:endCxn id="25" idx="1"/>
          </p:cNvCxnSpPr>
          <p:nvPr/>
        </p:nvCxnSpPr>
        <p:spPr>
          <a:xfrm flipV="1">
            <a:off x="6496086" y="3156927"/>
            <a:ext cx="861832" cy="2074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F9F4D78-8014-D023-7407-2E92A37EA563}"/>
              </a:ext>
            </a:extLst>
          </p:cNvPr>
          <p:cNvCxnSpPr>
            <a:cxnSpLocks/>
            <a:endCxn id="9" idx="1"/>
          </p:cNvCxnSpPr>
          <p:nvPr/>
        </p:nvCxnSpPr>
        <p:spPr>
          <a:xfrm>
            <a:off x="6502565" y="5752884"/>
            <a:ext cx="947750" cy="434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94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2319CDE9-63B5-F0F8-A17D-C5877EA8FFB2}"/>
              </a:ext>
            </a:extLst>
          </p:cNvPr>
          <p:cNvSpPr/>
          <p:nvPr/>
        </p:nvSpPr>
        <p:spPr>
          <a:xfrm>
            <a:off x="5023205" y="4121530"/>
            <a:ext cx="3769921" cy="208941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t>②開発者宅</a:t>
            </a:r>
          </a:p>
        </p:txBody>
      </p:sp>
      <p:sp>
        <p:nvSpPr>
          <p:cNvPr id="10" name="正方形/長方形 9">
            <a:extLst>
              <a:ext uri="{FF2B5EF4-FFF2-40B4-BE49-F238E27FC236}">
                <a16:creationId xmlns:a16="http://schemas.microsoft.com/office/drawing/2014/main" id="{45E34EE3-E88C-B394-FBB7-15F7AD389CC4}"/>
              </a:ext>
            </a:extLst>
          </p:cNvPr>
          <p:cNvSpPr/>
          <p:nvPr/>
        </p:nvSpPr>
        <p:spPr>
          <a:xfrm>
            <a:off x="5023205" y="1634190"/>
            <a:ext cx="3769921" cy="240494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t>①開発者宅</a:t>
            </a:r>
          </a:p>
        </p:txBody>
      </p:sp>
      <p:sp>
        <p:nvSpPr>
          <p:cNvPr id="2" name="タイトル 1">
            <a:extLst>
              <a:ext uri="{FF2B5EF4-FFF2-40B4-BE49-F238E27FC236}">
                <a16:creationId xmlns:a16="http://schemas.microsoft.com/office/drawing/2014/main" id="{3E94DDE9-5222-0637-CC22-5F2622FDF51F}"/>
              </a:ext>
            </a:extLst>
          </p:cNvPr>
          <p:cNvSpPr>
            <a:spLocks noGrp="1"/>
          </p:cNvSpPr>
          <p:nvPr>
            <p:ph type="title"/>
          </p:nvPr>
        </p:nvSpPr>
        <p:spPr/>
        <p:txBody>
          <a:bodyPr/>
          <a:lstStyle/>
          <a:p>
            <a:r>
              <a:rPr kumimoji="1" lang="en-US" altLang="ja-JP" dirty="0"/>
              <a:t>IoT</a:t>
            </a:r>
            <a:r>
              <a:rPr kumimoji="1" lang="ja-JP" altLang="en-US" dirty="0"/>
              <a:t>デバイス開発方法（２）</a:t>
            </a:r>
          </a:p>
        </p:txBody>
      </p:sp>
      <p:sp>
        <p:nvSpPr>
          <p:cNvPr id="3" name="コンテンツ プレースホルダー 2">
            <a:extLst>
              <a:ext uri="{FF2B5EF4-FFF2-40B4-BE49-F238E27FC236}">
                <a16:creationId xmlns:a16="http://schemas.microsoft.com/office/drawing/2014/main" id="{4EEC422E-9FF0-8638-3CB8-6F1395DE1173}"/>
              </a:ext>
            </a:extLst>
          </p:cNvPr>
          <p:cNvSpPr>
            <a:spLocks noGrp="1"/>
          </p:cNvSpPr>
          <p:nvPr>
            <p:ph sz="half" idx="1"/>
          </p:nvPr>
        </p:nvSpPr>
        <p:spPr/>
        <p:txBody>
          <a:bodyPr/>
          <a:lstStyle/>
          <a:p>
            <a:r>
              <a:rPr kumimoji="1" lang="ja-JP" altLang="en-US" dirty="0"/>
              <a:t>②開発者はある程度プログラムができたら、①開発者にプログラムを送付します。</a:t>
            </a:r>
            <a:endParaRPr kumimoji="1" lang="en-US" altLang="ja-JP" dirty="0"/>
          </a:p>
          <a:p>
            <a:r>
              <a:rPr kumimoji="1" lang="ja-JP" altLang="en-US" dirty="0"/>
              <a:t>①開発者宅にて、連携テストを行い、フィードバックしながら開発を進めます。</a:t>
            </a:r>
          </a:p>
        </p:txBody>
      </p:sp>
      <p:sp>
        <p:nvSpPr>
          <p:cNvPr id="4" name="コンテンツ プレースホルダー 3">
            <a:extLst>
              <a:ext uri="{FF2B5EF4-FFF2-40B4-BE49-F238E27FC236}">
                <a16:creationId xmlns:a16="http://schemas.microsoft.com/office/drawing/2014/main" id="{F2F80967-33F7-E947-EBC0-4858C868A25B}"/>
              </a:ext>
            </a:extLst>
          </p:cNvPr>
          <p:cNvSpPr>
            <a:spLocks noGrp="1"/>
          </p:cNvSpPr>
          <p:nvPr>
            <p:ph sz="half" idx="2"/>
          </p:nvPr>
        </p:nvSpPr>
        <p:spPr/>
        <p:txBody>
          <a:bodyPr/>
          <a:lstStyle/>
          <a:p>
            <a:pPr marL="0" indent="0">
              <a:buNone/>
            </a:pPr>
            <a:r>
              <a:rPr lang="ja-JP" altLang="en-US" dirty="0"/>
              <a:t>　</a:t>
            </a:r>
          </a:p>
        </p:txBody>
      </p:sp>
      <p:pic>
        <p:nvPicPr>
          <p:cNvPr id="5" name="図 4">
            <a:extLst>
              <a:ext uri="{FF2B5EF4-FFF2-40B4-BE49-F238E27FC236}">
                <a16:creationId xmlns:a16="http://schemas.microsoft.com/office/drawing/2014/main" id="{3D3F97CB-DA78-1FAA-B89F-C6B124CAE521}"/>
              </a:ext>
            </a:extLst>
          </p:cNvPr>
          <p:cNvPicPr>
            <a:picLocks noChangeAspect="1"/>
          </p:cNvPicPr>
          <p:nvPr/>
        </p:nvPicPr>
        <p:blipFill>
          <a:blip r:embed="rId2"/>
          <a:stretch>
            <a:fillRect/>
          </a:stretch>
        </p:blipFill>
        <p:spPr>
          <a:xfrm>
            <a:off x="7912254" y="1912053"/>
            <a:ext cx="800124" cy="839809"/>
          </a:xfrm>
          <a:prstGeom prst="rect">
            <a:avLst/>
          </a:prstGeom>
        </p:spPr>
      </p:pic>
      <p:pic>
        <p:nvPicPr>
          <p:cNvPr id="6" name="図 5">
            <a:extLst>
              <a:ext uri="{FF2B5EF4-FFF2-40B4-BE49-F238E27FC236}">
                <a16:creationId xmlns:a16="http://schemas.microsoft.com/office/drawing/2014/main" id="{DDC9B927-947E-DD67-F884-658DB7DB99DE}"/>
              </a:ext>
            </a:extLst>
          </p:cNvPr>
          <p:cNvPicPr>
            <a:picLocks noChangeAspect="1"/>
          </p:cNvPicPr>
          <p:nvPr/>
        </p:nvPicPr>
        <p:blipFill>
          <a:blip r:embed="rId3"/>
          <a:stretch>
            <a:fillRect/>
          </a:stretch>
        </p:blipFill>
        <p:spPr>
          <a:xfrm>
            <a:off x="6811657" y="1836133"/>
            <a:ext cx="868934" cy="923860"/>
          </a:xfrm>
          <a:prstGeom prst="rect">
            <a:avLst/>
          </a:prstGeom>
        </p:spPr>
      </p:pic>
      <p:sp>
        <p:nvSpPr>
          <p:cNvPr id="8" name="テキスト ボックス 7">
            <a:extLst>
              <a:ext uri="{FF2B5EF4-FFF2-40B4-BE49-F238E27FC236}">
                <a16:creationId xmlns:a16="http://schemas.microsoft.com/office/drawing/2014/main" id="{2B0FE818-9786-64D9-A7AD-83F9C3D3EAC9}"/>
              </a:ext>
            </a:extLst>
          </p:cNvPr>
          <p:cNvSpPr txBox="1"/>
          <p:nvPr/>
        </p:nvSpPr>
        <p:spPr>
          <a:xfrm>
            <a:off x="5023205" y="3207179"/>
            <a:ext cx="1569660" cy="646331"/>
          </a:xfrm>
          <a:prstGeom prst="rect">
            <a:avLst/>
          </a:prstGeom>
          <a:noFill/>
        </p:spPr>
        <p:txBody>
          <a:bodyPr wrap="none" rtlCol="0">
            <a:spAutoFit/>
          </a:bodyPr>
          <a:lstStyle/>
          <a:p>
            <a:r>
              <a:rPr kumimoji="1" lang="ja-JP" altLang="en-US" dirty="0"/>
              <a:t>①</a:t>
            </a:r>
            <a:r>
              <a:rPr kumimoji="1" lang="en-US" altLang="ja-JP" dirty="0"/>
              <a:t>IoT</a:t>
            </a:r>
            <a:r>
              <a:rPr kumimoji="1" lang="ja-JP" altLang="en-US" dirty="0"/>
              <a:t>センサー</a:t>
            </a:r>
            <a:endParaRPr kumimoji="1" lang="en-US" altLang="ja-JP" dirty="0"/>
          </a:p>
          <a:p>
            <a:r>
              <a:rPr kumimoji="1" lang="ja-JP" altLang="en-US" dirty="0"/>
              <a:t>→データ送信</a:t>
            </a:r>
            <a:endParaRPr kumimoji="1" lang="en-US" altLang="ja-JP" dirty="0"/>
          </a:p>
        </p:txBody>
      </p:sp>
      <p:sp>
        <p:nvSpPr>
          <p:cNvPr id="9" name="テキスト ボックス 8">
            <a:extLst>
              <a:ext uri="{FF2B5EF4-FFF2-40B4-BE49-F238E27FC236}">
                <a16:creationId xmlns:a16="http://schemas.microsoft.com/office/drawing/2014/main" id="{0A33FA09-8D2E-B967-9F2E-BEA31CD27744}"/>
              </a:ext>
            </a:extLst>
          </p:cNvPr>
          <p:cNvSpPr txBox="1"/>
          <p:nvPr/>
        </p:nvSpPr>
        <p:spPr>
          <a:xfrm>
            <a:off x="6866865" y="3344658"/>
            <a:ext cx="1080296" cy="646331"/>
          </a:xfrm>
          <a:prstGeom prst="rect">
            <a:avLst/>
          </a:prstGeom>
          <a:noFill/>
        </p:spPr>
        <p:txBody>
          <a:bodyPr wrap="none" rtlCol="0">
            <a:spAutoFit/>
          </a:bodyPr>
          <a:lstStyle/>
          <a:p>
            <a:r>
              <a:rPr kumimoji="1" lang="ja-JP" altLang="en-US" dirty="0"/>
              <a:t>②</a:t>
            </a:r>
            <a:r>
              <a:rPr kumimoji="1" lang="en-US" altLang="ja-JP" dirty="0"/>
              <a:t>-b </a:t>
            </a:r>
          </a:p>
          <a:p>
            <a:r>
              <a:rPr kumimoji="1" lang="en-US" altLang="ja-JP" dirty="0"/>
              <a:t>Web</a:t>
            </a:r>
            <a:r>
              <a:rPr kumimoji="1" lang="ja-JP" altLang="en-US" dirty="0"/>
              <a:t>表示</a:t>
            </a:r>
            <a:endParaRPr kumimoji="1" lang="en-US" altLang="ja-JP" dirty="0"/>
          </a:p>
        </p:txBody>
      </p:sp>
      <p:cxnSp>
        <p:nvCxnSpPr>
          <p:cNvPr id="11" name="直線矢印コネクタ 10">
            <a:extLst>
              <a:ext uri="{FF2B5EF4-FFF2-40B4-BE49-F238E27FC236}">
                <a16:creationId xmlns:a16="http://schemas.microsoft.com/office/drawing/2014/main" id="{6369C28B-5FFC-B5F0-58C2-E447AB204826}"/>
              </a:ext>
            </a:extLst>
          </p:cNvPr>
          <p:cNvCxnSpPr>
            <a:cxnSpLocks/>
            <a:stCxn id="20" idx="3"/>
            <a:endCxn id="6" idx="1"/>
          </p:cNvCxnSpPr>
          <p:nvPr/>
        </p:nvCxnSpPr>
        <p:spPr>
          <a:xfrm flipV="1">
            <a:off x="6417602" y="2298063"/>
            <a:ext cx="394055" cy="229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AAD46F25-7933-1C72-456F-854A11018B80}"/>
              </a:ext>
            </a:extLst>
          </p:cNvPr>
          <p:cNvPicPr>
            <a:picLocks noChangeAspect="1"/>
          </p:cNvPicPr>
          <p:nvPr/>
        </p:nvPicPr>
        <p:blipFill>
          <a:blip r:embed="rId4"/>
          <a:stretch>
            <a:fillRect/>
          </a:stretch>
        </p:blipFill>
        <p:spPr>
          <a:xfrm>
            <a:off x="5302085" y="1961831"/>
            <a:ext cx="1115517" cy="1132216"/>
          </a:xfrm>
          <a:prstGeom prst="rect">
            <a:avLst/>
          </a:prstGeom>
        </p:spPr>
      </p:pic>
      <p:sp>
        <p:nvSpPr>
          <p:cNvPr id="25" name="テキスト ボックス 24">
            <a:extLst>
              <a:ext uri="{FF2B5EF4-FFF2-40B4-BE49-F238E27FC236}">
                <a16:creationId xmlns:a16="http://schemas.microsoft.com/office/drawing/2014/main" id="{14F4ACC7-5EBB-8428-9ACA-328D701E6F23}"/>
              </a:ext>
            </a:extLst>
          </p:cNvPr>
          <p:cNvSpPr txBox="1"/>
          <p:nvPr/>
        </p:nvSpPr>
        <p:spPr>
          <a:xfrm>
            <a:off x="6876335" y="2782669"/>
            <a:ext cx="1265090" cy="646331"/>
          </a:xfrm>
          <a:prstGeom prst="rect">
            <a:avLst/>
          </a:prstGeom>
          <a:noFill/>
        </p:spPr>
        <p:txBody>
          <a:bodyPr wrap="none" rtlCol="0">
            <a:spAutoFit/>
          </a:bodyPr>
          <a:lstStyle/>
          <a:p>
            <a:r>
              <a:rPr kumimoji="1" lang="ja-JP" altLang="en-US" dirty="0"/>
              <a:t>②</a:t>
            </a:r>
            <a:r>
              <a:rPr kumimoji="1" lang="en-US" altLang="ja-JP" dirty="0"/>
              <a:t>-a </a:t>
            </a:r>
          </a:p>
          <a:p>
            <a:r>
              <a:rPr kumimoji="1" lang="ja-JP" altLang="en-US" dirty="0"/>
              <a:t>データ受信</a:t>
            </a:r>
          </a:p>
        </p:txBody>
      </p:sp>
      <p:cxnSp>
        <p:nvCxnSpPr>
          <p:cNvPr id="26" name="直線矢印コネクタ 25">
            <a:extLst>
              <a:ext uri="{FF2B5EF4-FFF2-40B4-BE49-F238E27FC236}">
                <a16:creationId xmlns:a16="http://schemas.microsoft.com/office/drawing/2014/main" id="{E62F81AB-20F3-F81C-A58D-829AD0CC7548}"/>
              </a:ext>
            </a:extLst>
          </p:cNvPr>
          <p:cNvCxnSpPr>
            <a:cxnSpLocks/>
            <a:stCxn id="6" idx="3"/>
            <a:endCxn id="5" idx="1"/>
          </p:cNvCxnSpPr>
          <p:nvPr/>
        </p:nvCxnSpPr>
        <p:spPr>
          <a:xfrm>
            <a:off x="7680591" y="2298063"/>
            <a:ext cx="231663" cy="33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図 39">
            <a:extLst>
              <a:ext uri="{FF2B5EF4-FFF2-40B4-BE49-F238E27FC236}">
                <a16:creationId xmlns:a16="http://schemas.microsoft.com/office/drawing/2014/main" id="{22AB3FE4-733E-9CA2-E6E6-926D4BA7BAB3}"/>
              </a:ext>
            </a:extLst>
          </p:cNvPr>
          <p:cNvPicPr>
            <a:picLocks noChangeAspect="1"/>
          </p:cNvPicPr>
          <p:nvPr/>
        </p:nvPicPr>
        <p:blipFill>
          <a:blip r:embed="rId3"/>
          <a:stretch>
            <a:fillRect/>
          </a:stretch>
        </p:blipFill>
        <p:spPr>
          <a:xfrm>
            <a:off x="5627152" y="4769958"/>
            <a:ext cx="868934" cy="923860"/>
          </a:xfrm>
          <a:prstGeom prst="rect">
            <a:avLst/>
          </a:prstGeom>
        </p:spPr>
      </p:pic>
      <p:sp>
        <p:nvSpPr>
          <p:cNvPr id="41" name="テキスト ボックス 40">
            <a:extLst>
              <a:ext uri="{FF2B5EF4-FFF2-40B4-BE49-F238E27FC236}">
                <a16:creationId xmlns:a16="http://schemas.microsoft.com/office/drawing/2014/main" id="{4A4B4F7D-B0CE-0108-F349-8EB7B1E2F98E}"/>
              </a:ext>
            </a:extLst>
          </p:cNvPr>
          <p:cNvSpPr txBox="1"/>
          <p:nvPr/>
        </p:nvSpPr>
        <p:spPr>
          <a:xfrm>
            <a:off x="5155772" y="5693818"/>
            <a:ext cx="2337499" cy="369332"/>
          </a:xfrm>
          <a:prstGeom prst="rect">
            <a:avLst/>
          </a:prstGeom>
          <a:noFill/>
        </p:spPr>
        <p:txBody>
          <a:bodyPr wrap="none" rtlCol="0">
            <a:spAutoFit/>
          </a:bodyPr>
          <a:lstStyle/>
          <a:p>
            <a:r>
              <a:rPr kumimoji="1" lang="ja-JP" altLang="en-US" dirty="0"/>
              <a:t>②のプログラムを送付</a:t>
            </a:r>
            <a:endParaRPr kumimoji="1" lang="en-US" altLang="ja-JP" dirty="0"/>
          </a:p>
        </p:txBody>
      </p:sp>
      <p:cxnSp>
        <p:nvCxnSpPr>
          <p:cNvPr id="42" name="直線矢印コネクタ 41">
            <a:extLst>
              <a:ext uri="{FF2B5EF4-FFF2-40B4-BE49-F238E27FC236}">
                <a16:creationId xmlns:a16="http://schemas.microsoft.com/office/drawing/2014/main" id="{E48483A3-D4A6-0C2D-2228-2D6A21176770}"/>
              </a:ext>
            </a:extLst>
          </p:cNvPr>
          <p:cNvCxnSpPr>
            <a:cxnSpLocks/>
            <a:stCxn id="40" idx="3"/>
            <a:endCxn id="25" idx="1"/>
          </p:cNvCxnSpPr>
          <p:nvPr/>
        </p:nvCxnSpPr>
        <p:spPr>
          <a:xfrm flipV="1">
            <a:off x="6496086" y="3105835"/>
            <a:ext cx="380249" cy="2126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F9F4D78-8014-D023-7407-2E92A37EA563}"/>
              </a:ext>
            </a:extLst>
          </p:cNvPr>
          <p:cNvCxnSpPr>
            <a:cxnSpLocks/>
            <a:endCxn id="9" idx="1"/>
          </p:cNvCxnSpPr>
          <p:nvPr/>
        </p:nvCxnSpPr>
        <p:spPr>
          <a:xfrm>
            <a:off x="5919115" y="3233672"/>
            <a:ext cx="947750" cy="434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8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0208C-BD17-41C2-A268-B0519EBD9201}"/>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9ED7660E-F7F7-4AA1-A6ED-C7309D98D8E7}"/>
              </a:ext>
            </a:extLst>
          </p:cNvPr>
          <p:cNvSpPr>
            <a:spLocks noGrp="1"/>
          </p:cNvSpPr>
          <p:nvPr>
            <p:ph idx="1"/>
          </p:nvPr>
        </p:nvSpPr>
        <p:spPr/>
        <p:txBody>
          <a:bodyPr/>
          <a:lstStyle/>
          <a:p>
            <a:r>
              <a:rPr lang="ja-JP" altLang="en-US" dirty="0"/>
              <a:t>実習課題について</a:t>
            </a:r>
            <a:endParaRPr lang="en-US" altLang="ja-JP" dirty="0"/>
          </a:p>
          <a:p>
            <a:pPr lvl="1"/>
            <a:r>
              <a:rPr lang="en-US" altLang="ja-JP" dirty="0"/>
              <a:t>2</a:t>
            </a:r>
            <a:r>
              <a:rPr lang="ja-JP" altLang="en-US" dirty="0"/>
              <a:t>週間で、オープンデータまたは</a:t>
            </a:r>
            <a:r>
              <a:rPr lang="en-US" altLang="ja-JP" dirty="0"/>
              <a:t>IoT</a:t>
            </a:r>
            <a:r>
              <a:rPr lang="ja-JP" altLang="en-US" dirty="0"/>
              <a:t>デバイス＋</a:t>
            </a:r>
            <a:r>
              <a:rPr lang="en-US" altLang="ja-JP" dirty="0"/>
              <a:t>Web</a:t>
            </a:r>
            <a:r>
              <a:rPr lang="ja-JP" altLang="en-US" dirty="0"/>
              <a:t>のシステムを構築してください。</a:t>
            </a:r>
            <a:endParaRPr lang="en-US" altLang="ja-JP" dirty="0"/>
          </a:p>
          <a:p>
            <a:pPr lvl="1"/>
            <a:r>
              <a:rPr kumimoji="1" lang="ja-JP" altLang="en-US" dirty="0"/>
              <a:t>毎日朝</a:t>
            </a:r>
            <a:r>
              <a:rPr kumimoji="1" lang="en-US" altLang="ja-JP" dirty="0"/>
              <a:t>1</a:t>
            </a:r>
            <a:r>
              <a:rPr kumimoji="1" lang="ja-JP" altLang="en-US" dirty="0"/>
              <a:t>時間程度、座学を行います。</a:t>
            </a:r>
            <a:endParaRPr kumimoji="1" lang="en-US" altLang="ja-JP" dirty="0"/>
          </a:p>
          <a:p>
            <a:pPr lvl="1"/>
            <a:r>
              <a:rPr lang="ja-JP" altLang="en-US" dirty="0"/>
              <a:t>座学内容の理解度は</a:t>
            </a:r>
            <a:r>
              <a:rPr lang="en-US" altLang="ja-JP" dirty="0"/>
              <a:t>2</a:t>
            </a:r>
            <a:r>
              <a:rPr lang="ja-JP" altLang="en-US" dirty="0"/>
              <a:t>週目にオンラインテストを実施して査定します。</a:t>
            </a:r>
            <a:endParaRPr lang="en-US" altLang="ja-JP" dirty="0"/>
          </a:p>
          <a:p>
            <a:pPr lvl="1"/>
            <a:r>
              <a:rPr lang="ja-JP" altLang="en-US" dirty="0"/>
              <a:t>設計書およびソースコードについて提出いただき、レビューを実施します。</a:t>
            </a:r>
            <a:endParaRPr lang="en-US" altLang="ja-JP" dirty="0"/>
          </a:p>
          <a:p>
            <a:pPr lvl="1"/>
            <a:endParaRPr kumimoji="1" lang="en-US" altLang="ja-JP" dirty="0"/>
          </a:p>
          <a:p>
            <a:r>
              <a:rPr lang="ja-JP" altLang="en-US" dirty="0"/>
              <a:t>座学のまとめ</a:t>
            </a:r>
            <a:endParaRPr lang="en-US" altLang="ja-JP" dirty="0"/>
          </a:p>
          <a:p>
            <a:pPr lvl="1"/>
            <a:r>
              <a:rPr kumimoji="1" lang="ja-JP" altLang="en-US" dirty="0"/>
              <a:t>システムを構築／設計する前に、手持ちの技術でどんなことができるか、を知ることが必須になります（概念実証）</a:t>
            </a:r>
            <a:endParaRPr kumimoji="1" lang="en-US" altLang="ja-JP" dirty="0"/>
          </a:p>
          <a:p>
            <a:pPr lvl="1"/>
            <a:r>
              <a:rPr lang="ja-JP" altLang="en-US" dirty="0"/>
              <a:t>実際の要件定義や設計手法については明日以降触れていきますが、今回提供したソースコードをひな型として、どのようなものを作っていきたいか、考えておいてください。</a:t>
            </a:r>
            <a:endParaRPr kumimoji="1" lang="en-US" altLang="ja-JP" dirty="0"/>
          </a:p>
          <a:p>
            <a:pPr lvl="1"/>
            <a:endParaRPr kumimoji="1" lang="ja-JP" altLang="en-US" dirty="0"/>
          </a:p>
        </p:txBody>
      </p:sp>
    </p:spTree>
    <p:extLst>
      <p:ext uri="{BB962C8B-B14F-4D97-AF65-F5344CB8AC3E}">
        <p14:creationId xmlns:p14="http://schemas.microsoft.com/office/powerpoint/2010/main" val="754696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3884C1-CB03-4E93-978B-936E12AC1BBC}"/>
              </a:ext>
            </a:extLst>
          </p:cNvPr>
          <p:cNvSpPr>
            <a:spLocks noGrp="1"/>
          </p:cNvSpPr>
          <p:nvPr>
            <p:ph type="title"/>
          </p:nvPr>
        </p:nvSpPr>
        <p:spPr/>
        <p:txBody>
          <a:bodyPr/>
          <a:lstStyle/>
          <a:p>
            <a:r>
              <a:rPr kumimoji="1" lang="ja-JP" altLang="en-US" dirty="0"/>
              <a:t>システム開発とは</a:t>
            </a:r>
          </a:p>
        </p:txBody>
      </p:sp>
      <p:sp>
        <p:nvSpPr>
          <p:cNvPr id="3" name="コンテンツ プレースホルダー 2">
            <a:extLst>
              <a:ext uri="{FF2B5EF4-FFF2-40B4-BE49-F238E27FC236}">
                <a16:creationId xmlns:a16="http://schemas.microsoft.com/office/drawing/2014/main" id="{7D2885E8-248F-4D7C-A94C-3101C0904E31}"/>
              </a:ext>
            </a:extLst>
          </p:cNvPr>
          <p:cNvSpPr>
            <a:spLocks noGrp="1"/>
          </p:cNvSpPr>
          <p:nvPr>
            <p:ph idx="1"/>
          </p:nvPr>
        </p:nvSpPr>
        <p:spPr>
          <a:xfrm>
            <a:off x="633845" y="1828802"/>
            <a:ext cx="4262236" cy="4047190"/>
          </a:xfrm>
        </p:spPr>
        <p:txBody>
          <a:bodyPr/>
          <a:lstStyle/>
          <a:p>
            <a:r>
              <a:rPr kumimoji="1" lang="ja-JP" altLang="en-US" dirty="0"/>
              <a:t>システムは設計やプログラミングを含むいくつかの工程を経て構築されます。</a:t>
            </a:r>
            <a:endParaRPr kumimoji="1" lang="en-US" altLang="ja-JP" dirty="0"/>
          </a:p>
          <a:p>
            <a:r>
              <a:rPr lang="ja-JP" altLang="en-US" dirty="0"/>
              <a:t>本講義では、実際にその流れを体験することで、システム開発に関する実践的な知見を得ることを目的とします。</a:t>
            </a:r>
            <a:endParaRPr lang="en-US" altLang="ja-JP" dirty="0"/>
          </a:p>
          <a:p>
            <a:r>
              <a:rPr kumimoji="1" lang="ja-JP" altLang="en-US" dirty="0"/>
              <a:t>今日は、概念実証のフェイズです。</a:t>
            </a:r>
            <a:endParaRPr kumimoji="1" lang="en-US" altLang="ja-JP" dirty="0"/>
          </a:p>
          <a:p>
            <a:r>
              <a:rPr kumimoji="1" lang="ja-JP" altLang="en-US" dirty="0"/>
              <a:t>概念実証（</a:t>
            </a:r>
            <a:r>
              <a:rPr kumimoji="1" lang="en-US" altLang="ja-JP" dirty="0" err="1"/>
              <a:t>PoC</a:t>
            </a:r>
            <a:r>
              <a:rPr lang="ja-JP" altLang="en-US" dirty="0"/>
              <a:t>）では、導入対象のシステム／技術によって、どのようなことができるか、を考えるプロセスです。</a:t>
            </a:r>
            <a:endParaRPr kumimoji="1" lang="ja-JP" altLang="en-US" dirty="0"/>
          </a:p>
        </p:txBody>
      </p:sp>
      <p:sp>
        <p:nvSpPr>
          <p:cNvPr id="30" name="正方形/長方形 29">
            <a:extLst>
              <a:ext uri="{FF2B5EF4-FFF2-40B4-BE49-F238E27FC236}">
                <a16:creationId xmlns:a16="http://schemas.microsoft.com/office/drawing/2014/main" id="{364FF9D4-1B6B-4A4E-9047-44D7C30FF99B}"/>
              </a:ext>
            </a:extLst>
          </p:cNvPr>
          <p:cNvSpPr/>
          <p:nvPr/>
        </p:nvSpPr>
        <p:spPr>
          <a:xfrm>
            <a:off x="5266703" y="2643762"/>
            <a:ext cx="2303362" cy="38068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ja-JP" altLang="en-US" dirty="0"/>
              <a:t>要件定義</a:t>
            </a:r>
          </a:p>
        </p:txBody>
      </p:sp>
      <p:sp>
        <p:nvSpPr>
          <p:cNvPr id="31" name="正方形/長方形 30">
            <a:extLst>
              <a:ext uri="{FF2B5EF4-FFF2-40B4-BE49-F238E27FC236}">
                <a16:creationId xmlns:a16="http://schemas.microsoft.com/office/drawing/2014/main" id="{792964FE-66FE-40C9-BD55-714D32614B47}"/>
              </a:ext>
            </a:extLst>
          </p:cNvPr>
          <p:cNvSpPr/>
          <p:nvPr/>
        </p:nvSpPr>
        <p:spPr>
          <a:xfrm>
            <a:off x="5266703" y="3418376"/>
            <a:ext cx="2303362" cy="38068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ja-JP" altLang="en-US" dirty="0"/>
              <a:t>設計</a:t>
            </a:r>
          </a:p>
        </p:txBody>
      </p:sp>
      <p:sp>
        <p:nvSpPr>
          <p:cNvPr id="32" name="正方形/長方形 31">
            <a:extLst>
              <a:ext uri="{FF2B5EF4-FFF2-40B4-BE49-F238E27FC236}">
                <a16:creationId xmlns:a16="http://schemas.microsoft.com/office/drawing/2014/main" id="{FD0B458F-CD49-40E7-ABF5-520558666A15}"/>
              </a:ext>
            </a:extLst>
          </p:cNvPr>
          <p:cNvSpPr/>
          <p:nvPr/>
        </p:nvSpPr>
        <p:spPr>
          <a:xfrm>
            <a:off x="5266703" y="4239838"/>
            <a:ext cx="2303362" cy="38068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ja-JP" altLang="en-US" dirty="0"/>
              <a:t>開発</a:t>
            </a:r>
          </a:p>
        </p:txBody>
      </p:sp>
      <p:sp>
        <p:nvSpPr>
          <p:cNvPr id="33" name="正方形/長方形 32">
            <a:extLst>
              <a:ext uri="{FF2B5EF4-FFF2-40B4-BE49-F238E27FC236}">
                <a16:creationId xmlns:a16="http://schemas.microsoft.com/office/drawing/2014/main" id="{E7C2C1AE-1497-4C20-929B-4577CCA5063A}"/>
              </a:ext>
            </a:extLst>
          </p:cNvPr>
          <p:cNvSpPr/>
          <p:nvPr/>
        </p:nvSpPr>
        <p:spPr>
          <a:xfrm>
            <a:off x="5266703" y="5008545"/>
            <a:ext cx="2303362" cy="38068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ja-JP" altLang="en-US" dirty="0"/>
              <a:t>テスト</a:t>
            </a:r>
          </a:p>
        </p:txBody>
      </p:sp>
      <p:sp>
        <p:nvSpPr>
          <p:cNvPr id="34" name="正方形/長方形 33">
            <a:extLst>
              <a:ext uri="{FF2B5EF4-FFF2-40B4-BE49-F238E27FC236}">
                <a16:creationId xmlns:a16="http://schemas.microsoft.com/office/drawing/2014/main" id="{1C9CC151-4932-4E86-AF21-9FE5D476080C}"/>
              </a:ext>
            </a:extLst>
          </p:cNvPr>
          <p:cNvSpPr/>
          <p:nvPr/>
        </p:nvSpPr>
        <p:spPr>
          <a:xfrm>
            <a:off x="5266703" y="5777252"/>
            <a:ext cx="2303362" cy="38068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ja-JP" altLang="en-US" dirty="0"/>
              <a:t>運用</a:t>
            </a:r>
          </a:p>
        </p:txBody>
      </p:sp>
      <p:cxnSp>
        <p:nvCxnSpPr>
          <p:cNvPr id="35" name="直線矢印コネクタ 34">
            <a:extLst>
              <a:ext uri="{FF2B5EF4-FFF2-40B4-BE49-F238E27FC236}">
                <a16:creationId xmlns:a16="http://schemas.microsoft.com/office/drawing/2014/main" id="{5BC4C1FE-F93B-4675-A1DE-996508BCF3B1}"/>
              </a:ext>
            </a:extLst>
          </p:cNvPr>
          <p:cNvCxnSpPr>
            <a:cxnSpLocks/>
            <a:stCxn id="30" idx="2"/>
            <a:endCxn id="31" idx="0"/>
          </p:cNvCxnSpPr>
          <p:nvPr/>
        </p:nvCxnSpPr>
        <p:spPr>
          <a:xfrm>
            <a:off x="6418384" y="3024443"/>
            <a:ext cx="0" cy="39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F2890FB-62D7-49BB-A43F-EAFF91C55C12}"/>
              </a:ext>
            </a:extLst>
          </p:cNvPr>
          <p:cNvCxnSpPr>
            <a:cxnSpLocks/>
            <a:stCxn id="31" idx="2"/>
            <a:endCxn id="32" idx="0"/>
          </p:cNvCxnSpPr>
          <p:nvPr/>
        </p:nvCxnSpPr>
        <p:spPr>
          <a:xfrm>
            <a:off x="6418384" y="3799057"/>
            <a:ext cx="0" cy="44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09181D9-EBCC-4C75-BDFE-DFC4525BC13B}"/>
              </a:ext>
            </a:extLst>
          </p:cNvPr>
          <p:cNvCxnSpPr>
            <a:cxnSpLocks/>
            <a:stCxn id="32" idx="2"/>
            <a:endCxn id="33" idx="0"/>
          </p:cNvCxnSpPr>
          <p:nvPr/>
        </p:nvCxnSpPr>
        <p:spPr>
          <a:xfrm>
            <a:off x="6418384" y="4620519"/>
            <a:ext cx="0" cy="388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183F977-1EDF-4C14-8F40-6F787E9A6344}"/>
              </a:ext>
            </a:extLst>
          </p:cNvPr>
          <p:cNvCxnSpPr>
            <a:cxnSpLocks/>
            <a:stCxn id="33" idx="2"/>
            <a:endCxn id="34" idx="0"/>
          </p:cNvCxnSpPr>
          <p:nvPr/>
        </p:nvCxnSpPr>
        <p:spPr>
          <a:xfrm>
            <a:off x="6418384" y="5389226"/>
            <a:ext cx="0" cy="388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2C5EF368-37D7-488F-84EE-6C10B682160B}"/>
              </a:ext>
            </a:extLst>
          </p:cNvPr>
          <p:cNvSpPr/>
          <p:nvPr/>
        </p:nvSpPr>
        <p:spPr>
          <a:xfrm>
            <a:off x="5266703" y="1917311"/>
            <a:ext cx="2303362" cy="3806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ja-JP" altLang="en-US" dirty="0"/>
              <a:t>概念実証</a:t>
            </a:r>
            <a:r>
              <a:rPr kumimoji="1" lang="en-US" altLang="ja-JP" dirty="0"/>
              <a:t>(</a:t>
            </a:r>
            <a:r>
              <a:rPr kumimoji="1" lang="en-US" altLang="ja-JP" dirty="0" err="1"/>
              <a:t>PoC</a:t>
            </a:r>
            <a:r>
              <a:rPr kumimoji="1" lang="en-US" altLang="ja-JP" dirty="0"/>
              <a:t>)</a:t>
            </a:r>
            <a:endParaRPr kumimoji="1" lang="ja-JP" altLang="en-US" dirty="0"/>
          </a:p>
        </p:txBody>
      </p:sp>
      <p:cxnSp>
        <p:nvCxnSpPr>
          <p:cNvPr id="40" name="直線矢印コネクタ 39">
            <a:extLst>
              <a:ext uri="{FF2B5EF4-FFF2-40B4-BE49-F238E27FC236}">
                <a16:creationId xmlns:a16="http://schemas.microsoft.com/office/drawing/2014/main" id="{14B44461-269F-46B9-BCE6-80C5AE6680A4}"/>
              </a:ext>
            </a:extLst>
          </p:cNvPr>
          <p:cNvCxnSpPr>
            <a:cxnSpLocks/>
            <a:stCxn id="39" idx="2"/>
            <a:endCxn id="30" idx="0"/>
          </p:cNvCxnSpPr>
          <p:nvPr/>
        </p:nvCxnSpPr>
        <p:spPr>
          <a:xfrm>
            <a:off x="6418384" y="2297992"/>
            <a:ext cx="0" cy="345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10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業務システム開発とは</a:t>
            </a:r>
          </a:p>
        </p:txBody>
      </p:sp>
      <p:sp>
        <p:nvSpPr>
          <p:cNvPr id="3" name="Content Placeholder 2"/>
          <p:cNvSpPr>
            <a:spLocks noGrp="1"/>
          </p:cNvSpPr>
          <p:nvPr>
            <p:ph idx="1"/>
          </p:nvPr>
        </p:nvSpPr>
        <p:spPr/>
        <p:txBody>
          <a:bodyPr/>
          <a:lstStyle/>
          <a:p>
            <a:pPr marL="0" lvl="0" indent="0">
              <a:buNone/>
            </a:pPr>
            <a:r>
              <a:t>顧客のビジネス上の問題を、ITを駆使して解決すること。</a:t>
            </a:r>
          </a:p>
          <a:p>
            <a:pPr marL="0" lvl="0" indent="0">
              <a:buNone/>
            </a:pPr>
            <a:r>
              <a:t>顧客企業において会計伝票の集計に時間がかかっていたら、電算化して自動化する、等。</a:t>
            </a:r>
          </a:p>
          <a:p>
            <a:pPr marL="0" lvl="0" indent="0">
              <a:buNone/>
            </a:pPr>
            <a:r>
              <a:t>現在、業務の単純な電算化はほぼ完了しており、より付加価値の高いシステム化が求められている。</a:t>
            </a:r>
          </a:p>
          <a:p>
            <a:pPr lvl="1"/>
            <a:r>
              <a:t>AIを用いて、従来、人間が判別していた情報を自動判定する(医療現場の画像判定等)</a:t>
            </a:r>
          </a:p>
          <a:p>
            <a:pPr lvl="1"/>
            <a:r>
              <a:t>IoTを用いて現実世界の情報を広範に収集、管理する(農業分野でのIoT活用等)</a:t>
            </a:r>
          </a:p>
          <a:p>
            <a:pPr lvl="1"/>
            <a:r>
              <a:t>クラウドを活用して安価に構築、運用できる</a:t>
            </a:r>
          </a:p>
          <a:p>
            <a:pPr lvl="1"/>
            <a:r>
              <a:t>RPAを用いて複数の業務動線をシナリオ化し、属人化の排除、省力化する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業務システム開発の工程</a:t>
            </a:r>
          </a:p>
        </p:txBody>
      </p:sp>
      <p:sp>
        <p:nvSpPr>
          <p:cNvPr id="3" name="Content Placeholder 2"/>
          <p:cNvSpPr>
            <a:spLocks noGrp="1"/>
          </p:cNvSpPr>
          <p:nvPr>
            <p:ph idx="1"/>
          </p:nvPr>
        </p:nvSpPr>
        <p:spPr/>
        <p:txBody>
          <a:bodyPr/>
          <a:lstStyle/>
          <a:p>
            <a:pPr marL="0" lvl="0" indent="0">
              <a:buNone/>
            </a:pPr>
            <a:r>
              <a:rPr dirty="0" err="1"/>
              <a:t>業務システム開発は大きく、以下のステップに分かれる</a:t>
            </a:r>
            <a:r>
              <a:rPr dirty="0"/>
              <a:t>。</a:t>
            </a:r>
          </a:p>
          <a:p>
            <a:pPr lvl="1"/>
            <a:r>
              <a:rPr lang="ja-JP" altLang="en-US" dirty="0"/>
              <a:t>概念実証</a:t>
            </a:r>
          </a:p>
          <a:p>
            <a:pPr lvl="1"/>
            <a:r>
              <a:rPr lang="ja-JP" altLang="en-US" dirty="0"/>
              <a:t>要件定義</a:t>
            </a:r>
          </a:p>
          <a:p>
            <a:pPr lvl="1"/>
            <a:r>
              <a:rPr lang="ja-JP" altLang="en-US" dirty="0"/>
              <a:t>設計</a:t>
            </a:r>
          </a:p>
          <a:p>
            <a:pPr lvl="1"/>
            <a:r>
              <a:rPr dirty="0" err="1"/>
              <a:t>開発</a:t>
            </a:r>
            <a:endParaRPr dirty="0"/>
          </a:p>
          <a:p>
            <a:pPr lvl="1"/>
            <a:r>
              <a:rPr dirty="0" err="1"/>
              <a:t>テスト</a:t>
            </a:r>
            <a:endParaRPr dirty="0"/>
          </a:p>
          <a:p>
            <a:pPr lvl="1"/>
            <a:r>
              <a:rPr dirty="0" err="1"/>
              <a:t>リリース</a:t>
            </a:r>
            <a:endParaRPr dirty="0"/>
          </a:p>
          <a:p>
            <a:pPr lvl="1"/>
            <a:r>
              <a:rPr dirty="0" err="1"/>
              <a:t>運用</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95380B-7066-406C-8F97-6F010D186607}"/>
              </a:ext>
            </a:extLst>
          </p:cNvPr>
          <p:cNvSpPr>
            <a:spLocks noGrp="1"/>
          </p:cNvSpPr>
          <p:nvPr>
            <p:ph type="title"/>
          </p:nvPr>
        </p:nvSpPr>
        <p:spPr/>
        <p:txBody>
          <a:bodyPr/>
          <a:lstStyle/>
          <a:p>
            <a:r>
              <a:rPr kumimoji="1" lang="ja-JP" altLang="en-US" dirty="0"/>
              <a:t>概念実証</a:t>
            </a:r>
          </a:p>
        </p:txBody>
      </p:sp>
      <p:sp>
        <p:nvSpPr>
          <p:cNvPr id="3" name="コンテンツ プレースホルダー 2">
            <a:extLst>
              <a:ext uri="{FF2B5EF4-FFF2-40B4-BE49-F238E27FC236}">
                <a16:creationId xmlns:a16="http://schemas.microsoft.com/office/drawing/2014/main" id="{E98025C6-7AC8-4AE2-A1C4-7367D5BDAD6C}"/>
              </a:ext>
            </a:extLst>
          </p:cNvPr>
          <p:cNvSpPr>
            <a:spLocks noGrp="1"/>
          </p:cNvSpPr>
          <p:nvPr>
            <p:ph idx="1"/>
          </p:nvPr>
        </p:nvSpPr>
        <p:spPr/>
        <p:txBody>
          <a:bodyPr/>
          <a:lstStyle/>
          <a:p>
            <a:r>
              <a:rPr lang="en-US" altLang="ja-JP" dirty="0"/>
              <a:t>IT</a:t>
            </a:r>
            <a:r>
              <a:rPr lang="ja-JP" altLang="en-US" dirty="0"/>
              <a:t>を利用してシステムを作る際には、</a:t>
            </a:r>
            <a:r>
              <a:rPr lang="en-US" altLang="ja-JP" dirty="0"/>
              <a:t>IT</a:t>
            </a:r>
            <a:r>
              <a:rPr lang="ja-JP" altLang="en-US" dirty="0"/>
              <a:t>を活用することでどんなことが可能か、を事前に調べておく必要があります。</a:t>
            </a:r>
            <a:endParaRPr lang="en-US" altLang="ja-JP" dirty="0"/>
          </a:p>
          <a:p>
            <a:r>
              <a:rPr kumimoji="1" lang="ja-JP" altLang="en-US" dirty="0"/>
              <a:t>この調査段階を概念実証（</a:t>
            </a:r>
            <a:r>
              <a:rPr kumimoji="1" lang="en-US" altLang="ja-JP" dirty="0"/>
              <a:t>Proof Of Concept</a:t>
            </a:r>
            <a:r>
              <a:rPr kumimoji="1" lang="ja-JP" altLang="en-US" dirty="0"/>
              <a:t>）と呼びます。</a:t>
            </a:r>
            <a:endParaRPr kumimoji="1" lang="en-US" altLang="ja-JP" dirty="0"/>
          </a:p>
          <a:p>
            <a:r>
              <a:rPr kumimoji="1" lang="ja-JP" altLang="en-US" dirty="0"/>
              <a:t>概念実証のフェイズでは、手持ちの技術を使ってどのようなことができるのか、をひととおり動かしたり、テスト実装してみて、それをビジネスにどのように役立てることができるか、を調査します。</a:t>
            </a:r>
            <a:endParaRPr kumimoji="1" lang="en-US" altLang="ja-JP" dirty="0"/>
          </a:p>
          <a:p>
            <a:r>
              <a:rPr kumimoji="1" lang="ja-JP" altLang="en-US" dirty="0"/>
              <a:t>実際の現場では、</a:t>
            </a:r>
            <a:r>
              <a:rPr kumimoji="1" lang="en-US" altLang="ja-JP" dirty="0"/>
              <a:t>AI</a:t>
            </a:r>
            <a:r>
              <a:rPr kumimoji="1" lang="ja-JP" altLang="en-US" dirty="0"/>
              <a:t>やビッグデータ、クラウドなど色々な製品／開発手法／サービスなどを自社および顧客の業務改善に活用できないか、日々研究が行われています。</a:t>
            </a:r>
            <a:endParaRPr kumimoji="1" lang="en-US" altLang="ja-JP" dirty="0"/>
          </a:p>
          <a:p>
            <a:r>
              <a:rPr kumimoji="1" lang="ja-JP" altLang="en-US" dirty="0"/>
              <a:t>パッケージ製品で実現できる要件や、既知の技術で実現可能であることが分かってい</a:t>
            </a:r>
            <a:r>
              <a:rPr lang="ja-JP" altLang="en-US" dirty="0"/>
              <a:t>る場合は省略されることも多いプロセスです。</a:t>
            </a:r>
            <a:endParaRPr kumimoji="1" lang="ja-JP" altLang="en-US" dirty="0"/>
          </a:p>
        </p:txBody>
      </p:sp>
    </p:spTree>
    <p:extLst>
      <p:ext uri="{BB962C8B-B14F-4D97-AF65-F5344CB8AC3E}">
        <p14:creationId xmlns:p14="http://schemas.microsoft.com/office/powerpoint/2010/main" val="389512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要件定義</a:t>
            </a:r>
          </a:p>
        </p:txBody>
      </p:sp>
      <p:sp>
        <p:nvSpPr>
          <p:cNvPr id="3" name="Content Placeholder 2"/>
          <p:cNvSpPr>
            <a:spLocks noGrp="1"/>
          </p:cNvSpPr>
          <p:nvPr>
            <p:ph idx="1"/>
          </p:nvPr>
        </p:nvSpPr>
        <p:spPr/>
        <p:txBody>
          <a:bodyPr/>
          <a:lstStyle/>
          <a:p>
            <a:pPr marL="0" lvl="0" indent="0">
              <a:buNone/>
            </a:pPr>
            <a:r>
              <a:t>実装すべきソフトウェアの機能や性能を定義すること。</a:t>
            </a:r>
          </a:p>
          <a:p>
            <a:pPr marL="0" lvl="0" indent="0">
              <a:buNone/>
            </a:pPr>
            <a:r>
              <a:t>→顧客のビジネス要求を定量的／定性的に分解して、システムに実装すべき内容として明確にしていく工程。</a:t>
            </a:r>
          </a:p>
        </p:txBody>
      </p:sp>
    </p:spTree>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TotalTime>
  <Words>2831</Words>
  <Application>Microsoft Office PowerPoint</Application>
  <PresentationFormat>画面に合わせる (4:3)</PresentationFormat>
  <Paragraphs>375</Paragraphs>
  <Slides>43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43</vt:i4>
      </vt:variant>
    </vt:vector>
  </HeadingPairs>
  <TitlesOfParts>
    <vt:vector size="51" baseType="lpstr">
      <vt:lpstr>inherit</vt:lpstr>
      <vt:lpstr>ＭＳ Ｐゴシック</vt:lpstr>
      <vt:lpstr>游明朝</vt:lpstr>
      <vt:lpstr>Abadi Extra Light</vt:lpstr>
      <vt:lpstr>Calibri</vt:lpstr>
      <vt:lpstr>Calibri Light</vt:lpstr>
      <vt:lpstr>Wingdings 2</vt:lpstr>
      <vt:lpstr>HDOfficeLightV0</vt:lpstr>
      <vt:lpstr>実践ソフトウェア開発</vt:lpstr>
      <vt:lpstr>講義の進め方と連絡方法について</vt:lpstr>
      <vt:lpstr>講義スケジュール</vt:lpstr>
      <vt:lpstr>自己紹介</vt:lpstr>
      <vt:lpstr>システム開発とは</vt:lpstr>
      <vt:lpstr>業務システム開発とは</vt:lpstr>
      <vt:lpstr>業務システム開発の工程</vt:lpstr>
      <vt:lpstr>概念実証</vt:lpstr>
      <vt:lpstr>要件定義</vt:lpstr>
      <vt:lpstr>設計</vt:lpstr>
      <vt:lpstr>開発</vt:lpstr>
      <vt:lpstr>テスト</vt:lpstr>
      <vt:lpstr>何ができるか＆何を作るか</vt:lpstr>
      <vt:lpstr>何ができるか＆何を作るか</vt:lpstr>
      <vt:lpstr>何ができるか＆何を作るか</vt:lpstr>
      <vt:lpstr>何ができるか＆何を作るか</vt:lpstr>
      <vt:lpstr>課題説明</vt:lpstr>
      <vt:lpstr>演習説明</vt:lpstr>
      <vt:lpstr>開発対象概要図：オープンデータ</vt:lpstr>
      <vt:lpstr>開発対象概要図：IoTデバイス</vt:lpstr>
      <vt:lpstr>共通：Pythonの説明</vt:lpstr>
      <vt:lpstr>共通：Python/Flaskの説明</vt:lpstr>
      <vt:lpstr>オープンデータ編</vt:lpstr>
      <vt:lpstr>オープンデータとは</vt:lpstr>
      <vt:lpstr>オープンデータとは</vt:lpstr>
      <vt:lpstr>オープンデータアプリサンプル（１）</vt:lpstr>
      <vt:lpstr>オープンデータアプリサンプル（２）</vt:lpstr>
      <vt:lpstr>IoTサンプル編</vt:lpstr>
      <vt:lpstr>M5AtomUとは</vt:lpstr>
      <vt:lpstr>M5AtomUでどんなことができるか</vt:lpstr>
      <vt:lpstr>ArduinoIDEのインストール</vt:lpstr>
      <vt:lpstr>ArduinoIDEの設定</vt:lpstr>
      <vt:lpstr>M5Atomライブラリのインストール</vt:lpstr>
      <vt:lpstr>はじめてのArduinoプログラミング</vt:lpstr>
      <vt:lpstr>センサーとの接続</vt:lpstr>
      <vt:lpstr>Web側開発</vt:lpstr>
      <vt:lpstr>Web開発用コマンドライン導入</vt:lpstr>
      <vt:lpstr>IoTアプリサンプル(Web側)のダウンロード</vt:lpstr>
      <vt:lpstr>IoTアプリサンプル(Web側)のダウンロード</vt:lpstr>
      <vt:lpstr>IoTデバイス開発のまとめ</vt:lpstr>
      <vt:lpstr>IoTデバイス開発方法（１）</vt:lpstr>
      <vt:lpstr>IoTデバイス開発方法（２）</vt:lpstr>
      <vt:lpstr>まとめ</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TM02900720[[fn=インテグラル]]</Template>
  <TotalTime>11</TotalTime>
  <Words>49</Words>
  <Application>Microsoft Office PowerPoint</Application>
  <PresentationFormat>画面に合わせる (4:3)</PresentationFormat>
  <Paragraphs>15</Paragraphs>
  <Slides>4</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Calibri</vt:lpstr>
      <vt:lpstr>Calibri Light</vt:lpstr>
      <vt:lpstr>Wingdings 2</vt:lpstr>
      <vt:lpstr>HDOfficeLightV0</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実践ソフトウェア開発</dc:title>
  <dc:creator>長谷川　哲</dc:creator>
  <cp:keywords/>
  <cp:lastModifiedBy>長谷川 哲</cp:lastModifiedBy>
  <cp:revision>178</cp:revision>
  <dcterms:created xsi:type="dcterms:W3CDTF">2019-08-26T10:12:20Z</dcterms:created>
  <dcterms:modified xsi:type="dcterms:W3CDTF">2022-09-05T01:06:22Z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2019/9/2</vt:lpwstr>
  </property>
  <property fmtid="{D5CDD505-2E9C-101B-9397-08002B2CF9AE}" pid="3" name="subtitle">
    <vt:lpwstr>概論～要件定義</vt:lpwstr>
  </property>
</Properties>
</file>