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7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3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22B"/>
    <a:srgbClr val="A5441D"/>
    <a:srgbClr val="19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46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644FF-28D8-41E5-8BA4-899F00F78B59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B7AFC-2395-4441-B2CC-3CBD92D610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FC36-3684-4FA5-91E9-B2147189F88B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FF37-A178-4420-AA6F-022FBF8F04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62330" y="1833356"/>
            <a:ext cx="58272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蚂蚁招聘网</a:t>
            </a:r>
            <a:endParaRPr lang="zh-CN" altLang="en-US" sz="8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3" name="直角三角形 22"/>
          <p:cNvSpPr/>
          <p:nvPr/>
        </p:nvSpPr>
        <p:spPr>
          <a:xfrm rot="19744246" flipH="1">
            <a:off x="1795691" y="171987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4296348" y="3791881"/>
            <a:ext cx="37309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870305"/>
            <a:ext cx="12192000" cy="3367314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chemeClr val="tx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rot="5400000">
            <a:off x="3802741" y="2583543"/>
            <a:ext cx="580571" cy="435428"/>
          </a:xfrm>
          <a:prstGeom prst="triangle">
            <a:avLst/>
          </a:prstGeom>
          <a:solidFill>
            <a:srgbClr val="94322B">
              <a:alpha val="20000"/>
            </a:srgb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3802741" y="3484407"/>
            <a:ext cx="580571" cy="435428"/>
          </a:xfrm>
          <a:prstGeom prst="triangle">
            <a:avLst/>
          </a:prstGeom>
          <a:solidFill>
            <a:srgbClr val="94322B">
              <a:alpha val="20000"/>
            </a:srgb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7932056" y="2583544"/>
            <a:ext cx="580571" cy="435428"/>
          </a:xfrm>
          <a:prstGeom prst="triangle">
            <a:avLst/>
          </a:prstGeom>
          <a:solidFill>
            <a:srgbClr val="94322B">
              <a:alpha val="20000"/>
            </a:srgb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7965739" y="3395789"/>
            <a:ext cx="580571" cy="435428"/>
          </a:xfrm>
          <a:prstGeom prst="triangle">
            <a:avLst/>
          </a:prstGeom>
          <a:solidFill>
            <a:srgbClr val="94322B">
              <a:alpha val="20000"/>
            </a:srgb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1827" y="3147498"/>
            <a:ext cx="245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</a:t>
            </a:r>
            <a:endParaRPr lang="zh-CN" altLang="en-US" sz="36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6642" y="2354106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项目背景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09456" y="2815771"/>
            <a:ext cx="8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94322B"/>
                </a:solidFill>
                <a:latin typeface="Albertus Extra Bold" panose="020E0802040304020204" pitchFamily="34" charset="0"/>
              </a:rPr>
              <a:t>01</a:t>
            </a:r>
            <a:endParaRPr lang="zh-CN" altLang="en-US" sz="2800" dirty="0">
              <a:solidFill>
                <a:srgbClr val="94322B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25854" y="2830285"/>
            <a:ext cx="8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94322B"/>
                </a:solidFill>
                <a:latin typeface="Albertus Extra Bold" panose="020E0802040304020204" pitchFamily="34" charset="0"/>
              </a:rPr>
              <a:t>02</a:t>
            </a:r>
            <a:endParaRPr lang="zh-CN" altLang="en-US" sz="2800" dirty="0">
              <a:solidFill>
                <a:srgbClr val="94322B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26642" y="3320974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开发环境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09456" y="3782639"/>
            <a:ext cx="8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94322B"/>
                </a:solidFill>
                <a:latin typeface="Albertus Extra Bold" panose="020E0802040304020204" pitchFamily="34" charset="0"/>
              </a:rPr>
              <a:t>03</a:t>
            </a:r>
            <a:endParaRPr lang="zh-CN" altLang="en-US" sz="2800" dirty="0">
              <a:solidFill>
                <a:srgbClr val="94322B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95654" y="3252734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系统结构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78468" y="3714399"/>
            <a:ext cx="8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94322B"/>
                </a:solidFill>
                <a:latin typeface="Albertus Extra Bold" panose="020E0802040304020204" pitchFamily="34" charset="0"/>
              </a:rPr>
              <a:t>04</a:t>
            </a:r>
            <a:endParaRPr lang="zh-CN" altLang="en-US" sz="2800" dirty="0">
              <a:solidFill>
                <a:srgbClr val="94322B"/>
              </a:solidFill>
              <a:latin typeface="Albertus Extra Bold" panose="020E0802040304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3FE02D-FC60-4BAD-BC4A-F8A99EA20917}"/>
              </a:ext>
            </a:extLst>
          </p:cNvPr>
          <p:cNvSpPr txBox="1"/>
          <p:nvPr/>
        </p:nvSpPr>
        <p:spPr>
          <a:xfrm>
            <a:off x="8837383" y="236862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项目成员</a:t>
            </a: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4C9712D-B776-4964-9A6C-4AA8D51F9993}"/>
              </a:ext>
            </a:extLst>
          </p:cNvPr>
          <p:cNvSpPr/>
          <p:nvPr/>
        </p:nvSpPr>
        <p:spPr>
          <a:xfrm rot="5400000">
            <a:off x="3845957" y="4592151"/>
            <a:ext cx="580571" cy="435428"/>
          </a:xfrm>
          <a:prstGeom prst="triangle">
            <a:avLst/>
          </a:prstGeom>
          <a:solidFill>
            <a:srgbClr val="94322B">
              <a:alpha val="20000"/>
            </a:srgbClr>
          </a:solidFill>
          <a:ln>
            <a:solidFill>
              <a:schemeClr val="bg1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EC67D6-1D09-408C-ACC8-E1BA236CFA37}"/>
              </a:ext>
            </a:extLst>
          </p:cNvPr>
          <p:cNvSpPr txBox="1"/>
          <p:nvPr/>
        </p:nvSpPr>
        <p:spPr>
          <a:xfrm>
            <a:off x="4526642" y="4499427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项目展示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BF7E04-DD79-4110-BD43-93820D9C9107}"/>
              </a:ext>
            </a:extLst>
          </p:cNvPr>
          <p:cNvSpPr txBox="1"/>
          <p:nvPr/>
        </p:nvSpPr>
        <p:spPr>
          <a:xfrm>
            <a:off x="4952672" y="4890383"/>
            <a:ext cx="80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94322B"/>
                </a:solidFill>
                <a:latin typeface="Albertus Extra Bold" panose="020E0802040304020204" pitchFamily="34" charset="0"/>
              </a:rPr>
              <a:t>03</a:t>
            </a:r>
            <a:endParaRPr lang="zh-CN" altLang="en-US" sz="2800" dirty="0">
              <a:solidFill>
                <a:srgbClr val="94322B"/>
              </a:solidFill>
              <a:latin typeface="Albertus Extra Bold" panose="020E08020403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A0EE60-6299-413D-A09B-40194520593B}"/>
              </a:ext>
            </a:extLst>
          </p:cNvPr>
          <p:cNvSpPr txBox="1"/>
          <p:nvPr/>
        </p:nvSpPr>
        <p:spPr>
          <a:xfrm>
            <a:off x="622338" y="715894"/>
            <a:ext cx="378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项目背景：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5E94D1-7B18-487A-B2BA-2A56D7332123}"/>
              </a:ext>
            </a:extLst>
          </p:cNvPr>
          <p:cNvSpPr txBox="1"/>
          <p:nvPr/>
        </p:nvSpPr>
        <p:spPr>
          <a:xfrm>
            <a:off x="2187019" y="2966755"/>
            <a:ext cx="579748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         </a:t>
            </a:r>
            <a:r>
              <a:rPr lang="zh-CN" altLang="zh-CN" sz="2400" dirty="0">
                <a:solidFill>
                  <a:schemeClr val="bg1"/>
                </a:solidFill>
              </a:rPr>
              <a:t>随着时代的发展，人们已经不再依赖上门找工作的局限性，计算机革命的到来，使用计算机从网上可以看到很大范围的招聘信息，我们项目组开发了这款蚂蚁招聘网。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等腰三角形 22"/>
          <p:cNvSpPr>
            <a:spLocks noChangeArrowheads="1"/>
          </p:cNvSpPr>
          <p:nvPr/>
        </p:nvSpPr>
        <p:spPr bwMode="auto">
          <a:xfrm>
            <a:off x="5677906" y="4297680"/>
            <a:ext cx="809335" cy="1455548"/>
          </a:xfrm>
          <a:prstGeom prst="triangl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等腰三角形 23"/>
          <p:cNvSpPr>
            <a:spLocks noChangeArrowheads="1"/>
          </p:cNvSpPr>
          <p:nvPr/>
        </p:nvSpPr>
        <p:spPr bwMode="auto">
          <a:xfrm>
            <a:off x="7327440" y="3454761"/>
            <a:ext cx="1277125" cy="2298467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直接连接符 52"/>
          <p:cNvSpPr>
            <a:spLocks noChangeShapeType="1"/>
          </p:cNvSpPr>
          <p:nvPr/>
        </p:nvSpPr>
        <p:spPr bwMode="auto">
          <a:xfrm>
            <a:off x="2314206" y="5753228"/>
            <a:ext cx="7130558" cy="1497"/>
          </a:xfrm>
          <a:prstGeom prst="line">
            <a:avLst/>
          </a:prstGeom>
          <a:noFill/>
          <a:ln w="6350">
            <a:solidFill>
              <a:srgbClr val="D8D8D8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等腰三角形 22"/>
          <p:cNvSpPr>
            <a:spLocks noChangeArrowheads="1"/>
          </p:cNvSpPr>
          <p:nvPr/>
        </p:nvSpPr>
        <p:spPr bwMode="auto">
          <a:xfrm>
            <a:off x="3996248" y="4114800"/>
            <a:ext cx="911023" cy="1638428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等腰三角形 22"/>
          <p:cNvSpPr>
            <a:spLocks noChangeArrowheads="1"/>
          </p:cNvSpPr>
          <p:nvPr/>
        </p:nvSpPr>
        <p:spPr bwMode="auto">
          <a:xfrm>
            <a:off x="2685527" y="4632891"/>
            <a:ext cx="622946" cy="1120337"/>
          </a:xfrm>
          <a:prstGeom prst="triangle">
            <a:avLst>
              <a:gd name="adj" fmla="val 50000"/>
            </a:avLst>
          </a:prstGeom>
          <a:solidFill>
            <a:schemeClr val="bg1">
              <a:alpha val="70000"/>
            </a:schemeClr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等腰三角形 23"/>
          <p:cNvSpPr>
            <a:spLocks noChangeArrowheads="1"/>
          </p:cNvSpPr>
          <p:nvPr/>
        </p:nvSpPr>
        <p:spPr bwMode="auto">
          <a:xfrm>
            <a:off x="9427463" y="4545876"/>
            <a:ext cx="678114" cy="1220415"/>
          </a:xfrm>
          <a:prstGeom prst="triangle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668195" y="532036"/>
            <a:ext cx="329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/>
                    </a:gs>
                  </a:gsLst>
                  <a:lin ang="7800000" scaled="0"/>
                </a:gradFill>
                <a:latin typeface="微软雅黑 Light" pitchFamily="34" charset="-122"/>
                <a:ea typeface="微软雅黑 Light" pitchFamily="34" charset="-122"/>
              </a:rPr>
              <a:t>项目成员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5B369F-A3BE-4259-99D4-1F2F048BC1F0}"/>
              </a:ext>
            </a:extLst>
          </p:cNvPr>
          <p:cNvSpPr txBox="1"/>
          <p:nvPr/>
        </p:nvSpPr>
        <p:spPr>
          <a:xfrm>
            <a:off x="2006221" y="3487947"/>
            <a:ext cx="15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王鑫鹏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4992A4-CC3A-4657-9A4F-56950F749E8C}"/>
              </a:ext>
            </a:extLst>
          </p:cNvPr>
          <p:cNvSpPr txBox="1"/>
          <p:nvPr/>
        </p:nvSpPr>
        <p:spPr>
          <a:xfrm>
            <a:off x="3761036" y="3484020"/>
            <a:ext cx="15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闫蕊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FC2AAF-1485-4F32-9235-B0BF5E1ECC73}"/>
              </a:ext>
            </a:extLst>
          </p:cNvPr>
          <p:cNvSpPr txBox="1"/>
          <p:nvPr/>
        </p:nvSpPr>
        <p:spPr>
          <a:xfrm>
            <a:off x="5515851" y="3484019"/>
            <a:ext cx="15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张禄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E7A847-B2CA-4E14-82AA-E03387508E57}"/>
              </a:ext>
            </a:extLst>
          </p:cNvPr>
          <p:cNvSpPr txBox="1"/>
          <p:nvPr/>
        </p:nvSpPr>
        <p:spPr>
          <a:xfrm>
            <a:off x="7327440" y="3485058"/>
            <a:ext cx="1555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郭旺庭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V="1">
            <a:off x="0" y="4121150"/>
            <a:ext cx="4305300" cy="0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4305300" y="3505522"/>
            <a:ext cx="5543550" cy="978476"/>
          </a:xfrm>
          <a:custGeom>
            <a:avLst/>
            <a:gdLst>
              <a:gd name="connsiteX0" fmla="*/ 0 w 5543550"/>
              <a:gd name="connsiteY0" fmla="*/ 615538 h 978476"/>
              <a:gd name="connsiteX1" fmla="*/ 257175 w 5543550"/>
              <a:gd name="connsiteY1" fmla="*/ 663163 h 978476"/>
              <a:gd name="connsiteX2" fmla="*/ 819150 w 5543550"/>
              <a:gd name="connsiteY2" fmla="*/ 825088 h 978476"/>
              <a:gd name="connsiteX3" fmla="*/ 1543050 w 5543550"/>
              <a:gd name="connsiteY3" fmla="*/ 329788 h 978476"/>
              <a:gd name="connsiteX4" fmla="*/ 2343150 w 5543550"/>
              <a:gd name="connsiteY4" fmla="*/ 558388 h 978476"/>
              <a:gd name="connsiteX5" fmla="*/ 3000375 w 5543550"/>
              <a:gd name="connsiteY5" fmla="*/ 5938 h 978476"/>
              <a:gd name="connsiteX6" fmla="*/ 3714750 w 5543550"/>
              <a:gd name="connsiteY6" fmla="*/ 977488 h 978476"/>
              <a:gd name="connsiteX7" fmla="*/ 4371975 w 5543550"/>
              <a:gd name="connsiteY7" fmla="*/ 196438 h 978476"/>
              <a:gd name="connsiteX8" fmla="*/ 5000625 w 5543550"/>
              <a:gd name="connsiteY8" fmla="*/ 558388 h 978476"/>
              <a:gd name="connsiteX9" fmla="*/ 5543550 w 5543550"/>
              <a:gd name="connsiteY9" fmla="*/ 110713 h 97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3550" h="978476">
                <a:moveTo>
                  <a:pt x="0" y="615538"/>
                </a:moveTo>
                <a:cubicBezTo>
                  <a:pt x="60325" y="621888"/>
                  <a:pt x="120650" y="628238"/>
                  <a:pt x="257175" y="663163"/>
                </a:cubicBezTo>
                <a:cubicBezTo>
                  <a:pt x="393700" y="698088"/>
                  <a:pt x="604838" y="880650"/>
                  <a:pt x="819150" y="825088"/>
                </a:cubicBezTo>
                <a:cubicBezTo>
                  <a:pt x="1033462" y="769526"/>
                  <a:pt x="1289050" y="374238"/>
                  <a:pt x="1543050" y="329788"/>
                </a:cubicBezTo>
                <a:cubicBezTo>
                  <a:pt x="1797050" y="285338"/>
                  <a:pt x="2100263" y="612363"/>
                  <a:pt x="2343150" y="558388"/>
                </a:cubicBezTo>
                <a:cubicBezTo>
                  <a:pt x="2586037" y="504413"/>
                  <a:pt x="2771775" y="-63912"/>
                  <a:pt x="3000375" y="5938"/>
                </a:cubicBezTo>
                <a:cubicBezTo>
                  <a:pt x="3228975" y="75788"/>
                  <a:pt x="3486150" y="945738"/>
                  <a:pt x="3714750" y="977488"/>
                </a:cubicBezTo>
                <a:cubicBezTo>
                  <a:pt x="3943350" y="1009238"/>
                  <a:pt x="4157663" y="266288"/>
                  <a:pt x="4371975" y="196438"/>
                </a:cubicBezTo>
                <a:cubicBezTo>
                  <a:pt x="4586288" y="126588"/>
                  <a:pt x="4805363" y="572675"/>
                  <a:pt x="5000625" y="558388"/>
                </a:cubicBezTo>
                <a:cubicBezTo>
                  <a:pt x="5195888" y="544100"/>
                  <a:pt x="5392738" y="117063"/>
                  <a:pt x="5543550" y="110713"/>
                </a:cubicBezTo>
              </a:path>
            </a:pathLst>
          </a:cu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9845675" y="3613150"/>
            <a:ext cx="1658938" cy="527050"/>
          </a:xfrm>
          <a:custGeom>
            <a:avLst/>
            <a:gdLst>
              <a:gd name="connsiteX0" fmla="*/ 0 w 1658983"/>
              <a:gd name="connsiteY0" fmla="*/ 3066 h 528048"/>
              <a:gd name="connsiteX1" fmla="*/ 169817 w 1658983"/>
              <a:gd name="connsiteY1" fmla="*/ 55317 h 528048"/>
              <a:gd name="connsiteX2" fmla="*/ 444137 w 1658983"/>
              <a:gd name="connsiteY2" fmla="*/ 381889 h 528048"/>
              <a:gd name="connsiteX3" fmla="*/ 783771 w 1658983"/>
              <a:gd name="connsiteY3" fmla="*/ 512517 h 528048"/>
              <a:gd name="connsiteX4" fmla="*/ 1214846 w 1658983"/>
              <a:gd name="connsiteY4" fmla="*/ 525580 h 528048"/>
              <a:gd name="connsiteX5" fmla="*/ 1658983 w 1658983"/>
              <a:gd name="connsiteY5" fmla="*/ 512517 h 528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8983" h="528048">
                <a:moveTo>
                  <a:pt x="0" y="3066"/>
                </a:moveTo>
                <a:cubicBezTo>
                  <a:pt x="47897" y="-2377"/>
                  <a:pt x="95794" y="-7820"/>
                  <a:pt x="169817" y="55317"/>
                </a:cubicBezTo>
                <a:cubicBezTo>
                  <a:pt x="243840" y="118454"/>
                  <a:pt x="341811" y="305689"/>
                  <a:pt x="444137" y="381889"/>
                </a:cubicBezTo>
                <a:cubicBezTo>
                  <a:pt x="546463" y="458089"/>
                  <a:pt x="655320" y="488569"/>
                  <a:pt x="783771" y="512517"/>
                </a:cubicBezTo>
                <a:cubicBezTo>
                  <a:pt x="912222" y="536465"/>
                  <a:pt x="1068977" y="525580"/>
                  <a:pt x="1214846" y="525580"/>
                </a:cubicBezTo>
                <a:cubicBezTo>
                  <a:pt x="1360715" y="525580"/>
                  <a:pt x="1658983" y="512517"/>
                  <a:pt x="1658983" y="512517"/>
                </a:cubicBezTo>
              </a:path>
            </a:pathLst>
          </a:cu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6" name="直接连接符 15"/>
          <p:cNvCxnSpPr>
            <a:stCxn id="15" idx="5"/>
          </p:cNvCxnSpPr>
          <p:nvPr/>
        </p:nvCxnSpPr>
        <p:spPr>
          <a:xfrm flipV="1">
            <a:off x="11504613" y="4121150"/>
            <a:ext cx="687387" cy="4763"/>
          </a:xfrm>
          <a:prstGeom prst="line">
            <a:avLst/>
          </a:prstGeom>
          <a:ln w="12700">
            <a:solidFill>
              <a:srgbClr val="6E7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30263" y="4059238"/>
            <a:ext cx="123825" cy="123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882650" y="2997200"/>
            <a:ext cx="0" cy="1036638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112838" y="4059238"/>
            <a:ext cx="123825" cy="123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1174750" y="4140200"/>
            <a:ext cx="0" cy="1039813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054350" y="4070350"/>
            <a:ext cx="123825" cy="123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912225" y="3741738"/>
            <a:ext cx="122238" cy="123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815013" y="3794125"/>
            <a:ext cx="123825" cy="1238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3106738" y="4179888"/>
            <a:ext cx="0" cy="1039812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876155" y="2797134"/>
            <a:ext cx="0" cy="103822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977313" y="2757488"/>
            <a:ext cx="0" cy="1036637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55864" y="401993"/>
            <a:ext cx="329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开发环境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A16EDAC1-413A-4A6E-AAA6-7DD183549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06" y="2175365"/>
            <a:ext cx="6317600" cy="3136646"/>
          </a:xfrm>
          <a:prstGeom prst="rect">
            <a:avLst/>
          </a:prstGeom>
          <a:solidFill>
            <a:srgbClr val="2631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3" name="Rectangle 22" descr="InstructionalTechnology">
            <a:extLst>
              <a:ext uri="{FF2B5EF4-FFF2-40B4-BE49-F238E27FC236}">
                <a16:creationId xmlns:a16="http://schemas.microsoft.com/office/drawing/2014/main" id="{94CDAC7C-A790-4023-8A6C-A2259986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64" y="2207763"/>
            <a:ext cx="3065942" cy="3136646"/>
          </a:xfrm>
          <a:prstGeom prst="rect">
            <a:avLst/>
          </a:prstGeom>
          <a:blipFill dpi="0" rotWithShape="1">
            <a:blip r:embed="rId3"/>
            <a:srcRect/>
            <a:stretch>
              <a:fillRect r="-3491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" name="Group 23">
            <a:extLst>
              <a:ext uri="{FF2B5EF4-FFF2-40B4-BE49-F238E27FC236}">
                <a16:creationId xmlns:a16="http://schemas.microsoft.com/office/drawing/2014/main" id="{D16EC26F-595F-45B8-99E6-965D2FE35333}"/>
              </a:ext>
            </a:extLst>
          </p:cNvPr>
          <p:cNvGrpSpPr/>
          <p:nvPr/>
        </p:nvGrpSpPr>
        <p:grpSpPr bwMode="auto">
          <a:xfrm>
            <a:off x="9294376" y="2991706"/>
            <a:ext cx="317673" cy="395168"/>
            <a:chOff x="0" y="0"/>
            <a:chExt cx="134" cy="163"/>
          </a:xfrm>
          <a:solidFill>
            <a:srgbClr val="FBE22D"/>
          </a:solidFill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59589500-6D9E-4333-BAED-E364F6A3E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4F5D3760-3050-44E3-841B-24CB70962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26">
              <a:extLst>
                <a:ext uri="{FF2B5EF4-FFF2-40B4-BE49-F238E27FC236}">
                  <a16:creationId xmlns:a16="http://schemas.microsoft.com/office/drawing/2014/main" id="{C9B546EB-26FB-4F4D-AA42-E17560A4C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27">
            <a:extLst>
              <a:ext uri="{FF2B5EF4-FFF2-40B4-BE49-F238E27FC236}">
                <a16:creationId xmlns:a16="http://schemas.microsoft.com/office/drawing/2014/main" id="{099EF4DF-C135-4D3F-AB7B-ADD2BC6E9454}"/>
              </a:ext>
            </a:extLst>
          </p:cNvPr>
          <p:cNvGrpSpPr/>
          <p:nvPr/>
        </p:nvGrpSpPr>
        <p:grpSpPr bwMode="auto">
          <a:xfrm>
            <a:off x="7406839" y="2996469"/>
            <a:ext cx="299752" cy="383642"/>
            <a:chOff x="0" y="0"/>
            <a:chExt cx="127" cy="163"/>
          </a:xfrm>
          <a:solidFill>
            <a:srgbClr val="A9D25A"/>
          </a:solidFill>
        </p:grpSpPr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0464FDE2-5DB1-4F51-AD3F-89336EAD89FF}"/>
                </a:ext>
              </a:extLst>
            </p:cNvPr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6B4426C6-140D-4B3F-B136-BE91E4847D6F}"/>
                </a:ext>
              </a:extLst>
            </p:cNvPr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2F847FD6-D4A8-4756-AD98-05DAFCFC0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7723433C-1020-4CA0-9BA9-A4FC47C8D422}"/>
                </a:ext>
              </a:extLst>
            </p:cNvPr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11C29E0-3C13-4EFF-B5C8-2C6DEA7E92AA}"/>
                </a:ext>
              </a:extLst>
            </p:cNvPr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Freeform 33">
            <a:extLst>
              <a:ext uri="{FF2B5EF4-FFF2-40B4-BE49-F238E27FC236}">
                <a16:creationId xmlns:a16="http://schemas.microsoft.com/office/drawing/2014/main" id="{9B17858A-62C6-467A-8EC0-99CF686827FD}"/>
              </a:ext>
            </a:extLst>
          </p:cNvPr>
          <p:cNvSpPr>
            <a:spLocks noEditPoints="1"/>
          </p:cNvSpPr>
          <p:nvPr/>
        </p:nvSpPr>
        <p:spPr bwMode="auto">
          <a:xfrm>
            <a:off x="5476439" y="3029806"/>
            <a:ext cx="457773" cy="314488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98D2E3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8BCD0E96-67F5-40EA-9415-F157A6ED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551" y="3896581"/>
            <a:ext cx="1477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SQL Server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4" name="Rectangle 37">
            <a:extLst>
              <a:ext uri="{FF2B5EF4-FFF2-40B4-BE49-F238E27FC236}">
                <a16:creationId xmlns:a16="http://schemas.microsoft.com/office/drawing/2014/main" id="{4BB5AA4A-8917-4FA4-86FA-C3DE9464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665" y="3941222"/>
            <a:ext cx="1710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Visual Studio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CE5340C8-B5B2-4546-9613-01582309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8114" y="3896581"/>
            <a:ext cx="14775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sym typeface="+mn-ea"/>
              </a:rPr>
              <a:t>Windows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Line 41">
            <a:extLst>
              <a:ext uri="{FF2B5EF4-FFF2-40B4-BE49-F238E27FC236}">
                <a16:creationId xmlns:a16="http://schemas.microsoft.com/office/drawing/2014/main" id="{C3C64A12-CD58-45EC-9E3C-EB366BCCE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164" y="3760056"/>
            <a:ext cx="1182717" cy="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42">
            <a:extLst>
              <a:ext uri="{FF2B5EF4-FFF2-40B4-BE49-F238E27FC236}">
                <a16:creationId xmlns:a16="http://schemas.microsoft.com/office/drawing/2014/main" id="{93B3FDCC-5A95-498D-BA5F-FD2993FA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1939" y="3760056"/>
            <a:ext cx="1182717" cy="0"/>
          </a:xfrm>
          <a:prstGeom prst="line">
            <a:avLst/>
          </a:prstGeom>
          <a:noFill/>
          <a:ln w="12700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 p14:presetBounceEnd="5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 p14:presetBounceEnd="50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 p14:presetBounceEnd="50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 p14:presetBounceEnd="50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 p14:presetBounceEnd="50000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nodeType="withEffect" p14:presetBounceEnd="50000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 p14:presetBounceEnd="50000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1" grpId="0" animBg="1"/>
          <p:bldP spid="22" grpId="0" animBg="1"/>
          <p:bldP spid="23" grpId="0" animBg="1"/>
          <p:bldP spid="32" grpId="0" animBg="1"/>
          <p:bldP spid="33" grpId="0" animBg="1"/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2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2" presetClass="entr" presetSubtype="2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 animBg="1"/>
          <p:bldP spid="21" grpId="0" animBg="1"/>
          <p:bldP spid="22" grpId="0" animBg="1"/>
          <p:bldP spid="23" grpId="0" animBg="1"/>
          <p:bldP spid="32" grpId="0" animBg="1"/>
          <p:bldP spid="33" grpId="0" animBg="1"/>
          <p:bldP spid="52" grpId="0" animBg="1"/>
          <p:bldP spid="53" grpId="0"/>
          <p:bldP spid="54" grpId="0"/>
          <p:bldP spid="55" grpId="0"/>
          <p:bldP spid="56" grpId="0" animBg="1"/>
          <p:bldP spid="57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chemeClr val="tx1">
                <a:alpha val="98000"/>
              </a:schemeClr>
            </a:gs>
            <a:gs pos="71000">
              <a:srgbClr val="250D0B"/>
            </a:gs>
            <a:gs pos="100000">
              <a:srgbClr val="4A1916"/>
            </a:gs>
            <a:gs pos="100000">
              <a:srgbClr val="9432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58040" y="401993"/>
            <a:ext cx="3312778" cy="39679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9" t="22265" r="20913" b="68640"/>
          <a:stretch>
            <a:fillRect/>
          </a:stretch>
        </p:blipFill>
        <p:spPr>
          <a:xfrm>
            <a:off x="4565140" y="1024396"/>
            <a:ext cx="3312778" cy="396794"/>
          </a:xfrm>
          <a:prstGeom prst="rect">
            <a:avLst/>
          </a:prstGeom>
        </p:spPr>
      </p:pic>
      <p:sp>
        <p:nvSpPr>
          <p:cNvPr id="77" name="文本框 76"/>
          <p:cNvSpPr txBox="1"/>
          <p:nvPr/>
        </p:nvSpPr>
        <p:spPr>
          <a:xfrm>
            <a:off x="571789" y="439621"/>
            <a:ext cx="3292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系统结构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2C7E1F-C33C-4F38-935E-06113FFD3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518" y="1646798"/>
            <a:ext cx="17464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D6240FA-2079-4180-80CD-6E4969CB1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328839"/>
              </p:ext>
            </p:extLst>
          </p:nvPr>
        </p:nvGraphicFramePr>
        <p:xfrm>
          <a:off x="1889919" y="761753"/>
          <a:ext cx="7507002" cy="58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4" imgW="8886833" imgH="6972210" progId="Visio.Drawing.15">
                  <p:embed/>
                </p:oleObj>
              </mc:Choice>
              <mc:Fallback>
                <p:oleObj r:id="rId4" imgW="8886833" imgH="69722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919" y="761753"/>
                        <a:ext cx="7507002" cy="5892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 rot="9399340">
            <a:off x="3628177" y="2495740"/>
            <a:ext cx="5095542" cy="2425837"/>
          </a:xfrm>
          <a:prstGeom prst="rtTriangle">
            <a:avLst/>
          </a:prstGeom>
          <a:solidFill>
            <a:srgbClr val="A5441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19744246" flipH="1">
            <a:off x="3121571" y="1572555"/>
            <a:ext cx="4158893" cy="2582625"/>
          </a:xfrm>
          <a:prstGeom prst="rtTriangle">
            <a:avLst/>
          </a:prstGeom>
          <a:solidFill>
            <a:srgbClr val="A5441D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1689" y="2425990"/>
            <a:ext cx="6546368" cy="18620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项目展示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Albertus Extra Bold</vt:lpstr>
      <vt:lpstr>华文细黑</vt:lpstr>
      <vt:lpstr>宋体</vt:lpstr>
      <vt:lpstr>微软雅黑 Light</vt:lpstr>
      <vt:lpstr>Arial</vt:lpstr>
      <vt:lpstr>Calibri</vt:lpstr>
      <vt:lpstr>Calibri Light</vt:lpstr>
      <vt:lpstr>Office 主题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peng</cp:lastModifiedBy>
  <cp:revision>22</cp:revision>
  <dcterms:created xsi:type="dcterms:W3CDTF">2015-12-29T07:55:00Z</dcterms:created>
  <dcterms:modified xsi:type="dcterms:W3CDTF">2019-03-29T01:23:40Z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2052-10.1.0.6374</vt:lpwstr>
  </property>
</Properties>
</file>