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ED"/>
    <a:srgbClr val="F6F3EE"/>
    <a:srgbClr val="F2F2F0"/>
    <a:srgbClr val="F3F1EF"/>
    <a:srgbClr val="F3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FCC73-6A92-483D-992E-4933467EC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EC03EB-06B2-425A-B31C-5885023D8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2C160-FD61-49B4-860D-F010DB3E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7548A-F279-49FA-902B-B4803C5E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60AFF-E60F-49CB-BB4D-0BBF32A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6ED72-F674-4769-B224-F05DC088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CC815-0544-4B3E-909D-28B74821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4B710-B9EB-4DFB-9A3D-4E300D64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AD886-293C-4A82-AA30-82EC0AD9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C664F-86BD-4D0D-958E-34622235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344C66-27D5-416F-BACB-8269EF92D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C6502-7007-4D2D-96EE-D275FC2C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0A19C-BBF3-4F1E-941E-81CE26C6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D57E1-E870-4BB3-8829-18CF56C5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2F6FC-7861-4215-973F-63285F1E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46ACC-A282-4EAE-8F13-81EAFF28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D862A-0AEB-40D9-97AA-BA6F631C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BA28E-91D4-4A38-850C-005564D4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ECD4F-D544-4210-B13E-96BB9F5B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60DDE-8C16-441B-B09C-FFA3709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2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7C0CF-20C0-4AE5-89D7-A309B167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A62C5-E56C-4BEB-A780-04888CFE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9892E-144A-4AB2-89D7-0485A756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7C4B3-899E-41E9-9E33-73A30943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E1C7C-258D-445C-928C-0E5DB585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20A5B-72FC-41ED-8690-648932F8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B02D7-3CDA-4185-88C0-84B01118B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F57B0-ED36-4C91-866C-E5D2D1F3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DDC1D-47D4-4FA9-BECD-180EBD3F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F183D-5958-4AB1-B283-B7696E9F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164C6-9C27-471C-9E4B-797CAAD4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FE22-7250-495E-8623-7AFA91BC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80303-53E5-47F8-B50E-87DB7A02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C733F-0DA8-4B58-AD15-7D069DBD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A86458-DA8C-45A3-BE6A-BEF557F05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ED1B25-B8DE-4DC9-B3F1-1A6FA3884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E8496-A881-4CAA-A965-4D9784D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A1A23-5C43-49D5-B18A-33EAC640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F883F2-28E7-4A67-93E2-A2F3702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888E-3A68-4141-B74A-B314E629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DB692B-C14B-4B6F-AA37-A1C8C2B7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2CFF5-5F10-48C7-AF8C-DF8472DE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E073E-FB80-43F4-A96E-7E51C826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73D16-7F55-47A3-8BAA-3E06FB3F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71E359-9B7F-49CB-B519-9BE5DEA2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4F812-D2CE-43EC-92AA-C742CEF3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1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2D24-09FD-424D-9B8A-28D4535E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0BE50-C1CB-4B4D-A02A-9BF6AF53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E913A-60EF-45F7-A663-34BC979C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6FF8E-C2F1-4D0A-9744-DEFDBBB2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C0933-7EC6-467F-B93E-B88781BB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3D62C-EDBE-4961-A4A8-2E616678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2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1482-C728-4E24-B32F-D27F01A8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1C336-4C80-40BE-9CEC-92B61794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C4240-45E0-45B3-A7C7-B93201AE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9E8D6-493B-4745-805F-14644134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71A48-307F-4D98-AE7F-3EA5059C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8BEB8-5458-4F48-BCE1-74959572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11F6E-4CBA-451A-9A9C-2BDBFDB8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B4531-70D6-4785-9D4A-05CBEFE2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1288E-4E4E-415C-B745-D0D219A61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3A7C-C17C-4ED0-9D24-CCBF2BF7876A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FEEBF-0C57-4BE2-A491-ABAE30D65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410AC-B90F-4951-B316-D48E18701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F170-DAC9-4915-99C5-C15706EC2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F0C0C37-07C8-47DD-88E8-75CFBC8963DF}"/>
              </a:ext>
            </a:extLst>
          </p:cNvPr>
          <p:cNvSpPr txBox="1"/>
          <p:nvPr/>
        </p:nvSpPr>
        <p:spPr>
          <a:xfrm>
            <a:off x="3610582" y="1981351"/>
            <a:ext cx="497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Mini Redis</a:t>
            </a:r>
            <a:endParaRPr lang="en-US" altLang="zh-CN" sz="5400" b="0" i="0" dirty="0">
              <a:solidFill>
                <a:srgbClr val="1F0909"/>
              </a:solidFill>
              <a:effectLst/>
              <a:latin typeface="PT Serif" panose="020B06040202020202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8998FEE-FC2F-4EA2-890D-AD1473C9DA25}"/>
              </a:ext>
            </a:extLst>
          </p:cNvPr>
          <p:cNvCxnSpPr/>
          <p:nvPr/>
        </p:nvCxnSpPr>
        <p:spPr>
          <a:xfrm>
            <a:off x="1440000" y="3730562"/>
            <a:ext cx="9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6C9810F-F0B5-46F3-A14F-8761468A54F0}"/>
              </a:ext>
            </a:extLst>
          </p:cNvPr>
          <p:cNvSpPr txBox="1"/>
          <p:nvPr/>
        </p:nvSpPr>
        <p:spPr>
          <a:xfrm>
            <a:off x="4306109" y="4883933"/>
            <a:ext cx="357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Member: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耿华 钟梓航 张梓潇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32BDEA-CEFC-45D4-A3D2-B45DB41CF760}"/>
              </a:ext>
            </a:extLst>
          </p:cNvPr>
          <p:cNvSpPr txBox="1"/>
          <p:nvPr/>
        </p:nvSpPr>
        <p:spPr>
          <a:xfrm>
            <a:off x="4294110" y="5544445"/>
            <a:ext cx="357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2023 – 9 - 15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31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F88768E-82C1-42D9-9A6C-4531821B7EF8}"/>
              </a:ext>
            </a:extLst>
          </p:cNvPr>
          <p:cNvSpPr txBox="1"/>
          <p:nvPr/>
        </p:nvSpPr>
        <p:spPr>
          <a:xfrm>
            <a:off x="515566" y="379377"/>
            <a:ext cx="3316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Architecture Diagram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19A6D4-A2A8-44CF-A43F-2E17246BE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68" y="1228869"/>
            <a:ext cx="8801863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9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E78114-076A-444D-9E5F-A3E37C4F49D5}"/>
              </a:ext>
            </a:extLst>
          </p:cNvPr>
          <p:cNvSpPr txBox="1"/>
          <p:nvPr/>
        </p:nvSpPr>
        <p:spPr>
          <a:xfrm>
            <a:off x="515566" y="379377"/>
            <a:ext cx="1830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Part 1. AOF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B94524-D58D-404A-8A16-4E2F75629E7E}"/>
              </a:ext>
            </a:extLst>
          </p:cNvPr>
          <p:cNvSpPr txBox="1"/>
          <p:nvPr/>
        </p:nvSpPr>
        <p:spPr>
          <a:xfrm>
            <a:off x="515566" y="1118041"/>
            <a:ext cx="292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How to Implement AOF</a:t>
            </a:r>
          </a:p>
          <a:p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D516BE-B34F-4BE2-AFE3-5D801971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61" y="1510897"/>
            <a:ext cx="8062260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Every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Redis-server-node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 its own log file to record all the</a:t>
            </a: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</a:rPr>
              <a:t> SET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and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 DEL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4E8287C-01C0-49EC-A877-1B4DA2A9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59" y="3485140"/>
            <a:ext cx="7867206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</a:rPr>
              <a:t>   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edis-server-node</a:t>
            </a:r>
            <a:r>
              <a:rPr lang="en-US" altLang="zh-CN" sz="1600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 can recover the Redis from the log files during servers startup.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01495DA-7C51-4A6C-9B83-63AB6CF9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57" y="2335167"/>
            <a:ext cx="8748409" cy="13361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   </a:t>
            </a: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</a:rPr>
              <a:t>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edis-server-node</a:t>
            </a:r>
            <a:r>
              <a:rPr lang="en-US" altLang="zh-CN" sz="1600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 logs itself based on the processing result of the valid SET and 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F0909"/>
              </a:solidFill>
              <a:latin typeface="PT Serif" panose="020A0603040505020204" pitchFamily="18" charset="0"/>
            </a:endParaRPr>
          </a:p>
          <a:p>
            <a:pPr algn="l"/>
            <a:r>
              <a:rPr lang="en-US" altLang="zh-CN" sz="1600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     requests received.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632B7-3226-7B61-DB8B-AD065B43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516" y="4676033"/>
            <a:ext cx="19939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63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E78114-076A-444D-9E5F-A3E37C4F49D5}"/>
              </a:ext>
            </a:extLst>
          </p:cNvPr>
          <p:cNvSpPr txBox="1"/>
          <p:nvPr/>
        </p:nvSpPr>
        <p:spPr>
          <a:xfrm>
            <a:off x="515566" y="379377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Part 2. Redis Master-Slave Replication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B94524-D58D-404A-8A16-4E2F75629E7E}"/>
              </a:ext>
            </a:extLst>
          </p:cNvPr>
          <p:cNvSpPr txBox="1"/>
          <p:nvPr/>
        </p:nvSpPr>
        <p:spPr>
          <a:xfrm>
            <a:off x="515566" y="1118041"/>
            <a:ext cx="84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How to Implement Master-Slave Replication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D516BE-B34F-4BE2-AFE3-5D801971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61" y="1510897"/>
            <a:ext cx="7843866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Masters and slaves are all servers, and slaves created when their masters created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5AE3704-D5AD-4C20-BF5D-C5584FBE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60" y="2104700"/>
            <a:ext cx="8700255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Only GET requests from users or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SET and DEL requests from its master are valid for a slave.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4E8287C-01C0-49EC-A877-1B4DA2A9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59" y="2756486"/>
            <a:ext cx="4107139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All legal requests are valid for a master.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FCFAADA-4630-4156-B40D-6C8AC01D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91" y="3432687"/>
            <a:ext cx="7458697" cy="16131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Master maintains a task queue to distribute SET and DEL requests from users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600" dirty="0">
              <a:solidFill>
                <a:srgbClr val="1F0909"/>
              </a:solidFill>
              <a:latin typeface="PT Serif" panose="020A06030405050202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  <a:ea typeface="等线" panose="02010600030101010101" pitchFamily="2" charset="-122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to its slaves asynchronously by using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tokio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::sync::broadcast.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B01EBE-09F6-4FCE-867E-7BE4ADF8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7248"/>
            <a:ext cx="240439" cy="874497"/>
          </a:xfrm>
          <a:prstGeom prst="rect">
            <a:avLst/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65470-8C20-F464-C32C-6476FD71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827" y="4096387"/>
            <a:ext cx="2438400" cy="217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320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5157C4-1DAE-8CB1-085A-F332D711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21972"/>
            <a:ext cx="5867324" cy="2836028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3AD516BE-B34F-4BE2-AFE3-5D801971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61" y="1510897"/>
            <a:ext cx="7480755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Proxy </a:t>
            </a: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  <a:ea typeface="等线" panose="02010600030101010101" pitchFamily="2" charset="-122"/>
              </a:rPr>
              <a:t>is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connected by all the users</a:t>
            </a: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  <a:ea typeface="等线" panose="02010600030101010101" pitchFamily="2" charset="-122"/>
              </a:rPr>
              <a:t>, a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receives all user requests as a server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5AE3704-D5AD-4C20-BF5D-C5584FBE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60" y="2104700"/>
            <a:ext cx="7845790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Proxy connects all the Redis servers, and receives all server responses as a client.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4E8287C-01C0-49EC-A877-1B4DA2A9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59" y="2734085"/>
            <a:ext cx="9491112" cy="13361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Proxy assign each request received to the appropriate Redis server by crc16 &amp; mod(group number),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600" dirty="0">
              <a:solidFill>
                <a:srgbClr val="1F0909"/>
              </a:solidFill>
              <a:latin typeface="PT Serif" panose="020A06030405050202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 forwards it and returns</a:t>
            </a:r>
            <a:r>
              <a:rPr lang="en-US" altLang="zh-CN" sz="1600" dirty="0">
                <a:solidFill>
                  <a:srgbClr val="1F0909"/>
                </a:solidFill>
                <a:latin typeface="PT Serif" panose="020A0603040505020204" pitchFamily="18" charset="0"/>
                <a:ea typeface="等线" panose="02010600030101010101" pitchFamily="2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the server's response to the users requesting it.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84B9C5-7162-48F9-8B68-A386E56354D6}"/>
              </a:ext>
            </a:extLst>
          </p:cNvPr>
          <p:cNvSpPr txBox="1"/>
          <p:nvPr/>
        </p:nvSpPr>
        <p:spPr>
          <a:xfrm>
            <a:off x="515566" y="379377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Part 3. </a:t>
            </a:r>
            <a:r>
              <a:rPr lang="en-US" altLang="zh-CN" sz="2400" b="1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Redis Cluster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995992-FF52-4529-A9E4-B91C6B414F48}"/>
              </a:ext>
            </a:extLst>
          </p:cNvPr>
          <p:cNvSpPr txBox="1"/>
          <p:nvPr/>
        </p:nvSpPr>
        <p:spPr>
          <a:xfrm>
            <a:off x="515566" y="1118041"/>
            <a:ext cx="382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How to Implement Redis Cluster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3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12971006-6596-F5B4-631D-23D303B5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8" y="1923586"/>
            <a:ext cx="8814645" cy="25980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When WATCH called, server returns a response with 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watch_id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to mark which key to watch.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600" dirty="0">
              <a:solidFill>
                <a:srgbClr val="1F0909"/>
              </a:solidFill>
              <a:latin typeface="PT Serif" panose="020A06030405050202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When MULTI called, server returns a response with 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txn_id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to mark the transaction.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600" dirty="0">
              <a:solidFill>
                <a:srgbClr val="1F0909"/>
              </a:solidFill>
              <a:latin typeface="PT Serif" panose="020A06030405050202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Transaction operations will be push into the task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600" dirty="0">
              <a:solidFill>
                <a:srgbClr val="1F0909"/>
              </a:solidFill>
              <a:latin typeface="PT Serif" panose="020A06030405050202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When EXEC called, by popping task queue to do operations.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F0909"/>
              </a:solidFill>
              <a:effectLst/>
              <a:uLnTx/>
              <a:uFillTx/>
              <a:latin typeface="PT Serif" panose="020A06030405050202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D516BE-B34F-4BE2-AFE3-5D801971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61" y="1510897"/>
            <a:ext cx="3830653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Support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for MULTI EXEC &amp; WATCH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F0909"/>
              </a:solidFill>
              <a:effectLst/>
              <a:uLnTx/>
              <a:uFillTx/>
              <a:latin typeface="PT Serif" panose="020A06030405050202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5AE3704-D5AD-4C20-BF5D-C5584FBE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60" y="3862065"/>
            <a:ext cx="4363170" cy="1120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Try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our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best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to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exit the </a:t>
            </a:r>
            <a:r>
              <a:rPr lang="en" altLang="zh-CN" sz="1600" dirty="0">
                <a:solidFill>
                  <a:srgbClr val="1F0909"/>
                </a:solidFill>
                <a:latin typeface="PT Serif" panose="020A0603040505020204" pitchFamily="18" charset="0"/>
                <a:ea typeface="等线" panose="02010600030101010101" pitchFamily="2" charset="-122"/>
              </a:rPr>
              <a:t>program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gracefully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84B9C5-7162-48F9-8B68-A386E56354D6}"/>
              </a:ext>
            </a:extLst>
          </p:cNvPr>
          <p:cNvSpPr txBox="1"/>
          <p:nvPr/>
        </p:nvSpPr>
        <p:spPr>
          <a:xfrm>
            <a:off x="515566" y="379377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What’s More</a:t>
            </a:r>
            <a:endParaRPr lang="en-US" altLang="zh-CN" sz="2400" b="1" i="0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995992-FF52-4529-A9E4-B91C6B414F48}"/>
              </a:ext>
            </a:extLst>
          </p:cNvPr>
          <p:cNvSpPr txBox="1"/>
          <p:nvPr/>
        </p:nvSpPr>
        <p:spPr>
          <a:xfrm>
            <a:off x="515565" y="1118041"/>
            <a:ext cx="431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Implemented transaction management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D0F4E6-9539-AD94-7689-84B031B83D52}"/>
              </a:ext>
            </a:extLst>
          </p:cNvPr>
          <p:cNvSpPr txBox="1"/>
          <p:nvPr/>
        </p:nvSpPr>
        <p:spPr>
          <a:xfrm>
            <a:off x="510801" y="5599567"/>
            <a:ext cx="431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Code Test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30826-95B8-6A57-09A3-73994D69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38" y="4307125"/>
            <a:ext cx="6278887" cy="13361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38050" tIns="793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Send request with exit opcode to sync task to spread exit signal.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600" dirty="0">
              <a:solidFill>
                <a:srgbClr val="1F0909"/>
              </a:solidFill>
              <a:latin typeface="PT Serif" panose="020A06030405050202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F0909"/>
                </a:solidFill>
                <a:effectLst/>
                <a:uLnTx/>
                <a:uFillTx/>
                <a:latin typeface="PT Serif" panose="020A0603040505020204" pitchFamily="18" charset="0"/>
                <a:ea typeface="等线" panose="02010600030101010101" pitchFamily="2" charset="-122"/>
                <a:cs typeface="+mn-cs"/>
              </a:rPr>
              <a:t>   Flush the log in buffer to disk.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91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351</Words>
  <Application>Microsoft Macintosh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华文宋体</vt:lpstr>
      <vt:lpstr>Arial</vt:lpstr>
      <vt:lpstr>Courier New</vt:lpstr>
      <vt:lpstr>PT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1041089273@qq.com</dc:creator>
  <cp:lastModifiedBy>神楽まお</cp:lastModifiedBy>
  <cp:revision>31</cp:revision>
  <dcterms:created xsi:type="dcterms:W3CDTF">2023-09-14T19:20:54Z</dcterms:created>
  <dcterms:modified xsi:type="dcterms:W3CDTF">2023-09-15T02:07:04Z</dcterms:modified>
</cp:coreProperties>
</file>