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2" r:id="rId14"/>
    <p:sldId id="26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78" r:id="rId27"/>
    <p:sldId id="283" r:id="rId28"/>
    <p:sldId id="284" r:id="rId29"/>
    <p:sldId id="287" r:id="rId30"/>
    <p:sldId id="285" r:id="rId31"/>
    <p:sldId id="290" r:id="rId32"/>
    <p:sldId id="291" r:id="rId33"/>
    <p:sldId id="286" r:id="rId34"/>
    <p:sldId id="292" r:id="rId35"/>
    <p:sldId id="288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1" r:id="rId44"/>
    <p:sldId id="302" r:id="rId45"/>
    <p:sldId id="300" r:id="rId46"/>
    <p:sldId id="304" r:id="rId47"/>
    <p:sldId id="305" r:id="rId48"/>
    <p:sldId id="306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-" initials="B-" lastIdx="1" clrIdx="0">
    <p:extLst>
      <p:ext uri="{19B8F6BF-5375-455C-9EA6-DF929625EA0E}">
        <p15:presenceInfo xmlns:p15="http://schemas.microsoft.com/office/powerpoint/2012/main" userId="1479b29c44dd5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A3B"/>
    <a:srgbClr val="81ADB6"/>
    <a:srgbClr val="DDAB5B"/>
    <a:srgbClr val="E351E7"/>
    <a:srgbClr val="8197B6"/>
    <a:srgbClr val="7F7FBB"/>
    <a:srgbClr val="A785B8"/>
    <a:srgbClr val="B681AE"/>
    <a:srgbClr val="C0CBDA"/>
    <a:srgbClr val="D8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23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 Moussaid" userId="03a2e7ce-53ea-4e25-be87-7ad6548d38bb" providerId="ADAL" clId="{7B1A38DF-F928-4D8A-B2CD-45999A3C4627}"/>
    <pc:docChg chg="custSel modSld">
      <pc:chgData name="Achraf Moussaid" userId="03a2e7ce-53ea-4e25-be87-7ad6548d38bb" providerId="ADAL" clId="{7B1A38DF-F928-4D8A-B2CD-45999A3C4627}" dt="2024-05-24T17:54:44.230" v="0" actId="33524"/>
      <pc:docMkLst>
        <pc:docMk/>
      </pc:docMkLst>
      <pc:sldChg chg="modSp mod">
        <pc:chgData name="Achraf Moussaid" userId="03a2e7ce-53ea-4e25-be87-7ad6548d38bb" providerId="ADAL" clId="{7B1A38DF-F928-4D8A-B2CD-45999A3C4627}" dt="2024-05-24T17:54:44.230" v="0" actId="33524"/>
        <pc:sldMkLst>
          <pc:docMk/>
          <pc:sldMk cId="797397441" sldId="272"/>
        </pc:sldMkLst>
        <pc:spChg chg="mod">
          <ac:chgData name="Achraf Moussaid" userId="03a2e7ce-53ea-4e25-be87-7ad6548d38bb" providerId="ADAL" clId="{7B1A38DF-F928-4D8A-B2CD-45999A3C4627}" dt="2024-05-24T17:54:44.230" v="0" actId="33524"/>
          <ac:spMkLst>
            <pc:docMk/>
            <pc:sldMk cId="797397441" sldId="272"/>
            <ac:spMk id="15" creationId="{75678E8A-3CD0-48B5-924E-20F3FFF0E393}"/>
          </ac:spMkLst>
        </pc:spChg>
      </pc:sldChg>
    </pc:docChg>
  </pc:docChgLst>
  <pc:docChgLst>
    <pc:chgData name="Moussaid Achraf" userId="03a2e7ce-53ea-4e25-be87-7ad6548d38bb" providerId="ADAL" clId="{E02950FC-6B88-450B-AB75-633EE0D67E42}"/>
    <pc:docChg chg="modSld">
      <pc:chgData name="Moussaid Achraf" userId="03a2e7ce-53ea-4e25-be87-7ad6548d38bb" providerId="ADAL" clId="{E02950FC-6B88-450B-AB75-633EE0D67E42}" dt="2023-03-27T02:23:56.181" v="1" actId="20577"/>
      <pc:docMkLst>
        <pc:docMk/>
      </pc:docMkLst>
      <pc:sldChg chg="modSp mod">
        <pc:chgData name="Moussaid Achraf" userId="03a2e7ce-53ea-4e25-be87-7ad6548d38bb" providerId="ADAL" clId="{E02950FC-6B88-450B-AB75-633EE0D67E42}" dt="2023-03-27T02:23:56.181" v="1" actId="20577"/>
        <pc:sldMkLst>
          <pc:docMk/>
          <pc:sldMk cId="1724058804" sldId="274"/>
        </pc:sldMkLst>
        <pc:spChg chg="mod">
          <ac:chgData name="Moussaid Achraf" userId="03a2e7ce-53ea-4e25-be87-7ad6548d38bb" providerId="ADAL" clId="{E02950FC-6B88-450B-AB75-633EE0D67E42}" dt="2023-03-27T02:23:56.181" v="1" actId="20577"/>
          <ac:spMkLst>
            <pc:docMk/>
            <pc:sldMk cId="1724058804" sldId="274"/>
            <ac:spMk id="3" creationId="{CA3A9CCC-87AC-47FD-80D6-A36F682A2D3C}"/>
          </ac:spMkLst>
        </pc:spChg>
      </pc:sldChg>
    </pc:docChg>
  </pc:docChgLst>
  <pc:docChgLst>
    <pc:chgData name="Moussaid Achraf" userId="03a2e7ce-53ea-4e25-be87-7ad6548d38bb" providerId="ADAL" clId="{EBA896E6-D0F0-4087-957E-672392955FA8}"/>
    <pc:docChg chg="custSel modSld">
      <pc:chgData name="Moussaid Achraf" userId="03a2e7ce-53ea-4e25-be87-7ad6548d38bb" providerId="ADAL" clId="{EBA896E6-D0F0-4087-957E-672392955FA8}" dt="2024-01-19T02:07:39.368" v="0" actId="33524"/>
      <pc:docMkLst>
        <pc:docMk/>
      </pc:docMkLst>
      <pc:sldChg chg="modSp mod">
        <pc:chgData name="Moussaid Achraf" userId="03a2e7ce-53ea-4e25-be87-7ad6548d38bb" providerId="ADAL" clId="{EBA896E6-D0F0-4087-957E-672392955FA8}" dt="2024-01-19T02:07:39.368" v="0" actId="33524"/>
        <pc:sldMkLst>
          <pc:docMk/>
          <pc:sldMk cId="3148490375" sldId="302"/>
        </pc:sldMkLst>
        <pc:spChg chg="mod">
          <ac:chgData name="Moussaid Achraf" userId="03a2e7ce-53ea-4e25-be87-7ad6548d38bb" providerId="ADAL" clId="{EBA896E6-D0F0-4087-957E-672392955FA8}" dt="2024-01-19T02:07:39.368" v="0" actId="33524"/>
          <ac:spMkLst>
            <pc:docMk/>
            <pc:sldMk cId="3148490375" sldId="302"/>
            <ac:spMk id="3" creationId="{387605E9-74D8-4206-AD61-D946DA2A524E}"/>
          </ac:spMkLst>
        </pc:spChg>
      </pc:sldChg>
    </pc:docChg>
  </pc:docChgLst>
  <pc:docChgLst>
    <pc:chgData name="Jasmin François" userId="5242de8b-f3fb-4d86-a6ea-6781cc195252" providerId="ADAL" clId="{789353F3-B364-496E-BC81-0C7E7618B6DC}"/>
    <pc:docChg chg="custSel modSld">
      <pc:chgData name="Jasmin François" userId="5242de8b-f3fb-4d86-a6ea-6781cc195252" providerId="ADAL" clId="{789353F3-B364-496E-BC81-0C7E7618B6DC}" dt="2023-03-14T15:57:28.484" v="2" actId="313"/>
      <pc:docMkLst>
        <pc:docMk/>
      </pc:docMkLst>
      <pc:sldChg chg="modSp mod">
        <pc:chgData name="Jasmin François" userId="5242de8b-f3fb-4d86-a6ea-6781cc195252" providerId="ADAL" clId="{789353F3-B364-496E-BC81-0C7E7618B6DC}" dt="2023-03-14T15:57:26.432" v="1" actId="313"/>
        <pc:sldMkLst>
          <pc:docMk/>
          <pc:sldMk cId="3693905287" sldId="276"/>
        </pc:sldMkLst>
        <pc:spChg chg="mod">
          <ac:chgData name="Jasmin François" userId="5242de8b-f3fb-4d86-a6ea-6781cc195252" providerId="ADAL" clId="{789353F3-B364-496E-BC81-0C7E7618B6DC}" dt="2023-03-14T15:57:23.964" v="0" actId="313"/>
          <ac:spMkLst>
            <pc:docMk/>
            <pc:sldMk cId="3693905287" sldId="276"/>
            <ac:spMk id="6" creationId="{E68CC21D-F37B-43B5-95B9-BCDB84FEF7D2}"/>
          </ac:spMkLst>
        </pc:spChg>
        <pc:spChg chg="mod">
          <ac:chgData name="Jasmin François" userId="5242de8b-f3fb-4d86-a6ea-6781cc195252" providerId="ADAL" clId="{789353F3-B364-496E-BC81-0C7E7618B6DC}" dt="2023-03-14T15:57:26.432" v="1" actId="313"/>
          <ac:spMkLst>
            <pc:docMk/>
            <pc:sldMk cId="3693905287" sldId="276"/>
            <ac:spMk id="18" creationId="{56F41535-9F78-4CB4-BF31-4F4578020905}"/>
          </ac:spMkLst>
        </pc:spChg>
      </pc:sldChg>
      <pc:sldChg chg="modSp mod">
        <pc:chgData name="Jasmin François" userId="5242de8b-f3fb-4d86-a6ea-6781cc195252" providerId="ADAL" clId="{789353F3-B364-496E-BC81-0C7E7618B6DC}" dt="2023-03-14T15:57:28.484" v="2" actId="313"/>
        <pc:sldMkLst>
          <pc:docMk/>
          <pc:sldMk cId="2667632901" sldId="277"/>
        </pc:sldMkLst>
        <pc:spChg chg="mod">
          <ac:chgData name="Jasmin François" userId="5242de8b-f3fb-4d86-a6ea-6781cc195252" providerId="ADAL" clId="{789353F3-B364-496E-BC81-0C7E7618B6DC}" dt="2023-03-14T15:57:28.484" v="2" actId="313"/>
          <ac:spMkLst>
            <pc:docMk/>
            <pc:sldMk cId="2667632901" sldId="277"/>
            <ac:spMk id="5" creationId="{FD814080-6F03-40B9-8946-4CBCE2A0D8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2024-05-24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routing?view=aspnetcore-5.0#route-constraint-reference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 sz="4400"/>
              <a:t>Vues, routage, passage de données</a:t>
            </a:r>
            <a:endParaRPr lang="fr-CA" sz="44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Cours #9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Bien entendu, même si une </a:t>
            </a:r>
            <a:r>
              <a:rPr lang="fr-CA" b="1"/>
              <a:t>vue</a:t>
            </a:r>
            <a:r>
              <a:rPr lang="fr-CA"/>
              <a:t> est affectée par les instructions partagées d’un fichier </a:t>
            </a:r>
            <a:r>
              <a:rPr lang="fr-CA" b="1"/>
              <a:t>_ViewStart.cshtml</a:t>
            </a:r>
            <a:r>
              <a:rPr lang="fr-CA"/>
              <a:t>, on a toujours la possibilité de mettre une instruction dans la vue elle-même et c’est elle qui aura le </a:t>
            </a:r>
            <a:r>
              <a:rPr lang="fr-CA" b="1"/>
              <a:t>dernier mot ultime</a:t>
            </a:r>
            <a:r>
              <a:rPr lang="fr-CA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59C65-79C0-44E2-A0D2-F632DDF5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4" y="2876759"/>
            <a:ext cx="5916711" cy="187072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16D2D6-D055-4AEC-8254-65AB64D36FCC}"/>
              </a:ext>
            </a:extLst>
          </p:cNvPr>
          <p:cNvSpPr txBox="1"/>
          <p:nvPr/>
        </p:nvSpPr>
        <p:spPr>
          <a:xfrm>
            <a:off x="2885556" y="4905213"/>
            <a:ext cx="6593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Peu importe ce qui est spécifiée dans les fichiers </a:t>
            </a:r>
            <a:r>
              <a:rPr lang="fr-CA" b="1">
                <a:solidFill>
                  <a:srgbClr val="7F7FBB"/>
                </a:solidFill>
              </a:rPr>
              <a:t>_ViewStart.cshtml </a:t>
            </a:r>
            <a:r>
              <a:rPr lang="fr-CA">
                <a:solidFill>
                  <a:srgbClr val="7F7FBB"/>
                </a:solidFill>
              </a:rPr>
              <a:t>voisins de cette </a:t>
            </a:r>
            <a:r>
              <a:rPr lang="fr-CA" b="1">
                <a:solidFill>
                  <a:srgbClr val="7F7FBB"/>
                </a:solidFill>
              </a:rPr>
              <a:t>vue</a:t>
            </a:r>
            <a:r>
              <a:rPr lang="fr-CA">
                <a:solidFill>
                  <a:srgbClr val="7F7FBB"/>
                </a:solidFill>
              </a:rPr>
              <a:t>, c’est le </a:t>
            </a:r>
            <a:r>
              <a:rPr lang="fr-CA" b="1">
                <a:solidFill>
                  <a:srgbClr val="7F7FBB"/>
                </a:solidFill>
              </a:rPr>
              <a:t>Layout</a:t>
            </a:r>
            <a:r>
              <a:rPr lang="fr-CA">
                <a:solidFill>
                  <a:srgbClr val="7F7FBB"/>
                </a:solidFill>
              </a:rPr>
              <a:t> </a:t>
            </a:r>
            <a:r>
              <a:rPr lang="fr-CA">
                <a:solidFill>
                  <a:srgbClr val="C00000"/>
                </a:solidFill>
              </a:rPr>
              <a:t>"_ThisOnePlease" </a:t>
            </a:r>
            <a:r>
              <a:rPr lang="fr-CA">
                <a:solidFill>
                  <a:srgbClr val="7F7FBB"/>
                </a:solidFill>
              </a:rPr>
              <a:t>qui sera utilisé.</a:t>
            </a:r>
          </a:p>
        </p:txBody>
      </p:sp>
    </p:spTree>
    <p:extLst>
      <p:ext uri="{BB962C8B-B14F-4D97-AF65-F5344CB8AC3E}">
        <p14:creationId xmlns:p14="http://schemas.microsoft.com/office/powerpoint/2010/main" val="188905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_ViewImports.cshtml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/>
              <a:t> </a:t>
            </a:r>
            <a:r>
              <a:rPr lang="fr-CA" sz="2400" b="1"/>
              <a:t>_ViewImports.cshtml </a:t>
            </a:r>
            <a:r>
              <a:rPr lang="fr-CA" sz="2400"/>
              <a:t>: Exactement le même principe que </a:t>
            </a:r>
            <a:r>
              <a:rPr lang="fr-CA" sz="2400" b="1"/>
              <a:t>_ViewStart.cshtml</a:t>
            </a:r>
            <a:r>
              <a:rPr lang="fr-CA" sz="2400"/>
              <a:t>, mais pour les </a:t>
            </a:r>
            <a:r>
              <a:rPr lang="fr-CA" sz="2400">
                <a:solidFill>
                  <a:schemeClr val="tx1"/>
                </a:solidFill>
                <a:highlight>
                  <a:srgbClr val="FFFF00"/>
                </a:highlight>
              </a:rPr>
              <a:t>@directives</a:t>
            </a:r>
            <a:r>
              <a:rPr lang="fr-CA" sz="2400"/>
              <a:t>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5C6C31-8BBC-43A7-B886-418231C5D0AE}"/>
              </a:ext>
            </a:extLst>
          </p:cNvPr>
          <p:cNvSpPr txBox="1"/>
          <p:nvPr/>
        </p:nvSpPr>
        <p:spPr>
          <a:xfrm>
            <a:off x="838200" y="2061036"/>
            <a:ext cx="26302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 b="1">
                <a:solidFill>
                  <a:srgbClr val="7F7FBB"/>
                </a:solidFill>
              </a:rPr>
              <a:t>@using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 b="1">
                <a:solidFill>
                  <a:srgbClr val="7F7FBB"/>
                </a:solidFill>
              </a:rPr>
              <a:t>@model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@namespace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@addTagHelper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@removeTagHelper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@tagHelperPrefix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@inject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@inherits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E55EA-8105-46CC-8BB8-92D84C2E2F60}"/>
              </a:ext>
            </a:extLst>
          </p:cNvPr>
          <p:cNvSpPr txBox="1"/>
          <p:nvPr/>
        </p:nvSpPr>
        <p:spPr>
          <a:xfrm>
            <a:off x="838200" y="4627338"/>
            <a:ext cx="336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Nous ne connaissons pas la majorité de ces directives … pour le moment !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08C2DD-C57D-4875-BD09-477CFA07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535" y="2061037"/>
            <a:ext cx="3500273" cy="680608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A756A3-3F5D-40B6-A8AB-10A54099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87" y="2925178"/>
            <a:ext cx="3579521" cy="6780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CC5AFE8-549E-4E05-8926-13E62B69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000" y="4229335"/>
            <a:ext cx="3368040" cy="161143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13886F-BF1E-4A57-97B8-37ECD4E5F728}"/>
              </a:ext>
            </a:extLst>
          </p:cNvPr>
          <p:cNvSpPr txBox="1"/>
          <p:nvPr/>
        </p:nvSpPr>
        <p:spPr>
          <a:xfrm>
            <a:off x="9329928" y="2331723"/>
            <a:ext cx="2682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On va pouvoir retirer ces 2 directives et l’indiquer dans un fichier nommé « </a:t>
            </a:r>
            <a:r>
              <a:rPr lang="fr-CA" sz="1600" b="1">
                <a:solidFill>
                  <a:srgbClr val="7F7FBB"/>
                </a:solidFill>
              </a:rPr>
              <a:t>_ViewImports.cshtml </a:t>
            </a:r>
            <a:r>
              <a:rPr lang="fr-CA" sz="1600">
                <a:solidFill>
                  <a:srgbClr val="7F7FBB"/>
                </a:solidFill>
              </a:rPr>
              <a:t>»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EAC59A9-EF81-42FE-8CE7-A685D59C6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440" y="5459875"/>
            <a:ext cx="3184744" cy="51126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86CEEC7-E9C9-4FAA-A522-E69BCCCD1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441" y="4009449"/>
            <a:ext cx="3184743" cy="129981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</p:spTree>
    <p:extLst>
      <p:ext uri="{BB962C8B-B14F-4D97-AF65-F5344CB8AC3E}">
        <p14:creationId xmlns:p14="http://schemas.microsoft.com/office/powerpoint/2010/main" val="11506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9A74C-DE9A-4C95-A3CA-32C928A0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FA98B-3378-4EB0-B75C-E872C84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Layout</a:t>
            </a:r>
            <a:r>
              <a:rPr lang="fr-CA"/>
              <a:t> et </a:t>
            </a:r>
            <a:r>
              <a:rPr lang="fr-CA" b="1"/>
              <a:t>Vue </a:t>
            </a:r>
            <a:r>
              <a:rPr lang="fr-CA"/>
              <a:t>: limité</a:t>
            </a:r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endParaRPr lang="fr-CA" b="1"/>
          </a:p>
          <a:p>
            <a:pPr marL="0" indent="0">
              <a:buNone/>
            </a:pPr>
            <a:endParaRPr lang="fr-CA" b="1"/>
          </a:p>
          <a:p>
            <a:pPr lvl="1"/>
            <a:endParaRPr lang="fr-CA"/>
          </a:p>
          <a:p>
            <a:pPr lvl="1"/>
            <a:r>
              <a:rPr lang="fr-CA"/>
              <a:t> Comme c’est </a:t>
            </a:r>
            <a:r>
              <a:rPr lang="fr-CA" i="1"/>
              <a:t>embarrassant</a:t>
            </a:r>
            <a:r>
              <a:rPr lang="fr-CA"/>
              <a:t> ! On peut seulement insérer du code à un endroit dans le </a:t>
            </a:r>
            <a:r>
              <a:rPr lang="fr-CA" b="1"/>
              <a:t>Layout</a:t>
            </a:r>
            <a:r>
              <a:rPr lang="fr-CA"/>
              <a:t> à l’aide de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</a:t>
            </a:r>
            <a:r>
              <a:rPr lang="fr-CA">
                <a:solidFill>
                  <a:schemeClr val="tx1"/>
                </a:solidFill>
                <a:highlight>
                  <a:srgbClr val="C0C0C0"/>
                </a:highlight>
              </a:rPr>
              <a:t>RenderBody()</a:t>
            </a:r>
            <a:r>
              <a:rPr lang="fr-CA"/>
              <a:t>.</a:t>
            </a:r>
          </a:p>
          <a:p>
            <a:pPr lvl="1"/>
            <a:r>
              <a:rPr lang="fr-CA"/>
              <a:t> C’est maintenant que les </a:t>
            </a:r>
            <a:r>
              <a:rPr lang="fr-CA" b="1">
                <a:solidFill>
                  <a:srgbClr val="E351E7"/>
                </a:solidFill>
              </a:rPr>
              <a:t>sections</a:t>
            </a:r>
            <a:r>
              <a:rPr lang="fr-CA"/>
              <a:t> viennent à la rescousse.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B39C6A-246B-4F8B-A033-2F9CE920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6" y="2210135"/>
            <a:ext cx="3200591" cy="196711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131593-AC0F-4128-87E8-9CC01440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8" y="2571980"/>
            <a:ext cx="5039715" cy="124342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5403387-002B-445A-A1FE-73A0266CD194}"/>
              </a:ext>
            </a:extLst>
          </p:cNvPr>
          <p:cNvCxnSpPr>
            <a:cxnSpLocks/>
          </p:cNvCxnSpPr>
          <p:nvPr/>
        </p:nvCxnSpPr>
        <p:spPr>
          <a:xfrm>
            <a:off x="4785360" y="2885250"/>
            <a:ext cx="1652016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2DA807C-FE51-45C1-B535-A1609B8DBF60}"/>
              </a:ext>
            </a:extLst>
          </p:cNvPr>
          <p:cNvSpPr txBox="1"/>
          <p:nvPr/>
        </p:nvSpPr>
        <p:spPr>
          <a:xfrm>
            <a:off x="1805844" y="1651519"/>
            <a:ext cx="2535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_Layout.cshtml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le sous-dossier </a:t>
            </a:r>
            <a:r>
              <a:rPr lang="fr-CA" sz="1200" b="1">
                <a:solidFill>
                  <a:srgbClr val="E351E7"/>
                </a:solidFill>
              </a:rPr>
              <a:t>Shared</a:t>
            </a:r>
            <a:r>
              <a:rPr lang="fr-CA" sz="1200">
                <a:solidFill>
                  <a:srgbClr val="7F7FBB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4FE404D-E7A4-4569-ACE3-3F350D12BE4A}"/>
              </a:ext>
            </a:extLst>
          </p:cNvPr>
          <p:cNvSpPr txBox="1"/>
          <p:nvPr/>
        </p:nvSpPr>
        <p:spPr>
          <a:xfrm>
            <a:off x="7028686" y="2017982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un sous-dossier associé à un contrôleur)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1DF5B-46D5-48ED-A762-69654B2C1B48}"/>
              </a:ext>
            </a:extLst>
          </p:cNvPr>
          <p:cNvSpPr/>
          <p:nvPr/>
        </p:nvSpPr>
        <p:spPr>
          <a:xfrm>
            <a:off x="6211825" y="3359337"/>
            <a:ext cx="4925568" cy="426280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6926E44-9486-4AC9-8AF3-FF6E38B8D254}"/>
              </a:ext>
            </a:extLst>
          </p:cNvPr>
          <p:cNvCxnSpPr>
            <a:cxnSpLocks/>
          </p:cNvCxnSpPr>
          <p:nvPr/>
        </p:nvCxnSpPr>
        <p:spPr>
          <a:xfrm flipH="1">
            <a:off x="2481072" y="3543618"/>
            <a:ext cx="3557132" cy="0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8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19601E54-31BB-410B-855A-45851D6D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07" y="3263966"/>
            <a:ext cx="2997143" cy="30262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Les </a:t>
            </a:r>
            <a:r>
              <a:rPr lang="fr-CA" b="1"/>
              <a:t>sections</a:t>
            </a:r>
          </a:p>
          <a:p>
            <a:pPr lvl="1"/>
            <a:r>
              <a:rPr lang="fr-CA"/>
              <a:t> Dans le </a:t>
            </a:r>
            <a:r>
              <a:rPr lang="fr-CA" b="1"/>
              <a:t>Layout</a:t>
            </a:r>
            <a:r>
              <a:rPr lang="fr-CA"/>
              <a:t> de notre choix, on peut utiliser l’instruction </a:t>
            </a:r>
            <a:r>
              <a:rPr lang="fr-CA" b="1">
                <a:highlight>
                  <a:srgbClr val="FFFF00"/>
                </a:highlight>
              </a:rPr>
              <a:t>@</a:t>
            </a:r>
            <a:r>
              <a:rPr lang="fr-CA" b="1"/>
              <a:t>RenderSection() </a:t>
            </a:r>
            <a:r>
              <a:rPr lang="fr-CA"/>
              <a:t>pour offrir la possibilité aux vues d’insérer des blocs de code supplémentaires.</a:t>
            </a:r>
          </a:p>
          <a:p>
            <a:pPr lvl="1"/>
            <a:r>
              <a:rPr lang="fr-CA"/>
              <a:t> Cette instruction doit être insérée à l’endroit où l’on souhaite ajouter le bloc de code supplémentaire.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450BFD-6BA4-4A5D-BD9E-309094BFE8CC}"/>
              </a:ext>
            </a:extLst>
          </p:cNvPr>
          <p:cNvSpPr txBox="1"/>
          <p:nvPr/>
        </p:nvSpPr>
        <p:spPr>
          <a:xfrm>
            <a:off x="604498" y="3430594"/>
            <a:ext cx="50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RenderSection(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"nom_quelconque"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B241E5-6841-4FEF-9CD1-DBF65AFC47EE}"/>
              </a:ext>
            </a:extLst>
          </p:cNvPr>
          <p:cNvSpPr txBox="1"/>
          <p:nvPr/>
        </p:nvSpPr>
        <p:spPr>
          <a:xfrm>
            <a:off x="458691" y="4802155"/>
            <a:ext cx="55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RenderSection(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"formulaire"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419740-0405-4AF7-BA3D-E0B3410AC29A}"/>
              </a:ext>
            </a:extLst>
          </p:cNvPr>
          <p:cNvSpPr txBox="1"/>
          <p:nvPr/>
        </p:nvSpPr>
        <p:spPr>
          <a:xfrm>
            <a:off x="297458" y="4116374"/>
            <a:ext cx="5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On peut donner n’importe quel </a:t>
            </a:r>
            <a:r>
              <a:rPr lang="fr-CA" b="1">
                <a:solidFill>
                  <a:srgbClr val="7F7FBB"/>
                </a:solidFill>
              </a:rPr>
              <a:t>nom</a:t>
            </a:r>
            <a:r>
              <a:rPr lang="fr-CA">
                <a:solidFill>
                  <a:srgbClr val="7F7FBB"/>
                </a:solidFill>
              </a:rPr>
              <a:t> à notre section.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F83565-BA70-43F0-A658-A48AEA8B5D8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34438" y="4485706"/>
            <a:ext cx="404326" cy="367768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A5A1ED1-F51B-4E5A-960E-5AC107B569A2}"/>
              </a:ext>
            </a:extLst>
          </p:cNvPr>
          <p:cNvCxnSpPr>
            <a:cxnSpLocks/>
          </p:cNvCxnSpPr>
          <p:nvPr/>
        </p:nvCxnSpPr>
        <p:spPr>
          <a:xfrm flipV="1">
            <a:off x="3028216" y="3831758"/>
            <a:ext cx="410548" cy="31179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1D3D476-6F68-44F3-8E5B-CC5155AD19FE}"/>
              </a:ext>
            </a:extLst>
          </p:cNvPr>
          <p:cNvSpPr txBox="1"/>
          <p:nvPr/>
        </p:nvSpPr>
        <p:spPr>
          <a:xfrm>
            <a:off x="413657" y="5366878"/>
            <a:ext cx="547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Si on précise un deuxième argument qui est </a:t>
            </a:r>
            <a:r>
              <a:rPr lang="fr-CA" b="1" i="1">
                <a:solidFill>
                  <a:srgbClr val="7F7FBB"/>
                </a:solidFill>
              </a:rPr>
              <a:t>false</a:t>
            </a:r>
            <a:r>
              <a:rPr lang="fr-CA">
                <a:solidFill>
                  <a:srgbClr val="7F7FBB"/>
                </a:solidFill>
              </a:rPr>
              <a:t>, nous ne sommes pas obligés de « fournir un contenu » pour cette section dans les </a:t>
            </a:r>
            <a:r>
              <a:rPr lang="fr-CA" b="1">
                <a:solidFill>
                  <a:srgbClr val="7F7FBB"/>
                </a:solidFill>
              </a:rPr>
              <a:t>vues</a:t>
            </a:r>
            <a:r>
              <a:rPr lang="fr-CA">
                <a:solidFill>
                  <a:srgbClr val="7F7FBB"/>
                </a:solidFill>
              </a:rPr>
              <a:t>. (Exemple à venir)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B8F226C-4A06-4CDA-98F8-2117EF4B705C}"/>
              </a:ext>
            </a:extLst>
          </p:cNvPr>
          <p:cNvCxnSpPr>
            <a:cxnSpLocks/>
          </p:cNvCxnSpPr>
          <p:nvPr/>
        </p:nvCxnSpPr>
        <p:spPr>
          <a:xfrm flipV="1">
            <a:off x="4841466" y="5113286"/>
            <a:ext cx="321473" cy="305992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DD6D4C7-20A9-49F9-A1B3-F5D394CB5BD9}"/>
              </a:ext>
            </a:extLst>
          </p:cNvPr>
          <p:cNvSpPr txBox="1"/>
          <p:nvPr/>
        </p:nvSpPr>
        <p:spPr>
          <a:xfrm>
            <a:off x="7264014" y="2893431"/>
            <a:ext cx="25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F15B4B6-2180-43A2-983E-55A33C7B0DCC}"/>
              </a:ext>
            </a:extLst>
          </p:cNvPr>
          <p:cNvCxnSpPr>
            <a:cxnSpLocks/>
          </p:cNvCxnSpPr>
          <p:nvPr/>
        </p:nvCxnSpPr>
        <p:spPr>
          <a:xfrm>
            <a:off x="6364224" y="3945954"/>
            <a:ext cx="969264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E3360A1-20A7-41D0-ACCC-128FAE186698}"/>
              </a:ext>
            </a:extLst>
          </p:cNvPr>
          <p:cNvCxnSpPr>
            <a:cxnSpLocks/>
          </p:cNvCxnSpPr>
          <p:nvPr/>
        </p:nvCxnSpPr>
        <p:spPr>
          <a:xfrm>
            <a:off x="6364224" y="5512626"/>
            <a:ext cx="1588638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C9F437-B075-40D2-82E1-570738A6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" y="1544894"/>
            <a:ext cx="4343400" cy="438557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C2FAB9-268A-42AC-8225-CBAECD773FF4}"/>
              </a:ext>
            </a:extLst>
          </p:cNvPr>
          <p:cNvSpPr txBox="1"/>
          <p:nvPr/>
        </p:nvSpPr>
        <p:spPr>
          <a:xfrm>
            <a:off x="1134815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478F2EC-70D8-4656-9D16-BA7F5EDC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15" y="1543690"/>
            <a:ext cx="5099944" cy="38106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E83F24F-D523-4AEA-8F29-6685576946F4}"/>
              </a:ext>
            </a:extLst>
          </p:cNvPr>
          <p:cNvSpPr txBox="1"/>
          <p:nvPr/>
        </p:nvSpPr>
        <p:spPr>
          <a:xfrm>
            <a:off x="7112694" y="1125590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utilisant ce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ACB431C-E456-4A82-88FE-54348AFE1877}"/>
              </a:ext>
            </a:extLst>
          </p:cNvPr>
          <p:cNvCxnSpPr>
            <a:cxnSpLocks/>
          </p:cNvCxnSpPr>
          <p:nvPr/>
        </p:nvCxnSpPr>
        <p:spPr>
          <a:xfrm flipH="1">
            <a:off x="3584450" y="1973207"/>
            <a:ext cx="3249763" cy="2281801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CAE17-39A4-4228-9A63-EA1FD9D2366D}"/>
              </a:ext>
            </a:extLst>
          </p:cNvPr>
          <p:cNvSpPr/>
          <p:nvPr/>
        </p:nvSpPr>
        <p:spPr>
          <a:xfrm>
            <a:off x="6880087" y="1616842"/>
            <a:ext cx="4322064" cy="65227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44117-06B5-401A-9DE5-685673BA82E1}"/>
              </a:ext>
            </a:extLst>
          </p:cNvPr>
          <p:cNvSpPr/>
          <p:nvPr/>
        </p:nvSpPr>
        <p:spPr>
          <a:xfrm>
            <a:off x="6880087" y="2385254"/>
            <a:ext cx="4322064" cy="99333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A76A36-0F78-4C99-9A10-EBEC40CE85A2}"/>
              </a:ext>
            </a:extLst>
          </p:cNvPr>
          <p:cNvCxnSpPr>
            <a:cxnSpLocks/>
          </p:cNvCxnSpPr>
          <p:nvPr/>
        </p:nvCxnSpPr>
        <p:spPr>
          <a:xfrm flipH="1">
            <a:off x="4645153" y="2822448"/>
            <a:ext cx="2088034" cy="1886543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9DC57DA-9FB0-4846-AFD4-27F76C3A1A8E}"/>
              </a:ext>
            </a:extLst>
          </p:cNvPr>
          <p:cNvSpPr/>
          <p:nvPr/>
        </p:nvSpPr>
        <p:spPr>
          <a:xfrm>
            <a:off x="6862395" y="3449006"/>
            <a:ext cx="4322064" cy="1807148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B20FF43-CFA6-4762-B631-8F0CA809B35D}"/>
              </a:ext>
            </a:extLst>
          </p:cNvPr>
          <p:cNvCxnSpPr>
            <a:cxnSpLocks/>
          </p:cNvCxnSpPr>
          <p:nvPr/>
        </p:nvCxnSpPr>
        <p:spPr>
          <a:xfrm flipH="1" flipV="1">
            <a:off x="3803904" y="2560320"/>
            <a:ext cx="2901101" cy="1541665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5E048C9-B8CA-4EFB-AA4E-61F1558AAC13}"/>
              </a:ext>
            </a:extLst>
          </p:cNvPr>
          <p:cNvSpPr txBox="1"/>
          <p:nvPr/>
        </p:nvSpPr>
        <p:spPr>
          <a:xfrm>
            <a:off x="6096000" y="5491504"/>
            <a:ext cx="547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Comme on peut voir, on peut insérer du </a:t>
            </a:r>
            <a:r>
              <a:rPr lang="fr-CA" b="1">
                <a:solidFill>
                  <a:srgbClr val="7F7FBB"/>
                </a:solidFill>
              </a:rPr>
              <a:t>CSS</a:t>
            </a:r>
            <a:r>
              <a:rPr lang="fr-CA">
                <a:solidFill>
                  <a:srgbClr val="7F7FBB"/>
                </a:solidFill>
              </a:rPr>
              <a:t> dans le </a:t>
            </a:r>
            <a:r>
              <a:rPr lang="fr-CA" b="1">
                <a:solidFill>
                  <a:srgbClr val="7F7FBB"/>
                </a:solidFill>
              </a:rPr>
              <a:t>&lt;head&gt;</a:t>
            </a:r>
            <a:r>
              <a:rPr lang="fr-CA">
                <a:solidFill>
                  <a:srgbClr val="7F7FBB"/>
                </a:solidFill>
              </a:rPr>
              <a:t> avec </a:t>
            </a:r>
            <a:r>
              <a:rPr lang="fr-CA" b="1">
                <a:solidFill>
                  <a:srgbClr val="7F7FBB"/>
                </a:solidFill>
              </a:rPr>
              <a:t>&lt;style&gt; </a:t>
            </a:r>
            <a:r>
              <a:rPr lang="fr-CA">
                <a:solidFill>
                  <a:srgbClr val="7F7FBB"/>
                </a:solidFill>
              </a:rPr>
              <a:t>dans une </a:t>
            </a:r>
            <a:r>
              <a:rPr lang="fr-CA" b="1">
                <a:solidFill>
                  <a:srgbClr val="7F7FBB"/>
                </a:solidFill>
              </a:rPr>
              <a:t>section</a:t>
            </a:r>
            <a:r>
              <a:rPr lang="fr-CA">
                <a:solidFill>
                  <a:srgbClr val="7F7FBB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9696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2C5E37-516C-4F22-8ECD-5CA583BB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" y="1604649"/>
            <a:ext cx="5099944" cy="381063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690E5C-4EDE-4118-8FB5-0A09AD2D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93" y="1604649"/>
            <a:ext cx="6107197" cy="16673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7DD954-722D-4095-BD05-2D7927B10654}"/>
              </a:ext>
            </a:extLst>
          </p:cNvPr>
          <p:cNvSpPr txBox="1"/>
          <p:nvPr/>
        </p:nvSpPr>
        <p:spPr>
          <a:xfrm>
            <a:off x="5801293" y="3429000"/>
            <a:ext cx="61071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Si on résume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Le </a:t>
            </a:r>
            <a:r>
              <a:rPr lang="fr-CA" sz="1600" b="1">
                <a:solidFill>
                  <a:srgbClr val="7F7FBB"/>
                </a:solidFill>
              </a:rPr>
              <a:t>header</a:t>
            </a:r>
            <a:r>
              <a:rPr lang="fr-CA" sz="1600">
                <a:solidFill>
                  <a:srgbClr val="7F7FBB"/>
                </a:solidFill>
              </a:rPr>
              <a:t>, le </a:t>
            </a:r>
            <a:r>
              <a:rPr lang="fr-CA" sz="1600" b="1">
                <a:solidFill>
                  <a:srgbClr val="7F7FBB"/>
                </a:solidFill>
              </a:rPr>
              <a:t>footer</a:t>
            </a:r>
            <a:r>
              <a:rPr lang="fr-CA" sz="1600">
                <a:solidFill>
                  <a:srgbClr val="7F7FBB"/>
                </a:solidFill>
              </a:rPr>
              <a:t> et la </a:t>
            </a:r>
            <a:r>
              <a:rPr lang="fr-CA" sz="1600" b="1">
                <a:solidFill>
                  <a:srgbClr val="7F7FBB"/>
                </a:solidFill>
              </a:rPr>
              <a:t>structure de base HTML </a:t>
            </a:r>
            <a:r>
              <a:rPr lang="fr-CA" sz="1600">
                <a:solidFill>
                  <a:srgbClr val="7F7FBB"/>
                </a:solidFill>
              </a:rPr>
              <a:t> sont définis dans le </a:t>
            </a:r>
            <a:r>
              <a:rPr lang="fr-CA" sz="1600" b="1">
                <a:solidFill>
                  <a:srgbClr val="7F7FBB"/>
                </a:solidFill>
              </a:rPr>
              <a:t>Layout</a:t>
            </a:r>
            <a:r>
              <a:rPr lang="fr-CA" sz="1600">
                <a:solidFill>
                  <a:srgbClr val="7F7FBB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7F7FBB"/>
                </a:solidFill>
              </a:rPr>
              <a:t>Dans la </a:t>
            </a:r>
            <a:r>
              <a:rPr lang="fr-CA" sz="1600" b="1">
                <a:solidFill>
                  <a:srgbClr val="7F7FBB"/>
                </a:solidFill>
              </a:rPr>
              <a:t>vue</a:t>
            </a:r>
            <a:r>
              <a:rPr lang="fr-CA" sz="1600">
                <a:solidFill>
                  <a:srgbClr val="7F7FBB"/>
                </a:solidFill>
              </a:rPr>
              <a:t>, on a définit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Le contenu principal, associé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RenderBody()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La colonne de droite, associée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RenderSection("rightColumn")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sz="1600">
                <a:solidFill>
                  <a:srgbClr val="7F7FBB"/>
                </a:solidFill>
              </a:rPr>
              <a:t>Du </a:t>
            </a:r>
            <a:r>
              <a:rPr lang="fr-CA" sz="1600" b="1">
                <a:solidFill>
                  <a:srgbClr val="7F7FBB"/>
                </a:solidFill>
              </a:rPr>
              <a:t>CSS</a:t>
            </a:r>
            <a:r>
              <a:rPr lang="fr-CA" sz="1600">
                <a:solidFill>
                  <a:srgbClr val="7F7FBB"/>
                </a:solidFill>
              </a:rPr>
              <a:t> dans le </a:t>
            </a:r>
            <a:r>
              <a:rPr lang="fr-CA" sz="1600" b="1">
                <a:solidFill>
                  <a:srgbClr val="7F7FBB"/>
                </a:solidFill>
              </a:rPr>
              <a:t>&lt;head&gt;</a:t>
            </a:r>
            <a:r>
              <a:rPr lang="fr-CA" sz="1600">
                <a:solidFill>
                  <a:srgbClr val="7F7FBB"/>
                </a:solidFill>
              </a:rPr>
              <a:t>, associé à </a:t>
            </a:r>
            <a:r>
              <a:rPr lang="fr-CA" sz="1600" b="1">
                <a:solidFill>
                  <a:srgbClr val="7F7FBB"/>
                </a:solidFill>
                <a:highlight>
                  <a:srgbClr val="FFFF00"/>
                </a:highlight>
              </a:rPr>
              <a:t>@</a:t>
            </a:r>
            <a:r>
              <a:rPr lang="fr-CA" sz="1600" b="1">
                <a:solidFill>
                  <a:srgbClr val="7F7FBB"/>
                </a:solidFill>
              </a:rPr>
              <a:t>RenderSection("style")</a:t>
            </a:r>
          </a:p>
        </p:txBody>
      </p:sp>
    </p:spTree>
    <p:extLst>
      <p:ext uri="{BB962C8B-B14F-4D97-AF65-F5344CB8AC3E}">
        <p14:creationId xmlns:p14="http://schemas.microsoft.com/office/powerpoint/2010/main" val="316537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753337-A30E-460F-8DF8-638E4B5F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45" y="1599758"/>
            <a:ext cx="4851307" cy="159225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A67C50-0A5B-481C-B433-F8B60FF1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29" y="1599758"/>
            <a:ext cx="4343400" cy="438557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721AA2A-395D-4586-9287-2EB6B13EA23B}"/>
              </a:ext>
            </a:extLst>
          </p:cNvPr>
          <p:cNvSpPr txBox="1"/>
          <p:nvPr/>
        </p:nvSpPr>
        <p:spPr>
          <a:xfrm>
            <a:off x="1134815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Exemple de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9CD04E-4DEB-456E-8398-19AC226399B0}"/>
              </a:ext>
            </a:extLst>
          </p:cNvPr>
          <p:cNvSpPr txBox="1"/>
          <p:nvPr/>
        </p:nvSpPr>
        <p:spPr>
          <a:xfrm>
            <a:off x="7100502" y="117435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Autre vue utilisant ce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B0F46-8E07-462A-AAE0-CAF658EB4CF1}"/>
              </a:ext>
            </a:extLst>
          </p:cNvPr>
          <p:cNvSpPr/>
          <p:nvPr/>
        </p:nvSpPr>
        <p:spPr>
          <a:xfrm>
            <a:off x="6876288" y="1599758"/>
            <a:ext cx="4255008" cy="570418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10CE9-8753-4531-AF95-0B3C575636D5}"/>
              </a:ext>
            </a:extLst>
          </p:cNvPr>
          <p:cNvSpPr/>
          <p:nvPr/>
        </p:nvSpPr>
        <p:spPr>
          <a:xfrm>
            <a:off x="6876288" y="2250628"/>
            <a:ext cx="4255008" cy="919292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34EE20-37A4-4E93-AF57-F8FCA0064599}"/>
              </a:ext>
            </a:extLst>
          </p:cNvPr>
          <p:cNvCxnSpPr>
            <a:cxnSpLocks/>
          </p:cNvCxnSpPr>
          <p:nvPr/>
        </p:nvCxnSpPr>
        <p:spPr>
          <a:xfrm flipH="1">
            <a:off x="3552676" y="1888768"/>
            <a:ext cx="3216235" cy="2372336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AA00A67-EFBD-4165-BCE3-E458D2FBEFDB}"/>
              </a:ext>
            </a:extLst>
          </p:cNvPr>
          <p:cNvCxnSpPr>
            <a:cxnSpLocks/>
          </p:cNvCxnSpPr>
          <p:nvPr/>
        </p:nvCxnSpPr>
        <p:spPr>
          <a:xfrm flipH="1">
            <a:off x="4348353" y="2606375"/>
            <a:ext cx="2403794" cy="2111929"/>
          </a:xfrm>
          <a:prstGeom prst="straightConnector1">
            <a:avLst/>
          </a:prstGeom>
          <a:ln w="57150">
            <a:solidFill>
              <a:srgbClr val="E351E7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5678E8A-3CD0-48B5-924E-20F3FFF0E393}"/>
              </a:ext>
            </a:extLst>
          </p:cNvPr>
          <p:cNvSpPr txBox="1"/>
          <p:nvPr/>
        </p:nvSpPr>
        <p:spPr>
          <a:xfrm>
            <a:off x="6266813" y="3469377"/>
            <a:ext cx="4931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F7FBB"/>
                </a:solidFill>
              </a:rPr>
              <a:t>On remarque que la section « </a:t>
            </a:r>
            <a:r>
              <a:rPr lang="fr-CA" b="1" dirty="0">
                <a:solidFill>
                  <a:srgbClr val="7F7FBB"/>
                </a:solidFill>
              </a:rPr>
              <a:t>style</a:t>
            </a:r>
            <a:r>
              <a:rPr lang="fr-CA" dirty="0">
                <a:solidFill>
                  <a:srgbClr val="7F7FBB"/>
                </a:solidFill>
              </a:rPr>
              <a:t> » n’a pas été définie, mais comme elle n’est pas obligatoire, ça ne pose aucun souci.</a:t>
            </a:r>
          </a:p>
          <a:p>
            <a:endParaRPr lang="fr-CA" dirty="0">
              <a:solidFill>
                <a:srgbClr val="7F7FBB"/>
              </a:solidFill>
            </a:endParaRPr>
          </a:p>
          <a:p>
            <a:r>
              <a:rPr lang="fr-CA" dirty="0">
                <a:solidFill>
                  <a:srgbClr val="7F7FBB"/>
                </a:solidFill>
              </a:rPr>
              <a:t>Par contre, si la section « </a:t>
            </a:r>
            <a:r>
              <a:rPr lang="fr-CA" b="1" dirty="0" err="1">
                <a:solidFill>
                  <a:srgbClr val="7F7FBB"/>
                </a:solidFill>
              </a:rPr>
              <a:t>rightColumn</a:t>
            </a:r>
            <a:r>
              <a:rPr lang="fr-CA" b="1" dirty="0">
                <a:solidFill>
                  <a:srgbClr val="7F7FBB"/>
                </a:solidFill>
              </a:rPr>
              <a:t> </a:t>
            </a:r>
            <a:r>
              <a:rPr lang="fr-CA" dirty="0">
                <a:solidFill>
                  <a:srgbClr val="7F7FBB"/>
                </a:solidFill>
              </a:rPr>
              <a:t>» n’avait pas été définie dans cette vue, </a:t>
            </a:r>
            <a:r>
              <a:rPr lang="fr-CA" dirty="0">
                <a:solidFill>
                  <a:srgbClr val="E351E7"/>
                </a:solidFill>
              </a:rPr>
              <a:t>une </a:t>
            </a:r>
            <a:r>
              <a:rPr lang="fr-CA" b="1" dirty="0">
                <a:solidFill>
                  <a:srgbClr val="E351E7"/>
                </a:solidFill>
              </a:rPr>
              <a:t>exception</a:t>
            </a:r>
            <a:r>
              <a:rPr lang="fr-CA" dirty="0">
                <a:solidFill>
                  <a:srgbClr val="E351E7"/>
                </a:solidFill>
              </a:rPr>
              <a:t> aurait été lancée</a:t>
            </a:r>
            <a:r>
              <a:rPr lang="fr-CA" dirty="0">
                <a:solidFill>
                  <a:srgbClr val="7F7FBB"/>
                </a:solidFill>
              </a:rPr>
              <a:t> à l’exécution de l’application Web !</a:t>
            </a:r>
          </a:p>
        </p:txBody>
      </p:sp>
    </p:spTree>
    <p:extLst>
      <p:ext uri="{BB962C8B-B14F-4D97-AF65-F5344CB8AC3E}">
        <p14:creationId xmlns:p14="http://schemas.microsoft.com/office/powerpoint/2010/main" val="79739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4C0328-C719-4FC2-BDF8-6A0BE606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Disons que la section « 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/>
              <a:t> » devient facultative 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90DEEA-9155-497B-9E73-7E2FAC2C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2" y="2029967"/>
            <a:ext cx="5184025" cy="393836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34ABFFC-EBCA-40B2-B2E3-38661459E083}"/>
              </a:ext>
            </a:extLst>
          </p:cNvPr>
          <p:cNvSpPr txBox="1"/>
          <p:nvPr/>
        </p:nvSpPr>
        <p:spPr>
          <a:xfrm>
            <a:off x="1628591" y="1636672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D02D2D-CD4A-4EB7-86DC-2076D987558F}"/>
              </a:ext>
            </a:extLst>
          </p:cNvPr>
          <p:cNvSpPr txBox="1"/>
          <p:nvPr/>
        </p:nvSpPr>
        <p:spPr>
          <a:xfrm>
            <a:off x="6918960" y="2006004"/>
            <a:ext cx="4693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Ce serait bien de pouvoir modifier ce </a:t>
            </a:r>
            <a:r>
              <a:rPr lang="fr-CA" b="1">
                <a:solidFill>
                  <a:srgbClr val="DDAB5B"/>
                </a:solidFill>
              </a:rPr>
              <a:t>.col-6 </a:t>
            </a:r>
            <a:r>
              <a:rPr lang="fr-CA">
                <a:solidFill>
                  <a:srgbClr val="7F7FBB"/>
                </a:solidFill>
              </a:rPr>
              <a:t>pour un </a:t>
            </a:r>
            <a:r>
              <a:rPr lang="fr-CA" b="1">
                <a:solidFill>
                  <a:srgbClr val="DDAB5B"/>
                </a:solidFill>
              </a:rPr>
              <a:t>.col </a:t>
            </a:r>
            <a:r>
              <a:rPr lang="fr-CA">
                <a:solidFill>
                  <a:srgbClr val="7F7FBB"/>
                </a:solidFill>
              </a:rPr>
              <a:t>ou un </a:t>
            </a:r>
            <a:r>
              <a:rPr lang="fr-CA" b="1">
                <a:solidFill>
                  <a:srgbClr val="DDAB5B"/>
                </a:solidFill>
              </a:rPr>
              <a:t>.col-12 </a:t>
            </a:r>
            <a:r>
              <a:rPr lang="fr-CA">
                <a:solidFill>
                  <a:srgbClr val="7F7FBB"/>
                </a:solidFill>
              </a:rPr>
              <a:t>si jamais « </a:t>
            </a:r>
            <a:r>
              <a:rPr lang="fr-CA" b="1">
                <a:solidFill>
                  <a:srgbClr val="C00000"/>
                </a:solidFill>
              </a:rPr>
              <a:t>rightColumn </a:t>
            </a:r>
            <a:r>
              <a:rPr lang="fr-CA">
                <a:solidFill>
                  <a:srgbClr val="7F7FBB"/>
                </a:solidFill>
              </a:rPr>
              <a:t>» n’a pas été définie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7F7FBB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Il faudrait également faire disparaître ce div si « </a:t>
            </a:r>
            <a:r>
              <a:rPr lang="fr-CA" b="1">
                <a:solidFill>
                  <a:srgbClr val="C00000"/>
                </a:solidFill>
              </a:rPr>
              <a:t>rightColumn </a:t>
            </a:r>
            <a:r>
              <a:rPr lang="fr-CA">
                <a:solidFill>
                  <a:srgbClr val="7F7FBB"/>
                </a:solidFill>
              </a:rPr>
              <a:t>» est vide…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7F7FBB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Il est possible de le faire ! Il faut utiliser la méthode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"nom_section"</a:t>
            </a:r>
            <a:r>
              <a:rPr lang="fr-CA" b="1">
                <a:solidFill>
                  <a:srgbClr val="7F7FBB"/>
                </a:solidFill>
              </a:rPr>
              <a:t>) </a:t>
            </a:r>
            <a:r>
              <a:rPr lang="fr-CA">
                <a:solidFill>
                  <a:srgbClr val="7F7FBB"/>
                </a:solidFill>
              </a:rPr>
              <a:t>dans le Layout.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461B4E9-AF84-43C8-82D7-59D2286C8CB6}"/>
              </a:ext>
            </a:extLst>
          </p:cNvPr>
          <p:cNvCxnSpPr>
            <a:cxnSpLocks/>
          </p:cNvCxnSpPr>
          <p:nvPr/>
        </p:nvCxnSpPr>
        <p:spPr>
          <a:xfrm flipH="1">
            <a:off x="3755136" y="2343048"/>
            <a:ext cx="3041905" cy="930504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FEE230D-23DE-4E3D-8C52-F0227F420F24}"/>
              </a:ext>
            </a:extLst>
          </p:cNvPr>
          <p:cNvCxnSpPr>
            <a:cxnSpLocks/>
          </p:cNvCxnSpPr>
          <p:nvPr/>
        </p:nvCxnSpPr>
        <p:spPr>
          <a:xfrm flipH="1">
            <a:off x="5693664" y="3352800"/>
            <a:ext cx="1103378" cy="62238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2546A-B3DF-49F7-95ED-E8E19B3D83F3}"/>
              </a:ext>
            </a:extLst>
          </p:cNvPr>
          <p:cNvSpPr/>
          <p:nvPr/>
        </p:nvSpPr>
        <p:spPr>
          <a:xfrm>
            <a:off x="1628591" y="3999150"/>
            <a:ext cx="4223569" cy="755730"/>
          </a:xfrm>
          <a:prstGeom prst="rect">
            <a:avLst/>
          </a:prstGeom>
          <a:noFill/>
          <a:ln w="1905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632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Méthode </a:t>
            </a:r>
            <a:r>
              <a:rPr lang="fr-CA" b="1" dirty="0" err="1"/>
              <a:t>isSectionDefined</a:t>
            </a:r>
            <a:r>
              <a:rPr lang="fr-CA" b="1" dirty="0"/>
              <a:t>(</a:t>
            </a:r>
            <a:r>
              <a:rPr lang="fr-CA" b="1" dirty="0">
                <a:solidFill>
                  <a:srgbClr val="C00000"/>
                </a:solidFill>
              </a:rPr>
              <a:t>"</a:t>
            </a:r>
            <a:r>
              <a:rPr lang="fr-CA" b="1" dirty="0" err="1">
                <a:solidFill>
                  <a:srgbClr val="C00000"/>
                </a:solidFill>
              </a:rPr>
              <a:t>nom_section</a:t>
            </a:r>
            <a:r>
              <a:rPr lang="fr-CA" b="1" dirty="0">
                <a:solidFill>
                  <a:srgbClr val="C00000"/>
                </a:solidFill>
              </a:rPr>
              <a:t>"</a:t>
            </a:r>
            <a:r>
              <a:rPr lang="fr-CA" b="1" dirty="0"/>
              <a:t>)</a:t>
            </a:r>
          </a:p>
          <a:p>
            <a:pPr lvl="1"/>
            <a:r>
              <a:rPr lang="fr-CA" dirty="0"/>
              <a:t> Retourne </a:t>
            </a:r>
            <a:r>
              <a:rPr lang="fr-CA" b="1" dirty="0" err="1">
                <a:solidFill>
                  <a:srgbClr val="E351E7"/>
                </a:solidFill>
              </a:rPr>
              <a:t>true</a:t>
            </a:r>
            <a:r>
              <a:rPr lang="fr-CA" dirty="0"/>
              <a:t> si elle est définie dans la </a:t>
            </a:r>
            <a:r>
              <a:rPr lang="fr-CA" b="1" dirty="0"/>
              <a:t>vue</a:t>
            </a:r>
            <a:r>
              <a:rPr lang="fr-CA" dirty="0"/>
              <a:t>, retourne </a:t>
            </a:r>
            <a:r>
              <a:rPr lang="fr-CA" b="1" dirty="0">
                <a:solidFill>
                  <a:srgbClr val="E351E7"/>
                </a:solidFill>
              </a:rPr>
              <a:t>false</a:t>
            </a:r>
            <a:r>
              <a:rPr lang="fr-CA" dirty="0"/>
              <a:t> sinon.</a:t>
            </a:r>
          </a:p>
          <a:p>
            <a:pPr lvl="1"/>
            <a:r>
              <a:rPr lang="fr-CA" dirty="0"/>
              <a:t> Cette méthode est à utiliser dans le </a:t>
            </a:r>
            <a:r>
              <a:rPr lang="fr-CA" b="1" dirty="0" err="1"/>
              <a:t>Layout</a:t>
            </a:r>
            <a:r>
              <a:rPr lang="fr-CA" dirty="0"/>
              <a:t>, pour modifier l’affichage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A09AB7-0217-445A-AC83-AFC6EBFC8D6E}"/>
              </a:ext>
            </a:extLst>
          </p:cNvPr>
          <p:cNvSpPr txBox="1"/>
          <p:nvPr/>
        </p:nvSpPr>
        <p:spPr>
          <a:xfrm>
            <a:off x="1075858" y="240741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684CF4-7C85-4288-8CEB-05B9CDD2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7" y="2839593"/>
            <a:ext cx="5384256" cy="162711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C88F85-84C8-4EFA-9EFB-E7078620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21" y="2757820"/>
            <a:ext cx="4602136" cy="16849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736CF17-E3A9-4294-9C9B-5E3DA085D6F5}"/>
              </a:ext>
            </a:extLst>
          </p:cNvPr>
          <p:cNvSpPr txBox="1"/>
          <p:nvPr/>
        </p:nvSpPr>
        <p:spPr>
          <a:xfrm>
            <a:off x="7441115" y="2388488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A : 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 b="1">
                <a:solidFill>
                  <a:srgbClr val="7F7FBB"/>
                </a:solidFill>
              </a:rPr>
              <a:t> définie</a:t>
            </a:r>
            <a:endParaRPr lang="fr-CA" sz="1200">
              <a:solidFill>
                <a:srgbClr val="7F7FB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43E705A-F187-4B5F-93F3-C138009E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18" y="5017626"/>
            <a:ext cx="4602137" cy="67999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25FD5E-B467-475F-B70E-88C282E32B9B}"/>
              </a:ext>
            </a:extLst>
          </p:cNvPr>
          <p:cNvSpPr txBox="1"/>
          <p:nvPr/>
        </p:nvSpPr>
        <p:spPr>
          <a:xfrm>
            <a:off x="7452872" y="4651369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B : </a:t>
            </a:r>
            <a:r>
              <a:rPr lang="fr-CA" b="1">
                <a:solidFill>
                  <a:srgbClr val="C00000"/>
                </a:solidFill>
              </a:rPr>
              <a:t>rightColumn</a:t>
            </a:r>
            <a:r>
              <a:rPr lang="fr-CA" b="1">
                <a:solidFill>
                  <a:srgbClr val="7F7FBB"/>
                </a:solidFill>
              </a:rPr>
              <a:t> non définie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317F70-953E-4A15-8B7D-6AA2F30F15F5}"/>
              </a:ext>
            </a:extLst>
          </p:cNvPr>
          <p:cNvSpPr txBox="1"/>
          <p:nvPr/>
        </p:nvSpPr>
        <p:spPr>
          <a:xfrm>
            <a:off x="388657" y="4586886"/>
            <a:ext cx="538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7F7FBB"/>
                </a:solidFill>
              </a:rPr>
              <a:t>Remarquez que la méthode i</a:t>
            </a:r>
            <a:r>
              <a:rPr lang="fr-CA" b="1">
                <a:solidFill>
                  <a:srgbClr val="7F7FBB"/>
                </a:solidFill>
              </a:rPr>
              <a:t>sSectionDefined</a:t>
            </a:r>
            <a:r>
              <a:rPr lang="fr-CA">
                <a:solidFill>
                  <a:srgbClr val="7F7FBB"/>
                </a:solidFill>
              </a:rPr>
              <a:t> a été glissée dans une </a:t>
            </a:r>
            <a:r>
              <a:rPr lang="fr-CA" b="1">
                <a:solidFill>
                  <a:srgbClr val="7F7FBB"/>
                </a:solidFill>
              </a:rPr>
              <a:t>condition ternaire</a:t>
            </a:r>
            <a:r>
              <a:rPr lang="fr-CA">
                <a:solidFill>
                  <a:srgbClr val="7F7FBB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b="1">
                <a:solidFill>
                  <a:srgbClr val="7F7FBB"/>
                </a:solidFill>
              </a:rPr>
              <a:t>Vue A</a:t>
            </a:r>
            <a:r>
              <a:rPr lang="fr-CA">
                <a:solidFill>
                  <a:srgbClr val="7F7FBB"/>
                </a:solidFill>
              </a:rPr>
              <a:t> :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"rightColumn"</a:t>
            </a:r>
            <a:r>
              <a:rPr lang="fr-CA" b="1">
                <a:solidFill>
                  <a:srgbClr val="7F7FBB"/>
                </a:solidFill>
              </a:rPr>
              <a:t>) </a:t>
            </a:r>
            <a:r>
              <a:rPr lang="fr-CA">
                <a:solidFill>
                  <a:srgbClr val="7F7FBB"/>
                </a:solidFill>
              </a:rPr>
              <a:t>-&gt; </a:t>
            </a:r>
            <a:r>
              <a:rPr lang="fr-CA" b="1">
                <a:solidFill>
                  <a:srgbClr val="E351E7"/>
                </a:solidFill>
              </a:rPr>
              <a:t>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7F7FBB"/>
                </a:solidFill>
              </a:rPr>
              <a:t> On aura donc </a:t>
            </a:r>
            <a:r>
              <a:rPr lang="fr-CA">
                <a:solidFill>
                  <a:srgbClr val="FF0000"/>
                </a:solidFill>
              </a:rPr>
              <a:t>class</a:t>
            </a:r>
            <a:r>
              <a:rPr lang="fr-CA">
                <a:solidFill>
                  <a:srgbClr val="7F7FBB"/>
                </a:solidFill>
              </a:rPr>
              <a:t>="col-6"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b="1">
                <a:solidFill>
                  <a:srgbClr val="7F7FBB"/>
                </a:solidFill>
              </a:rPr>
              <a:t>Vue B</a:t>
            </a:r>
            <a:r>
              <a:rPr lang="fr-CA">
                <a:solidFill>
                  <a:srgbClr val="7F7FBB"/>
                </a:solidFill>
              </a:rPr>
              <a:t> : </a:t>
            </a:r>
            <a:r>
              <a:rPr lang="fr-CA" b="1">
                <a:solidFill>
                  <a:srgbClr val="7F7FBB"/>
                </a:solidFill>
              </a:rPr>
              <a:t>isSectionDefined(</a:t>
            </a:r>
            <a:r>
              <a:rPr lang="fr-CA" b="1">
                <a:solidFill>
                  <a:srgbClr val="C00000"/>
                </a:solidFill>
              </a:rPr>
              <a:t>"rightColumn"</a:t>
            </a:r>
            <a:r>
              <a:rPr lang="fr-CA" b="1">
                <a:solidFill>
                  <a:srgbClr val="7F7FBB"/>
                </a:solidFill>
              </a:rPr>
              <a:t>)</a:t>
            </a:r>
            <a:r>
              <a:rPr lang="fr-CA">
                <a:solidFill>
                  <a:srgbClr val="7F7FBB"/>
                </a:solidFill>
              </a:rPr>
              <a:t> -&gt; </a:t>
            </a:r>
            <a:r>
              <a:rPr lang="fr-CA" b="1">
                <a:solidFill>
                  <a:srgbClr val="E351E7"/>
                </a:solidFill>
              </a:rPr>
              <a:t>False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>
                <a:solidFill>
                  <a:srgbClr val="7F7FBB"/>
                </a:solidFill>
              </a:rPr>
              <a:t>On aura donc </a:t>
            </a:r>
            <a:r>
              <a:rPr lang="fr-CA">
                <a:solidFill>
                  <a:srgbClr val="FF0000"/>
                </a:solidFill>
              </a:rPr>
              <a:t>class</a:t>
            </a:r>
            <a:r>
              <a:rPr lang="fr-CA">
                <a:solidFill>
                  <a:srgbClr val="7F7FBB"/>
                </a:solidFill>
              </a:rPr>
              <a:t>="col-12"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64F29D9-9208-47DB-ADA5-A485E378EA49}"/>
              </a:ext>
            </a:extLst>
          </p:cNvPr>
          <p:cNvCxnSpPr>
            <a:cxnSpLocks/>
          </p:cNvCxnSpPr>
          <p:nvPr/>
        </p:nvCxnSpPr>
        <p:spPr>
          <a:xfrm flipH="1">
            <a:off x="2941866" y="2552026"/>
            <a:ext cx="1491997" cy="575134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5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779A-C5AB-4BB5-A39F-24FAB82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A9CCC-87AC-47FD-80D6-A36F682A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 </a:t>
            </a:r>
            <a:r>
              <a:rPr lang="fr-CA" b="1"/>
              <a:t>isSectionDefined(</a:t>
            </a:r>
            <a:r>
              <a:rPr lang="fr-CA" b="1">
                <a:solidFill>
                  <a:srgbClr val="C00000"/>
                </a:solidFill>
              </a:rPr>
              <a:t>"nom_section"</a:t>
            </a:r>
            <a:r>
              <a:rPr lang="fr-CA" b="1"/>
              <a:t>)</a:t>
            </a:r>
          </a:p>
          <a:p>
            <a:pPr lvl="1"/>
            <a:r>
              <a:rPr lang="fr-CA"/>
              <a:t> On en profite aussi pour faire disparaître la colonne qui contient la section optionnelle si jamais elle n’est pas définie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4C16B-82D1-497B-B9DD-4F209783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73" y="3017520"/>
            <a:ext cx="7521433" cy="295608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C90EC9-3DC3-4D80-9265-EB7DBC86A2CF}"/>
              </a:ext>
            </a:extLst>
          </p:cNvPr>
          <p:cNvSpPr txBox="1"/>
          <p:nvPr/>
        </p:nvSpPr>
        <p:spPr>
          <a:xfrm>
            <a:off x="4160434" y="2629493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du layout</a:t>
            </a:r>
            <a:endParaRPr lang="fr-CA" sz="1200">
              <a:solidFill>
                <a:srgbClr val="7F7FBB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13842ED-B4CD-46C4-83C2-82371E455E5D}"/>
              </a:ext>
            </a:extLst>
          </p:cNvPr>
          <p:cNvCxnSpPr>
            <a:cxnSpLocks/>
          </p:cNvCxnSpPr>
          <p:nvPr/>
        </p:nvCxnSpPr>
        <p:spPr>
          <a:xfrm flipH="1">
            <a:off x="6703099" y="4246680"/>
            <a:ext cx="1471637" cy="0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>
                <a:solidFill>
                  <a:srgbClr val="7F7FBB"/>
                </a:solidFill>
              </a:rPr>
              <a:t> Outils pour nos vues</a:t>
            </a:r>
          </a:p>
          <a:p>
            <a:pPr lvl="1"/>
            <a:r>
              <a:rPr lang="fr-CA">
                <a:solidFill>
                  <a:srgbClr val="7F7FBB"/>
                </a:solidFill>
              </a:rPr>
              <a:t> ViewStart et ViewImports</a:t>
            </a:r>
          </a:p>
          <a:p>
            <a:pPr lvl="1"/>
            <a:r>
              <a:rPr lang="fr-CA">
                <a:solidFill>
                  <a:srgbClr val="7F7FBB"/>
                </a:solidFill>
              </a:rPr>
              <a:t> Sections</a:t>
            </a:r>
          </a:p>
          <a:p>
            <a:r>
              <a:rPr lang="fr-CA">
                <a:solidFill>
                  <a:srgbClr val="8197B6"/>
                </a:solidFill>
              </a:rPr>
              <a:t> Routage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Centralisé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 Par attribut</a:t>
            </a:r>
          </a:p>
          <a:p>
            <a:r>
              <a:rPr lang="fr-CA">
                <a:solidFill>
                  <a:srgbClr val="81ADB6"/>
                </a:solidFill>
              </a:rPr>
              <a:t> Passage de données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ViewData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ViewBag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 ViewModel</a:t>
            </a:r>
          </a:p>
        </p:txBody>
      </p:sp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Rappel : </a:t>
            </a:r>
            <a:r>
              <a:rPr lang="fr-CA" b="1" dirty="0"/>
              <a:t>Routage centralisé </a:t>
            </a:r>
            <a:r>
              <a:rPr lang="fr-CA" dirty="0"/>
              <a:t>de notre application Web</a:t>
            </a:r>
          </a:p>
          <a:p>
            <a:pPr lvl="1"/>
            <a:r>
              <a:rPr lang="fr-CA" dirty="0"/>
              <a:t> Pour le moment, quand on envoie une </a:t>
            </a:r>
            <a:r>
              <a:rPr lang="fr-CA" b="1" dirty="0"/>
              <a:t>requête</a:t>
            </a:r>
            <a:r>
              <a:rPr lang="fr-CA" dirty="0"/>
              <a:t> à notre application, le fonctionnement est tel quel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69F677-481D-416E-88B3-A55D5E21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185" y="4426435"/>
            <a:ext cx="5388520" cy="136626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8CC21D-F37B-43B5-95B9-BCDB84FEF7D2}"/>
              </a:ext>
            </a:extLst>
          </p:cNvPr>
          <p:cNvSpPr txBox="1"/>
          <p:nvPr/>
        </p:nvSpPr>
        <p:spPr>
          <a:xfrm>
            <a:off x="7196931" y="4057103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8197B6"/>
                </a:solidFill>
              </a:rPr>
              <a:t>Extrait de 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endParaRPr lang="fr-CA" sz="1200" dirty="0">
              <a:solidFill>
                <a:srgbClr val="8197B6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3E03C-26D3-464B-8723-ECC49E0C09D0}"/>
              </a:ext>
            </a:extLst>
          </p:cNvPr>
          <p:cNvSpPr txBox="1"/>
          <p:nvPr/>
        </p:nvSpPr>
        <p:spPr>
          <a:xfrm>
            <a:off x="1597152" y="2576822"/>
            <a:ext cx="854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localhost:5243/Home/Index/2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59171E-101A-4B2B-B0ED-2045BA51E0AC}"/>
              </a:ext>
            </a:extLst>
          </p:cNvPr>
          <p:cNvSpPr txBox="1"/>
          <p:nvPr/>
        </p:nvSpPr>
        <p:spPr>
          <a:xfrm>
            <a:off x="3343337" y="3444540"/>
            <a:ext cx="195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Contrôleur</a:t>
            </a:r>
            <a:r>
              <a:rPr lang="fr-CA" sz="1600">
                <a:solidFill>
                  <a:srgbClr val="8197B6"/>
                </a:solidFill>
              </a:rPr>
              <a:t> à utiliser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897B0A-F112-45F6-A43C-C0823F83CB02}"/>
              </a:ext>
            </a:extLst>
          </p:cNvPr>
          <p:cNvSpPr txBox="1"/>
          <p:nvPr/>
        </p:nvSpPr>
        <p:spPr>
          <a:xfrm>
            <a:off x="5383454" y="3446569"/>
            <a:ext cx="166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Action</a:t>
            </a:r>
            <a:r>
              <a:rPr lang="fr-CA" sz="1600">
                <a:solidFill>
                  <a:srgbClr val="8197B6"/>
                </a:solidFill>
              </a:rPr>
              <a:t> à utiliser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19A065-31BF-4CAE-9A9E-EA915E77370E}"/>
              </a:ext>
            </a:extLst>
          </p:cNvPr>
          <p:cNvSpPr txBox="1"/>
          <p:nvPr/>
        </p:nvSpPr>
        <p:spPr>
          <a:xfrm>
            <a:off x="7342951" y="3433933"/>
            <a:ext cx="346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Id </a:t>
            </a:r>
            <a:r>
              <a:rPr lang="fr-CA" sz="1600">
                <a:solidFill>
                  <a:srgbClr val="8197B6"/>
                </a:solidFill>
              </a:rPr>
              <a:t>servant de paramètre (optionnel)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A7FDD49-290E-455B-94A8-D734BF738F3F}"/>
              </a:ext>
            </a:extLst>
          </p:cNvPr>
          <p:cNvCxnSpPr>
            <a:cxnSpLocks/>
          </p:cNvCxnSpPr>
          <p:nvPr/>
        </p:nvCxnSpPr>
        <p:spPr>
          <a:xfrm flipV="1">
            <a:off x="4590288" y="2895600"/>
            <a:ext cx="1505712" cy="59131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4C9A908-7FFC-47E8-B1BE-90D00366E733}"/>
              </a:ext>
            </a:extLst>
          </p:cNvPr>
          <p:cNvCxnSpPr>
            <a:cxnSpLocks/>
          </p:cNvCxnSpPr>
          <p:nvPr/>
        </p:nvCxnSpPr>
        <p:spPr>
          <a:xfrm flipV="1">
            <a:off x="6086857" y="2904025"/>
            <a:ext cx="768095" cy="54051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81C504-0738-4A2F-8706-34C16E9642D8}"/>
              </a:ext>
            </a:extLst>
          </p:cNvPr>
          <p:cNvCxnSpPr>
            <a:cxnSpLocks/>
          </p:cNvCxnSpPr>
          <p:nvPr/>
        </p:nvCxnSpPr>
        <p:spPr>
          <a:xfrm flipH="1" flipV="1">
            <a:off x="7655054" y="2894994"/>
            <a:ext cx="306322" cy="53400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6F41535-9F78-4CB4-BF31-4F4578020905}"/>
              </a:ext>
            </a:extLst>
          </p:cNvPr>
          <p:cNvSpPr txBox="1"/>
          <p:nvPr/>
        </p:nvSpPr>
        <p:spPr>
          <a:xfrm>
            <a:off x="301796" y="4178586"/>
            <a:ext cx="571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Les </a:t>
            </a:r>
            <a:r>
              <a:rPr lang="fr-CA" b="1" dirty="0">
                <a:solidFill>
                  <a:srgbClr val="8197B6"/>
                </a:solidFill>
              </a:rPr>
              <a:t>règles de routage</a:t>
            </a:r>
            <a:r>
              <a:rPr lang="fr-CA" dirty="0">
                <a:solidFill>
                  <a:srgbClr val="8197B6"/>
                </a:solidFill>
              </a:rPr>
              <a:t> de notre application sont définies de manière </a:t>
            </a:r>
            <a:r>
              <a:rPr lang="fr-CA" b="1" dirty="0">
                <a:solidFill>
                  <a:srgbClr val="8197B6"/>
                </a:solidFill>
              </a:rPr>
              <a:t>centralisée</a:t>
            </a:r>
            <a:r>
              <a:rPr lang="fr-CA" dirty="0">
                <a:solidFill>
                  <a:srgbClr val="8197B6"/>
                </a:solidFill>
              </a:rPr>
              <a:t> dans le fichier « 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r>
              <a:rPr lang="fr-CA" b="1" dirty="0">
                <a:solidFill>
                  <a:srgbClr val="8197B6"/>
                </a:solidFill>
              </a:rPr>
              <a:t> </a:t>
            </a:r>
            <a:r>
              <a:rPr lang="fr-CA" dirty="0">
                <a:solidFill>
                  <a:srgbClr val="8197B6"/>
                </a:solidFill>
              </a:rPr>
              <a:t>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Les </a:t>
            </a:r>
            <a:r>
              <a:rPr lang="fr-CA" b="1" dirty="0">
                <a:solidFill>
                  <a:srgbClr val="8197B6"/>
                </a:solidFill>
              </a:rPr>
              <a:t>requêtes</a:t>
            </a:r>
            <a:r>
              <a:rPr lang="fr-CA" dirty="0">
                <a:solidFill>
                  <a:srgbClr val="8197B6"/>
                </a:solidFill>
              </a:rPr>
              <a:t> envoyées doivent correspondre au « </a:t>
            </a:r>
            <a:r>
              <a:rPr lang="fr-CA" b="1" dirty="0">
                <a:solidFill>
                  <a:srgbClr val="8197B6"/>
                </a:solidFill>
              </a:rPr>
              <a:t>pattern</a:t>
            </a:r>
            <a:r>
              <a:rPr lang="fr-CA" dirty="0">
                <a:solidFill>
                  <a:srgbClr val="8197B6"/>
                </a:solidFill>
              </a:rPr>
              <a:t> » défini pour pouvoir créer une instance du </a:t>
            </a:r>
            <a:r>
              <a:rPr lang="fr-CA" b="1" dirty="0">
                <a:solidFill>
                  <a:srgbClr val="8197B6"/>
                </a:solidFill>
              </a:rPr>
              <a:t>contrôleur</a:t>
            </a:r>
            <a:r>
              <a:rPr lang="fr-CA" dirty="0">
                <a:solidFill>
                  <a:srgbClr val="8197B6"/>
                </a:solidFill>
              </a:rPr>
              <a:t> nécessaire.</a:t>
            </a:r>
          </a:p>
        </p:txBody>
      </p:sp>
    </p:spTree>
    <p:extLst>
      <p:ext uri="{BB962C8B-B14F-4D97-AF65-F5344CB8AC3E}">
        <p14:creationId xmlns:p14="http://schemas.microsoft.com/office/powerpoint/2010/main" val="369390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 </a:t>
            </a:r>
            <a:r>
              <a:rPr lang="fr-CA" b="1"/>
              <a:t>Routage centralisé </a:t>
            </a:r>
            <a:r>
              <a:rPr lang="fr-CA"/>
              <a:t>: En détails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 Dans le </a:t>
            </a:r>
            <a:r>
              <a:rPr lang="fr-CA" b="1"/>
              <a:t>pattern</a:t>
            </a:r>
            <a:r>
              <a:rPr lang="fr-CA"/>
              <a:t> …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{mot} </a:t>
            </a:r>
            <a:r>
              <a:rPr lang="fr-CA" sz="2000"/>
              <a:t>: Partie </a:t>
            </a:r>
            <a:r>
              <a:rPr lang="fr-CA" sz="2000" b="1"/>
              <a:t>obligatoire</a:t>
            </a:r>
            <a:r>
              <a:rPr lang="fr-CA" sz="2000"/>
              <a:t> et peut être n’importe quelle chaîne de lettres/nombres.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mot </a:t>
            </a:r>
            <a:r>
              <a:rPr lang="fr-CA" sz="2000"/>
              <a:t>: Partie qui doit absolument être "mot".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{mot?}</a:t>
            </a:r>
            <a:r>
              <a:rPr lang="fr-CA" sz="2000"/>
              <a:t> : Partie </a:t>
            </a:r>
            <a:r>
              <a:rPr lang="fr-CA" sz="2000" b="1"/>
              <a:t>optionnelle</a:t>
            </a:r>
            <a:r>
              <a:rPr lang="fr-CA" sz="2000"/>
              <a:t>, qui peut être n’importe quelle chaîne de lettres/nombres. Si non définie, la </a:t>
            </a:r>
            <a:r>
              <a:rPr lang="fr-CA" sz="2000" b="1"/>
              <a:t>barre oblique</a:t>
            </a:r>
            <a:r>
              <a:rPr lang="fr-CA" sz="2000"/>
              <a:t> juste avant est </a:t>
            </a:r>
            <a:r>
              <a:rPr lang="fr-CA" sz="2000" b="1"/>
              <a:t>optionnelle</a:t>
            </a:r>
            <a:r>
              <a:rPr lang="fr-CA" sz="2000"/>
              <a:t> aussi !</a:t>
            </a:r>
          </a:p>
          <a:p>
            <a:pPr lvl="1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{mot:contrainte} </a:t>
            </a:r>
            <a:r>
              <a:rPr lang="fr-CA" sz="2000"/>
              <a:t>: Peut être n’importe quelle chaîne de lettres / nombres, mais une </a:t>
            </a:r>
            <a:r>
              <a:rPr lang="fr-CA" sz="2000" b="1"/>
              <a:t>contrainte </a:t>
            </a:r>
            <a:r>
              <a:rPr lang="fr-CA" sz="2000"/>
              <a:t>personnalisée doit être respectée.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22E8B1-9A35-4D42-BAFD-60891631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40" y="1878307"/>
            <a:ext cx="5388520" cy="136626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814080-6F03-40B9-8946-4CBCE2A0D854}"/>
              </a:ext>
            </a:extLst>
          </p:cNvPr>
          <p:cNvSpPr txBox="1"/>
          <p:nvPr/>
        </p:nvSpPr>
        <p:spPr>
          <a:xfrm>
            <a:off x="4258486" y="1508975"/>
            <a:ext cx="36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8197B6"/>
                </a:solidFill>
              </a:rPr>
              <a:t>Extrait de 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endParaRPr lang="fr-CA" sz="1200" dirty="0">
              <a:solidFill>
                <a:srgbClr val="8197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3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centralisé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8" y="1053841"/>
            <a:ext cx="6137386" cy="5147506"/>
          </a:xfrm>
        </p:spPr>
        <p:txBody>
          <a:bodyPr>
            <a:normAutofit/>
          </a:bodyPr>
          <a:lstStyle/>
          <a:p>
            <a:r>
              <a:rPr lang="fr-CA" dirty="0"/>
              <a:t> </a:t>
            </a:r>
            <a:r>
              <a:rPr lang="fr-CA" b="1" dirty="0"/>
              <a:t>Routage centralisé </a:t>
            </a:r>
            <a:r>
              <a:rPr lang="fr-CA" dirty="0"/>
              <a:t>: En détails</a:t>
            </a:r>
          </a:p>
          <a:p>
            <a:pPr lvl="1"/>
            <a:r>
              <a:rPr lang="fr-CA" sz="2000" dirty="0"/>
              <a:t> Les </a:t>
            </a:r>
            <a:r>
              <a:rPr lang="fr-CA" sz="2000" b="1" dirty="0"/>
              <a:t>règles de routage </a:t>
            </a:r>
            <a:r>
              <a:rPr lang="fr-CA" sz="2000" dirty="0"/>
              <a:t>sont testées dans l’ordre de définition. (Ci-droit) Dès qu’une </a:t>
            </a:r>
            <a:r>
              <a:rPr lang="fr-CA" sz="2000" b="1" dirty="0"/>
              <a:t>requête </a:t>
            </a:r>
            <a:r>
              <a:rPr lang="fr-CA" sz="2000" dirty="0"/>
              <a:t>correspond au </a:t>
            </a:r>
            <a:r>
              <a:rPr lang="fr-CA" sz="2000" b="1" dirty="0"/>
              <a:t>pattern</a:t>
            </a:r>
            <a:r>
              <a:rPr lang="fr-CA" sz="2000" dirty="0"/>
              <a:t> d’une </a:t>
            </a:r>
            <a:r>
              <a:rPr lang="fr-CA" sz="2000" b="1" dirty="0"/>
              <a:t>règle</a:t>
            </a:r>
            <a:r>
              <a:rPr lang="fr-CA" sz="2000" dirty="0"/>
              <a:t>, cette </a:t>
            </a:r>
            <a:r>
              <a:rPr lang="fr-CA" sz="2000" b="1" dirty="0"/>
              <a:t>règle</a:t>
            </a:r>
            <a:r>
              <a:rPr lang="fr-CA" sz="2000" dirty="0"/>
              <a:t> est choisie.</a:t>
            </a:r>
          </a:p>
          <a:p>
            <a:pPr lvl="1"/>
            <a:r>
              <a:rPr lang="fr-CA" sz="2000" dirty="0"/>
              <a:t>Si le </a:t>
            </a:r>
            <a:r>
              <a:rPr lang="fr-CA" sz="2000" b="1" dirty="0"/>
              <a:t>contrôleur</a:t>
            </a:r>
            <a:r>
              <a:rPr lang="fr-CA" sz="2000" dirty="0"/>
              <a:t> ou l’</a:t>
            </a:r>
            <a:r>
              <a:rPr lang="fr-CA" sz="2000" b="1" dirty="0"/>
              <a:t>action</a:t>
            </a:r>
            <a:r>
              <a:rPr lang="fr-CA" sz="2000" dirty="0"/>
              <a:t> n’existe pas,  on lance une </a:t>
            </a:r>
            <a:r>
              <a:rPr lang="fr-CA" sz="2000" b="1" dirty="0"/>
              <a:t>erreur 404 </a:t>
            </a:r>
            <a:r>
              <a:rPr lang="fr-CA" sz="2000" dirty="0"/>
              <a:t>au client.</a:t>
            </a:r>
          </a:p>
          <a:p>
            <a:r>
              <a:rPr lang="fr-CA" sz="2400" dirty="0"/>
              <a:t>Quelques exemples 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029806C-8C31-4067-9036-3CEE067D046F}"/>
              </a:ext>
            </a:extLst>
          </p:cNvPr>
          <p:cNvSpPr/>
          <p:nvPr/>
        </p:nvSpPr>
        <p:spPr>
          <a:xfrm>
            <a:off x="6669024" y="1732788"/>
            <a:ext cx="999744" cy="484632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/>
              <a:t>Règle 1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0B0BD767-C82F-4C51-9289-AB4E967F8E49}"/>
              </a:ext>
            </a:extLst>
          </p:cNvPr>
          <p:cNvSpPr/>
          <p:nvPr/>
        </p:nvSpPr>
        <p:spPr>
          <a:xfrm>
            <a:off x="6669024" y="2259720"/>
            <a:ext cx="999744" cy="484632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/>
              <a:t>Règle 2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3FAA10DA-C638-4DD7-B462-78CDBAEC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10127"/>
              </p:ext>
            </p:extLst>
          </p:nvPr>
        </p:nvGraphicFramePr>
        <p:xfrm>
          <a:off x="409718" y="3955660"/>
          <a:ext cx="11471386" cy="213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542">
                  <a:extLst>
                    <a:ext uri="{9D8B030D-6E8A-4147-A177-3AD203B41FA5}">
                      <a16:colId xmlns:a16="http://schemas.microsoft.com/office/drawing/2014/main" val="2768346315"/>
                    </a:ext>
                  </a:extLst>
                </a:gridCol>
                <a:gridCol w="1169329">
                  <a:extLst>
                    <a:ext uri="{9D8B030D-6E8A-4147-A177-3AD203B41FA5}">
                      <a16:colId xmlns:a16="http://schemas.microsoft.com/office/drawing/2014/main" val="3268984302"/>
                    </a:ext>
                  </a:extLst>
                </a:gridCol>
                <a:gridCol w="1918479">
                  <a:extLst>
                    <a:ext uri="{9D8B030D-6E8A-4147-A177-3AD203B41FA5}">
                      <a16:colId xmlns:a16="http://schemas.microsoft.com/office/drawing/2014/main" val="623937062"/>
                    </a:ext>
                  </a:extLst>
                </a:gridCol>
                <a:gridCol w="1586435">
                  <a:extLst>
                    <a:ext uri="{9D8B030D-6E8A-4147-A177-3AD203B41FA5}">
                      <a16:colId xmlns:a16="http://schemas.microsoft.com/office/drawing/2014/main" val="3616986606"/>
                    </a:ext>
                  </a:extLst>
                </a:gridCol>
                <a:gridCol w="4493601">
                  <a:extLst>
                    <a:ext uri="{9D8B030D-6E8A-4147-A177-3AD203B41FA5}">
                      <a16:colId xmlns:a16="http://schemas.microsoft.com/office/drawing/2014/main" val="1927106833"/>
                    </a:ext>
                  </a:extLst>
                </a:gridCol>
              </a:tblGrid>
              <a:tr h="305444"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Requête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Règle choisie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Contrôleur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>
                          <a:solidFill>
                            <a:schemeClr val="bg1"/>
                          </a:solidFill>
                        </a:rPr>
                        <a:t>Résultat</a:t>
                      </a:r>
                    </a:p>
                  </a:txBody>
                  <a:tcPr>
                    <a:solidFill>
                      <a:srgbClr val="819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81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/bee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BeeController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Erreur 404 </a:t>
                      </a:r>
                      <a:r>
                        <a:rPr lang="fr-CA" sz="1400" u="sng"/>
                        <a:t>si</a:t>
                      </a:r>
                      <a:r>
                        <a:rPr lang="fr-CA" sz="1400"/>
                        <a:t> l’action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n’existe pas dans </a:t>
                      </a:r>
                      <a:r>
                        <a:rPr lang="fr-CA" sz="1400" b="1"/>
                        <a:t>BeeController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7956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/bee/hive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#1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BeeController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Bzz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Bzz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BeeController</a:t>
                      </a:r>
                      <a:r>
                        <a:rPr lang="fr-CA" sz="1400"/>
                        <a:t> 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96548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/home/Index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21002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32395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100"/>
                        <a:t>HomeController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Index (par défaut)</a:t>
                      </a:r>
                    </a:p>
                  </a:txBody>
                  <a:tcPr>
                    <a:solidFill>
                      <a:srgbClr val="D8DE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Action </a:t>
                      </a:r>
                      <a:r>
                        <a:rPr lang="fr-CA" sz="1400" b="1"/>
                        <a:t>Index</a:t>
                      </a:r>
                      <a:r>
                        <a:rPr lang="fr-CA" sz="1400"/>
                        <a:t> de </a:t>
                      </a:r>
                      <a:r>
                        <a:rPr lang="fr-CA" sz="1400" b="1"/>
                        <a:t>HomeController</a:t>
                      </a:r>
                      <a:r>
                        <a:rPr lang="fr-CA" sz="1400"/>
                        <a:t> </a:t>
                      </a:r>
                      <a:r>
                        <a:rPr lang="fr-CA" sz="1400">
                          <a:sym typeface="Wingdings" panose="05000000000000000000" pitchFamily="2" charset="2"/>
                        </a:rPr>
                        <a:t></a:t>
                      </a:r>
                      <a:endParaRPr lang="fr-CA" sz="1400"/>
                    </a:p>
                  </a:txBody>
                  <a:tcPr>
                    <a:solidFill>
                      <a:srgbClr val="D8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814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r>
                        <a:rPr lang="fr-CA" sz="1400"/>
                        <a:t>/home/abc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/>
                        <a:t>#2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Abc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/>
                        <a:t>Erreur 404 </a:t>
                      </a:r>
                      <a:r>
                        <a:rPr lang="fr-CA" sz="1400" u="sng"/>
                        <a:t>si</a:t>
                      </a:r>
                      <a:r>
                        <a:rPr lang="fr-CA" sz="1400"/>
                        <a:t> l’action </a:t>
                      </a:r>
                      <a:r>
                        <a:rPr lang="fr-CA" sz="1400" b="1"/>
                        <a:t>Abc </a:t>
                      </a:r>
                      <a:r>
                        <a:rPr lang="fr-CA" sz="1400"/>
                        <a:t>n’existe pas dans </a:t>
                      </a:r>
                      <a:r>
                        <a:rPr lang="fr-CA" sz="1400" b="1"/>
                        <a:t>HomeController</a:t>
                      </a:r>
                    </a:p>
                  </a:txBody>
                  <a:tcPr>
                    <a:solidFill>
                      <a:srgbClr val="C0C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9508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CB610969-F2AE-4638-953C-7CDC5747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688" y="1277623"/>
            <a:ext cx="4180687" cy="15320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20786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Routage par attribut</a:t>
            </a:r>
          </a:p>
          <a:p>
            <a:pPr lvl="1"/>
            <a:r>
              <a:rPr lang="fr-CA"/>
              <a:t> Permet de définir des </a:t>
            </a:r>
            <a:r>
              <a:rPr lang="fr-CA" b="1"/>
              <a:t>règles de routage </a:t>
            </a:r>
            <a:r>
              <a:rPr lang="fr-CA"/>
              <a:t>personnalisées au sein des </a:t>
            </a:r>
            <a:r>
              <a:rPr lang="fr-CA" b="1"/>
              <a:t>contrôleurs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À placer au-dessus d’une </a:t>
            </a:r>
            <a:r>
              <a:rPr lang="fr-CA" b="1"/>
              <a:t>action</a:t>
            </a:r>
            <a:r>
              <a:rPr lang="fr-CA"/>
              <a:t>.</a:t>
            </a:r>
          </a:p>
          <a:p>
            <a:pPr lvl="2"/>
            <a:r>
              <a:rPr lang="fr-CA"/>
              <a:t>Exemple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6A5339-938C-477F-B7FC-D64F7DD1018F}"/>
              </a:ext>
            </a:extLst>
          </p:cNvPr>
          <p:cNvSpPr txBox="1"/>
          <p:nvPr/>
        </p:nvSpPr>
        <p:spPr>
          <a:xfrm>
            <a:off x="3486912" y="237933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[Route("</a:t>
            </a:r>
            <a:r>
              <a:rPr lang="fr-CA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")]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A9AB42-DE2D-4E56-AF51-8F0C7E53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31" y="3849804"/>
            <a:ext cx="3770562" cy="197873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16333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909816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Exemple simple</a:t>
            </a:r>
          </a:p>
          <a:p>
            <a:pPr lvl="1"/>
            <a:r>
              <a:rPr lang="fr-CA"/>
              <a:t> </a:t>
            </a:r>
            <a:r>
              <a:rPr lang="fr-CA" sz="2200"/>
              <a:t>Dans l’exemple ci-droit, nous avons précisé une route précise : « </a:t>
            </a:r>
            <a:r>
              <a:rPr lang="fr-CA" sz="2200" b="1">
                <a:solidFill>
                  <a:srgbClr val="C00000"/>
                </a:solidFill>
              </a:rPr>
              <a:t>Bee/Index </a:t>
            </a:r>
            <a:r>
              <a:rPr lang="fr-CA" sz="2200"/>
              <a:t>».</a:t>
            </a:r>
          </a:p>
          <a:p>
            <a:pPr lvl="2"/>
            <a:r>
              <a:rPr lang="fr-CA"/>
              <a:t> À partir de maintenant, si on utilise la </a:t>
            </a:r>
            <a:r>
              <a:rPr lang="fr-CA" b="1"/>
              <a:t>requête</a:t>
            </a:r>
            <a:r>
              <a:rPr lang="fr-CA"/>
              <a:t> «</a:t>
            </a:r>
            <a:r>
              <a:rPr lang="fr-CA" b="1">
                <a:solidFill>
                  <a:srgbClr val="C00000"/>
                </a:solidFill>
              </a:rPr>
              <a:t> /Bee/Index</a:t>
            </a:r>
            <a:r>
              <a:rPr lang="fr-CA"/>
              <a:t> », cela choisit forcément </a:t>
            </a:r>
            <a:r>
              <a:rPr lang="fr-CA" b="1"/>
              <a:t>BeeController</a:t>
            </a:r>
            <a:r>
              <a:rPr lang="fr-CA"/>
              <a:t> et son action </a:t>
            </a:r>
            <a:r>
              <a:rPr lang="fr-CA" b="1"/>
              <a:t>Index()</a:t>
            </a:r>
            <a:r>
              <a:rPr lang="fr-CA"/>
              <a:t>.</a:t>
            </a:r>
          </a:p>
          <a:p>
            <a:pPr lvl="2"/>
            <a:r>
              <a:rPr lang="fr-CA"/>
              <a:t> C’était déjà le cas lorsque nous utilisions la règle de </a:t>
            </a:r>
            <a:r>
              <a:rPr lang="fr-CA" b="1"/>
              <a:t>routage centralisé</a:t>
            </a:r>
            <a:r>
              <a:rPr lang="fr-CA"/>
              <a:t>, de toute façon.</a:t>
            </a:r>
          </a:p>
          <a:p>
            <a:pPr lvl="2"/>
            <a:endParaRPr lang="fr-CA"/>
          </a:p>
          <a:p>
            <a:pPr lvl="1"/>
            <a:r>
              <a:rPr lang="fr-CA"/>
              <a:t> </a:t>
            </a:r>
            <a:r>
              <a:rPr lang="fr-CA" sz="2200"/>
              <a:t>On peut même ajouter </a:t>
            </a:r>
            <a:r>
              <a:rPr lang="fr-CA" sz="2200" b="1"/>
              <a:t>plusieurs routes </a:t>
            </a:r>
            <a:r>
              <a:rPr lang="fr-CA" sz="2200"/>
              <a:t>possibles qui activent la même action.</a:t>
            </a:r>
          </a:p>
          <a:p>
            <a:pPr lvl="2"/>
            <a:r>
              <a:rPr lang="fr-CA"/>
              <a:t> La route vide </a:t>
            </a:r>
            <a:r>
              <a:rPr lang="fr-CA" b="1">
                <a:solidFill>
                  <a:srgbClr val="C00000"/>
                </a:solidFill>
              </a:rPr>
              <a:t>"" </a:t>
            </a:r>
            <a:r>
              <a:rPr lang="fr-CA"/>
              <a:t>est une </a:t>
            </a:r>
            <a:r>
              <a:rPr lang="fr-CA" b="1"/>
              <a:t>route spéciale </a:t>
            </a:r>
            <a:r>
              <a:rPr lang="fr-CA"/>
              <a:t>: Cela rend notre action </a:t>
            </a:r>
            <a:r>
              <a:rPr lang="fr-CA" b="1"/>
              <a:t>Index</a:t>
            </a:r>
            <a:r>
              <a:rPr lang="fr-CA"/>
              <a:t> l’action </a:t>
            </a:r>
            <a:r>
              <a:rPr lang="fr-CA" b="1"/>
              <a:t>par défaut </a:t>
            </a:r>
            <a:r>
              <a:rPr lang="fr-CA"/>
              <a:t>à l’ouverture de l’application !</a:t>
            </a:r>
          </a:p>
          <a:p>
            <a:pPr lvl="2"/>
            <a:r>
              <a:rPr lang="fr-CA"/>
              <a:t> Restez </a:t>
            </a:r>
            <a:r>
              <a:rPr lang="fr-CA" i="1"/>
              <a:t>prudent</a:t>
            </a:r>
            <a:r>
              <a:rPr lang="fr-CA"/>
              <a:t> : Il est </a:t>
            </a:r>
            <a:r>
              <a:rPr lang="fr-CA" b="1" u="sng">
                <a:solidFill>
                  <a:srgbClr val="E351E7"/>
                </a:solidFill>
              </a:rPr>
              <a:t>interdit</a:t>
            </a:r>
            <a:r>
              <a:rPr lang="fr-CA"/>
              <a:t> de spécifier 2 routes identiques tous </a:t>
            </a:r>
            <a:r>
              <a:rPr lang="fr-CA" b="1"/>
              <a:t>contrôleurs</a:t>
            </a:r>
            <a:r>
              <a:rPr lang="fr-CA"/>
              <a:t> confondus.</a:t>
            </a:r>
          </a:p>
          <a:p>
            <a:pPr lvl="3"/>
            <a:r>
              <a:rPr lang="fr-CA"/>
              <a:t> Dans ce cas-ci, on ne pourra plus mettre </a:t>
            </a:r>
            <a:r>
              <a:rPr lang="fr-CA" b="1">
                <a:solidFill>
                  <a:schemeClr val="tx1"/>
                </a:solidFill>
              </a:rPr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>
                <a:solidFill>
                  <a:schemeClr val="tx1"/>
                </a:solidFill>
              </a:rPr>
              <a:t>(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 b="1">
                <a:solidFill>
                  <a:schemeClr val="tx1"/>
                </a:solidFill>
              </a:rPr>
              <a:t>)] </a:t>
            </a:r>
            <a:r>
              <a:rPr lang="fr-CA"/>
              <a:t>ni </a:t>
            </a:r>
            <a:r>
              <a:rPr lang="fr-CA" b="1">
                <a:solidFill>
                  <a:schemeClr val="tx1"/>
                </a:solidFill>
              </a:rPr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>
                <a:solidFill>
                  <a:schemeClr val="tx1"/>
                </a:solidFill>
              </a:rPr>
              <a:t>(</a:t>
            </a:r>
            <a:r>
              <a:rPr lang="fr-CA" b="1">
                <a:solidFill>
                  <a:srgbClr val="C00000"/>
                </a:solidFill>
              </a:rPr>
              <a:t>"Bee/Index"</a:t>
            </a:r>
            <a:r>
              <a:rPr lang="fr-CA" b="1">
                <a:solidFill>
                  <a:schemeClr val="tx1"/>
                </a:solidFill>
              </a:rPr>
              <a:t>)] </a:t>
            </a:r>
            <a:r>
              <a:rPr lang="fr-CA"/>
              <a:t>pour aucun autre </a:t>
            </a:r>
            <a:r>
              <a:rPr lang="fr-CA" b="1"/>
              <a:t>contrôleur</a:t>
            </a:r>
            <a:r>
              <a:rPr lang="fr-CA"/>
              <a:t> ni </a:t>
            </a:r>
            <a:r>
              <a:rPr lang="fr-CA" b="1"/>
              <a:t>action</a:t>
            </a:r>
            <a:r>
              <a:rPr lang="fr-CA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FC5791-C9FF-4791-AD40-E30D7B45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67" y="1261285"/>
            <a:ext cx="3770562" cy="197873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0F6DE5-B9D5-49E8-AF70-8AD80E6A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67" y="3877990"/>
            <a:ext cx="3770562" cy="20238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85194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Un </a:t>
            </a:r>
            <a:r>
              <a:rPr lang="fr-CA" b="1" i="1" dirty="0"/>
              <a:t>sacrifice</a:t>
            </a:r>
            <a:r>
              <a:rPr lang="fr-CA" dirty="0"/>
              <a:t> de taille</a:t>
            </a:r>
          </a:p>
          <a:p>
            <a:pPr lvl="1"/>
            <a:r>
              <a:rPr lang="fr-CA" dirty="0"/>
              <a:t> À partir du moment où on définit une route dans un </a:t>
            </a:r>
            <a:r>
              <a:rPr lang="fr-CA" b="1" dirty="0"/>
              <a:t>contrôleur</a:t>
            </a:r>
            <a:r>
              <a:rPr lang="fr-CA" dirty="0"/>
              <a:t>… le routage </a:t>
            </a:r>
            <a:r>
              <a:rPr lang="fr-CA" b="1" dirty="0"/>
              <a:t>centralisé</a:t>
            </a:r>
            <a:r>
              <a:rPr lang="fr-CA" dirty="0"/>
              <a:t> ne gère plus le routage vers les </a:t>
            </a:r>
            <a:r>
              <a:rPr lang="fr-CA" b="1" dirty="0"/>
              <a:t>actions</a:t>
            </a:r>
            <a:r>
              <a:rPr lang="fr-CA" dirty="0"/>
              <a:t> de ce </a:t>
            </a:r>
            <a:r>
              <a:rPr lang="fr-CA" b="1" dirty="0"/>
              <a:t>contrôleur </a:t>
            </a:r>
            <a:r>
              <a:rPr lang="fr-CA" dirty="0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BF9517-9138-40A4-9F36-76D627D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71" y="2411018"/>
            <a:ext cx="3708731" cy="329165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21AE13-791C-4E63-86DC-7CBCFC2C3FCA}"/>
              </a:ext>
            </a:extLst>
          </p:cNvPr>
          <p:cNvSpPr txBox="1"/>
          <p:nvPr/>
        </p:nvSpPr>
        <p:spPr>
          <a:xfrm>
            <a:off x="451104" y="2431994"/>
            <a:ext cx="707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Ci-droit, nous avons un </a:t>
            </a:r>
            <a:r>
              <a:rPr lang="fr-CA" b="1" dirty="0">
                <a:solidFill>
                  <a:srgbClr val="8197B6"/>
                </a:solidFill>
              </a:rPr>
              <a:t>contrôleur</a:t>
            </a:r>
            <a:r>
              <a:rPr lang="fr-CA" dirty="0">
                <a:solidFill>
                  <a:srgbClr val="8197B6"/>
                </a:solidFill>
              </a:rPr>
              <a:t> pour lequel des règles de routage sont définies… pour une seule </a:t>
            </a:r>
            <a:r>
              <a:rPr lang="fr-CA" b="1" dirty="0">
                <a:solidFill>
                  <a:srgbClr val="8197B6"/>
                </a:solidFill>
              </a:rPr>
              <a:t>action</a:t>
            </a:r>
            <a:r>
              <a:rPr lang="fr-CA" dirty="0">
                <a:solidFill>
                  <a:srgbClr val="8197B6"/>
                </a:solidFill>
              </a:rPr>
              <a:t> !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Avec le routage </a:t>
            </a:r>
            <a:r>
              <a:rPr lang="fr-CA" b="1" dirty="0">
                <a:solidFill>
                  <a:srgbClr val="8197B6"/>
                </a:solidFill>
              </a:rPr>
              <a:t>centralisé</a:t>
            </a:r>
            <a:r>
              <a:rPr lang="fr-CA" dirty="0">
                <a:solidFill>
                  <a:srgbClr val="8197B6"/>
                </a:solidFill>
              </a:rPr>
              <a:t> ci-dessous, des comportements inopportuns peuvent se produire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 </a:t>
            </a:r>
            <a:r>
              <a:rPr lang="fr-CA" dirty="0">
                <a:solidFill>
                  <a:srgbClr val="E351E7"/>
                </a:solidFill>
              </a:rPr>
              <a:t>/Bee </a:t>
            </a:r>
            <a:r>
              <a:rPr lang="fr-CA" dirty="0">
                <a:solidFill>
                  <a:srgbClr val="8197B6"/>
                </a:solidFill>
              </a:rPr>
              <a:t>: L’application ne sait pas quoi retourner et n’essaye même pas de mettre l’action par défaut "</a:t>
            </a:r>
            <a:r>
              <a:rPr lang="fr-CA" b="1" dirty="0">
                <a:solidFill>
                  <a:srgbClr val="8197B6"/>
                </a:solidFill>
              </a:rPr>
              <a:t>Index</a:t>
            </a:r>
            <a:r>
              <a:rPr lang="fr-CA" dirty="0">
                <a:solidFill>
                  <a:srgbClr val="8197B6"/>
                </a:solidFill>
              </a:rPr>
              <a:t>" </a:t>
            </a:r>
            <a:r>
              <a:rPr lang="fr-CA" dirty="0">
                <a:solidFill>
                  <a:srgbClr val="8197B6"/>
                </a:solidFill>
                <a:sym typeface="Wingdings" panose="05000000000000000000" pitchFamily="2" charset="2"/>
              </a:rPr>
              <a:t></a:t>
            </a:r>
            <a:endParaRPr lang="fr-CA" dirty="0">
              <a:solidFill>
                <a:srgbClr val="8197B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 dirty="0">
                <a:solidFill>
                  <a:srgbClr val="8197B6"/>
                </a:solidFill>
              </a:rPr>
              <a:t> </a:t>
            </a:r>
            <a:r>
              <a:rPr lang="fr-CA" dirty="0">
                <a:solidFill>
                  <a:srgbClr val="E351E7"/>
                </a:solidFill>
              </a:rPr>
              <a:t>/Bee/Bzz </a:t>
            </a:r>
            <a:r>
              <a:rPr lang="fr-CA" dirty="0">
                <a:solidFill>
                  <a:srgbClr val="8197B6"/>
                </a:solidFill>
              </a:rPr>
              <a:t>: Ça fonctionne ! Ouf, c’est parce qu’on a spécifié la route entière.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181CE6-1539-4546-BF13-94E8D8B0A3AE}"/>
              </a:ext>
            </a:extLst>
          </p:cNvPr>
          <p:cNvCxnSpPr>
            <a:cxnSpLocks/>
          </p:cNvCxnSpPr>
          <p:nvPr/>
        </p:nvCxnSpPr>
        <p:spPr>
          <a:xfrm>
            <a:off x="7278624" y="2773757"/>
            <a:ext cx="1152144" cy="786307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410510E-3B27-43D2-8553-70D4F7DA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93" y="5133451"/>
            <a:ext cx="6346707" cy="10468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05856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EBBC02D-C2F3-46E1-94C5-C0282C76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0" y="2520923"/>
            <a:ext cx="3780274" cy="372646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Un </a:t>
            </a:r>
            <a:r>
              <a:rPr lang="fr-CA" b="1" i="1"/>
              <a:t>sacrifice</a:t>
            </a:r>
            <a:r>
              <a:rPr lang="fr-CA"/>
              <a:t> de taille</a:t>
            </a:r>
          </a:p>
          <a:p>
            <a:pPr lvl="1"/>
            <a:r>
              <a:rPr lang="fr-CA"/>
              <a:t> À partir du moment où on définit une route dans un </a:t>
            </a:r>
            <a:r>
              <a:rPr lang="fr-CA" b="1"/>
              <a:t>contrôleur</a:t>
            </a:r>
            <a:r>
              <a:rPr lang="fr-CA"/>
              <a:t>… le routage </a:t>
            </a:r>
            <a:r>
              <a:rPr lang="fr-CA" b="1"/>
              <a:t>centralisé</a:t>
            </a:r>
            <a:r>
              <a:rPr lang="fr-CA"/>
              <a:t> ne gère plus le routage vers les </a:t>
            </a:r>
            <a:r>
              <a:rPr lang="fr-CA" b="1"/>
              <a:t>actions</a:t>
            </a:r>
            <a:r>
              <a:rPr lang="fr-CA"/>
              <a:t> de ce </a:t>
            </a:r>
            <a:r>
              <a:rPr lang="fr-CA" b="1"/>
              <a:t>contrôleur </a:t>
            </a:r>
            <a:r>
              <a:rPr lang="fr-CA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21AE13-791C-4E63-86DC-7CBCFC2C3FCA}"/>
              </a:ext>
            </a:extLst>
          </p:cNvPr>
          <p:cNvSpPr txBox="1"/>
          <p:nvPr/>
        </p:nvSpPr>
        <p:spPr>
          <a:xfrm>
            <a:off x="451104" y="2431994"/>
            <a:ext cx="707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La </a:t>
            </a:r>
            <a:r>
              <a:rPr lang="fr-CA" i="1">
                <a:solidFill>
                  <a:srgbClr val="8197B6"/>
                </a:solidFill>
              </a:rPr>
              <a:t>morale </a:t>
            </a:r>
            <a:r>
              <a:rPr lang="fr-CA">
                <a:solidFill>
                  <a:srgbClr val="8197B6"/>
                </a:solidFill>
              </a:rPr>
              <a:t>: S’assurer de définir des règles de routage </a:t>
            </a:r>
            <a:r>
              <a:rPr lang="fr-CA" b="1">
                <a:solidFill>
                  <a:srgbClr val="8197B6"/>
                </a:solidFill>
              </a:rPr>
              <a:t>par attribut </a:t>
            </a:r>
            <a:r>
              <a:rPr lang="fr-CA">
                <a:solidFill>
                  <a:srgbClr val="8197B6"/>
                </a:solidFill>
              </a:rPr>
              <a:t>dès que nécessaire si on pense que le routage </a:t>
            </a:r>
            <a:r>
              <a:rPr lang="fr-CA" b="1">
                <a:solidFill>
                  <a:srgbClr val="8197B6"/>
                </a:solidFill>
              </a:rPr>
              <a:t>centralisé</a:t>
            </a:r>
            <a:r>
              <a:rPr lang="fr-CA">
                <a:solidFill>
                  <a:srgbClr val="8197B6"/>
                </a:solidFill>
              </a:rPr>
              <a:t> ne gère pas certains cas / certaines </a:t>
            </a:r>
            <a:r>
              <a:rPr lang="fr-CA" b="1">
                <a:solidFill>
                  <a:srgbClr val="8197B6"/>
                </a:solidFill>
              </a:rPr>
              <a:t>requêtes</a:t>
            </a:r>
            <a:r>
              <a:rPr lang="fr-CA">
                <a:solidFill>
                  <a:srgbClr val="8197B6"/>
                </a:solidFill>
              </a:rPr>
              <a:t> à notre goût.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La route </a:t>
            </a:r>
            <a:r>
              <a:rPr lang="fr-CA" b="1"/>
              <a:t>[</a:t>
            </a:r>
            <a:r>
              <a:rPr lang="fr-CA" b="1">
                <a:solidFill>
                  <a:srgbClr val="81ADB6"/>
                </a:solidFill>
              </a:rPr>
              <a:t>Route</a:t>
            </a:r>
            <a:r>
              <a:rPr lang="fr-CA" b="1"/>
              <a:t>(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 b="1"/>
              <a:t>)] </a:t>
            </a:r>
            <a:r>
              <a:rPr lang="fr-CA">
                <a:solidFill>
                  <a:srgbClr val="8197B6"/>
                </a:solidFill>
              </a:rPr>
              <a:t>a été retirée. L’action </a:t>
            </a:r>
            <a:r>
              <a:rPr lang="fr-CA" b="1">
                <a:solidFill>
                  <a:srgbClr val="8197B6"/>
                </a:solidFill>
              </a:rPr>
              <a:t>par défaut </a:t>
            </a:r>
            <a:r>
              <a:rPr lang="fr-CA">
                <a:solidFill>
                  <a:srgbClr val="8197B6"/>
                </a:solidFill>
              </a:rPr>
              <a:t>de l’application est donc redevenue </a:t>
            </a:r>
            <a:r>
              <a:rPr lang="fr-CA" b="1">
                <a:solidFill>
                  <a:srgbClr val="8197B6"/>
                </a:solidFill>
              </a:rPr>
              <a:t>/Home/Index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(Question de préférence)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L’action par </a:t>
            </a:r>
            <a:r>
              <a:rPr lang="fr-CA" b="1">
                <a:solidFill>
                  <a:srgbClr val="8197B6"/>
                </a:solidFill>
              </a:rPr>
              <a:t>défaut</a:t>
            </a:r>
            <a:r>
              <a:rPr lang="fr-CA">
                <a:solidFill>
                  <a:srgbClr val="8197B6"/>
                </a:solidFill>
              </a:rPr>
              <a:t> (</a:t>
            </a:r>
            <a:r>
              <a:rPr lang="fr-CA">
                <a:solidFill>
                  <a:srgbClr val="C00000"/>
                </a:solidFill>
              </a:rPr>
              <a:t>/Bee</a:t>
            </a:r>
            <a:r>
              <a:rPr lang="fr-CA">
                <a:solidFill>
                  <a:srgbClr val="8197B6"/>
                </a:solidFill>
              </a:rPr>
              <a:t>) associée à </a:t>
            </a:r>
            <a:r>
              <a:rPr lang="fr-CA" b="1">
                <a:solidFill>
                  <a:srgbClr val="8197B6"/>
                </a:solidFill>
              </a:rPr>
              <a:t>BeeController</a:t>
            </a:r>
            <a:r>
              <a:rPr lang="fr-CA">
                <a:solidFill>
                  <a:srgbClr val="8197B6"/>
                </a:solidFill>
              </a:rPr>
              <a:t> est </a:t>
            </a:r>
            <a:r>
              <a:rPr lang="fr-CA" b="1">
                <a:solidFill>
                  <a:srgbClr val="8197B6"/>
                </a:solidFill>
              </a:rPr>
              <a:t>Index()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97B6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181CE6-1539-4546-BF13-94E8D8B0A3AE}"/>
              </a:ext>
            </a:extLst>
          </p:cNvPr>
          <p:cNvCxnSpPr>
            <a:cxnSpLocks/>
          </p:cNvCxnSpPr>
          <p:nvPr/>
        </p:nvCxnSpPr>
        <p:spPr>
          <a:xfrm>
            <a:off x="7357872" y="2785872"/>
            <a:ext cx="1200912" cy="34137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410510E-3B27-43D2-8553-70D4F7DA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93" y="5200507"/>
            <a:ext cx="6346707" cy="104687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9BE3F6-13EB-4226-A78D-BE9DB397250B}"/>
              </a:ext>
            </a:extLst>
          </p:cNvPr>
          <p:cNvCxnSpPr>
            <a:cxnSpLocks/>
          </p:cNvCxnSpPr>
          <p:nvPr/>
        </p:nvCxnSpPr>
        <p:spPr>
          <a:xfrm>
            <a:off x="7309104" y="2893659"/>
            <a:ext cx="1249680" cy="197094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B962496-67B3-4B64-A5E2-6C5EB51F9D2D}"/>
              </a:ext>
            </a:extLst>
          </p:cNvPr>
          <p:cNvCxnSpPr>
            <a:cxnSpLocks/>
          </p:cNvCxnSpPr>
          <p:nvPr/>
        </p:nvCxnSpPr>
        <p:spPr>
          <a:xfrm flipV="1">
            <a:off x="6778752" y="3235036"/>
            <a:ext cx="1760220" cy="1559213"/>
          </a:xfrm>
          <a:prstGeom prst="straightConnector1">
            <a:avLst/>
          </a:prstGeom>
          <a:ln w="57150">
            <a:solidFill>
              <a:srgbClr val="8197B6">
                <a:alpha val="4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6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659880" cy="5147506"/>
          </a:xfrm>
        </p:spPr>
        <p:txBody>
          <a:bodyPr/>
          <a:lstStyle/>
          <a:p>
            <a:r>
              <a:rPr lang="fr-CA"/>
              <a:t> Utilisation des ids</a:t>
            </a:r>
          </a:p>
          <a:p>
            <a:pPr lvl="1"/>
            <a:r>
              <a:rPr lang="fr-CA" sz="2000"/>
              <a:t> Si on veut permettre à une </a:t>
            </a:r>
            <a:r>
              <a:rPr lang="fr-CA" sz="2000" b="1"/>
              <a:t>action</a:t>
            </a:r>
            <a:r>
              <a:rPr lang="fr-CA" sz="2000"/>
              <a:t> de recevoir un </a:t>
            </a:r>
            <a:r>
              <a:rPr lang="fr-CA" sz="2000" b="1"/>
              <a:t>id</a:t>
            </a:r>
            <a:r>
              <a:rPr lang="fr-CA" sz="2000"/>
              <a:t> variable, on doit l’ajouter de cette manière.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Rappel </a:t>
            </a:r>
            <a:r>
              <a:rPr lang="fr-CA" sz="2000"/>
              <a:t>: Le </a:t>
            </a:r>
            <a:r>
              <a:rPr lang="fr-CA" sz="2000" b="1">
                <a:solidFill>
                  <a:srgbClr val="E351E7"/>
                </a:solidFill>
              </a:rPr>
              <a:t>?</a:t>
            </a:r>
            <a:r>
              <a:rPr lang="fr-CA" sz="2000"/>
              <a:t> dans le pattern veut dire que l’</a:t>
            </a:r>
            <a:r>
              <a:rPr lang="fr-CA" sz="2000" b="1"/>
              <a:t>id</a:t>
            </a:r>
            <a:r>
              <a:rPr lang="fr-CA" sz="2000"/>
              <a:t> est </a:t>
            </a:r>
            <a:r>
              <a:rPr lang="fr-CA" sz="2000" b="1"/>
              <a:t>optionnel</a:t>
            </a:r>
            <a:r>
              <a:rPr lang="fr-CA" sz="2000"/>
              <a:t>. Autrement dit, on peut retirer le premier pattern (</a:t>
            </a:r>
            <a:r>
              <a:rPr lang="fr-CA" sz="2000">
                <a:solidFill>
                  <a:srgbClr val="C00000"/>
                </a:solidFill>
              </a:rPr>
              <a:t>/Bee/Bzz</a:t>
            </a:r>
            <a:r>
              <a:rPr lang="fr-CA" sz="2000"/>
              <a:t>) car il est répétitif !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Important</a:t>
            </a:r>
            <a:r>
              <a:rPr lang="fr-CA" sz="2000"/>
              <a:t> : Le nom de l’</a:t>
            </a:r>
            <a:r>
              <a:rPr lang="fr-CA" sz="2000" b="1"/>
              <a:t>id</a:t>
            </a:r>
            <a:r>
              <a:rPr lang="fr-CA" sz="2000"/>
              <a:t> dans le </a:t>
            </a:r>
            <a:r>
              <a:rPr lang="fr-CA" sz="2000" b="1"/>
              <a:t>pattern</a:t>
            </a:r>
            <a:r>
              <a:rPr lang="fr-CA" sz="2000"/>
              <a:t> doit </a:t>
            </a:r>
            <a:r>
              <a:rPr lang="fr-CA" sz="2000">
                <a:solidFill>
                  <a:srgbClr val="E351E7"/>
                </a:solidFill>
              </a:rPr>
              <a:t>correspondre</a:t>
            </a:r>
            <a:r>
              <a:rPr lang="fr-CA" sz="2000"/>
              <a:t> à celui du </a:t>
            </a:r>
            <a:r>
              <a:rPr lang="fr-CA" sz="2000" b="1"/>
              <a:t>paramètre</a:t>
            </a:r>
            <a:r>
              <a:rPr lang="fr-CA" sz="2000"/>
              <a:t> dans l’</a:t>
            </a:r>
            <a:r>
              <a:rPr lang="fr-CA" sz="2000" b="1"/>
              <a:t>action</a:t>
            </a:r>
            <a:r>
              <a:rPr lang="fr-CA" sz="2000"/>
              <a:t> ! (Dans ce cas-ci, on a utilisé « </a:t>
            </a:r>
            <a:r>
              <a:rPr lang="fr-CA" sz="2000" b="1"/>
              <a:t>id</a:t>
            </a:r>
            <a:r>
              <a:rPr lang="fr-CA" sz="2000"/>
              <a:t> » comme nom, qui est plutôt </a:t>
            </a:r>
            <a:r>
              <a:rPr lang="fr-CA" sz="2000" i="1"/>
              <a:t>intuitif</a:t>
            </a:r>
            <a:r>
              <a:rPr lang="fr-CA" sz="2000"/>
              <a:t>)</a:t>
            </a:r>
          </a:p>
          <a:p>
            <a:pPr lvl="1"/>
            <a:endParaRPr lang="fr-CA" sz="2000"/>
          </a:p>
          <a:p>
            <a:pPr lvl="1"/>
            <a:r>
              <a:rPr lang="fr-CA" sz="2000"/>
              <a:t> </a:t>
            </a:r>
            <a:r>
              <a:rPr lang="fr-CA" sz="2000" b="1"/>
              <a:t>Rappel</a:t>
            </a:r>
            <a:r>
              <a:rPr lang="fr-CA" sz="2000"/>
              <a:t> : Si aucun </a:t>
            </a:r>
            <a:r>
              <a:rPr lang="fr-CA" sz="2000" b="1"/>
              <a:t>id</a:t>
            </a:r>
            <a:r>
              <a:rPr lang="fr-CA" sz="2000"/>
              <a:t> n’est défini dans la </a:t>
            </a:r>
            <a:r>
              <a:rPr lang="fr-CA" sz="2000" b="1"/>
              <a:t>requête</a:t>
            </a:r>
            <a:r>
              <a:rPr lang="fr-CA" sz="2000"/>
              <a:t>, la valeur du paramètre </a:t>
            </a:r>
            <a:r>
              <a:rPr lang="fr-CA" sz="2000" b="1"/>
              <a:t>id</a:t>
            </a:r>
            <a:r>
              <a:rPr lang="fr-CA" sz="2000"/>
              <a:t> est </a:t>
            </a:r>
            <a:r>
              <a:rPr lang="fr-CA" sz="2000" b="1" i="1"/>
              <a:t>null</a:t>
            </a:r>
            <a:r>
              <a:rPr lang="fr-CA" sz="200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6A27C2-8A84-45A4-89CD-F48B7109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52" y="1154730"/>
            <a:ext cx="4058200" cy="382566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FFD3DF-C954-4EFB-8280-87AC9B94D622}"/>
              </a:ext>
            </a:extLst>
          </p:cNvPr>
          <p:cNvSpPr txBox="1"/>
          <p:nvPr/>
        </p:nvSpPr>
        <p:spPr>
          <a:xfrm>
            <a:off x="7735824" y="5102352"/>
            <a:ext cx="40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97B6"/>
                </a:solidFill>
              </a:rPr>
              <a:t>Précision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Un </a:t>
            </a:r>
            <a:r>
              <a:rPr lang="fr-CA" b="1">
                <a:solidFill>
                  <a:srgbClr val="8197B6"/>
                </a:solidFill>
              </a:rPr>
              <a:t>int</a:t>
            </a:r>
            <a:r>
              <a:rPr lang="fr-CA">
                <a:solidFill>
                  <a:srgbClr val="8197B6"/>
                </a:solidFill>
              </a:rPr>
              <a:t> ne peut pas être </a:t>
            </a:r>
            <a:r>
              <a:rPr lang="fr-CA" b="1" i="1">
                <a:solidFill>
                  <a:srgbClr val="8197B6"/>
                </a:solidFill>
              </a:rPr>
              <a:t>null</a:t>
            </a:r>
            <a:r>
              <a:rPr lang="fr-CA">
                <a:solidFill>
                  <a:srgbClr val="8197B6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97B6"/>
                </a:solidFill>
              </a:rPr>
              <a:t>Un </a:t>
            </a:r>
            <a:r>
              <a:rPr lang="fr-CA" b="1">
                <a:solidFill>
                  <a:srgbClr val="8197B6"/>
                </a:solidFill>
              </a:rPr>
              <a:t>int?</a:t>
            </a:r>
            <a:r>
              <a:rPr lang="fr-CA">
                <a:solidFill>
                  <a:srgbClr val="8197B6"/>
                </a:solidFill>
              </a:rPr>
              <a:t> peut être </a:t>
            </a:r>
            <a:r>
              <a:rPr lang="fr-CA" b="1" i="1">
                <a:solidFill>
                  <a:srgbClr val="8197B6"/>
                </a:solidFill>
              </a:rPr>
              <a:t>null</a:t>
            </a:r>
            <a:r>
              <a:rPr lang="fr-CA">
                <a:solidFill>
                  <a:srgbClr val="8197B6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067E40A-81D3-43F5-B116-B14EA2CC33F4}"/>
              </a:ext>
            </a:extLst>
          </p:cNvPr>
          <p:cNvCxnSpPr>
            <a:cxnSpLocks/>
          </p:cNvCxnSpPr>
          <p:nvPr/>
        </p:nvCxnSpPr>
        <p:spPr>
          <a:xfrm>
            <a:off x="9722252" y="1751076"/>
            <a:ext cx="1189588" cy="242316"/>
          </a:xfrm>
          <a:prstGeom prst="straightConnector1">
            <a:avLst/>
          </a:prstGeom>
          <a:ln w="38100">
            <a:solidFill>
              <a:srgbClr val="8197B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1108149-7241-41D7-8AFE-200D7779525E}"/>
              </a:ext>
            </a:extLst>
          </p:cNvPr>
          <p:cNvCxnSpPr>
            <a:cxnSpLocks/>
          </p:cNvCxnSpPr>
          <p:nvPr/>
        </p:nvCxnSpPr>
        <p:spPr>
          <a:xfrm flipV="1">
            <a:off x="6534912" y="1639824"/>
            <a:ext cx="1109472" cy="23241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3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60920" cy="5147506"/>
          </a:xfrm>
        </p:spPr>
        <p:txBody>
          <a:bodyPr/>
          <a:lstStyle/>
          <a:p>
            <a:r>
              <a:rPr lang="fr-CA"/>
              <a:t> Utilisations des ids</a:t>
            </a:r>
          </a:p>
          <a:p>
            <a:pPr lvl="1"/>
            <a:r>
              <a:rPr lang="fr-CA"/>
              <a:t> Disons qu’on a deux </a:t>
            </a:r>
            <a:r>
              <a:rPr lang="fr-CA" b="1"/>
              <a:t>actions</a:t>
            </a:r>
            <a:r>
              <a:rPr lang="fr-CA"/>
              <a:t> avec la même route. (On est pas obligés de donner le même nom aux 2 </a:t>
            </a:r>
            <a:r>
              <a:rPr lang="fr-CA" b="1"/>
              <a:t>actions</a:t>
            </a:r>
            <a:r>
              <a:rPr lang="fr-CA"/>
              <a:t> mais on peut)</a:t>
            </a:r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>
                <a:solidFill>
                  <a:srgbClr val="E351E7"/>
                </a:solidFill>
              </a:rPr>
              <a:t>Problème !</a:t>
            </a:r>
            <a:r>
              <a:rPr lang="fr-CA"/>
              <a:t>  </a:t>
            </a:r>
            <a:r>
              <a:rPr lang="fr-CA" b="1"/>
              <a:t>Interdit</a:t>
            </a:r>
            <a:r>
              <a:rPr lang="fr-CA"/>
              <a:t> d’avoir 2 fois la même </a:t>
            </a:r>
            <a:r>
              <a:rPr lang="fr-CA" b="1"/>
              <a:t>route</a:t>
            </a:r>
            <a:r>
              <a:rPr lang="fr-CA"/>
              <a:t> dans notre application.</a:t>
            </a:r>
          </a:p>
          <a:p>
            <a:pPr lvl="1"/>
            <a:endParaRPr lang="fr-CA"/>
          </a:p>
          <a:p>
            <a:pPr lvl="1"/>
            <a:r>
              <a:rPr lang="fr-CA"/>
              <a:t> C’est là que les </a:t>
            </a:r>
            <a:r>
              <a:rPr lang="fr-CA" b="1"/>
              <a:t>contraintes</a:t>
            </a:r>
            <a:r>
              <a:rPr lang="fr-CA"/>
              <a:t> de </a:t>
            </a:r>
            <a:r>
              <a:rPr lang="fr-CA" b="1"/>
              <a:t>pattern</a:t>
            </a:r>
            <a:r>
              <a:rPr lang="fr-CA"/>
              <a:t> deviennent intéressantes :</a:t>
            </a:r>
          </a:p>
          <a:p>
            <a:pPr lvl="2"/>
            <a:r>
              <a:rPr lang="fr-CA" sz="2000"/>
              <a:t> </a:t>
            </a:r>
            <a:r>
              <a:rPr lang="fr-CA" sz="2000" b="1">
                <a:solidFill>
                  <a:srgbClr val="E351E7"/>
                </a:solidFill>
              </a:rPr>
              <a:t>{mot:contrainte} </a:t>
            </a:r>
            <a:r>
              <a:rPr lang="fr-CA" sz="2000"/>
              <a:t>: Peut être n’importe quelle chaîne de lettres / nombres, mais une </a:t>
            </a:r>
            <a:r>
              <a:rPr lang="fr-CA" sz="2000" b="1"/>
              <a:t>contrainte </a:t>
            </a:r>
            <a:r>
              <a:rPr lang="fr-CA" sz="2000"/>
              <a:t>personnalisée doit être respectée.</a:t>
            </a:r>
          </a:p>
          <a:p>
            <a:pPr lvl="2"/>
            <a:r>
              <a:rPr lang="fr-CA" sz="2000"/>
              <a:t>Exemples : </a:t>
            </a:r>
            <a:r>
              <a:rPr lang="fr-CA" sz="2000">
                <a:solidFill>
                  <a:srgbClr val="C00000"/>
                </a:solidFill>
              </a:rPr>
              <a:t>{id}</a:t>
            </a:r>
            <a:r>
              <a:rPr lang="fr-CA" sz="2000"/>
              <a:t>, </a:t>
            </a:r>
            <a:r>
              <a:rPr lang="fr-CA" sz="2000">
                <a:solidFill>
                  <a:srgbClr val="C00000"/>
                </a:solidFill>
              </a:rPr>
              <a:t>{id:int}</a:t>
            </a:r>
            <a:r>
              <a:rPr lang="fr-CA" sz="2000"/>
              <a:t>, etc. !</a:t>
            </a:r>
          </a:p>
          <a:p>
            <a:pPr lvl="2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F3BB10-C317-48CA-9833-01ACDB44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66" y="2395728"/>
            <a:ext cx="3304197" cy="327807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3657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60920" cy="5147506"/>
          </a:xfrm>
        </p:spPr>
        <p:txBody>
          <a:bodyPr/>
          <a:lstStyle/>
          <a:p>
            <a:r>
              <a:rPr lang="fr-CA"/>
              <a:t> Utilisations des ids</a:t>
            </a:r>
          </a:p>
          <a:p>
            <a:pPr lvl="1"/>
            <a:r>
              <a:rPr lang="fr-CA"/>
              <a:t> Disons qu’on a deux </a:t>
            </a:r>
            <a:r>
              <a:rPr lang="fr-CA" b="1"/>
              <a:t>actions</a:t>
            </a:r>
            <a:r>
              <a:rPr lang="fr-CA"/>
              <a:t> avec la même route. </a:t>
            </a:r>
          </a:p>
          <a:p>
            <a:pPr lvl="1"/>
            <a:endParaRPr lang="fr-CA"/>
          </a:p>
          <a:p>
            <a:pPr lvl="1"/>
            <a:r>
              <a:rPr lang="fr-CA"/>
              <a:t> Désormais, une action gère les </a:t>
            </a:r>
            <a:r>
              <a:rPr lang="fr-CA" b="1"/>
              <a:t>int</a:t>
            </a:r>
            <a:r>
              <a:rPr lang="fr-CA"/>
              <a:t> et l’autre gère les autres résultats.</a:t>
            </a:r>
          </a:p>
          <a:p>
            <a:pPr lvl="1"/>
            <a:endParaRPr lang="fr-CA"/>
          </a:p>
          <a:p>
            <a:pPr lvl="1"/>
            <a:r>
              <a:rPr lang="fr-CA"/>
              <a:t> C’est déjà mieux… mais nous avons un nouveau soucis : Si on reçoit la requête </a:t>
            </a:r>
            <a:r>
              <a:rPr lang="fr-CA">
                <a:solidFill>
                  <a:srgbClr val="C00000"/>
                </a:solidFill>
              </a:rPr>
              <a:t>/Bee/Bzz </a:t>
            </a:r>
            <a:r>
              <a:rPr lang="fr-CA"/>
              <a:t>… C’est forcément la première action qui sera utilisée. (Car elle est testée en premier et correspond)</a:t>
            </a:r>
          </a:p>
          <a:p>
            <a:pPr lvl="2"/>
            <a:r>
              <a:rPr lang="fr-CA" sz="1600"/>
              <a:t> Nous pourrions ajouter la route </a:t>
            </a:r>
            <a:r>
              <a:rPr lang="fr-CA" sz="1600" b="1">
                <a:solidFill>
                  <a:schemeClr val="tx1"/>
                </a:solidFill>
              </a:rPr>
              <a:t>[</a:t>
            </a:r>
            <a:r>
              <a:rPr lang="fr-CA" sz="1600" b="1">
                <a:solidFill>
                  <a:srgbClr val="81ADB6"/>
                </a:solidFill>
              </a:rPr>
              <a:t>Route</a:t>
            </a:r>
            <a:r>
              <a:rPr lang="fr-CA" sz="1600" b="1">
                <a:solidFill>
                  <a:schemeClr val="tx1"/>
                </a:solidFill>
              </a:rPr>
              <a:t>(</a:t>
            </a:r>
            <a:r>
              <a:rPr lang="fr-CA" sz="1600" b="1">
                <a:solidFill>
                  <a:srgbClr val="C00000"/>
                </a:solidFill>
              </a:rPr>
              <a:t>"Bee/Bzz"</a:t>
            </a:r>
            <a:r>
              <a:rPr lang="fr-CA" sz="1600" b="1">
                <a:solidFill>
                  <a:schemeClr val="tx1"/>
                </a:solidFill>
              </a:rPr>
              <a:t>)]</a:t>
            </a:r>
            <a:r>
              <a:rPr lang="fr-CA" sz="1600"/>
              <a:t> à l’action de notre choix pour définir quelle </a:t>
            </a:r>
            <a:r>
              <a:rPr lang="fr-CA" sz="1600" b="1"/>
              <a:t>action</a:t>
            </a:r>
            <a:r>
              <a:rPr lang="fr-CA" sz="1600"/>
              <a:t> est utilisée si on ne définit pas d’</a:t>
            </a:r>
            <a:r>
              <a:rPr lang="fr-CA" sz="1600" b="1"/>
              <a:t>id</a:t>
            </a:r>
            <a:r>
              <a:rPr lang="fr-CA" sz="1600"/>
              <a:t>.</a:t>
            </a:r>
          </a:p>
          <a:p>
            <a:pPr lvl="2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69DBA3-5E2B-4970-AD73-0414169E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94" y="1987296"/>
            <a:ext cx="3133498" cy="312731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225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5B28-A918-4B02-B549-D4D4961D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8F0AB-7460-4299-BC7D-7B8CD4D0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324344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Rappel : </a:t>
            </a:r>
            <a:r>
              <a:rPr lang="fr-CA" b="1"/>
              <a:t>Contrôleurs</a:t>
            </a:r>
            <a:r>
              <a:rPr lang="fr-CA"/>
              <a:t> et leurs </a:t>
            </a:r>
            <a:r>
              <a:rPr lang="fr-CA" b="1"/>
              <a:t>vues</a:t>
            </a:r>
          </a:p>
          <a:p>
            <a:pPr lvl="1"/>
            <a:r>
              <a:rPr lang="fr-CA"/>
              <a:t>Ci-droit, un exemple de répertoire d’un projet asp.net core. On a nos « </a:t>
            </a:r>
            <a:r>
              <a:rPr lang="fr-CA" b="1"/>
              <a:t>Controllers </a:t>
            </a:r>
            <a:r>
              <a:rPr lang="fr-CA"/>
              <a:t>», nos « </a:t>
            </a:r>
            <a:r>
              <a:rPr lang="fr-CA" b="1"/>
              <a:t>Models</a:t>
            </a:r>
            <a:r>
              <a:rPr lang="fr-CA"/>
              <a:t> » et nos « </a:t>
            </a:r>
            <a:r>
              <a:rPr lang="fr-CA" b="1"/>
              <a:t>Views</a:t>
            </a:r>
            <a:r>
              <a:rPr lang="fr-CA"/>
              <a:t> ».</a:t>
            </a:r>
          </a:p>
          <a:p>
            <a:pPr lvl="1"/>
            <a:r>
              <a:rPr lang="fr-CA"/>
              <a:t>Les </a:t>
            </a:r>
            <a:r>
              <a:rPr lang="fr-CA" b="1"/>
              <a:t>contrôleurs</a:t>
            </a:r>
            <a:r>
              <a:rPr lang="fr-CA"/>
              <a:t> peuvent appeler les </a:t>
            </a:r>
            <a:r>
              <a:rPr lang="fr-CA" b="1"/>
              <a:t>vues</a:t>
            </a:r>
            <a:r>
              <a:rPr lang="fr-CA"/>
              <a:t> qui sont dans le sous-dossier qui leur est associé.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Tous les </a:t>
            </a:r>
            <a:r>
              <a:rPr lang="fr-CA" b="1"/>
              <a:t>contrôleurs</a:t>
            </a:r>
            <a:r>
              <a:rPr lang="fr-CA"/>
              <a:t> peuvent appeler les </a:t>
            </a:r>
            <a:r>
              <a:rPr lang="fr-CA" b="1"/>
              <a:t>vues</a:t>
            </a:r>
            <a:r>
              <a:rPr lang="fr-CA"/>
              <a:t> dans le sous-dossier «</a:t>
            </a:r>
            <a:r>
              <a:rPr lang="fr-CA">
                <a:solidFill>
                  <a:srgbClr val="E351E7"/>
                </a:solidFill>
              </a:rPr>
              <a:t> </a:t>
            </a:r>
            <a:r>
              <a:rPr lang="fr-CA" b="1">
                <a:solidFill>
                  <a:srgbClr val="E351E7"/>
                </a:solidFill>
              </a:rPr>
              <a:t>Shared</a:t>
            </a:r>
            <a:r>
              <a:rPr lang="fr-CA">
                <a:solidFill>
                  <a:srgbClr val="E351E7"/>
                </a:solidFill>
              </a:rPr>
              <a:t> </a:t>
            </a:r>
            <a:r>
              <a:rPr lang="fr-CA"/>
              <a:t>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F24260-ED73-4FE4-B72D-C03133C9F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174" y="1116042"/>
            <a:ext cx="2864966" cy="4974336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4F516F-8148-4AA0-851F-270CFA65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95" y="3746189"/>
            <a:ext cx="2629267" cy="96215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E30561-D232-48A5-A516-83B47E576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54" y="3067015"/>
            <a:ext cx="2175109" cy="219203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6BE036-6A76-46BF-B6B3-77AD12AFE24A}"/>
              </a:ext>
            </a:extLst>
          </p:cNvPr>
          <p:cNvCxnSpPr/>
          <p:nvPr/>
        </p:nvCxnSpPr>
        <p:spPr>
          <a:xfrm flipV="1">
            <a:off x="3700272" y="3797808"/>
            <a:ext cx="2017776" cy="42946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3E9AB08-9641-4489-8432-0DC20C0CDEDB}"/>
              </a:ext>
            </a:extLst>
          </p:cNvPr>
          <p:cNvCxnSpPr>
            <a:cxnSpLocks/>
          </p:cNvCxnSpPr>
          <p:nvPr/>
        </p:nvCxnSpPr>
        <p:spPr>
          <a:xfrm flipV="1">
            <a:off x="3919902" y="4328160"/>
            <a:ext cx="1968834" cy="183724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D4F642-B633-4EB3-B021-73F0BAE00234}"/>
              </a:ext>
            </a:extLst>
          </p:cNvPr>
          <p:cNvCxnSpPr>
            <a:cxnSpLocks/>
          </p:cNvCxnSpPr>
          <p:nvPr/>
        </p:nvCxnSpPr>
        <p:spPr>
          <a:xfrm>
            <a:off x="3919902" y="4610116"/>
            <a:ext cx="1968834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307FE73-DC8C-485C-83CC-E4878B2ABDD1}"/>
              </a:ext>
            </a:extLst>
          </p:cNvPr>
          <p:cNvCxnSpPr>
            <a:cxnSpLocks/>
          </p:cNvCxnSpPr>
          <p:nvPr/>
        </p:nvCxnSpPr>
        <p:spPr>
          <a:xfrm>
            <a:off x="3700272" y="4302256"/>
            <a:ext cx="2188464" cy="791180"/>
          </a:xfrm>
          <a:prstGeom prst="straightConnector1">
            <a:avLst/>
          </a:prstGeom>
          <a:ln w="38100">
            <a:solidFill>
              <a:srgbClr val="E351E7">
                <a:alpha val="4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C4A748D-5257-42AA-8535-51078C524BCA}"/>
              </a:ext>
            </a:extLst>
          </p:cNvPr>
          <p:cNvCxnSpPr>
            <a:cxnSpLocks/>
          </p:cNvCxnSpPr>
          <p:nvPr/>
        </p:nvCxnSpPr>
        <p:spPr>
          <a:xfrm>
            <a:off x="3919902" y="4678628"/>
            <a:ext cx="1968834" cy="513040"/>
          </a:xfrm>
          <a:prstGeom prst="straightConnector1">
            <a:avLst/>
          </a:prstGeom>
          <a:ln w="38100">
            <a:solidFill>
              <a:srgbClr val="E351E7">
                <a:alpha val="4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4B905-4D18-4265-9538-6DA92811E3F7}"/>
              </a:ext>
            </a:extLst>
          </p:cNvPr>
          <p:cNvSpPr/>
          <p:nvPr/>
        </p:nvSpPr>
        <p:spPr>
          <a:xfrm>
            <a:off x="8503920" y="2090928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DAC3BF-D25E-4FEE-8DAD-C270053F30F4}"/>
              </a:ext>
            </a:extLst>
          </p:cNvPr>
          <p:cNvSpPr/>
          <p:nvPr/>
        </p:nvSpPr>
        <p:spPr>
          <a:xfrm>
            <a:off x="8497824" y="2688336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66893-5A58-45C6-95DB-6E4E31929D7B}"/>
              </a:ext>
            </a:extLst>
          </p:cNvPr>
          <p:cNvSpPr/>
          <p:nvPr/>
        </p:nvSpPr>
        <p:spPr>
          <a:xfrm>
            <a:off x="8491728" y="3700272"/>
            <a:ext cx="1011936" cy="213360"/>
          </a:xfrm>
          <a:prstGeom prst="rect">
            <a:avLst/>
          </a:prstGeom>
          <a:noFill/>
          <a:ln w="28575">
            <a:solidFill>
              <a:srgbClr val="7F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625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8458200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 i="1"/>
              <a:t>Préfixe</a:t>
            </a:r>
            <a:r>
              <a:rPr lang="fr-CA"/>
              <a:t> de route pour toutes les </a:t>
            </a:r>
            <a:r>
              <a:rPr lang="fr-CA" b="1"/>
              <a:t>actions</a:t>
            </a:r>
            <a:r>
              <a:rPr lang="fr-CA"/>
              <a:t> du contrôleur</a:t>
            </a:r>
          </a:p>
          <a:p>
            <a:pPr lvl="1"/>
            <a:r>
              <a:rPr lang="fr-CA"/>
              <a:t> Disons que touuutes les </a:t>
            </a:r>
            <a:r>
              <a:rPr lang="fr-CA" b="1"/>
              <a:t>routes</a:t>
            </a:r>
            <a:r>
              <a:rPr lang="fr-CA"/>
              <a:t> de nos </a:t>
            </a:r>
            <a:r>
              <a:rPr lang="fr-CA" b="1"/>
              <a:t>actions</a:t>
            </a:r>
            <a:r>
              <a:rPr lang="fr-CA"/>
              <a:t> commencent systématiquement par </a:t>
            </a:r>
            <a:r>
              <a:rPr lang="fr-CA" b="1"/>
              <a:t>Bee</a:t>
            </a:r>
            <a:r>
              <a:rPr lang="fr-CA"/>
              <a:t> dans ce contrôleur.</a:t>
            </a:r>
          </a:p>
          <a:p>
            <a:pPr lvl="1"/>
            <a:endParaRPr lang="fr-CA"/>
          </a:p>
          <a:p>
            <a:pPr lvl="1"/>
            <a:r>
              <a:rPr lang="fr-CA"/>
              <a:t> On peut utiliser une stratégie pour ne pas avoir à écrire « </a:t>
            </a:r>
            <a:r>
              <a:rPr lang="fr-CA" b="1"/>
              <a:t>Bee</a:t>
            </a:r>
            <a:r>
              <a:rPr lang="fr-CA"/>
              <a:t> » au début de toutes les routes :</a:t>
            </a:r>
          </a:p>
          <a:p>
            <a:pPr lvl="2"/>
            <a:r>
              <a:rPr lang="fr-CA"/>
              <a:t> Il s’agit d’écrire une </a:t>
            </a:r>
            <a:r>
              <a:rPr lang="fr-CA" b="1"/>
              <a:t>route</a:t>
            </a:r>
            <a:r>
              <a:rPr lang="fr-CA"/>
              <a:t> qui correspond au </a:t>
            </a:r>
            <a:r>
              <a:rPr lang="fr-CA" b="1" i="1"/>
              <a:t>préfixe</a:t>
            </a:r>
            <a:r>
              <a:rPr lang="fr-CA"/>
              <a:t> commun à toutes les routes de nos actions juste avant la déclaration de classe de notre </a:t>
            </a:r>
            <a:r>
              <a:rPr lang="fr-CA" b="1"/>
              <a:t>contrôleur</a:t>
            </a:r>
            <a:r>
              <a:rPr lang="fr-CA"/>
              <a:t>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CFE19C-755B-4025-B9DD-BBB7D817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41" y="4740489"/>
            <a:ext cx="4964848" cy="116215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B0C069-C108-46AE-9D8A-59B8EA5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00251"/>
            <a:ext cx="2875071" cy="240591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82469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7383F-929A-41A4-95AE-4EA35298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8458200" cy="5147506"/>
          </a:xfrm>
        </p:spPr>
        <p:txBody>
          <a:bodyPr/>
          <a:lstStyle/>
          <a:p>
            <a:r>
              <a:rPr lang="fr-CA" dirty="0"/>
              <a:t> </a:t>
            </a:r>
            <a:r>
              <a:rPr lang="fr-CA" b="1" i="1" dirty="0"/>
              <a:t>Préfixe</a:t>
            </a:r>
            <a:r>
              <a:rPr lang="fr-CA" dirty="0"/>
              <a:t> de route pour toutes les </a:t>
            </a:r>
            <a:r>
              <a:rPr lang="fr-CA" b="1" dirty="0"/>
              <a:t>actions</a:t>
            </a:r>
            <a:r>
              <a:rPr lang="fr-CA" dirty="0"/>
              <a:t> du contrôleur</a:t>
            </a:r>
          </a:p>
          <a:p>
            <a:pPr lvl="1"/>
            <a:r>
              <a:rPr lang="fr-CA" dirty="0"/>
              <a:t> On va alors pouvoir raccourcir toutes les routes :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C00000"/>
                </a:solidFill>
              </a:rPr>
              <a:t>"Bee/Index" </a:t>
            </a:r>
            <a:r>
              <a:rPr lang="fr-CA" dirty="0"/>
              <a:t>→ </a:t>
            </a:r>
            <a:r>
              <a:rPr lang="fr-CA" dirty="0">
                <a:solidFill>
                  <a:srgbClr val="C00000"/>
                </a:solidFill>
              </a:rPr>
              <a:t>"Index"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C00000"/>
                </a:solidFill>
              </a:rPr>
              <a:t>"" </a:t>
            </a:r>
            <a:r>
              <a:rPr lang="fr-CA" dirty="0"/>
              <a:t>→ </a:t>
            </a:r>
            <a:r>
              <a:rPr lang="fr-CA" dirty="0">
                <a:solidFill>
                  <a:srgbClr val="C00000"/>
                </a:solidFill>
              </a:rPr>
              <a:t>"/"</a:t>
            </a:r>
            <a:r>
              <a:rPr lang="fr-CA" dirty="0"/>
              <a:t> (Action par défaut de l’application)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C00000"/>
                </a:solidFill>
              </a:rPr>
              <a:t>"Bee"</a:t>
            </a:r>
            <a:r>
              <a:rPr lang="fr-CA" dirty="0"/>
              <a:t> (Action par défaut du contrôleur) → </a:t>
            </a:r>
            <a:r>
              <a:rPr lang="fr-CA" dirty="0">
                <a:solidFill>
                  <a:srgbClr val="C00000"/>
                </a:solidFill>
              </a:rPr>
              <a:t>""</a:t>
            </a:r>
            <a:endParaRPr lang="fr-CA" dirty="0"/>
          </a:p>
          <a:p>
            <a:pPr lvl="1"/>
            <a:r>
              <a:rPr lang="fr-CA" dirty="0"/>
              <a:t> Tel que mentionné, ces raccourcis sont possibles (et nécessaires) puisqu’on a mis </a:t>
            </a:r>
            <a:r>
              <a:rPr lang="fr-CA" b="1" dirty="0">
                <a:solidFill>
                  <a:schemeClr val="tx1"/>
                </a:solidFill>
              </a:rPr>
              <a:t>[</a:t>
            </a:r>
            <a:r>
              <a:rPr lang="fr-CA" b="1" dirty="0">
                <a:solidFill>
                  <a:srgbClr val="81ADB6"/>
                </a:solidFill>
              </a:rPr>
              <a:t>Route</a:t>
            </a:r>
            <a:r>
              <a:rPr lang="fr-CA" b="1" dirty="0">
                <a:solidFill>
                  <a:schemeClr val="tx1"/>
                </a:solidFill>
              </a:rPr>
              <a:t>(</a:t>
            </a:r>
            <a:r>
              <a:rPr lang="fr-CA" b="1" dirty="0">
                <a:solidFill>
                  <a:srgbClr val="C00000"/>
                </a:solidFill>
              </a:rPr>
              <a:t>"Bee"</a:t>
            </a:r>
            <a:r>
              <a:rPr lang="fr-CA" b="1" dirty="0">
                <a:solidFill>
                  <a:schemeClr val="tx1"/>
                </a:solidFill>
              </a:rPr>
              <a:t>)]</a:t>
            </a:r>
            <a:r>
              <a:rPr lang="fr-CA" dirty="0"/>
              <a:t> juste avant la déclaration de la classe.</a:t>
            </a:r>
          </a:p>
          <a:p>
            <a:pPr lvl="1"/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CFE19C-755B-4025-B9DD-BBB7D817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6" y="4552597"/>
            <a:ext cx="3687147" cy="86307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A30790-4F30-434E-B389-8D05B7A6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80" y="882471"/>
            <a:ext cx="2582714" cy="21612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2810D1-E2CD-4B86-BFE1-7FFCA0672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790" y="4124039"/>
            <a:ext cx="2567191" cy="216126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D2D385F-828B-4FAB-99E4-9174FA05B53E}"/>
              </a:ext>
            </a:extLst>
          </p:cNvPr>
          <p:cNvSpPr/>
          <p:nvPr/>
        </p:nvSpPr>
        <p:spPr>
          <a:xfrm rot="5400000">
            <a:off x="10395909" y="3129847"/>
            <a:ext cx="691577" cy="88018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noFill/>
            </a:endParaRPr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A775AC14-D2C9-6F26-9589-CC14BDB2FE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25" b="81094"/>
          <a:stretch/>
        </p:blipFill>
        <p:spPr>
          <a:xfrm>
            <a:off x="9458103" y="4124039"/>
            <a:ext cx="2567191" cy="213556"/>
          </a:xfrm>
          <a:prstGeom prst="rect">
            <a:avLst/>
          </a:prstGeom>
          <a:ln w="38100">
            <a:noFill/>
          </a:ln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808B4D7F-63B8-7804-5476-76DF6F057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119"/>
          <a:stretch/>
        </p:blipFill>
        <p:spPr>
          <a:xfrm>
            <a:off x="9466416" y="4287825"/>
            <a:ext cx="2567191" cy="213555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91158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35D27-FE7D-4F64-8578-F3CB3306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Routage par attribut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4629A5-F900-4D6A-BABF-9067952D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6" y="1491941"/>
            <a:ext cx="3992786" cy="46248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2155E92-12C7-4858-8A3E-6C12F0E0956B}"/>
              </a:ext>
            </a:extLst>
          </p:cNvPr>
          <p:cNvSpPr txBox="1"/>
          <p:nvPr/>
        </p:nvSpPr>
        <p:spPr>
          <a:xfrm>
            <a:off x="5718048" y="1438863"/>
            <a:ext cx="635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Si jamais vous souhaitez voir la liste des « </a:t>
            </a:r>
            <a:r>
              <a:rPr lang="fr-CA" b="1">
                <a:solidFill>
                  <a:srgbClr val="8197B6"/>
                </a:solidFill>
              </a:rPr>
              <a:t>contraintes</a:t>
            </a:r>
            <a:r>
              <a:rPr lang="fr-CA">
                <a:solidFill>
                  <a:srgbClr val="8197B6"/>
                </a:solidFill>
              </a:rPr>
              <a:t> » disponibles :  (</a:t>
            </a:r>
            <a:r>
              <a:rPr lang="fr-CA" b="1">
                <a:solidFill>
                  <a:srgbClr val="8197B6"/>
                </a:solidFill>
              </a:rPr>
              <a:t>Ex</a:t>
            </a:r>
            <a:r>
              <a:rPr lang="fr-CA">
                <a:solidFill>
                  <a:srgbClr val="8197B6"/>
                </a:solidFill>
              </a:rPr>
              <a:t> : </a:t>
            </a:r>
            <a:r>
              <a:rPr lang="fr-CA">
                <a:solidFill>
                  <a:srgbClr val="C00000"/>
                </a:solidFill>
              </a:rPr>
              <a:t>{id:</a:t>
            </a:r>
            <a:r>
              <a:rPr lang="fr-CA" b="1">
                <a:solidFill>
                  <a:srgbClr val="C00000"/>
                </a:solidFill>
              </a:rPr>
              <a:t>int</a:t>
            </a:r>
            <a:r>
              <a:rPr lang="fr-CA">
                <a:solidFill>
                  <a:srgbClr val="C00000"/>
                </a:solidFill>
              </a:rPr>
              <a:t>}</a:t>
            </a:r>
            <a:r>
              <a:rPr lang="fr-CA">
                <a:solidFill>
                  <a:srgbClr val="8197B6"/>
                </a:solidFill>
              </a:rPr>
              <a:t>)</a:t>
            </a:r>
          </a:p>
          <a:p>
            <a:r>
              <a:rPr lang="fr-CA">
                <a:solidFill>
                  <a:srgbClr val="8197B6"/>
                </a:solidFill>
                <a:hlinkClick r:id="rId3"/>
              </a:rPr>
              <a:t>https://docs.microsoft.com/en-us/aspnet/core/fundamentals/routing?view=aspnetcore-5.0#route-constraint-reference</a:t>
            </a:r>
            <a:endParaRPr lang="fr-CA">
              <a:solidFill>
                <a:srgbClr val="8197B6"/>
              </a:solidFill>
            </a:endParaRPr>
          </a:p>
          <a:p>
            <a:endParaRPr lang="fr-CA">
              <a:solidFill>
                <a:srgbClr val="8197B6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F9BD0B-6C2E-47F8-B006-EEE0167155BF}"/>
              </a:ext>
            </a:extLst>
          </p:cNvPr>
          <p:cNvSpPr txBox="1"/>
          <p:nvPr/>
        </p:nvSpPr>
        <p:spPr>
          <a:xfrm>
            <a:off x="1639824" y="1069531"/>
            <a:ext cx="28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97B6"/>
                </a:solidFill>
              </a:rPr>
              <a:t>Vue d’ensemble</a:t>
            </a:r>
          </a:p>
        </p:txBody>
      </p:sp>
    </p:spTree>
    <p:extLst>
      <p:ext uri="{BB962C8B-B14F-4D97-AF65-F5344CB8AC3E}">
        <p14:creationId xmlns:p14="http://schemas.microsoft.com/office/powerpoint/2010/main" val="57263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Rappel</a:t>
            </a:r>
            <a:r>
              <a:rPr lang="fr-CA"/>
              <a:t> : Passer des données à la </a:t>
            </a:r>
            <a:r>
              <a:rPr lang="fr-CA" b="1"/>
              <a:t>vue</a:t>
            </a:r>
            <a:r>
              <a:rPr lang="fr-CA"/>
              <a:t> avec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96F96-D7B0-4B19-BD2B-94FED4EA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71" y="1764728"/>
            <a:ext cx="5553850" cy="914528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58063F-D215-4CEA-AE4F-13715CEF32B7}"/>
              </a:ext>
            </a:extLst>
          </p:cNvPr>
          <p:cNvSpPr txBox="1"/>
          <p:nvPr/>
        </p:nvSpPr>
        <p:spPr>
          <a:xfrm>
            <a:off x="585216" y="1731264"/>
            <a:ext cx="5510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Une 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de notre </a:t>
            </a:r>
            <a:r>
              <a:rPr lang="fr-CA" b="1">
                <a:solidFill>
                  <a:srgbClr val="81ADB6"/>
                </a:solidFill>
              </a:rPr>
              <a:t>contrôleur</a:t>
            </a:r>
            <a:r>
              <a:rPr lang="fr-CA">
                <a:solidFill>
                  <a:srgbClr val="81ADB6"/>
                </a:solidFill>
              </a:rPr>
              <a:t> pourra alors retourner cette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tout en lui envoyant une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du type « </a:t>
            </a:r>
            <a:r>
              <a:rPr lang="fr-CA" b="1">
                <a:solidFill>
                  <a:srgbClr val="81ADB6"/>
                </a:solidFill>
              </a:rPr>
              <a:t>Bee</a:t>
            </a:r>
            <a:r>
              <a:rPr lang="fr-CA">
                <a:solidFill>
                  <a:srgbClr val="81ADB6"/>
                </a:solidFill>
              </a:rPr>
              <a:t> 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pourra ensuite accéder à la donnée qu’on a envoyée à l’aide du paramètre « </a:t>
            </a:r>
            <a:r>
              <a:rPr lang="fr-CA" b="1">
                <a:solidFill>
                  <a:srgbClr val="E351E7"/>
                </a:solidFill>
              </a:rPr>
              <a:t>Model</a:t>
            </a:r>
            <a:r>
              <a:rPr lang="fr-CA">
                <a:solidFill>
                  <a:srgbClr val="81ADB6"/>
                </a:solidFill>
              </a:rPr>
              <a:t> » qui existe par défaut dans 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et contient la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qui a été reçue. (Peu importe son type).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Mais que faire si nous souhaitions envoyer d’autres types de données supplémentaires qui ne sont pas des « </a:t>
            </a:r>
            <a:r>
              <a:rPr lang="fr-CA" b="1">
                <a:solidFill>
                  <a:srgbClr val="81ADB6"/>
                </a:solidFill>
              </a:rPr>
              <a:t>Bee</a:t>
            </a:r>
            <a:r>
              <a:rPr lang="fr-CA">
                <a:solidFill>
                  <a:srgbClr val="81ADB6"/>
                </a:solidFill>
              </a:rPr>
              <a:t> »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86685BF-68A1-469F-98F6-93E71A8B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71" y="2881911"/>
            <a:ext cx="5553850" cy="124412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CC400CD-F054-4722-ACD9-062DCB36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71" y="4304273"/>
            <a:ext cx="4636205" cy="185977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32A275-573C-4D7E-8CF7-D7C1F06D8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2650" y="4303951"/>
            <a:ext cx="664371" cy="5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</a:t>
            </a:r>
            <a:r>
              <a:rPr lang="fr-CA" b="1"/>
              <a:t>ViewData</a:t>
            </a:r>
            <a:r>
              <a:rPr lang="fr-CA"/>
              <a:t> est un </a:t>
            </a:r>
            <a:r>
              <a:rPr lang="fr-CA" b="1"/>
              <a:t>paramètre</a:t>
            </a:r>
            <a:r>
              <a:rPr lang="fr-CA"/>
              <a:t> </a:t>
            </a:r>
            <a:r>
              <a:rPr lang="fr-CA" i="1">
                <a:solidFill>
                  <a:srgbClr val="E351E7"/>
                </a:solidFill>
              </a:rPr>
              <a:t>m</a:t>
            </a:r>
            <a:r>
              <a:rPr lang="fr-CA" i="1">
                <a:solidFill>
                  <a:srgbClr val="B681AE"/>
                </a:solidFill>
              </a:rPr>
              <a:t>a</a:t>
            </a:r>
            <a:r>
              <a:rPr lang="fr-CA" i="1">
                <a:solidFill>
                  <a:srgbClr val="A785B8"/>
                </a:solidFill>
              </a:rPr>
              <a:t>g</a:t>
            </a:r>
            <a:r>
              <a:rPr lang="fr-CA" i="1">
                <a:solidFill>
                  <a:srgbClr val="7F7FBB"/>
                </a:solidFill>
              </a:rPr>
              <a:t>i</a:t>
            </a:r>
            <a:r>
              <a:rPr lang="fr-CA" i="1">
                <a:solidFill>
                  <a:srgbClr val="8197B6"/>
                </a:solidFill>
              </a:rPr>
              <a:t>q</a:t>
            </a:r>
            <a:r>
              <a:rPr lang="fr-CA" i="1"/>
              <a:t>u</a:t>
            </a:r>
            <a:r>
              <a:rPr lang="fr-CA" i="1">
                <a:solidFill>
                  <a:schemeClr val="accent6"/>
                </a:solidFill>
              </a:rPr>
              <a:t>e</a:t>
            </a:r>
            <a:r>
              <a:rPr lang="fr-CA"/>
              <a:t> qui existe déjà et qui peut être utilisé pour le passage de données de types variés à la </a:t>
            </a:r>
            <a:r>
              <a:rPr lang="fr-CA" b="1"/>
              <a:t>vue</a:t>
            </a:r>
            <a:r>
              <a:rPr lang="fr-CA"/>
              <a:t>.</a:t>
            </a:r>
          </a:p>
          <a:p>
            <a:pPr lvl="1"/>
            <a:r>
              <a:rPr lang="fr-CA"/>
              <a:t> </a:t>
            </a:r>
            <a:r>
              <a:rPr lang="fr-CA" b="1"/>
              <a:t>Idée</a:t>
            </a:r>
            <a:r>
              <a:rPr lang="fr-CA"/>
              <a:t> : L’</a:t>
            </a:r>
            <a:r>
              <a:rPr lang="fr-CA" b="1"/>
              <a:t>action</a:t>
            </a:r>
            <a:r>
              <a:rPr lang="fr-CA"/>
              <a:t> du contrôleur insère des </a:t>
            </a:r>
            <a:r>
              <a:rPr lang="fr-CA" b="1"/>
              <a:t>données</a:t>
            </a:r>
            <a:r>
              <a:rPr lang="fr-CA"/>
              <a:t> dans </a:t>
            </a:r>
            <a:r>
              <a:rPr lang="fr-CA" b="1"/>
              <a:t>ViewData</a:t>
            </a:r>
            <a:r>
              <a:rPr lang="fr-CA"/>
              <a:t>, et la </a:t>
            </a:r>
            <a:r>
              <a:rPr lang="fr-CA" b="1"/>
              <a:t>vue</a:t>
            </a:r>
            <a:r>
              <a:rPr lang="fr-CA"/>
              <a:t> peut accéder au </a:t>
            </a:r>
            <a:r>
              <a:rPr lang="fr-CA" b="1"/>
              <a:t>ViewData</a:t>
            </a:r>
            <a:r>
              <a:rPr lang="fr-CA"/>
              <a:t> pour y récupérer ces </a:t>
            </a:r>
            <a:r>
              <a:rPr lang="fr-CA" b="1"/>
              <a:t>données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974F51-3E98-46C0-B887-54673ACA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31" y="3362188"/>
            <a:ext cx="5188339" cy="156945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995E921-ECD6-4B16-B400-7C54996A5C70}"/>
              </a:ext>
            </a:extLst>
          </p:cNvPr>
          <p:cNvSpPr/>
          <p:nvPr/>
        </p:nvSpPr>
        <p:spPr>
          <a:xfrm>
            <a:off x="6918960" y="3822666"/>
            <a:ext cx="329184" cy="401862"/>
          </a:xfrm>
          <a:prstGeom prst="rightArrow">
            <a:avLst/>
          </a:prstGeom>
          <a:solidFill>
            <a:srgbClr val="81A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31DEE5-FB0F-44B7-AE47-26143E610886}"/>
              </a:ext>
            </a:extLst>
          </p:cNvPr>
          <p:cNvSpPr txBox="1"/>
          <p:nvPr/>
        </p:nvSpPr>
        <p:spPr>
          <a:xfrm>
            <a:off x="652272" y="3057388"/>
            <a:ext cx="5858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Dans l’</a:t>
            </a:r>
            <a:r>
              <a:rPr lang="fr-CA" b="1">
                <a:solidFill>
                  <a:srgbClr val="81ADB6"/>
                </a:solidFill>
              </a:rPr>
              <a:t>action</a:t>
            </a:r>
            <a:r>
              <a:rPr lang="fr-CA">
                <a:solidFill>
                  <a:srgbClr val="81ADB6"/>
                </a:solidFill>
              </a:rPr>
              <a:t> : On utilise simplement la syntaxe …</a:t>
            </a:r>
          </a:p>
          <a:p>
            <a:pPr algn="ctr"/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ViewData[</a:t>
            </a:r>
            <a:r>
              <a:rPr lang="fr-CA" b="1">
                <a:solidFill>
                  <a:srgbClr val="E351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"key"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CA" b="1">
              <a:solidFill>
                <a:srgbClr val="81AD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 La « </a:t>
            </a:r>
            <a:r>
              <a:rPr lang="fr-CA" b="1">
                <a:solidFill>
                  <a:srgbClr val="E351E7"/>
                </a:solidFill>
              </a:rPr>
              <a:t>clé </a:t>
            </a:r>
            <a:r>
              <a:rPr lang="fr-CA">
                <a:solidFill>
                  <a:srgbClr val="81ADB6"/>
                </a:solidFill>
              </a:rPr>
              <a:t>» peut être n’importe quelle chaîne de caractères. Elle nous permettra de récupérer la </a:t>
            </a:r>
            <a:r>
              <a:rPr lang="fr-CA" b="1">
                <a:solidFill>
                  <a:srgbClr val="81ADB6"/>
                </a:solidFill>
              </a:rPr>
              <a:t>donnée</a:t>
            </a:r>
            <a:r>
              <a:rPr lang="fr-CA">
                <a:solidFill>
                  <a:srgbClr val="81ADB6"/>
                </a:solidFill>
              </a:rPr>
              <a:t> dans la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et fonctionne un peu comme l’</a:t>
            </a:r>
            <a:r>
              <a:rPr lang="fr-CA">
                <a:solidFill>
                  <a:srgbClr val="E351E7"/>
                </a:solidFill>
              </a:rPr>
              <a:t>index</a:t>
            </a:r>
            <a:r>
              <a:rPr lang="fr-CA">
                <a:solidFill>
                  <a:srgbClr val="81ADB6"/>
                </a:solidFill>
              </a:rPr>
              <a:t> d’un tableau.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« </a:t>
            </a:r>
            <a:r>
              <a:rPr lang="fr-CA" b="1">
                <a:solidFill>
                  <a:srgbClr val="81ADB6"/>
                </a:solidFill>
              </a:rPr>
              <a:t>Queen.Name </a:t>
            </a:r>
            <a:r>
              <a:rPr lang="fr-CA">
                <a:solidFill>
                  <a:srgbClr val="81ADB6"/>
                </a:solidFill>
              </a:rPr>
              <a:t>» est un </a:t>
            </a:r>
            <a:r>
              <a:rPr lang="fr-CA" b="1">
                <a:solidFill>
                  <a:srgbClr val="DDAB5B"/>
                </a:solidFill>
              </a:rPr>
              <a:t>string</a:t>
            </a:r>
            <a:r>
              <a:rPr lang="fr-CA">
                <a:solidFill>
                  <a:srgbClr val="81ADB6"/>
                </a:solidFill>
              </a:rPr>
              <a:t> et « </a:t>
            </a:r>
            <a:r>
              <a:rPr lang="fr-CA" b="1">
                <a:solidFill>
                  <a:srgbClr val="81ADB6"/>
                </a:solidFill>
              </a:rPr>
              <a:t>DB.Actions </a:t>
            </a:r>
            <a:r>
              <a:rPr lang="fr-CA">
                <a:solidFill>
                  <a:srgbClr val="81ADB6"/>
                </a:solidFill>
              </a:rPr>
              <a:t>» est une </a:t>
            </a:r>
            <a:r>
              <a:rPr lang="fr-CA" b="1">
                <a:solidFill>
                  <a:srgbClr val="DDAB5B"/>
                </a:solidFill>
              </a:rPr>
              <a:t>List&lt;BeeAction&gt;</a:t>
            </a:r>
            <a:r>
              <a:rPr lang="fr-CA">
                <a:solidFill>
                  <a:srgbClr val="81ADB6"/>
                </a:solidFill>
              </a:rPr>
              <a:t>. On peut vraiment ranger n’importe quoi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9F5BED-F761-44D2-95CD-6BC0BE7C79E8}"/>
              </a:ext>
            </a:extLst>
          </p:cNvPr>
          <p:cNvSpPr txBox="1"/>
          <p:nvPr/>
        </p:nvSpPr>
        <p:spPr>
          <a:xfrm>
            <a:off x="8108000" y="29928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contrôleur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84BAA6-2DC4-4254-866E-E27B178C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30" y="5521401"/>
            <a:ext cx="5188340" cy="675308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CB0D97-A008-4FA1-BF9A-CADD82CC0F2E}"/>
              </a:ext>
            </a:extLst>
          </p:cNvPr>
          <p:cNvSpPr txBox="1"/>
          <p:nvPr/>
        </p:nvSpPr>
        <p:spPr>
          <a:xfrm>
            <a:off x="8108000" y="515206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</p:spTree>
    <p:extLst>
      <p:ext uri="{BB962C8B-B14F-4D97-AF65-F5344CB8AC3E}">
        <p14:creationId xmlns:p14="http://schemas.microsoft.com/office/powerpoint/2010/main" val="218574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Pour récupérer les </a:t>
            </a:r>
            <a:r>
              <a:rPr lang="fr-CA" b="1"/>
              <a:t>données</a:t>
            </a:r>
            <a:r>
              <a:rPr lang="fr-CA"/>
              <a:t> une fois dans la </a:t>
            </a:r>
            <a:r>
              <a:rPr lang="fr-CA" b="1"/>
              <a:t>vue</a:t>
            </a:r>
            <a:r>
              <a:rPr lang="fr-CA"/>
              <a:t>, on utilise exactement la même syntaxe et les mêmes </a:t>
            </a:r>
            <a:r>
              <a:rPr lang="fr-CA">
                <a:solidFill>
                  <a:srgbClr val="E351E7"/>
                </a:solidFill>
              </a:rPr>
              <a:t>clés</a:t>
            </a:r>
            <a:r>
              <a:rPr lang="fr-CA"/>
              <a:t>.</a:t>
            </a:r>
          </a:p>
          <a:p>
            <a:pPr lvl="1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612B2-0DEE-4CDD-837C-3D69854A91D6}"/>
              </a:ext>
            </a:extLst>
          </p:cNvPr>
          <p:cNvSpPr txBox="1"/>
          <p:nvPr/>
        </p:nvSpPr>
        <p:spPr>
          <a:xfrm>
            <a:off x="670560" y="2700528"/>
            <a:ext cx="560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Le paramètre </a:t>
            </a:r>
            <a:r>
              <a:rPr lang="fr-CA" b="1">
                <a:solidFill>
                  <a:srgbClr val="81ADB6"/>
                </a:solidFill>
              </a:rPr>
              <a:t>ViewData</a:t>
            </a:r>
            <a:r>
              <a:rPr lang="fr-CA">
                <a:solidFill>
                  <a:srgbClr val="81ADB6"/>
                </a:solidFill>
              </a:rPr>
              <a:t> existe également dans notre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, et ce par défaut.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a simplement à y accéder avec la même </a:t>
            </a:r>
            <a:r>
              <a:rPr lang="fr-CA" b="1">
                <a:solidFill>
                  <a:srgbClr val="E351E7"/>
                </a:solidFill>
              </a:rPr>
              <a:t>clé</a:t>
            </a:r>
            <a:r>
              <a:rPr lang="fr-CA">
                <a:solidFill>
                  <a:srgbClr val="81ADB6"/>
                </a:solidFill>
              </a:rPr>
              <a:t> qui a été utilisée dans le </a:t>
            </a:r>
            <a:r>
              <a:rPr lang="fr-CA" b="1">
                <a:solidFill>
                  <a:srgbClr val="81ADB6"/>
                </a:solidFill>
              </a:rPr>
              <a:t>contrôleur</a:t>
            </a:r>
            <a:r>
              <a:rPr lang="fr-CA">
                <a:solidFill>
                  <a:srgbClr val="81ADB6"/>
                </a:solidFill>
              </a:rPr>
              <a:t> pour utiliser la donnée !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2DDAC0C-2EC3-44F8-BF93-8497550A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2325007"/>
            <a:ext cx="5483369" cy="343872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4425148-857D-4992-B907-88CA7D71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6" y="4748219"/>
            <a:ext cx="5200286" cy="858381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A4A25B-D762-4FF1-9757-14EBED1BB524}"/>
              </a:ext>
            </a:extLst>
          </p:cNvPr>
          <p:cNvCxnSpPr>
            <a:cxnSpLocks/>
          </p:cNvCxnSpPr>
          <p:nvPr/>
        </p:nvCxnSpPr>
        <p:spPr>
          <a:xfrm flipH="1">
            <a:off x="5786628" y="5269230"/>
            <a:ext cx="618743" cy="0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6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Pour récupérer les </a:t>
            </a:r>
            <a:r>
              <a:rPr lang="fr-CA" b="1"/>
              <a:t>données</a:t>
            </a:r>
            <a:r>
              <a:rPr lang="fr-CA"/>
              <a:t> qui ne sont pas des </a:t>
            </a:r>
            <a:r>
              <a:rPr lang="fr-CA" b="1">
                <a:solidFill>
                  <a:srgbClr val="F75A3B"/>
                </a:solidFill>
              </a:rPr>
              <a:t>string</a:t>
            </a:r>
            <a:r>
              <a:rPr lang="fr-CA"/>
              <a:t> dans la </a:t>
            </a:r>
            <a:r>
              <a:rPr lang="fr-CA" b="1"/>
              <a:t>vue</a:t>
            </a:r>
            <a:r>
              <a:rPr lang="fr-CA"/>
              <a:t>, il y a une instruction supplémentaire à utiliser cela dit …</a:t>
            </a:r>
          </a:p>
          <a:p>
            <a:pPr lvl="1"/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612B2-0DEE-4CDD-837C-3D69854A91D6}"/>
              </a:ext>
            </a:extLst>
          </p:cNvPr>
          <p:cNvSpPr txBox="1"/>
          <p:nvPr/>
        </p:nvSpPr>
        <p:spPr>
          <a:xfrm>
            <a:off x="670560" y="2700528"/>
            <a:ext cx="560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a envoyé une </a:t>
            </a:r>
            <a:r>
              <a:rPr lang="fr-CA" b="1">
                <a:solidFill>
                  <a:srgbClr val="81ADB6"/>
                </a:solidFill>
              </a:rPr>
              <a:t>List&lt;BeeAction&gt; </a:t>
            </a:r>
            <a:r>
              <a:rPr lang="fr-CA">
                <a:solidFill>
                  <a:srgbClr val="81ADB6"/>
                </a:solidFill>
              </a:rPr>
              <a:t>qu’on a stocké dans </a:t>
            </a:r>
            <a:r>
              <a:rPr lang="fr-CA" b="1">
                <a:solidFill>
                  <a:srgbClr val="81ADB6"/>
                </a:solidFill>
              </a:rPr>
              <a:t>ViewData</a:t>
            </a:r>
            <a:r>
              <a:rPr lang="fr-CA">
                <a:solidFill>
                  <a:srgbClr val="81ADB6"/>
                </a:solidFill>
              </a:rPr>
              <a:t> à l’</a:t>
            </a:r>
            <a:r>
              <a:rPr lang="fr-CA" b="1">
                <a:solidFill>
                  <a:srgbClr val="81ADB6"/>
                </a:solidFill>
              </a:rPr>
              <a:t>index</a:t>
            </a:r>
            <a:r>
              <a:rPr lang="fr-CA">
                <a:solidFill>
                  <a:srgbClr val="81ADB6"/>
                </a:solidFill>
              </a:rPr>
              <a:t> "</a:t>
            </a:r>
            <a:r>
              <a:rPr lang="fr-CA" b="1">
                <a:solidFill>
                  <a:srgbClr val="C00000"/>
                </a:solidFill>
              </a:rPr>
              <a:t>actions</a:t>
            </a:r>
            <a:r>
              <a:rPr lang="fr-CA">
                <a:solidFill>
                  <a:srgbClr val="81ADB6"/>
                </a:solidFill>
              </a:rPr>
              <a:t>".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Pour pouvoir l’utiliser dans notre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, il faudra préciser de quel </a:t>
            </a:r>
            <a:r>
              <a:rPr lang="fr-CA" b="1">
                <a:solidFill>
                  <a:srgbClr val="81ADB6"/>
                </a:solidFill>
              </a:rPr>
              <a:t>type</a:t>
            </a:r>
            <a:r>
              <a:rPr lang="fr-CA">
                <a:solidFill>
                  <a:srgbClr val="81ADB6"/>
                </a:solidFill>
              </a:rPr>
              <a:t> il s’agit pour pouvoir l’utiliser à l’aide de la syntaxe …</a:t>
            </a:r>
          </a:p>
          <a:p>
            <a:pPr algn="ctr"/>
            <a:r>
              <a:rPr lang="fr-CA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a donc dû mettre </a:t>
            </a:r>
            <a:r>
              <a:rPr lang="fr-CA" b="1">
                <a:solidFill>
                  <a:schemeClr val="accent1"/>
                </a:solidFill>
              </a:rPr>
              <a:t>as</a:t>
            </a:r>
            <a:r>
              <a:rPr lang="fr-CA">
                <a:solidFill>
                  <a:srgbClr val="81ADB6"/>
                </a:solidFill>
              </a:rPr>
              <a:t> </a:t>
            </a:r>
            <a:r>
              <a:rPr lang="fr-CA" b="1">
                <a:solidFill>
                  <a:srgbClr val="81ADB6"/>
                </a:solidFill>
              </a:rPr>
              <a:t>List</a:t>
            </a:r>
            <a:r>
              <a:rPr lang="fr-CA" b="1"/>
              <a:t>&lt;</a:t>
            </a:r>
            <a:r>
              <a:rPr lang="fr-CA" b="1">
                <a:solidFill>
                  <a:srgbClr val="81ADB6"/>
                </a:solidFill>
              </a:rPr>
              <a:t>BeeAction</a:t>
            </a:r>
            <a:r>
              <a:rPr lang="fr-CA" b="1"/>
              <a:t>&gt;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82CA83-7A99-4AD7-917D-A5B13440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87" y="2755392"/>
            <a:ext cx="5188339" cy="156945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D636778-0A66-4132-A95F-A2E8B9E1F633}"/>
              </a:ext>
            </a:extLst>
          </p:cNvPr>
          <p:cNvSpPr txBox="1"/>
          <p:nvPr/>
        </p:nvSpPr>
        <p:spPr>
          <a:xfrm>
            <a:off x="7998272" y="238606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contrôleur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8BC4FF-1AA5-4F9B-9E5F-8770DB16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87" y="4879913"/>
            <a:ext cx="5188339" cy="54431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01E3103-1569-4BE6-9F07-8244BD001EE2}"/>
              </a:ext>
            </a:extLst>
          </p:cNvPr>
          <p:cNvSpPr txBox="1"/>
          <p:nvPr/>
        </p:nvSpPr>
        <p:spPr>
          <a:xfrm>
            <a:off x="7998272" y="451058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A4EA72-E721-4A66-9E86-28BD1191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64" y="5718977"/>
            <a:ext cx="5068007" cy="33342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1C1162-2A0F-422A-B894-5E2EEE604876}"/>
              </a:ext>
            </a:extLst>
          </p:cNvPr>
          <p:cNvSpPr txBox="1"/>
          <p:nvPr/>
        </p:nvSpPr>
        <p:spPr>
          <a:xfrm>
            <a:off x="5742433" y="5708841"/>
            <a:ext cx="6449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ADB6"/>
                </a:solidFill>
              </a:rPr>
              <a:t>Quand on ne précise pas le type, la </a:t>
            </a:r>
            <a:r>
              <a:rPr lang="fr-CA" sz="1600" b="1">
                <a:solidFill>
                  <a:srgbClr val="81ADB6"/>
                </a:solidFill>
              </a:rPr>
              <a:t>donnée</a:t>
            </a:r>
            <a:r>
              <a:rPr lang="fr-CA" sz="1600">
                <a:solidFill>
                  <a:srgbClr val="81ADB6"/>
                </a:solidFill>
              </a:rPr>
              <a:t> est perçue comme un </a:t>
            </a:r>
            <a:r>
              <a:rPr lang="fr-CA" sz="1600" b="1">
                <a:solidFill>
                  <a:srgbClr val="81ADB6"/>
                </a:solidFill>
              </a:rPr>
              <a:t>string</a:t>
            </a:r>
            <a:r>
              <a:rPr lang="fr-CA" sz="1600">
                <a:solidFill>
                  <a:srgbClr val="81ADB6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72927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Voici comment notre objet a été utilisé dans la </a:t>
            </a:r>
            <a:r>
              <a:rPr lang="fr-CA" b="1"/>
              <a:t>vue</a:t>
            </a:r>
            <a:r>
              <a:rPr lang="fr-CA"/>
              <a:t>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7C3BD6-AB6C-411B-B44C-105D5F0A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5" y="2252053"/>
            <a:ext cx="7213103" cy="133240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621993-FAAA-4C7F-85A9-5C7F1B00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838" y="2252053"/>
            <a:ext cx="4268497" cy="133240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85D72B-7580-47C8-9BEC-FFD8D497F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16" y="3789949"/>
            <a:ext cx="11687520" cy="212416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373296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</a:t>
            </a:r>
            <a:r>
              <a:rPr lang="fr-CA" b="1"/>
              <a:t>ViewData</a:t>
            </a:r>
            <a:r>
              <a:rPr lang="fr-CA"/>
              <a:t>[]</a:t>
            </a:r>
          </a:p>
          <a:p>
            <a:pPr lvl="1"/>
            <a:r>
              <a:rPr lang="fr-CA"/>
              <a:t> On aurait même pu ajouter un morceau de code pour qu’un élément spécifique soit déjà </a:t>
            </a:r>
            <a:r>
              <a:rPr lang="fr-CA" b="1"/>
              <a:t>sélectionné</a:t>
            </a:r>
            <a:r>
              <a:rPr lang="fr-CA"/>
              <a:t> dans notre élément </a:t>
            </a:r>
            <a:r>
              <a:rPr lang="fr-CA" b="1"/>
              <a:t>&lt;select&gt;</a:t>
            </a:r>
            <a:r>
              <a:rPr lang="fr-CA"/>
              <a:t>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Grâce à l’expression </a:t>
            </a:r>
            <a:r>
              <a:rPr lang="fr-CA" b="1"/>
              <a:t>ba.Name == </a:t>
            </a:r>
            <a:r>
              <a:rPr lang="fr-CA" b="1">
                <a:solidFill>
                  <a:srgbClr val="C00000"/>
                </a:solidFill>
              </a:rPr>
              <a:t>"Promotion" </a:t>
            </a:r>
            <a:r>
              <a:rPr lang="fr-CA" b="1"/>
              <a:t>? </a:t>
            </a:r>
            <a:r>
              <a:rPr lang="fr-CA" b="1">
                <a:solidFill>
                  <a:srgbClr val="C00000"/>
                </a:solidFill>
              </a:rPr>
              <a:t>"selected" </a:t>
            </a:r>
            <a:r>
              <a:rPr lang="fr-CA" b="1"/>
              <a:t>: </a:t>
            </a:r>
            <a:r>
              <a:rPr lang="fr-CA" b="1">
                <a:solidFill>
                  <a:srgbClr val="C00000"/>
                </a:solidFill>
              </a:rPr>
              <a:t>""</a:t>
            </a:r>
            <a:r>
              <a:rPr lang="fr-CA"/>
              <a:t>, on ajoute juste l’attribut « </a:t>
            </a:r>
            <a:r>
              <a:rPr lang="fr-CA">
                <a:solidFill>
                  <a:srgbClr val="F75A3B"/>
                </a:solidFill>
              </a:rPr>
              <a:t>selected</a:t>
            </a:r>
            <a:r>
              <a:rPr lang="fr-CA"/>
              <a:t> » si la </a:t>
            </a:r>
            <a:r>
              <a:rPr lang="fr-CA" b="1"/>
              <a:t>BeeAction</a:t>
            </a:r>
            <a:r>
              <a:rPr lang="fr-CA"/>
              <a:t> se nomme « </a:t>
            </a:r>
            <a:r>
              <a:rPr lang="fr-CA" b="1"/>
              <a:t>Promotion</a:t>
            </a:r>
            <a:r>
              <a:rPr lang="fr-CA"/>
              <a:t> ».</a:t>
            </a:r>
          </a:p>
          <a:p>
            <a:pPr lvl="1"/>
            <a:endParaRPr lang="fr-CA"/>
          </a:p>
          <a:p>
            <a:pPr lvl="1"/>
            <a:r>
              <a:rPr lang="fr-CA"/>
              <a:t> Ainsi, par défaut, c’est cette </a:t>
            </a:r>
            <a:r>
              <a:rPr lang="fr-CA" b="1"/>
              <a:t>option</a:t>
            </a:r>
            <a:r>
              <a:rPr lang="fr-CA"/>
              <a:t> qui sera sélectionnée.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489ADA-FB3A-477C-A622-A017DF7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498836"/>
            <a:ext cx="10180320" cy="87499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402EE1-29B9-4E5A-A818-7E8E497A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215" y="4724783"/>
            <a:ext cx="3040237" cy="145218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909991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le </a:t>
            </a:r>
            <a:r>
              <a:rPr lang="fr-CA" b="1"/>
              <a:t>ViewBag</a:t>
            </a:r>
          </a:p>
          <a:p>
            <a:pPr lvl="1"/>
            <a:r>
              <a:rPr lang="fr-CA"/>
              <a:t> Très similaire à </a:t>
            </a:r>
            <a:r>
              <a:rPr lang="fr-CA" b="1"/>
              <a:t>ViewData</a:t>
            </a:r>
            <a:r>
              <a:rPr lang="fr-CA"/>
              <a:t> … en plus simple ! :D</a:t>
            </a:r>
          </a:p>
          <a:p>
            <a:pPr lvl="1"/>
            <a:r>
              <a:rPr lang="fr-CA"/>
              <a:t> Pour y ranger des données dans le contrôleur, on utilise la syntaxe suivante :</a:t>
            </a:r>
          </a:p>
          <a:p>
            <a:pPr marL="457200" lvl="1" indent="0" algn="ctr">
              <a:buNone/>
            </a:pP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</a:t>
            </a:r>
            <a:r>
              <a:rPr lang="fr-CA" b="1">
                <a:solidFill>
                  <a:srgbClr val="E351E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fr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fr-CA"/>
              <a:t> C’est exactement la même syntaxe pour récupérer les données dans la vue.</a:t>
            </a:r>
          </a:p>
          <a:p>
            <a:pPr lvl="1"/>
            <a:r>
              <a:rPr lang="fr-CA"/>
              <a:t> Pas besoin de mettre la </a:t>
            </a:r>
            <a:r>
              <a:rPr lang="fr-CA">
                <a:solidFill>
                  <a:srgbClr val="E351E7"/>
                </a:solidFill>
              </a:rPr>
              <a:t>clé</a:t>
            </a:r>
            <a:r>
              <a:rPr lang="fr-CA"/>
              <a:t> entre crochets et guillemets [</a:t>
            </a:r>
            <a:r>
              <a:rPr lang="fr-CA">
                <a:solidFill>
                  <a:srgbClr val="C00000"/>
                </a:solidFill>
              </a:rPr>
              <a:t>"…"</a:t>
            </a:r>
            <a:r>
              <a:rPr lang="fr-CA"/>
              <a:t>]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est simplement un « </a:t>
            </a:r>
            <a:r>
              <a:rPr lang="fr-CA" b="1" i="1"/>
              <a:t>wrapper</a:t>
            </a:r>
            <a:r>
              <a:rPr lang="fr-CA"/>
              <a:t> » autour de </a:t>
            </a:r>
            <a:r>
              <a:rPr lang="fr-CA" b="1"/>
              <a:t>ViewData</a:t>
            </a:r>
            <a:r>
              <a:rPr lang="fr-CA"/>
              <a:t>. Il utilise </a:t>
            </a:r>
            <a:r>
              <a:rPr lang="fr-CA" b="1"/>
              <a:t>ViewData</a:t>
            </a:r>
            <a:r>
              <a:rPr lang="fr-CA"/>
              <a:t> à votre place en retirant une couche de complexité.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AF5599-92C6-4831-9A31-F6BB78C6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87" y="3603210"/>
            <a:ext cx="5149666" cy="160262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55AC55-9F6F-48D6-B183-B25BCBDA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8" y="3603210"/>
            <a:ext cx="5934903" cy="1181265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F93BD8A-26BB-4244-8941-E3676C056DA2}"/>
              </a:ext>
            </a:extLst>
          </p:cNvPr>
          <p:cNvCxnSpPr>
            <a:cxnSpLocks/>
          </p:cNvCxnSpPr>
          <p:nvPr/>
        </p:nvCxnSpPr>
        <p:spPr>
          <a:xfrm flipH="1">
            <a:off x="3340608" y="4133366"/>
            <a:ext cx="816864" cy="12095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8D1EE16-7A72-40AC-988B-21577C71CC9C}"/>
              </a:ext>
            </a:extLst>
          </p:cNvPr>
          <p:cNvCxnSpPr>
            <a:cxnSpLocks/>
          </p:cNvCxnSpPr>
          <p:nvPr/>
        </p:nvCxnSpPr>
        <p:spPr>
          <a:xfrm flipH="1">
            <a:off x="9162288" y="4072267"/>
            <a:ext cx="566928" cy="243150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Rappel : </a:t>
            </a:r>
            <a:r>
              <a:rPr lang="fr-CA" b="1"/>
              <a:t>Layout</a:t>
            </a:r>
            <a:r>
              <a:rPr lang="fr-CA"/>
              <a:t> et </a:t>
            </a:r>
            <a:r>
              <a:rPr lang="fr-CA" b="1"/>
              <a:t>vue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3FB3F9-94B6-43F2-A7BF-6D048A3D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09" y="4100101"/>
            <a:ext cx="4552881" cy="20768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96A111-287C-4CB2-8737-67DF7952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08" y="1990679"/>
            <a:ext cx="3200591" cy="196711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687E3C-E02F-4058-8073-024A0B6F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50" y="2352524"/>
            <a:ext cx="5039715" cy="124342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9126F2-5EE3-495A-AD1E-5A0997872EE9}"/>
              </a:ext>
            </a:extLst>
          </p:cNvPr>
          <p:cNvCxnSpPr>
            <a:cxnSpLocks/>
          </p:cNvCxnSpPr>
          <p:nvPr/>
        </p:nvCxnSpPr>
        <p:spPr>
          <a:xfrm>
            <a:off x="3578352" y="2665794"/>
            <a:ext cx="1652016" cy="0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C1DA688-2964-4F3F-BC5D-CD03A26A2559}"/>
              </a:ext>
            </a:extLst>
          </p:cNvPr>
          <p:cNvSpPr txBox="1"/>
          <p:nvPr/>
        </p:nvSpPr>
        <p:spPr>
          <a:xfrm>
            <a:off x="598836" y="1432063"/>
            <a:ext cx="2535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_Layout.cshtml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le sous-dossier </a:t>
            </a:r>
            <a:r>
              <a:rPr lang="fr-CA" sz="1200" b="1">
                <a:solidFill>
                  <a:srgbClr val="E351E7"/>
                </a:solidFill>
              </a:rPr>
              <a:t>Shared</a:t>
            </a:r>
            <a:r>
              <a:rPr lang="fr-CA" sz="1200">
                <a:solidFill>
                  <a:srgbClr val="7F7FBB"/>
                </a:solidFill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B569AD-FEEF-4BDE-AC08-F3F622223C4F}"/>
              </a:ext>
            </a:extLst>
          </p:cNvPr>
          <p:cNvSpPr txBox="1"/>
          <p:nvPr/>
        </p:nvSpPr>
        <p:spPr>
          <a:xfrm>
            <a:off x="5821678" y="1798526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(Situé dans un sous-dossier associé à un contrôleur)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A2299-E46B-4266-8D6B-AE00FCA095FA}"/>
              </a:ext>
            </a:extLst>
          </p:cNvPr>
          <p:cNvSpPr/>
          <p:nvPr/>
        </p:nvSpPr>
        <p:spPr>
          <a:xfrm>
            <a:off x="5004817" y="3139881"/>
            <a:ext cx="4925568" cy="426280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890D98-75B2-452E-AF30-2352021E93A3}"/>
              </a:ext>
            </a:extLst>
          </p:cNvPr>
          <p:cNvCxnSpPr>
            <a:cxnSpLocks/>
          </p:cNvCxnSpPr>
          <p:nvPr/>
        </p:nvCxnSpPr>
        <p:spPr>
          <a:xfrm flipH="1">
            <a:off x="1274064" y="3324162"/>
            <a:ext cx="3557132" cy="0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4A926-EC3C-42AD-8847-48F20241E5F6}"/>
              </a:ext>
            </a:extLst>
          </p:cNvPr>
          <p:cNvSpPr/>
          <p:nvPr/>
        </p:nvSpPr>
        <p:spPr>
          <a:xfrm>
            <a:off x="7522281" y="4919014"/>
            <a:ext cx="4403211" cy="707594"/>
          </a:xfrm>
          <a:prstGeom prst="rect">
            <a:avLst/>
          </a:prstGeom>
          <a:noFill/>
          <a:ln w="38100">
            <a:solidFill>
              <a:srgbClr val="E35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2FB2C40-BE5D-487E-9522-168161484669}"/>
              </a:ext>
            </a:extLst>
          </p:cNvPr>
          <p:cNvSpPr txBox="1"/>
          <p:nvPr/>
        </p:nvSpPr>
        <p:spPr>
          <a:xfrm>
            <a:off x="2560319" y="5491534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E351E7"/>
                </a:solidFill>
              </a:rPr>
              <a:t>Portion spécifique à Index.cshtml</a:t>
            </a:r>
            <a:endParaRPr lang="fr-CA" sz="1200">
              <a:solidFill>
                <a:srgbClr val="E351E7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8B82AE-1885-4DF4-95D1-470349911CAA}"/>
              </a:ext>
            </a:extLst>
          </p:cNvPr>
          <p:cNvSpPr txBox="1"/>
          <p:nvPr/>
        </p:nvSpPr>
        <p:spPr>
          <a:xfrm>
            <a:off x="1614784" y="4462783"/>
            <a:ext cx="476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ADB6"/>
                </a:solidFill>
              </a:rPr>
              <a:t>Header et footer (et structure HTML de base) qui vient de _Layout.cshtml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5777555-2A44-4EAB-ACB2-3346E2E6FFD9}"/>
              </a:ext>
            </a:extLst>
          </p:cNvPr>
          <p:cNvCxnSpPr>
            <a:cxnSpLocks/>
          </p:cNvCxnSpPr>
          <p:nvPr/>
        </p:nvCxnSpPr>
        <p:spPr>
          <a:xfrm flipV="1">
            <a:off x="6076274" y="5272811"/>
            <a:ext cx="1263310" cy="403389"/>
          </a:xfrm>
          <a:prstGeom prst="straightConnector1">
            <a:avLst/>
          </a:prstGeom>
          <a:ln w="38100">
            <a:solidFill>
              <a:srgbClr val="E35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6A38843-6A7B-460F-9793-A720EF7BA310}"/>
              </a:ext>
            </a:extLst>
          </p:cNvPr>
          <p:cNvCxnSpPr>
            <a:cxnSpLocks/>
          </p:cNvCxnSpPr>
          <p:nvPr/>
        </p:nvCxnSpPr>
        <p:spPr>
          <a:xfrm>
            <a:off x="6029951" y="4702476"/>
            <a:ext cx="1309633" cy="32091"/>
          </a:xfrm>
          <a:prstGeom prst="straightConnector1">
            <a:avLst/>
          </a:prstGeom>
          <a:ln w="3810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DD26FE0-BD43-4A40-A238-7FF35E3BFCA0}"/>
              </a:ext>
            </a:extLst>
          </p:cNvPr>
          <p:cNvCxnSpPr>
            <a:cxnSpLocks/>
          </p:cNvCxnSpPr>
          <p:nvPr/>
        </p:nvCxnSpPr>
        <p:spPr>
          <a:xfrm>
            <a:off x="6029951" y="4794808"/>
            <a:ext cx="1309633" cy="852550"/>
          </a:xfrm>
          <a:prstGeom prst="straightConnector1">
            <a:avLst/>
          </a:prstGeom>
          <a:ln w="3810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C604AEB-11AB-4243-B74D-E6B1421BEB2D}"/>
              </a:ext>
            </a:extLst>
          </p:cNvPr>
          <p:cNvSpPr txBox="1"/>
          <p:nvPr/>
        </p:nvSpPr>
        <p:spPr>
          <a:xfrm>
            <a:off x="10159166" y="2305649"/>
            <a:ext cx="180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7F7FBB"/>
                </a:solidFill>
              </a:rPr>
              <a:t>Rappel</a:t>
            </a:r>
            <a:r>
              <a:rPr lang="fr-CA" sz="1400">
                <a:solidFill>
                  <a:srgbClr val="7F7FBB"/>
                </a:solidFill>
              </a:rPr>
              <a:t> : </a:t>
            </a:r>
            <a:r>
              <a:rPr lang="fr-CA" sz="1400">
                <a:solidFill>
                  <a:srgbClr val="E351E7"/>
                </a:solidFill>
              </a:rPr>
              <a:t>_Layout </a:t>
            </a:r>
            <a:r>
              <a:rPr lang="fr-CA" sz="1400">
                <a:solidFill>
                  <a:srgbClr val="7F7FBB"/>
                </a:solidFill>
              </a:rPr>
              <a:t>est un exemple de nom, on aurait pu le nommer </a:t>
            </a:r>
            <a:r>
              <a:rPr lang="fr-CA" sz="1400">
                <a:solidFill>
                  <a:srgbClr val="E351E7"/>
                </a:solidFill>
              </a:rPr>
              <a:t>_Layout1</a:t>
            </a:r>
            <a:r>
              <a:rPr lang="fr-CA" sz="1400">
                <a:solidFill>
                  <a:srgbClr val="7F7FBB"/>
                </a:solidFill>
              </a:rPr>
              <a:t>, </a:t>
            </a:r>
            <a:r>
              <a:rPr lang="fr-CA" sz="1400">
                <a:solidFill>
                  <a:srgbClr val="E351E7"/>
                </a:solidFill>
              </a:rPr>
              <a:t>_Layout2</a:t>
            </a:r>
            <a:r>
              <a:rPr lang="fr-CA" sz="1400">
                <a:solidFill>
                  <a:srgbClr val="7F7FBB"/>
                </a:solidFill>
              </a:rPr>
              <a:t>, </a:t>
            </a:r>
            <a:r>
              <a:rPr lang="fr-CA" sz="1400">
                <a:solidFill>
                  <a:srgbClr val="E351E7"/>
                </a:solidFill>
              </a:rPr>
              <a:t>_SpecialLayout</a:t>
            </a:r>
            <a:r>
              <a:rPr lang="fr-CA" sz="1400">
                <a:solidFill>
                  <a:srgbClr val="7F7FBB"/>
                </a:solidFill>
              </a:rPr>
              <a:t>, etc..</a:t>
            </a:r>
          </a:p>
        </p:txBody>
      </p:sp>
    </p:spTree>
    <p:extLst>
      <p:ext uri="{BB962C8B-B14F-4D97-AF65-F5344CB8AC3E}">
        <p14:creationId xmlns:p14="http://schemas.microsoft.com/office/powerpoint/2010/main" val="2264125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le </a:t>
            </a:r>
            <a:r>
              <a:rPr lang="fr-CA" b="1"/>
              <a:t>ViewBag</a:t>
            </a:r>
          </a:p>
          <a:p>
            <a:pPr lvl="1"/>
            <a:r>
              <a:rPr lang="fr-CA"/>
              <a:t> Mieux encore … pour les données qui ne sont pas des </a:t>
            </a:r>
            <a:r>
              <a:rPr lang="fr-CA" b="1">
                <a:solidFill>
                  <a:srgbClr val="DDAB5B"/>
                </a:solidFill>
              </a:rPr>
              <a:t>string</a:t>
            </a:r>
            <a:r>
              <a:rPr lang="fr-CA"/>
              <a:t>, même pas besoin de « </a:t>
            </a:r>
            <a:r>
              <a:rPr lang="fr-CA" b="1"/>
              <a:t>cast </a:t>
            </a:r>
            <a:r>
              <a:rPr lang="fr-CA"/>
              <a:t>» avec </a:t>
            </a:r>
            <a:r>
              <a:rPr lang="fr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/>
              <a:t>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évalue les types </a:t>
            </a:r>
            <a:r>
              <a:rPr lang="fr-CA" b="1"/>
              <a:t>dynamiquement</a:t>
            </a:r>
            <a:r>
              <a:rPr lang="fr-CA"/>
              <a:t>, donc pas besoin de préciser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8AA676-CC64-464B-92D0-B6515891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7" y="2813262"/>
            <a:ext cx="5469313" cy="146262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7684CE-D902-4ED2-9620-1145C5CA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3262"/>
            <a:ext cx="5682073" cy="104959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B05D3A-A983-43A9-B4D1-5FCD98DD865F}"/>
              </a:ext>
            </a:extLst>
          </p:cNvPr>
          <p:cNvSpPr txBox="1"/>
          <p:nvPr/>
        </p:nvSpPr>
        <p:spPr>
          <a:xfrm>
            <a:off x="1761143" y="234398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ViewBag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F17A60-D583-4444-B2C6-62A2DA6E7774}"/>
              </a:ext>
            </a:extLst>
          </p:cNvPr>
          <p:cNvSpPr txBox="1"/>
          <p:nvPr/>
        </p:nvSpPr>
        <p:spPr>
          <a:xfrm>
            <a:off x="7779097" y="236107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ViewData</a:t>
            </a:r>
          </a:p>
        </p:txBody>
      </p:sp>
    </p:spTree>
    <p:extLst>
      <p:ext uri="{BB962C8B-B14F-4D97-AF65-F5344CB8AC3E}">
        <p14:creationId xmlns:p14="http://schemas.microsoft.com/office/powerpoint/2010/main" val="27723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Passage de données avec le </a:t>
            </a:r>
            <a:r>
              <a:rPr lang="fr-CA" b="1" dirty="0" err="1"/>
              <a:t>ViewBag</a:t>
            </a:r>
            <a:endParaRPr lang="fr-CA" b="1" dirty="0"/>
          </a:p>
          <a:p>
            <a:pPr lvl="1"/>
            <a:r>
              <a:rPr lang="fr-CA" dirty="0"/>
              <a:t> Pourquoi </a:t>
            </a:r>
            <a:r>
              <a:rPr lang="fr-CA" i="1" dirty="0"/>
              <a:t>diantre</a:t>
            </a:r>
            <a:r>
              <a:rPr lang="fr-CA" dirty="0"/>
              <a:t> utiliserait-on </a:t>
            </a:r>
            <a:r>
              <a:rPr lang="fr-CA" b="1" dirty="0" err="1"/>
              <a:t>ViewData</a:t>
            </a:r>
            <a:r>
              <a:rPr lang="fr-CA" dirty="0"/>
              <a:t> si </a:t>
            </a:r>
            <a:r>
              <a:rPr lang="fr-CA" b="1" dirty="0" err="1"/>
              <a:t>ViewBag</a:t>
            </a:r>
            <a:r>
              <a:rPr lang="fr-CA" dirty="0"/>
              <a:t> est si simple ?</a:t>
            </a:r>
          </a:p>
          <a:p>
            <a:pPr lvl="1"/>
            <a:endParaRPr lang="fr-CA" dirty="0"/>
          </a:p>
          <a:p>
            <a:r>
              <a:rPr lang="fr-CA" dirty="0"/>
              <a:t> Désavantages de </a:t>
            </a:r>
            <a:r>
              <a:rPr lang="fr-CA" b="1" dirty="0" err="1"/>
              <a:t>ViewBag</a:t>
            </a:r>
            <a:r>
              <a:rPr lang="fr-CA" dirty="0"/>
              <a:t> :</a:t>
            </a:r>
          </a:p>
          <a:p>
            <a:pPr lvl="1"/>
            <a:r>
              <a:rPr lang="fr-CA" dirty="0"/>
              <a:t> Les </a:t>
            </a:r>
            <a:r>
              <a:rPr lang="fr-CA" b="1" dirty="0"/>
              <a:t>données</a:t>
            </a:r>
            <a:r>
              <a:rPr lang="fr-CA" dirty="0"/>
              <a:t> et leurs </a:t>
            </a:r>
            <a:r>
              <a:rPr lang="fr-CA" b="1" dirty="0"/>
              <a:t>types</a:t>
            </a:r>
            <a:r>
              <a:rPr lang="fr-CA" dirty="0"/>
              <a:t> sont seulement évalués à l’</a:t>
            </a:r>
            <a:r>
              <a:rPr lang="fr-CA" b="1" dirty="0"/>
              <a:t>exécution</a:t>
            </a:r>
            <a:r>
              <a:rPr lang="fr-CA" dirty="0"/>
              <a:t>. (et non à la </a:t>
            </a:r>
            <a:r>
              <a:rPr lang="fr-CA" b="1" dirty="0"/>
              <a:t>compilation</a:t>
            </a:r>
            <a:r>
              <a:rPr lang="fr-CA" dirty="0"/>
              <a:t> comme avec </a:t>
            </a:r>
            <a:r>
              <a:rPr lang="fr-CA" b="1" dirty="0" err="1"/>
              <a:t>ViewData</a:t>
            </a:r>
            <a:r>
              <a:rPr lang="fr-CA" dirty="0"/>
              <a:t>) Cela signifie que des erreurs imprévisibles peuvent arriver lorsque l’application Web est en </a:t>
            </a:r>
            <a:r>
              <a:rPr lang="fr-CA" b="1" dirty="0"/>
              <a:t>exécution</a:t>
            </a:r>
            <a:r>
              <a:rPr lang="fr-CA" dirty="0"/>
              <a:t> ! Avec </a:t>
            </a:r>
            <a:r>
              <a:rPr lang="fr-CA" b="1" dirty="0" err="1"/>
              <a:t>ViewData</a:t>
            </a:r>
            <a:r>
              <a:rPr lang="fr-CA" dirty="0"/>
              <a:t>, les </a:t>
            </a:r>
            <a:r>
              <a:rPr lang="fr-CA" b="1" dirty="0"/>
              <a:t>erreurs</a:t>
            </a:r>
            <a:r>
              <a:rPr lang="fr-CA" dirty="0"/>
              <a:t> sont plus faciles à prévoir.</a:t>
            </a:r>
          </a:p>
          <a:p>
            <a:pPr lvl="1"/>
            <a:r>
              <a:rPr lang="fr-CA" dirty="0"/>
              <a:t> On n'a pas toujours accès aux </a:t>
            </a:r>
            <a:r>
              <a:rPr lang="fr-CA" b="1" i="1" dirty="0"/>
              <a:t>propositions</a:t>
            </a:r>
            <a:r>
              <a:rPr lang="fr-CA" dirty="0"/>
              <a:t> d’</a:t>
            </a:r>
            <a:r>
              <a:rPr lang="fr-CA" b="1" dirty="0"/>
              <a:t>attributs</a:t>
            </a:r>
            <a:r>
              <a:rPr lang="fr-CA" dirty="0"/>
              <a:t> / </a:t>
            </a:r>
            <a:r>
              <a:rPr lang="fr-CA" b="1" dirty="0"/>
              <a:t>méthodes</a:t>
            </a:r>
            <a:r>
              <a:rPr lang="fr-CA" dirty="0"/>
              <a:t> en rédigeant la </a:t>
            </a:r>
            <a:r>
              <a:rPr lang="fr-CA" b="1" dirty="0"/>
              <a:t>vue</a:t>
            </a:r>
            <a:r>
              <a:rPr lang="fr-CA" dirty="0"/>
              <a:t>… puisque les </a:t>
            </a:r>
            <a:r>
              <a:rPr lang="fr-CA" b="1" dirty="0"/>
              <a:t>types</a:t>
            </a:r>
            <a:r>
              <a:rPr lang="fr-CA" dirty="0"/>
              <a:t> ne sont pas connus.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A668A1-C5AF-47B3-A4A3-6A184914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09" y="5102067"/>
            <a:ext cx="3474885" cy="99375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F5C98E-75D4-45FF-8813-096DA040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82" y="5102067"/>
            <a:ext cx="2667372" cy="80021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314849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Astuce avec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</a:t>
            </a:r>
          </a:p>
          <a:p>
            <a:pPr lvl="1"/>
            <a:r>
              <a:rPr lang="fr-CA"/>
              <a:t> On peut envoyer des données … au </a:t>
            </a:r>
            <a:r>
              <a:rPr lang="fr-CA" b="1"/>
              <a:t>Layout</a:t>
            </a:r>
            <a:r>
              <a:rPr lang="fr-CA"/>
              <a:t> !</a:t>
            </a:r>
          </a:p>
          <a:p>
            <a:pPr lvl="1"/>
            <a:endParaRPr lang="fr-CA"/>
          </a:p>
          <a:p>
            <a:pPr lvl="1"/>
            <a:r>
              <a:rPr lang="fr-CA"/>
              <a:t> On peut assigner une valeur dans </a:t>
            </a:r>
            <a:r>
              <a:rPr lang="fr-CA" b="1"/>
              <a:t>ViewData</a:t>
            </a:r>
            <a:r>
              <a:rPr lang="fr-CA"/>
              <a:t> / </a:t>
            </a:r>
            <a:r>
              <a:rPr lang="fr-CA" b="1"/>
              <a:t>ViewBag</a:t>
            </a:r>
            <a:r>
              <a:rPr lang="fr-CA"/>
              <a:t> dans la </a:t>
            </a:r>
            <a:r>
              <a:rPr lang="fr-CA" b="1"/>
              <a:t>vue</a:t>
            </a:r>
            <a:r>
              <a:rPr lang="fr-CA"/>
              <a:t>… et l’utiliser dans son </a:t>
            </a:r>
            <a:r>
              <a:rPr lang="fr-CA" b="1"/>
              <a:t>Layout</a:t>
            </a:r>
            <a:r>
              <a:rPr lang="fr-CA"/>
              <a:t> ! (Le contrôleur n’a rien assigné du tout)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44D7CF-5083-4172-BA3E-18A2B87A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3" y="3532632"/>
            <a:ext cx="4572638" cy="150516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34E94CD-2C0B-4EAB-8162-74CAF5E74B13}"/>
              </a:ext>
            </a:extLst>
          </p:cNvPr>
          <p:cNvSpPr txBox="1"/>
          <p:nvPr/>
        </p:nvSpPr>
        <p:spPr>
          <a:xfrm>
            <a:off x="1642872" y="3163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de la vue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D64295-A32B-4C6E-84DF-B6C4AAA2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99" y="3532632"/>
            <a:ext cx="4486901" cy="33342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B3E9C1-861E-4B0A-9D38-3E8027C3C37F}"/>
              </a:ext>
            </a:extLst>
          </p:cNvPr>
          <p:cNvSpPr txBox="1"/>
          <p:nvPr/>
        </p:nvSpPr>
        <p:spPr>
          <a:xfrm>
            <a:off x="7814949" y="314679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Extrait du Layout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5259E-D2F0-4E82-B96B-88AC73D91C4C}"/>
              </a:ext>
            </a:extLst>
          </p:cNvPr>
          <p:cNvSpPr txBox="1"/>
          <p:nvPr/>
        </p:nvSpPr>
        <p:spPr>
          <a:xfrm>
            <a:off x="5650992" y="4035552"/>
            <a:ext cx="5889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on s’est servi de </a:t>
            </a:r>
            <a:r>
              <a:rPr lang="fr-CA" b="1">
                <a:solidFill>
                  <a:srgbClr val="81ADB6"/>
                </a:solidFill>
              </a:rPr>
              <a:t>ViewData </a:t>
            </a:r>
            <a:r>
              <a:rPr lang="fr-CA">
                <a:solidFill>
                  <a:srgbClr val="81ADB6"/>
                </a:solidFill>
              </a:rPr>
              <a:t>pour modifier ce qui sera affiché comme </a:t>
            </a:r>
            <a:r>
              <a:rPr lang="fr-CA" b="1">
                <a:solidFill>
                  <a:srgbClr val="81ADB6"/>
                </a:solidFill>
              </a:rPr>
              <a:t>titre</a:t>
            </a:r>
            <a:r>
              <a:rPr lang="fr-CA">
                <a:solidFill>
                  <a:srgbClr val="81ADB6"/>
                </a:solidFill>
              </a:rPr>
              <a:t> de la page / </a:t>
            </a:r>
            <a:r>
              <a:rPr lang="fr-CA" b="1">
                <a:solidFill>
                  <a:srgbClr val="81ADB6"/>
                </a:solidFill>
              </a:rPr>
              <a:t>titre</a:t>
            </a:r>
            <a:r>
              <a:rPr lang="fr-CA">
                <a:solidFill>
                  <a:srgbClr val="81ADB6"/>
                </a:solidFill>
              </a:rPr>
              <a:t> de l’onglet.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C’est donc très pratique pour modifier des détails / des petites sections sans avoir recours à </a:t>
            </a:r>
            <a:r>
              <a:rPr lang="fr-CA" b="1">
                <a:solidFill>
                  <a:srgbClr val="81ADB6"/>
                </a:solidFill>
                <a:highlight>
                  <a:srgbClr val="FFFF00"/>
                </a:highlight>
              </a:rPr>
              <a:t>@</a:t>
            </a:r>
            <a:r>
              <a:rPr lang="fr-CA" b="1">
                <a:solidFill>
                  <a:srgbClr val="81ADB6"/>
                </a:solidFill>
              </a:rPr>
              <a:t>RenderSection </a:t>
            </a:r>
            <a:r>
              <a:rPr lang="fr-CA">
                <a:solidFill>
                  <a:srgbClr val="81ADB6"/>
                </a:solidFill>
              </a:rPr>
              <a:t>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29CE425-48A4-45FD-9E57-5B92A4AF8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95" y="5322408"/>
            <a:ext cx="4572638" cy="83271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2839192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Il s’agit de créer un </a:t>
            </a:r>
            <a:r>
              <a:rPr lang="fr-CA" b="1"/>
              <a:t>nouveau type d’objet </a:t>
            </a:r>
            <a:r>
              <a:rPr lang="fr-CA"/>
              <a:t>qui rassemble (avec des </a:t>
            </a:r>
            <a:r>
              <a:rPr lang="fr-CA" b="1"/>
              <a:t>paramètres</a:t>
            </a:r>
            <a:r>
              <a:rPr lang="fr-CA"/>
              <a:t>) tous les objets / données qu’on souhaite envoyer à la </a:t>
            </a:r>
            <a:r>
              <a:rPr lang="fr-CA" b="1"/>
              <a:t>vue</a:t>
            </a:r>
            <a:r>
              <a:rPr lang="fr-CA"/>
              <a:t> !</a:t>
            </a:r>
          </a:p>
          <a:p>
            <a:pPr lvl="1"/>
            <a:endParaRPr lang="fr-CA"/>
          </a:p>
          <a:p>
            <a:pPr lvl="1"/>
            <a:r>
              <a:rPr lang="fr-CA"/>
              <a:t> Dans l’exemple des diapos 33 à 41, on avait besoin d’envoyer 3 objets différents à la </a:t>
            </a:r>
            <a:r>
              <a:rPr lang="fr-CA" b="1"/>
              <a:t>vue</a:t>
            </a:r>
            <a:r>
              <a:rPr lang="fr-CA"/>
              <a:t> … Une « </a:t>
            </a:r>
            <a:r>
              <a:rPr lang="fr-CA" b="1">
                <a:solidFill>
                  <a:srgbClr val="F75A3B"/>
                </a:solidFill>
              </a:rPr>
              <a:t>Bee</a:t>
            </a:r>
            <a:r>
              <a:rPr lang="fr-CA"/>
              <a:t> », un « </a:t>
            </a:r>
            <a:r>
              <a:rPr lang="fr-CA" b="1">
                <a:solidFill>
                  <a:srgbClr val="F75A3B"/>
                </a:solidFill>
              </a:rPr>
              <a:t>string</a:t>
            </a:r>
            <a:r>
              <a:rPr lang="fr-CA"/>
              <a:t> » (nom de la reine) et une « </a:t>
            </a:r>
            <a:r>
              <a:rPr lang="fr-CA" b="1">
                <a:solidFill>
                  <a:srgbClr val="F75A3B"/>
                </a:solidFill>
              </a:rPr>
              <a:t>List&lt;BeeAction&gt; </a:t>
            </a:r>
            <a:r>
              <a:rPr lang="fr-CA"/>
              <a:t>».</a:t>
            </a:r>
          </a:p>
          <a:p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D08964-FB52-4E87-9172-3861677B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5" y="3917198"/>
            <a:ext cx="4560956" cy="1965929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0BCFE9A-296F-4DD7-95DB-88D6286AC1D0}"/>
              </a:ext>
            </a:extLst>
          </p:cNvPr>
          <p:cNvSpPr txBox="1"/>
          <p:nvPr/>
        </p:nvSpPr>
        <p:spPr>
          <a:xfrm>
            <a:off x="5974080" y="3858768"/>
            <a:ext cx="509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Notre nouveau type d’objet a nos 3 objets en </a:t>
            </a:r>
            <a:r>
              <a:rPr lang="fr-CA" b="1">
                <a:solidFill>
                  <a:srgbClr val="81ADB6"/>
                </a:solidFill>
              </a:rPr>
              <a:t>paramètres</a:t>
            </a:r>
            <a:r>
              <a:rPr lang="fr-CA">
                <a:solidFill>
                  <a:srgbClr val="81ADB6"/>
                </a:solidFill>
              </a:rPr>
              <a:t> 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On crée notre nouvelle classe dans le namespace « </a:t>
            </a:r>
            <a:r>
              <a:rPr lang="fr-CA" b="1">
                <a:solidFill>
                  <a:srgbClr val="81ADB6"/>
                </a:solidFill>
              </a:rPr>
              <a:t>ViewModels</a:t>
            </a:r>
            <a:r>
              <a:rPr lang="fr-CA">
                <a:solidFill>
                  <a:srgbClr val="81ADB6"/>
                </a:solidFill>
              </a:rPr>
              <a:t> ».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8B6203-B141-4311-8A97-55D7531F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319" y="5004916"/>
            <a:ext cx="2379724" cy="1153987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893689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Plutôt que de stocker nos objets variés dans </a:t>
            </a:r>
            <a:r>
              <a:rPr lang="fr-CA" b="1"/>
              <a:t>ViewData</a:t>
            </a:r>
            <a:r>
              <a:rPr lang="fr-CA"/>
              <a:t>, on </a:t>
            </a:r>
            <a:r>
              <a:rPr lang="fr-CA" i="1"/>
              <a:t>encapsule</a:t>
            </a:r>
            <a:r>
              <a:rPr lang="fr-CA"/>
              <a:t> tout dans le </a:t>
            </a:r>
            <a:r>
              <a:rPr lang="fr-CA" b="1"/>
              <a:t>ViewModel</a:t>
            </a:r>
            <a:r>
              <a:rPr lang="fr-CA"/>
              <a:t> depuis le </a:t>
            </a:r>
            <a:r>
              <a:rPr lang="fr-CA" b="1"/>
              <a:t>contrôleur</a:t>
            </a:r>
            <a:r>
              <a:rPr lang="fr-CA"/>
              <a:t>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De son côté, la </a:t>
            </a:r>
            <a:r>
              <a:rPr lang="fr-CA" b="1"/>
              <a:t>vue</a:t>
            </a:r>
            <a:r>
              <a:rPr lang="fr-CA"/>
              <a:t> doit demander un </a:t>
            </a:r>
            <a:r>
              <a:rPr lang="fr-CA" b="1">
                <a:solidFill>
                  <a:schemeClr val="tx1"/>
                </a:solidFill>
                <a:highlight>
                  <a:srgbClr val="FFFF00"/>
                </a:highlight>
              </a:rPr>
              <a:t>@model </a:t>
            </a:r>
            <a:r>
              <a:rPr lang="fr-CA"/>
              <a:t>qui correspond à notre nouveau </a:t>
            </a:r>
            <a:r>
              <a:rPr lang="fr-CA" b="1"/>
              <a:t>ViewModel</a:t>
            </a:r>
            <a:r>
              <a:rPr lang="fr-CA"/>
              <a:t> :</a:t>
            </a:r>
          </a:p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DF2203-A0CF-4531-8C20-760520A8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6" y="2850124"/>
            <a:ext cx="4553713" cy="137748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01C369-75E3-4381-B994-B8F8E89C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32" y="2850124"/>
            <a:ext cx="6707412" cy="120371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3208CF-8160-4446-A8E6-F488C08B28FF}"/>
              </a:ext>
            </a:extLst>
          </p:cNvPr>
          <p:cNvSpPr txBox="1"/>
          <p:nvPr/>
        </p:nvSpPr>
        <p:spPr>
          <a:xfrm>
            <a:off x="1224112" y="2435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ViewData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AC5FF-83A8-4E73-A14F-1901147865D2}"/>
              </a:ext>
            </a:extLst>
          </p:cNvPr>
          <p:cNvSpPr txBox="1"/>
          <p:nvPr/>
        </p:nvSpPr>
        <p:spPr>
          <a:xfrm>
            <a:off x="7300238" y="2435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ADB6"/>
                </a:solidFill>
              </a:rPr>
              <a:t>Avec un ViewModel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93A005-FFA1-470E-A518-B4C61A03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57" y="5499321"/>
            <a:ext cx="5420481" cy="466790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4234613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Passage de données avec un </a:t>
            </a:r>
            <a:r>
              <a:rPr lang="fr-CA" b="1"/>
              <a:t>ViewModel</a:t>
            </a:r>
          </a:p>
          <a:p>
            <a:pPr lvl="1"/>
            <a:r>
              <a:rPr lang="fr-CA"/>
              <a:t> Ensuite il reste à modifier la </a:t>
            </a:r>
            <a:r>
              <a:rPr lang="fr-CA" b="1"/>
              <a:t>vue</a:t>
            </a:r>
            <a:r>
              <a:rPr lang="fr-CA"/>
              <a:t> en utilisant les </a:t>
            </a:r>
            <a:r>
              <a:rPr lang="fr-CA" b="1"/>
              <a:t>paramètres</a:t>
            </a:r>
            <a:r>
              <a:rPr lang="fr-CA"/>
              <a:t> de notre </a:t>
            </a:r>
            <a:r>
              <a:rPr lang="fr-CA" b="1"/>
              <a:t>ViewModel</a:t>
            </a:r>
            <a:r>
              <a:rPr lang="fr-CA"/>
              <a:t> qui contiennent nos objets différents.</a:t>
            </a:r>
          </a:p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D89893-74BD-488D-A379-A2215B15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64" y="2408744"/>
            <a:ext cx="4309712" cy="185763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7E44CE-7002-4F61-99E9-DA498506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8743"/>
            <a:ext cx="5896798" cy="1857634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3C97E4-8189-4C58-BD65-E494E4C08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55" y="4475961"/>
            <a:ext cx="4601217" cy="38105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</p:spTree>
    <p:extLst>
      <p:ext uri="{BB962C8B-B14F-4D97-AF65-F5344CB8AC3E}">
        <p14:creationId xmlns:p14="http://schemas.microsoft.com/office/powerpoint/2010/main" val="2195135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6C66-2DF2-4965-AA25-720AC98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Passage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605E9-74D8-4206-AD61-D946DA2A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Un </a:t>
            </a:r>
            <a:r>
              <a:rPr lang="fr-CA" b="1"/>
              <a:t>ViewModel </a:t>
            </a:r>
            <a:r>
              <a:rPr lang="fr-CA"/>
              <a:t>est donc plus complexe que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 </a:t>
            </a:r>
            <a:r>
              <a:rPr lang="fr-CA"/>
              <a:t>…</a:t>
            </a:r>
          </a:p>
          <a:p>
            <a:pPr lvl="1"/>
            <a:r>
              <a:rPr lang="fr-CA"/>
              <a:t> Il faut carrément créer une nouvelle </a:t>
            </a:r>
            <a:r>
              <a:rPr lang="fr-CA" b="1"/>
              <a:t>classe </a:t>
            </a:r>
            <a:r>
              <a:rPr lang="fr-CA"/>
              <a:t>pour pouvoir s’en servir.</a:t>
            </a:r>
          </a:p>
          <a:p>
            <a:pPr lvl="1"/>
            <a:r>
              <a:rPr lang="fr-CA"/>
              <a:t> …mais ! C’est la </a:t>
            </a:r>
            <a:r>
              <a:rPr lang="fr-CA" b="1"/>
              <a:t>méthode</a:t>
            </a:r>
            <a:r>
              <a:rPr lang="fr-CA"/>
              <a:t> qui est la plus </a:t>
            </a:r>
            <a:r>
              <a:rPr lang="fr-CA" b="1"/>
              <a:t>sûre</a:t>
            </a:r>
            <a:r>
              <a:rPr lang="fr-CA"/>
              <a:t> pour éviter des </a:t>
            </a:r>
            <a:r>
              <a:rPr lang="fr-CA" b="1">
                <a:solidFill>
                  <a:srgbClr val="F75A3B"/>
                </a:solidFill>
              </a:rPr>
              <a:t>erreurs</a:t>
            </a:r>
            <a:r>
              <a:rPr lang="fr-CA"/>
              <a:t> de compilation ou pire des erreurs à l’exécution.</a:t>
            </a:r>
          </a:p>
          <a:p>
            <a:pPr lvl="1"/>
            <a:endParaRPr lang="fr-CA"/>
          </a:p>
          <a:p>
            <a:pPr lvl="1"/>
            <a:r>
              <a:rPr lang="fr-CA"/>
              <a:t> Quoi utiliser ? Quand ?</a:t>
            </a:r>
          </a:p>
          <a:p>
            <a:pPr lvl="2"/>
            <a:r>
              <a:rPr lang="fr-CA" b="1"/>
              <a:t> ViewModel </a:t>
            </a:r>
            <a:r>
              <a:rPr lang="fr-CA"/>
              <a:t>est pertinent si on veut envoyer beaucoup de données de types variés et qu’on souhaite éviter de faire des erreurs.</a:t>
            </a:r>
          </a:p>
          <a:p>
            <a:pPr lvl="2"/>
            <a:r>
              <a:rPr lang="fr-CA"/>
              <a:t> </a:t>
            </a:r>
            <a:r>
              <a:rPr lang="fr-CA" b="1"/>
              <a:t>ViewBag</a:t>
            </a:r>
            <a:r>
              <a:rPr lang="fr-CA"/>
              <a:t> et </a:t>
            </a:r>
            <a:r>
              <a:rPr lang="fr-CA" b="1"/>
              <a:t>ViewData</a:t>
            </a:r>
            <a:r>
              <a:rPr lang="fr-CA"/>
              <a:t> sont pertinents pour quelques données ici et là de manière parcimonieuse.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56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7677912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_ViewStart.cshtml </a:t>
            </a:r>
            <a:r>
              <a:rPr lang="fr-CA"/>
              <a:t>: Mise en situation</a:t>
            </a:r>
          </a:p>
          <a:p>
            <a:pPr lvl="1"/>
            <a:r>
              <a:rPr lang="fr-CA"/>
              <a:t> Disons que les vues </a:t>
            </a:r>
            <a:r>
              <a:rPr lang="fr-CA" b="1"/>
              <a:t>Bzz.cshtml </a:t>
            </a:r>
            <a:r>
              <a:rPr lang="fr-CA"/>
              <a:t>et </a:t>
            </a:r>
            <a:r>
              <a:rPr lang="fr-CA" b="1"/>
              <a:t>Index.cshtml </a:t>
            </a:r>
            <a:r>
              <a:rPr lang="fr-CA"/>
              <a:t>(toutes les deux dans le sous-dossier « </a:t>
            </a:r>
            <a:r>
              <a:rPr lang="fr-CA" b="1"/>
              <a:t>Bee</a:t>
            </a:r>
            <a:r>
              <a:rPr lang="fr-CA"/>
              <a:t> »), utilisent le layout «</a:t>
            </a:r>
            <a:r>
              <a:rPr lang="fr-CA" b="1"/>
              <a:t> _Layout </a:t>
            </a:r>
            <a:r>
              <a:rPr lang="fr-CA"/>
              <a:t>» pour leur affichage.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Le segment qui définit le </a:t>
            </a:r>
            <a:r>
              <a:rPr lang="fr-CA" b="1"/>
              <a:t>Layout</a:t>
            </a:r>
            <a:r>
              <a:rPr lang="fr-CA"/>
              <a:t> choisi doit apparaître dans les deux vues (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@{</a:t>
            </a:r>
            <a:r>
              <a:rPr lang="fr-CA">
                <a:solidFill>
                  <a:schemeClr val="tx1"/>
                </a:solidFill>
              </a:rPr>
              <a:t> Layout = </a:t>
            </a:r>
            <a:r>
              <a:rPr lang="fr-CA">
                <a:solidFill>
                  <a:srgbClr val="C00000"/>
                </a:solidFill>
              </a:rPr>
              <a:t>"_Layout"</a:t>
            </a:r>
            <a:r>
              <a:rPr lang="fr-CA">
                <a:solidFill>
                  <a:schemeClr val="tx1"/>
                </a:solidFill>
              </a:rPr>
              <a:t>;</a:t>
            </a:r>
            <a:r>
              <a:rPr lang="fr-CA">
                <a:solidFill>
                  <a:srgbClr val="C00000"/>
                </a:solidFill>
              </a:rPr>
              <a:t>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}</a:t>
            </a:r>
            <a:r>
              <a:rPr lang="fr-CA"/>
              <a:t>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9F9F-FD58-48CE-8370-EDE2E250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40" y="1687843"/>
            <a:ext cx="2876951" cy="254353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C36DC7-C5F9-40AD-85D7-389C5EDB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9" y="2970680"/>
            <a:ext cx="4011296" cy="126069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0A0334-107F-493A-9336-477D9519A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57" y="2975755"/>
            <a:ext cx="3327385" cy="125561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E284F0B-1930-4926-908B-591E26E943B5}"/>
              </a:ext>
            </a:extLst>
          </p:cNvPr>
          <p:cNvSpPr txBox="1"/>
          <p:nvPr/>
        </p:nvSpPr>
        <p:spPr>
          <a:xfrm>
            <a:off x="4798368" y="2590276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Index.cshtml</a:t>
            </a:r>
            <a:endParaRPr lang="fr-CA" sz="1200">
              <a:solidFill>
                <a:srgbClr val="7F7FBB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4E234C-40AC-40DF-9D5C-D3A3943E9A35}"/>
              </a:ext>
            </a:extLst>
          </p:cNvPr>
          <p:cNvSpPr txBox="1"/>
          <p:nvPr/>
        </p:nvSpPr>
        <p:spPr>
          <a:xfrm>
            <a:off x="1010820" y="2590276"/>
            <a:ext cx="36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Bzz.cshtml</a:t>
            </a:r>
            <a:endParaRPr lang="fr-CA" sz="1200">
              <a:solidFill>
                <a:srgbClr val="7F7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</a:t>
            </a:r>
            <a:r>
              <a:rPr lang="fr-CA" b="1"/>
              <a:t>_ViewStart.cshtml </a:t>
            </a:r>
            <a:r>
              <a:rPr lang="fr-CA"/>
              <a:t>est une vue spéciale qui permet, </a:t>
            </a:r>
          </a:p>
          <a:p>
            <a:pPr marL="457200" lvl="1" indent="0">
              <a:buNone/>
            </a:pPr>
            <a:r>
              <a:rPr lang="fr-CA"/>
              <a:t>un peu comme un Layout, d’éviter de répéter du code.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6C5577-2391-4090-99D7-5272D38F9495}"/>
              </a:ext>
            </a:extLst>
          </p:cNvPr>
          <p:cNvSpPr txBox="1"/>
          <p:nvPr/>
        </p:nvSpPr>
        <p:spPr>
          <a:xfrm>
            <a:off x="510948" y="2456164"/>
            <a:ext cx="3614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_ViewStart.cshtml</a:t>
            </a:r>
          </a:p>
          <a:p>
            <a:pPr algn="ctr"/>
            <a:r>
              <a:rPr lang="fr-CA" sz="1200">
                <a:solidFill>
                  <a:srgbClr val="7F7FBB"/>
                </a:solidFill>
              </a:rPr>
              <a:t>(Ce nom est </a:t>
            </a:r>
            <a:r>
              <a:rPr lang="fr-CA" sz="1200" b="1">
                <a:solidFill>
                  <a:srgbClr val="E351E7"/>
                </a:solidFill>
              </a:rPr>
              <a:t>obligatoire</a:t>
            </a:r>
            <a:r>
              <a:rPr lang="fr-CA" sz="1200">
                <a:solidFill>
                  <a:srgbClr val="7F7FBB"/>
                </a:solidFill>
              </a:rPr>
              <a:t> ! C’est une convention !)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4AD223-BE3B-4B41-A650-362C6E81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57" y="2660967"/>
            <a:ext cx="6389029" cy="127224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655BE92-21AE-4FE5-8A44-5B01A3A9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7" y="4217827"/>
            <a:ext cx="6389029" cy="151467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289D0C4-5223-4533-8244-1FBDB854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14" y="4542960"/>
            <a:ext cx="2270237" cy="11895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B44AEF4-6E16-4101-B748-16A63CE20734}"/>
              </a:ext>
            </a:extLst>
          </p:cNvPr>
          <p:cNvCxnSpPr>
            <a:cxnSpLocks/>
          </p:cNvCxnSpPr>
          <p:nvPr/>
        </p:nvCxnSpPr>
        <p:spPr>
          <a:xfrm flipV="1">
            <a:off x="4358640" y="2822448"/>
            <a:ext cx="1853184" cy="64497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248873D-3DD6-44AB-9C2B-DE5F42B61153}"/>
              </a:ext>
            </a:extLst>
          </p:cNvPr>
          <p:cNvCxnSpPr>
            <a:cxnSpLocks/>
          </p:cNvCxnSpPr>
          <p:nvPr/>
        </p:nvCxnSpPr>
        <p:spPr>
          <a:xfrm>
            <a:off x="4358640" y="4112388"/>
            <a:ext cx="2054352" cy="270636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C031720-D6A4-4F73-8F2F-4848A825086F}"/>
              </a:ext>
            </a:extLst>
          </p:cNvPr>
          <p:cNvSpPr txBox="1"/>
          <p:nvPr/>
        </p:nvSpPr>
        <p:spPr>
          <a:xfrm>
            <a:off x="2812446" y="4502443"/>
            <a:ext cx="2430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Le fonctionnement est simple : Le code situé dans </a:t>
            </a:r>
            <a:r>
              <a:rPr lang="fr-CA" sz="1600" b="1">
                <a:solidFill>
                  <a:srgbClr val="7F7FBB"/>
                </a:solidFill>
              </a:rPr>
              <a:t>_ViewStart.cshtml </a:t>
            </a:r>
            <a:r>
              <a:rPr lang="fr-CA" sz="1600">
                <a:solidFill>
                  <a:srgbClr val="7F7FBB"/>
                </a:solidFill>
              </a:rPr>
              <a:t>est envoyé au début de toutes les </a:t>
            </a:r>
            <a:r>
              <a:rPr lang="fr-CA" sz="1600" b="1">
                <a:solidFill>
                  <a:srgbClr val="7F7FBB"/>
                </a:solidFill>
              </a:rPr>
              <a:t>vues dans le même dossier</a:t>
            </a:r>
            <a:r>
              <a:rPr lang="fr-CA" sz="1600">
                <a:solidFill>
                  <a:srgbClr val="7F7FBB"/>
                </a:solidFill>
              </a:rPr>
              <a:t>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1532F62-BECC-4209-9457-40F79116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14" y="3209373"/>
            <a:ext cx="3808908" cy="100845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1562F59-0280-49D0-924A-E12F56AA0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910" y="1519680"/>
            <a:ext cx="3546152" cy="93648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8EEC0-FF19-14B6-B5D8-DCE6DF89C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611" y="345087"/>
            <a:ext cx="5392535" cy="1032285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</p:spTree>
    <p:extLst>
      <p:ext uri="{BB962C8B-B14F-4D97-AF65-F5344CB8AC3E}">
        <p14:creationId xmlns:p14="http://schemas.microsoft.com/office/powerpoint/2010/main" val="210178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Nous n’avons donc plus à écrire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@{</a:t>
            </a:r>
            <a:r>
              <a:rPr lang="fr-CA">
                <a:solidFill>
                  <a:schemeClr val="tx1"/>
                </a:solidFill>
              </a:rPr>
              <a:t> Layout = </a:t>
            </a:r>
            <a:r>
              <a:rPr lang="fr-CA">
                <a:solidFill>
                  <a:srgbClr val="C00000"/>
                </a:solidFill>
              </a:rPr>
              <a:t>"_Layout" </a:t>
            </a:r>
            <a:r>
              <a:rPr lang="fr-CA">
                <a:solidFill>
                  <a:schemeClr val="tx1"/>
                </a:solidFill>
              </a:rPr>
              <a:t>; </a:t>
            </a:r>
            <a:r>
              <a:rPr lang="fr-CA">
                <a:solidFill>
                  <a:schemeClr val="tx1"/>
                </a:solidFill>
                <a:highlight>
                  <a:srgbClr val="FFFF00"/>
                </a:highlight>
              </a:rPr>
              <a:t>}</a:t>
            </a:r>
            <a:r>
              <a:rPr lang="fr-CA">
                <a:solidFill>
                  <a:schemeClr val="tx1"/>
                </a:solidFill>
              </a:rPr>
              <a:t> </a:t>
            </a:r>
            <a:r>
              <a:rPr lang="fr-CA"/>
              <a:t>au début de nos </a:t>
            </a:r>
            <a:r>
              <a:rPr lang="fr-CA" b="1"/>
              <a:t>vues</a:t>
            </a:r>
            <a:r>
              <a:rPr lang="fr-CA"/>
              <a:t> si cette instruction est déjà spécifiée dans une vue spéciale nommée </a:t>
            </a:r>
            <a:r>
              <a:rPr lang="fr-CA" b="1"/>
              <a:t>_ViewStart.cshtml </a:t>
            </a:r>
            <a:r>
              <a:rPr lang="fr-CA"/>
              <a:t>située </a:t>
            </a:r>
            <a:r>
              <a:rPr lang="fr-CA" b="1"/>
              <a:t>dans le même dossier</a:t>
            </a:r>
            <a:r>
              <a:rPr lang="fr-CA"/>
              <a:t>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A9EB32-AAD1-48CE-88B2-E3F7915E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90" y="2701968"/>
            <a:ext cx="2270237" cy="118954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8F2B987-35F5-4876-9392-A4B53EB8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7" y="4100101"/>
            <a:ext cx="4552881" cy="207686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CAF9FE5-8BD8-408A-A80A-BC9729F493F7}"/>
              </a:ext>
            </a:extLst>
          </p:cNvPr>
          <p:cNvSpPr txBox="1"/>
          <p:nvPr/>
        </p:nvSpPr>
        <p:spPr>
          <a:xfrm>
            <a:off x="6096000" y="4599972"/>
            <a:ext cx="571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>
                <a:solidFill>
                  <a:srgbClr val="7F7FBB"/>
                </a:solidFill>
              </a:rPr>
              <a:t>Nos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 fonctionnent encore très bien, puisqu’elles savent quel </a:t>
            </a:r>
            <a:r>
              <a:rPr lang="fr-CA" sz="2000" b="1">
                <a:solidFill>
                  <a:srgbClr val="7F7FBB"/>
                </a:solidFill>
              </a:rPr>
              <a:t>Layout</a:t>
            </a:r>
            <a:r>
              <a:rPr lang="fr-CA" sz="2000">
                <a:solidFill>
                  <a:srgbClr val="7F7FBB"/>
                </a:solidFill>
              </a:rPr>
              <a:t> utiliser grâce à l’instruction située dans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qui leur est transmise.</a:t>
            </a:r>
          </a:p>
        </p:txBody>
      </p:sp>
    </p:spTree>
    <p:extLst>
      <p:ext uri="{BB962C8B-B14F-4D97-AF65-F5344CB8AC3E}">
        <p14:creationId xmlns:p14="http://schemas.microsoft.com/office/powerpoint/2010/main" val="139466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Attention ! Dans les faits, </a:t>
            </a:r>
            <a:r>
              <a:rPr lang="fr-CA" b="1"/>
              <a:t>_ViewStart.cshtml </a:t>
            </a:r>
            <a:r>
              <a:rPr lang="fr-CA"/>
              <a:t>est partagé à toutes les vues </a:t>
            </a:r>
            <a:r>
              <a:rPr lang="fr-CA" b="1"/>
              <a:t>dans le même </a:t>
            </a:r>
            <a:r>
              <a:rPr lang="fr-CA" b="1">
                <a:solidFill>
                  <a:srgbClr val="E351E7"/>
                </a:solidFill>
              </a:rPr>
              <a:t>dossier</a:t>
            </a:r>
            <a:r>
              <a:rPr lang="fr-CA"/>
              <a:t>… et </a:t>
            </a:r>
            <a:r>
              <a:rPr lang="fr-CA" b="1"/>
              <a:t>dans tous sous-dossiers de ce </a:t>
            </a:r>
            <a:r>
              <a:rPr lang="fr-CA" b="1">
                <a:solidFill>
                  <a:srgbClr val="E351E7"/>
                </a:solidFill>
              </a:rPr>
              <a:t>dossier</a:t>
            </a:r>
            <a:r>
              <a:rPr lang="fr-CA" b="1"/>
              <a:t> </a:t>
            </a:r>
            <a:r>
              <a:rPr lang="fr-CA"/>
              <a:t>!</a:t>
            </a:r>
          </a:p>
          <a:p>
            <a:pPr lvl="1"/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F561D8-E078-43A4-8D7E-512265EFAB90}"/>
              </a:ext>
            </a:extLst>
          </p:cNvPr>
          <p:cNvSpPr txBox="1"/>
          <p:nvPr/>
        </p:nvSpPr>
        <p:spPr>
          <a:xfrm>
            <a:off x="890016" y="2444496"/>
            <a:ext cx="6876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Ici, on a déplacé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dans le dossier «</a:t>
            </a:r>
            <a:r>
              <a:rPr lang="fr-CA" sz="2000" b="1">
                <a:solidFill>
                  <a:srgbClr val="7F7FBB"/>
                </a:solidFill>
              </a:rPr>
              <a:t> Views </a:t>
            </a:r>
            <a:r>
              <a:rPr lang="fr-CA" sz="2000">
                <a:solidFill>
                  <a:srgbClr val="7F7FBB"/>
                </a:solidFill>
              </a:rPr>
              <a:t>». (Donc à la </a:t>
            </a:r>
            <a:r>
              <a:rPr lang="fr-CA" sz="2000" b="1">
                <a:solidFill>
                  <a:srgbClr val="7F7FBB"/>
                </a:solidFill>
              </a:rPr>
              <a:t>racine</a:t>
            </a:r>
            <a:r>
              <a:rPr lang="fr-CA" sz="2000">
                <a:solidFill>
                  <a:srgbClr val="7F7FBB"/>
                </a:solidFill>
              </a:rPr>
              <a:t> de toutes les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Les instructions dans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seront partagées et envoyées au début d’absolument </a:t>
            </a:r>
            <a:r>
              <a:rPr lang="fr-CA" sz="2000" b="1">
                <a:solidFill>
                  <a:srgbClr val="7F7FBB"/>
                </a:solidFill>
              </a:rPr>
              <a:t>toutes les vues</a:t>
            </a:r>
            <a:r>
              <a:rPr lang="fr-CA" sz="2000">
                <a:solidFill>
                  <a:srgbClr val="7F7FBB"/>
                </a:solidFill>
              </a:rPr>
              <a:t> !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fr-CA" sz="2000">
              <a:solidFill>
                <a:srgbClr val="7F7FBB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Tel quel, cela veut dire que </a:t>
            </a:r>
            <a:r>
              <a:rPr lang="fr-CA" sz="2000" b="1">
                <a:solidFill>
                  <a:srgbClr val="7F7FBB"/>
                </a:solidFill>
              </a:rPr>
              <a:t>toutes les vues du projet </a:t>
            </a:r>
            <a:r>
              <a:rPr lang="fr-CA" sz="2000">
                <a:solidFill>
                  <a:srgbClr val="7F7FBB"/>
                </a:solidFill>
              </a:rPr>
              <a:t>utiliseront le </a:t>
            </a:r>
            <a:r>
              <a:rPr lang="fr-CA" sz="2000" b="1">
                <a:solidFill>
                  <a:srgbClr val="7F7FBB"/>
                </a:solidFill>
              </a:rPr>
              <a:t>Layout </a:t>
            </a:r>
            <a:r>
              <a:rPr lang="fr-CA" sz="2000">
                <a:solidFill>
                  <a:srgbClr val="7F7FBB"/>
                </a:solidFill>
              </a:rPr>
              <a:t>nommé « </a:t>
            </a:r>
            <a:r>
              <a:rPr lang="fr-CA" sz="2000" b="1">
                <a:solidFill>
                  <a:srgbClr val="7F7FBB"/>
                </a:solidFill>
              </a:rPr>
              <a:t>_Layout </a:t>
            </a:r>
            <a:r>
              <a:rPr lang="fr-CA" sz="2000">
                <a:solidFill>
                  <a:srgbClr val="7F7FBB"/>
                </a:solidFill>
              </a:rPr>
              <a:t>» dans ce cas.</a:t>
            </a:r>
          </a:p>
          <a:p>
            <a:endParaRPr lang="fr-CA" sz="2000">
              <a:solidFill>
                <a:srgbClr val="7F7FBB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51E85C-B6F0-432B-B3F9-ADEBC97A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67" y="2474905"/>
            <a:ext cx="4121465" cy="37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DEED1-3C8A-4E15-A912-1A0C294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_ViewStart.cshtml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2921C-7150-4D3C-9523-2AC3AEBE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/>
              <a:t> _ViewStart.cshtml</a:t>
            </a:r>
          </a:p>
          <a:p>
            <a:pPr lvl="1"/>
            <a:r>
              <a:rPr lang="fr-CA"/>
              <a:t> Ceci dit, si on a un conflit entre deux </a:t>
            </a:r>
            <a:r>
              <a:rPr lang="fr-CA" b="1"/>
              <a:t>_ViewStart.cshtml</a:t>
            </a:r>
            <a:r>
              <a:rPr lang="fr-CA"/>
              <a:t>, c’est celle dans le même dossier que les vues concernées qui a le dernier mot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263894-D89B-47D0-856A-A406EB72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007" y="2566415"/>
            <a:ext cx="3498882" cy="31245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15B26E-0548-44BA-85DC-3947FDD7D745}"/>
              </a:ext>
            </a:extLst>
          </p:cNvPr>
          <p:cNvSpPr txBox="1"/>
          <p:nvPr/>
        </p:nvSpPr>
        <p:spPr>
          <a:xfrm>
            <a:off x="978630" y="2658444"/>
            <a:ext cx="6876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Ici, On a une </a:t>
            </a:r>
            <a:r>
              <a:rPr lang="fr-CA" sz="2000" b="1">
                <a:solidFill>
                  <a:srgbClr val="7F7FBB"/>
                </a:solidFill>
              </a:rPr>
              <a:t>_ViewStart.cshtml</a:t>
            </a:r>
            <a:r>
              <a:rPr lang="fr-CA" sz="2000">
                <a:solidFill>
                  <a:srgbClr val="7F7FBB"/>
                </a:solidFill>
              </a:rPr>
              <a:t> à la racine des </a:t>
            </a:r>
            <a:r>
              <a:rPr lang="fr-CA" sz="2000" b="1">
                <a:solidFill>
                  <a:srgbClr val="7F7FBB"/>
                </a:solidFill>
              </a:rPr>
              <a:t>Views</a:t>
            </a:r>
            <a:r>
              <a:rPr lang="fr-CA" sz="2000">
                <a:solidFill>
                  <a:srgbClr val="7F7FBB"/>
                </a:solidFill>
              </a:rPr>
              <a:t>, et une autre </a:t>
            </a:r>
            <a:r>
              <a:rPr lang="fr-CA" sz="2000" b="1">
                <a:solidFill>
                  <a:srgbClr val="81ADB6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dans le sous-dossier « </a:t>
            </a:r>
            <a:r>
              <a:rPr lang="fr-CA" sz="2000" b="1">
                <a:solidFill>
                  <a:srgbClr val="7F7FBB"/>
                </a:solidFill>
              </a:rPr>
              <a:t>Bee</a:t>
            </a:r>
            <a:r>
              <a:rPr lang="fr-CA" sz="2000">
                <a:solidFill>
                  <a:srgbClr val="7F7FBB"/>
                </a:solidFill>
              </a:rPr>
              <a:t> ».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Pour les vues </a:t>
            </a:r>
            <a:r>
              <a:rPr lang="fr-CA" sz="2000" b="1">
                <a:solidFill>
                  <a:srgbClr val="7F7FBB"/>
                </a:solidFill>
              </a:rPr>
              <a:t>Bzz.cshtml </a:t>
            </a:r>
            <a:r>
              <a:rPr lang="fr-CA" sz="2000">
                <a:solidFill>
                  <a:srgbClr val="7F7FBB"/>
                </a:solidFill>
              </a:rPr>
              <a:t>et </a:t>
            </a:r>
            <a:r>
              <a:rPr lang="fr-CA" sz="2000" b="1">
                <a:solidFill>
                  <a:srgbClr val="7F7FBB"/>
                </a:solidFill>
              </a:rPr>
              <a:t>Index.cshtml </a:t>
            </a:r>
            <a:r>
              <a:rPr lang="fr-CA" sz="2000">
                <a:solidFill>
                  <a:srgbClr val="7F7FBB"/>
                </a:solidFill>
              </a:rPr>
              <a:t>dans le sous-dossier </a:t>
            </a:r>
            <a:r>
              <a:rPr lang="fr-CA" sz="2000" b="1">
                <a:solidFill>
                  <a:srgbClr val="7F7FBB"/>
                </a:solidFill>
              </a:rPr>
              <a:t>Bee</a:t>
            </a:r>
            <a:r>
              <a:rPr lang="fr-CA" sz="2000">
                <a:solidFill>
                  <a:srgbClr val="7F7FBB"/>
                </a:solidFill>
              </a:rPr>
              <a:t>, c’est la </a:t>
            </a:r>
            <a:r>
              <a:rPr lang="fr-CA" sz="2000" b="1">
                <a:solidFill>
                  <a:srgbClr val="81ADB6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située dans le même sous-dossier qui aura le dernier mot et déterminera quel </a:t>
            </a:r>
            <a:r>
              <a:rPr lang="fr-CA" sz="2000" b="1">
                <a:solidFill>
                  <a:srgbClr val="7F7FBB"/>
                </a:solidFill>
              </a:rPr>
              <a:t>Layout</a:t>
            </a:r>
            <a:r>
              <a:rPr lang="fr-CA" sz="2000">
                <a:solidFill>
                  <a:srgbClr val="7F7FBB"/>
                </a:solidFill>
              </a:rPr>
              <a:t> est utilisé.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CA" sz="2000">
                <a:solidFill>
                  <a:srgbClr val="7F7FBB"/>
                </a:solidFill>
              </a:rPr>
              <a:t>En ce qui concerne les </a:t>
            </a:r>
            <a:r>
              <a:rPr lang="fr-CA" sz="2000" b="1">
                <a:solidFill>
                  <a:srgbClr val="7F7FBB"/>
                </a:solidFill>
              </a:rPr>
              <a:t>vues</a:t>
            </a:r>
            <a:r>
              <a:rPr lang="fr-CA" sz="2000">
                <a:solidFill>
                  <a:srgbClr val="7F7FBB"/>
                </a:solidFill>
              </a:rPr>
              <a:t> dans le sous-dossier « </a:t>
            </a:r>
            <a:r>
              <a:rPr lang="fr-CA" sz="2000" b="1">
                <a:solidFill>
                  <a:srgbClr val="7F7FBB"/>
                </a:solidFill>
              </a:rPr>
              <a:t>Home</a:t>
            </a:r>
            <a:r>
              <a:rPr lang="fr-CA" sz="2000">
                <a:solidFill>
                  <a:srgbClr val="7F7FBB"/>
                </a:solidFill>
              </a:rPr>
              <a:t> », seule la </a:t>
            </a:r>
            <a:r>
              <a:rPr lang="fr-CA" sz="2000" b="1">
                <a:solidFill>
                  <a:srgbClr val="7F7FBB"/>
                </a:solidFill>
              </a:rPr>
              <a:t>_ViewStart.cshtml </a:t>
            </a:r>
            <a:r>
              <a:rPr lang="fr-CA" sz="2000">
                <a:solidFill>
                  <a:srgbClr val="7F7FBB"/>
                </a:solidFill>
              </a:rPr>
              <a:t>à la racine des </a:t>
            </a:r>
            <a:r>
              <a:rPr lang="fr-CA" sz="2000" b="1">
                <a:solidFill>
                  <a:srgbClr val="7F7FBB"/>
                </a:solidFill>
              </a:rPr>
              <a:t>Views</a:t>
            </a:r>
            <a:r>
              <a:rPr lang="fr-CA" sz="2000">
                <a:solidFill>
                  <a:srgbClr val="7F7FBB"/>
                </a:solidFill>
              </a:rPr>
              <a:t> s’applique !</a:t>
            </a:r>
          </a:p>
          <a:p>
            <a:endParaRPr lang="fr-CA" sz="2000">
              <a:solidFill>
                <a:srgbClr val="7F7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6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D1B0CE710324CA05A93EB82A6948E" ma:contentTypeVersion="11" ma:contentTypeDescription="Crée un document." ma:contentTypeScope="" ma:versionID="ee34bb80ac1e517018229e66c4dd7aa6">
  <xsd:schema xmlns:xsd="http://www.w3.org/2001/XMLSchema" xmlns:xs="http://www.w3.org/2001/XMLSchema" xmlns:p="http://schemas.microsoft.com/office/2006/metadata/properties" xmlns:ns2="402449c1-179d-48c4-9422-13d234b0788f" targetNamespace="http://schemas.microsoft.com/office/2006/metadata/properties" ma:root="true" ma:fieldsID="1552656e2749759f723edd2fbab1fbea" ns2:_="">
    <xsd:import namespace="402449c1-179d-48c4-9422-13d234b07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49c1-179d-48c4-9422-13d234b07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2449c1-179d-48c4-9422-13d234b0788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F6FF41-A806-4BD8-AB9B-E3626F744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449c1-179d-48c4-9422-13d234b07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E9C5C7-F709-45C6-9457-91A951CD55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1BA9E-3AF7-40FD-B715-C7EBCD549DF5}">
  <ds:schemaRefs>
    <ds:schemaRef ds:uri="http://purl.org/dc/dcmitype/"/>
    <ds:schemaRef ds:uri="402449c1-179d-48c4-9422-13d234b0788f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25907</TotalTime>
  <Words>3828</Words>
  <Application>Microsoft Office PowerPoint</Application>
  <PresentationFormat>Grand écran</PresentationFormat>
  <Paragraphs>418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Symbol</vt:lpstr>
      <vt:lpstr>Verdana</vt:lpstr>
      <vt:lpstr>Wingdings</vt:lpstr>
      <vt:lpstr>Thème Office</vt:lpstr>
      <vt:lpstr>Vues, routage, passage de données</vt:lpstr>
      <vt:lpstr>Menu du jour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_ViewStart.cshtml</vt:lpstr>
      <vt:lpstr>_ViewImports.cshtml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Sections</vt:lpstr>
      <vt:lpstr>Routage centralisé</vt:lpstr>
      <vt:lpstr>Routage centralisé</vt:lpstr>
      <vt:lpstr>Routage centralisé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Routage par attribut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  <vt:lpstr>Passage de données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Achraf Moussaid</cp:lastModifiedBy>
  <cp:revision>3647</cp:revision>
  <dcterms:created xsi:type="dcterms:W3CDTF">2020-12-01T19:15:38Z</dcterms:created>
  <dcterms:modified xsi:type="dcterms:W3CDTF">2024-05-24T17:54:53Z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0x010100417D1B0CE710324CA05A93EB82A6948E</vt:lpwstr>
  </property>
  <property fmtid="{D5CDD505-2E9C-101B-9397-08002B2CF9AE}" pid="3" name="MediaServiceImageTags">
    <vt:lpwstr/>
  </property>
</Properties>
</file>