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80" r:id="rId23"/>
    <p:sldId id="276" r:id="rId24"/>
    <p:sldId id="277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292" r:id="rId38"/>
    <p:sldId id="294" r:id="rId39"/>
    <p:sldId id="296" r:id="rId40"/>
    <p:sldId id="293" r:id="rId41"/>
    <p:sldId id="298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-" initials="B-" lastIdx="1" clrIdx="0">
    <p:extLst>
      <p:ext uri="{19B8F6BF-5375-455C-9EA6-DF929625EA0E}">
        <p15:presenceInfo xmlns:p15="http://schemas.microsoft.com/office/powerpoint/2012/main" userId="1479b29c44dd5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BB"/>
    <a:srgbClr val="A785B8"/>
    <a:srgbClr val="81ADB6"/>
    <a:srgbClr val="F75A3B"/>
    <a:srgbClr val="B681AE"/>
    <a:srgbClr val="8197B6"/>
    <a:srgbClr val="E351E7"/>
    <a:srgbClr val="DDAB5B"/>
    <a:srgbClr val="C0CBDA"/>
    <a:srgbClr val="D8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04C3A-1F17-4F0F-8273-A87A9FEC4C7E}" v="2" dt="2023-04-11T21:22:49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143" autoAdjust="0"/>
    <p:restoredTop sz="96727" autoAdjust="0"/>
  </p:normalViewPr>
  <p:slideViewPr>
    <p:cSldViewPr snapToGrid="0">
      <p:cViewPr varScale="1">
        <p:scale>
          <a:sx n="86" d="100"/>
          <a:sy n="86" d="100"/>
        </p:scale>
        <p:origin x="98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François" userId="5242de8b-f3fb-4d86-a6ea-6781cc195252" providerId="ADAL" clId="{D88D6BE8-532F-49A0-9295-E4C9E1840F44}"/>
    <pc:docChg chg="custSel modSld">
      <pc:chgData name="Jasmin François" userId="5242de8b-f3fb-4d86-a6ea-6781cc195252" providerId="ADAL" clId="{D88D6BE8-532F-49A0-9295-E4C9E1840F44}" dt="2023-03-17T19:29:41.725" v="6" actId="1076"/>
      <pc:docMkLst>
        <pc:docMk/>
      </pc:docMkLst>
      <pc:sldChg chg="addSp delSp modSp mod">
        <pc:chgData name="Jasmin François" userId="5242de8b-f3fb-4d86-a6ea-6781cc195252" providerId="ADAL" clId="{D88D6BE8-532F-49A0-9295-E4C9E1840F44}" dt="2023-03-17T19:29:41.725" v="6" actId="1076"/>
        <pc:sldMkLst>
          <pc:docMk/>
          <pc:sldMk cId="3156355005" sldId="276"/>
        </pc:sldMkLst>
        <pc:picChg chg="add mod">
          <ac:chgData name="Jasmin François" userId="5242de8b-f3fb-4d86-a6ea-6781cc195252" providerId="ADAL" clId="{D88D6BE8-532F-49A0-9295-E4C9E1840F44}" dt="2023-03-17T19:29:41.725" v="6" actId="1076"/>
          <ac:picMkLst>
            <pc:docMk/>
            <pc:sldMk cId="3156355005" sldId="276"/>
            <ac:picMk id="4" creationId="{8FBF7DB5-E953-5D91-1DF8-64008ECE94C4}"/>
          </ac:picMkLst>
        </pc:picChg>
        <pc:picChg chg="del">
          <ac:chgData name="Jasmin François" userId="5242de8b-f3fb-4d86-a6ea-6781cc195252" providerId="ADAL" clId="{D88D6BE8-532F-49A0-9295-E4C9E1840F44}" dt="2023-03-17T19:29:09.816" v="0" actId="478"/>
          <ac:picMkLst>
            <pc:docMk/>
            <pc:sldMk cId="3156355005" sldId="276"/>
            <ac:picMk id="11" creationId="{1D0AF988-AA61-46B0-8FB4-D8AE55E760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2023-04-11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fr-fr/dotnet/api/system.componentmodel.dataannotations?view=net-6.0" TargetMode="External"/><Relationship Id="rId2" Type="http://schemas.openxmlformats.org/officeDocument/2006/relationships/hyperlink" Target="https://learn.microsoft.com/en-us/dotnet/api/system.componentmodel.dataannotations.datatype?view=net-6.0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>
            <a:normAutofit/>
          </a:bodyPr>
          <a:lstStyle/>
          <a:p>
            <a:r>
              <a:rPr lang="fr-CA" sz="4400"/>
              <a:t>Helpers, assistants et validation</a:t>
            </a:r>
            <a:endParaRPr lang="fr-CA" sz="44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/>
          <a:p>
            <a:r>
              <a:rPr lang="fr-CA"/>
              <a:t>Cours #10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8" y="5048552"/>
            <a:ext cx="1956881" cy="12670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AEB411-434C-4292-9ADA-2833CAB9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62" y="5245951"/>
            <a:ext cx="1575858" cy="10965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6728C6-C1D6-4A69-B58F-7635DA66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5048551"/>
            <a:ext cx="1163349" cy="1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1EFA21E-1D7E-4E75-AEEB-B45A2D64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57" y="2212040"/>
            <a:ext cx="5391902" cy="4096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7AA9B0-D4C3-4949-B901-89401F7B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78" y="1910852"/>
            <a:ext cx="3713982" cy="173887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 </a:t>
            </a:r>
            <a:r>
              <a:rPr lang="fr-CA" b="1"/>
              <a:t>Textarea</a:t>
            </a:r>
          </a:p>
          <a:p>
            <a:pPr lvl="1"/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E567E6-F6D5-4089-A8C5-9C7AE09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279" y="900344"/>
            <a:ext cx="4221341" cy="72589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2EC9140-4C01-46F9-BE19-8F91AE2CBB55}"/>
              </a:ext>
            </a:extLst>
          </p:cNvPr>
          <p:cNvCxnSpPr>
            <a:cxnSpLocks/>
          </p:cNvCxnSpPr>
          <p:nvPr/>
        </p:nvCxnSpPr>
        <p:spPr>
          <a:xfrm flipH="1" flipV="1">
            <a:off x="9144000" y="1514012"/>
            <a:ext cx="323088" cy="43930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7577433-B528-4B06-9EC1-E72CE64D8ADF}"/>
              </a:ext>
            </a:extLst>
          </p:cNvPr>
          <p:cNvCxnSpPr>
            <a:cxnSpLocks/>
          </p:cNvCxnSpPr>
          <p:nvPr/>
        </p:nvCxnSpPr>
        <p:spPr>
          <a:xfrm flipH="1" flipV="1">
            <a:off x="5449824" y="2677230"/>
            <a:ext cx="3108960" cy="60120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273C0C29-2A49-4817-9B10-5EB940AD2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752" y="4796182"/>
            <a:ext cx="2473527" cy="12894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F6E2A5-ED72-423F-AC67-D8605A8D1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158" y="3579567"/>
            <a:ext cx="6645210" cy="546500"/>
          </a:xfrm>
          <a:prstGeom prst="rect">
            <a:avLst/>
          </a:prstGeom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F7D4EE46-44CB-4C60-8E73-109A999E004E}"/>
              </a:ext>
            </a:extLst>
          </p:cNvPr>
          <p:cNvSpPr/>
          <p:nvPr/>
        </p:nvSpPr>
        <p:spPr>
          <a:xfrm>
            <a:off x="4011668" y="2843615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8097FA2D-B666-42F0-A75B-C2B040DC6B1E}"/>
              </a:ext>
            </a:extLst>
          </p:cNvPr>
          <p:cNvSpPr/>
          <p:nvPr/>
        </p:nvSpPr>
        <p:spPr>
          <a:xfrm>
            <a:off x="4011668" y="4169189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E4BC736-F548-4F0C-9D2A-B88543E1BA2D}"/>
              </a:ext>
            </a:extLst>
          </p:cNvPr>
          <p:cNvSpPr txBox="1"/>
          <p:nvPr/>
        </p:nvSpPr>
        <p:spPr>
          <a:xfrm>
            <a:off x="7239094" y="4859127"/>
            <a:ext cx="4355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On remarque que le </a:t>
            </a:r>
            <a:r>
              <a:rPr lang="fr-CA" sz="1600" b="1">
                <a:solidFill>
                  <a:srgbClr val="F75A3B"/>
                </a:solidFill>
              </a:rPr>
              <a:t>textarea</a:t>
            </a:r>
            <a:r>
              <a:rPr lang="fr-CA" sz="1600">
                <a:solidFill>
                  <a:srgbClr val="7F7FBB"/>
                </a:solidFill>
              </a:rPr>
              <a:t> a été rempli avec le contenu actuel de la propriété « </a:t>
            </a:r>
            <a:r>
              <a:rPr lang="fr-CA" sz="1600" b="1">
                <a:solidFill>
                  <a:srgbClr val="7F7FBB"/>
                </a:solidFill>
              </a:rPr>
              <a:t>Description </a:t>
            </a:r>
            <a:r>
              <a:rPr lang="fr-CA" sz="1600">
                <a:solidFill>
                  <a:srgbClr val="7F7FBB"/>
                </a:solidFill>
              </a:rPr>
              <a:t>» de l’abeille reçue par la vue.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E56ED60-A7C9-4E22-A909-8C9386A2EB08}"/>
              </a:ext>
            </a:extLst>
          </p:cNvPr>
          <p:cNvCxnSpPr>
            <a:cxnSpLocks/>
          </p:cNvCxnSpPr>
          <p:nvPr/>
        </p:nvCxnSpPr>
        <p:spPr>
          <a:xfrm flipH="1" flipV="1">
            <a:off x="5844586" y="5274624"/>
            <a:ext cx="1301449" cy="1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482B80B-6E98-4090-AC89-AD579DF5A08E}"/>
              </a:ext>
            </a:extLst>
          </p:cNvPr>
          <p:cNvCxnSpPr>
            <a:cxnSpLocks/>
          </p:cNvCxnSpPr>
          <p:nvPr/>
        </p:nvCxnSpPr>
        <p:spPr>
          <a:xfrm flipH="1" flipV="1">
            <a:off x="5903165" y="4146866"/>
            <a:ext cx="1289399" cy="770572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2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1C8F7A04-CEAD-475D-AD39-443188A0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031" y="1871235"/>
            <a:ext cx="3701026" cy="173197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 Input de type </a:t>
            </a:r>
            <a:r>
              <a:rPr lang="fr-CA" b="1"/>
              <a:t>checkbox</a:t>
            </a:r>
          </a:p>
          <a:p>
            <a:pPr lvl="1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9611E2-FCA4-406D-BD96-84384D44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57" y="1920973"/>
            <a:ext cx="5630061" cy="4191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2217CF-D566-4159-BAE1-748F8CCCC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279" y="900344"/>
            <a:ext cx="4221341" cy="72589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1460389-66AC-4CF3-BA9F-43CDAF702C35}"/>
              </a:ext>
            </a:extLst>
          </p:cNvPr>
          <p:cNvCxnSpPr>
            <a:cxnSpLocks/>
          </p:cNvCxnSpPr>
          <p:nvPr/>
        </p:nvCxnSpPr>
        <p:spPr>
          <a:xfrm flipH="1" flipV="1">
            <a:off x="9144000" y="1514012"/>
            <a:ext cx="365760" cy="406961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6186760-ED57-4C1D-AC93-C8692A845E8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340131"/>
            <a:ext cx="2511552" cy="891517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8943978-9CC9-417F-B3FA-61890A2A478C}"/>
              </a:ext>
            </a:extLst>
          </p:cNvPr>
          <p:cNvSpPr/>
          <p:nvPr/>
        </p:nvSpPr>
        <p:spPr>
          <a:xfrm>
            <a:off x="3566660" y="2518054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E995EF2-76F3-43D8-A201-7F253970A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43" y="3278595"/>
            <a:ext cx="7683463" cy="74441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00ACACF-64D1-40B5-937B-0EFFD953B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744" y="4730444"/>
            <a:ext cx="371527" cy="428685"/>
          </a:xfrm>
          <a:prstGeom prst="rect">
            <a:avLst/>
          </a:prstGeom>
        </p:spPr>
      </p:pic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15F27365-B18A-4751-A60C-9A74D37E7655}"/>
              </a:ext>
            </a:extLst>
          </p:cNvPr>
          <p:cNvSpPr/>
          <p:nvPr/>
        </p:nvSpPr>
        <p:spPr>
          <a:xfrm>
            <a:off x="3566660" y="4194774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2E9624-F6F4-40F5-B18A-C9578962CF27}"/>
              </a:ext>
            </a:extLst>
          </p:cNvPr>
          <p:cNvSpPr txBox="1"/>
          <p:nvPr/>
        </p:nvSpPr>
        <p:spPr>
          <a:xfrm>
            <a:off x="3009877" y="5133585"/>
            <a:ext cx="2075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(C’est une </a:t>
            </a:r>
            <a:r>
              <a:rPr lang="fr-CA" sz="1600" b="1">
                <a:solidFill>
                  <a:srgbClr val="7F7FBB"/>
                </a:solidFill>
              </a:rPr>
              <a:t>checkbox</a:t>
            </a:r>
            <a:r>
              <a:rPr lang="fr-CA" sz="1600">
                <a:solidFill>
                  <a:srgbClr val="7F7FBB"/>
                </a:solidFill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1CD5AE-F1EA-4E61-99AB-E56BFB0456E1}"/>
              </a:ext>
            </a:extLst>
          </p:cNvPr>
          <p:cNvSpPr txBox="1"/>
          <p:nvPr/>
        </p:nvSpPr>
        <p:spPr>
          <a:xfrm>
            <a:off x="5761840" y="4225644"/>
            <a:ext cx="6224217" cy="1815882"/>
          </a:xfrm>
          <a:prstGeom prst="rect">
            <a:avLst/>
          </a:prstGeom>
          <a:noFill/>
          <a:ln w="38100">
            <a:solidFill>
              <a:srgbClr val="7F7FB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</a:t>
            </a:r>
            <a:r>
              <a:rPr lang="fr-CA" sz="1600" b="1">
                <a:solidFill>
                  <a:srgbClr val="E351E7"/>
                </a:solidFill>
              </a:rPr>
              <a:t>data-val-required</a:t>
            </a:r>
            <a:r>
              <a:rPr lang="fr-CA" sz="1600">
                <a:solidFill>
                  <a:srgbClr val="7F7FBB"/>
                </a:solidFill>
              </a:rPr>
              <a:t> : Contient un </a:t>
            </a:r>
            <a:r>
              <a:rPr lang="fr-CA" sz="1600" b="1">
                <a:solidFill>
                  <a:srgbClr val="7F7FBB"/>
                </a:solidFill>
              </a:rPr>
              <a:t>message d’erreur </a:t>
            </a:r>
            <a:r>
              <a:rPr lang="fr-CA" sz="1600">
                <a:solidFill>
                  <a:srgbClr val="7F7FBB"/>
                </a:solidFill>
              </a:rPr>
              <a:t>à afficher si l’input n’est pas valide.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</a:t>
            </a:r>
            <a:r>
              <a:rPr lang="fr-CA" sz="1600" b="1">
                <a:solidFill>
                  <a:srgbClr val="E351E7"/>
                </a:solidFill>
              </a:rPr>
              <a:t>value</a:t>
            </a:r>
            <a:r>
              <a:rPr lang="fr-CA" sz="1600" b="1">
                <a:solidFill>
                  <a:srgbClr val="7F7FBB"/>
                </a:solidFill>
              </a:rPr>
              <a:t>="true" </a:t>
            </a:r>
            <a:r>
              <a:rPr lang="fr-CA" sz="1600">
                <a:solidFill>
                  <a:srgbClr val="7F7FBB"/>
                </a:solidFill>
              </a:rPr>
              <a:t>: C’est la valeur envoyée à l’application si la </a:t>
            </a:r>
            <a:r>
              <a:rPr lang="fr-CA" sz="1600" b="1">
                <a:solidFill>
                  <a:srgbClr val="7F7FBB"/>
                </a:solidFill>
              </a:rPr>
              <a:t>checkbox </a:t>
            </a:r>
            <a:r>
              <a:rPr lang="fr-CA" sz="1600">
                <a:solidFill>
                  <a:srgbClr val="7F7FBB"/>
                </a:solidFill>
              </a:rPr>
              <a:t>est cochée.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</a:t>
            </a:r>
            <a:r>
              <a:rPr lang="fr-CA" sz="1600" b="1">
                <a:solidFill>
                  <a:srgbClr val="E351E7"/>
                </a:solidFill>
              </a:rPr>
              <a:t>data-val</a:t>
            </a:r>
            <a:r>
              <a:rPr lang="fr-CA" sz="1600" b="1">
                <a:solidFill>
                  <a:srgbClr val="7F7FBB"/>
                </a:solidFill>
              </a:rPr>
              <a:t>="true" </a:t>
            </a:r>
            <a:r>
              <a:rPr lang="fr-CA" sz="1600">
                <a:solidFill>
                  <a:srgbClr val="7F7FBB"/>
                </a:solidFill>
              </a:rPr>
              <a:t>: Permet d’activer la validation du champ côté client.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Un </a:t>
            </a:r>
            <a:r>
              <a:rPr lang="fr-CA" sz="1600" b="1">
                <a:solidFill>
                  <a:srgbClr val="7F7FBB"/>
                </a:solidFill>
              </a:rPr>
              <a:t>input</a:t>
            </a:r>
            <a:r>
              <a:rPr lang="fr-CA" sz="1600">
                <a:solidFill>
                  <a:srgbClr val="7F7FBB"/>
                </a:solidFill>
              </a:rPr>
              <a:t> de type </a:t>
            </a:r>
            <a:r>
              <a:rPr lang="fr-CA" sz="1600" b="1">
                <a:solidFill>
                  <a:srgbClr val="7F7FBB"/>
                </a:solidFill>
              </a:rPr>
              <a:t>hidden</a:t>
            </a:r>
            <a:r>
              <a:rPr lang="fr-CA" sz="1600">
                <a:solidFill>
                  <a:srgbClr val="7F7FBB"/>
                </a:solidFill>
              </a:rPr>
              <a:t> est créé pour pouvoir renvoyer la valeur « false » si jamais la checkbox n’est pas cochée.</a:t>
            </a:r>
          </a:p>
        </p:txBody>
      </p:sp>
    </p:spTree>
    <p:extLst>
      <p:ext uri="{BB962C8B-B14F-4D97-AF65-F5344CB8AC3E}">
        <p14:creationId xmlns:p14="http://schemas.microsoft.com/office/powerpoint/2010/main" val="48358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 Input de type </a:t>
            </a:r>
            <a:r>
              <a:rPr lang="fr-CA" b="1"/>
              <a:t>checkbox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457200" lvl="1" indent="0">
              <a:buNone/>
            </a:pPr>
            <a:endParaRPr lang="fr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D712DC8-B587-48E8-AAB6-C1414E6C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461" y="1889309"/>
            <a:ext cx="7683463" cy="744419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E76A17C-127B-4E0E-81DF-9A3B60033E7F}"/>
              </a:ext>
            </a:extLst>
          </p:cNvPr>
          <p:cNvSpPr txBox="1"/>
          <p:nvPr/>
        </p:nvSpPr>
        <p:spPr>
          <a:xfrm>
            <a:off x="1965229" y="2941490"/>
            <a:ext cx="8675929" cy="1323439"/>
          </a:xfrm>
          <a:prstGeom prst="rect">
            <a:avLst/>
          </a:prstGeom>
          <a:noFill/>
          <a:ln w="38100">
            <a:solidFill>
              <a:srgbClr val="7F7FB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</a:t>
            </a:r>
            <a:r>
              <a:rPr lang="fr-CA" sz="1600" b="1">
                <a:solidFill>
                  <a:srgbClr val="E351E7"/>
                </a:solidFill>
              </a:rPr>
              <a:t>data-val-required</a:t>
            </a:r>
            <a:r>
              <a:rPr lang="fr-CA" sz="1600">
                <a:solidFill>
                  <a:srgbClr val="7F7FBB"/>
                </a:solidFill>
              </a:rPr>
              <a:t> : Contient un </a:t>
            </a:r>
            <a:r>
              <a:rPr lang="fr-CA" sz="1600" b="1">
                <a:solidFill>
                  <a:srgbClr val="7F7FBB"/>
                </a:solidFill>
              </a:rPr>
              <a:t>message d’erreur </a:t>
            </a:r>
            <a:r>
              <a:rPr lang="fr-CA" sz="1600">
                <a:solidFill>
                  <a:srgbClr val="7F7FBB"/>
                </a:solidFill>
              </a:rPr>
              <a:t>à afficher si l’input n’est pas valide.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</a:t>
            </a:r>
            <a:r>
              <a:rPr lang="fr-CA" sz="1600" b="1">
                <a:solidFill>
                  <a:srgbClr val="E351E7"/>
                </a:solidFill>
              </a:rPr>
              <a:t>value</a:t>
            </a:r>
            <a:r>
              <a:rPr lang="fr-CA" sz="1600" b="1">
                <a:solidFill>
                  <a:srgbClr val="7F7FBB"/>
                </a:solidFill>
              </a:rPr>
              <a:t>="true" </a:t>
            </a:r>
            <a:r>
              <a:rPr lang="fr-CA" sz="1600">
                <a:solidFill>
                  <a:srgbClr val="7F7FBB"/>
                </a:solidFill>
              </a:rPr>
              <a:t>: C’est la valeur envoyée à l’application si la </a:t>
            </a:r>
            <a:r>
              <a:rPr lang="fr-CA" sz="1600" b="1">
                <a:solidFill>
                  <a:srgbClr val="7F7FBB"/>
                </a:solidFill>
              </a:rPr>
              <a:t>checkbox </a:t>
            </a:r>
            <a:r>
              <a:rPr lang="fr-CA" sz="1600">
                <a:solidFill>
                  <a:srgbClr val="7F7FBB"/>
                </a:solidFill>
              </a:rPr>
              <a:t>est cochée.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</a:t>
            </a:r>
            <a:r>
              <a:rPr lang="fr-CA" sz="1600" b="1">
                <a:solidFill>
                  <a:srgbClr val="E351E7"/>
                </a:solidFill>
              </a:rPr>
              <a:t>data-val</a:t>
            </a:r>
            <a:r>
              <a:rPr lang="fr-CA" sz="1600" b="1">
                <a:solidFill>
                  <a:srgbClr val="7F7FBB"/>
                </a:solidFill>
              </a:rPr>
              <a:t>="true" </a:t>
            </a:r>
            <a:r>
              <a:rPr lang="fr-CA" sz="1600">
                <a:solidFill>
                  <a:srgbClr val="7F7FBB"/>
                </a:solidFill>
              </a:rPr>
              <a:t>: Permet d’activer la validation du champ côté client.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 Un </a:t>
            </a:r>
            <a:r>
              <a:rPr lang="fr-CA" sz="1600" b="1">
                <a:solidFill>
                  <a:srgbClr val="7F7FBB"/>
                </a:solidFill>
              </a:rPr>
              <a:t>input</a:t>
            </a:r>
            <a:r>
              <a:rPr lang="fr-CA" sz="1600">
                <a:solidFill>
                  <a:srgbClr val="7F7FBB"/>
                </a:solidFill>
              </a:rPr>
              <a:t> de type </a:t>
            </a:r>
            <a:r>
              <a:rPr lang="fr-CA" sz="1600" b="1">
                <a:solidFill>
                  <a:srgbClr val="7F7FBB"/>
                </a:solidFill>
              </a:rPr>
              <a:t>hidden</a:t>
            </a:r>
            <a:r>
              <a:rPr lang="fr-CA" sz="1600">
                <a:solidFill>
                  <a:srgbClr val="7F7FBB"/>
                </a:solidFill>
              </a:rPr>
              <a:t> est créé pour pouvoir envoyer la valeur « false » si jamais la checkbox n’est pas cochée.</a:t>
            </a:r>
          </a:p>
        </p:txBody>
      </p:sp>
    </p:spTree>
    <p:extLst>
      <p:ext uri="{BB962C8B-B14F-4D97-AF65-F5344CB8AC3E}">
        <p14:creationId xmlns:p14="http://schemas.microsoft.com/office/powerpoint/2010/main" val="11957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070D9-9292-4524-8EB5-811CCA5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HTML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85824-3390-46DD-9D36-4A68816D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HTML Helpers</a:t>
            </a:r>
          </a:p>
          <a:p>
            <a:pPr lvl="1"/>
            <a:r>
              <a:rPr lang="fr-CA"/>
              <a:t> Très similaires aux </a:t>
            </a:r>
            <a:r>
              <a:rPr lang="fr-CA" b="1"/>
              <a:t>Tag Helpers</a:t>
            </a:r>
            <a:r>
              <a:rPr lang="fr-CA"/>
              <a:t>. Permettent parfois de faire des choses </a:t>
            </a:r>
            <a:r>
              <a:rPr lang="fr-CA" i="1"/>
              <a:t>identiques</a:t>
            </a:r>
            <a:r>
              <a:rPr lang="fr-CA"/>
              <a:t> aux </a:t>
            </a:r>
            <a:r>
              <a:rPr lang="fr-CA" b="1"/>
              <a:t>Tag Helpers</a:t>
            </a:r>
            <a:r>
              <a:rPr lang="fr-CA"/>
              <a:t>, parfois des choses </a:t>
            </a:r>
            <a:r>
              <a:rPr lang="fr-CA" i="1"/>
              <a:t>différentes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r>
              <a:rPr lang="fr-CA"/>
              <a:t> Les </a:t>
            </a:r>
            <a:r>
              <a:rPr lang="fr-CA" b="1"/>
              <a:t>HTML Helpers</a:t>
            </a:r>
            <a:r>
              <a:rPr lang="fr-CA"/>
              <a:t> </a:t>
            </a:r>
            <a:r>
              <a:rPr lang="fr-CA" u="sng"/>
              <a:t>ne remplacent pas</a:t>
            </a:r>
            <a:r>
              <a:rPr lang="fr-CA"/>
              <a:t> les </a:t>
            </a:r>
            <a:r>
              <a:rPr lang="fr-CA" b="1"/>
              <a:t>Tag Helpers</a:t>
            </a:r>
            <a:r>
              <a:rPr lang="fr-CA"/>
              <a:t> (et vice versa) car ils ont quelques différences dans certains cas.</a:t>
            </a:r>
          </a:p>
          <a:p>
            <a:pPr lvl="1"/>
            <a:endParaRPr lang="fr-CA"/>
          </a:p>
          <a:p>
            <a:pPr lvl="1"/>
            <a:r>
              <a:rPr lang="fr-CA"/>
              <a:t> Nous nous concentrerons surtout sur les </a:t>
            </a:r>
            <a:r>
              <a:rPr lang="fr-CA" b="1"/>
              <a:t>Tag Helpers</a:t>
            </a:r>
            <a:r>
              <a:rPr lang="fr-CA"/>
              <a:t>, (Car leur syntaxe est plus intuitive) mais nous allons devoir aborder 3 </a:t>
            </a:r>
            <a:r>
              <a:rPr lang="fr-CA" b="1"/>
              <a:t>HTML Helpers </a:t>
            </a:r>
            <a:r>
              <a:rPr lang="fr-CA"/>
              <a:t>:</a:t>
            </a:r>
          </a:p>
          <a:p>
            <a:pPr lvl="2"/>
            <a:r>
              <a:rPr lang="fr-CA"/>
              <a:t> Html.</a:t>
            </a:r>
            <a:r>
              <a:rPr lang="fr-CA" b="1"/>
              <a:t>ActionLink</a:t>
            </a:r>
          </a:p>
          <a:p>
            <a:pPr lvl="2"/>
            <a:r>
              <a:rPr lang="fr-CA"/>
              <a:t> Html.</a:t>
            </a:r>
            <a:r>
              <a:rPr lang="fr-CA" b="1"/>
              <a:t>DisplayNameFor</a:t>
            </a:r>
          </a:p>
          <a:p>
            <a:pPr lvl="2"/>
            <a:r>
              <a:rPr lang="fr-CA"/>
              <a:t> Html.</a:t>
            </a:r>
            <a:r>
              <a:rPr lang="fr-CA" b="1"/>
              <a:t>DisplayFor</a:t>
            </a:r>
          </a:p>
        </p:txBody>
      </p:sp>
    </p:spTree>
    <p:extLst>
      <p:ext uri="{BB962C8B-B14F-4D97-AF65-F5344CB8AC3E}">
        <p14:creationId xmlns:p14="http://schemas.microsoft.com/office/powerpoint/2010/main" val="295645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070D9-9292-4524-8EB5-811CCA5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HTML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85824-3390-46DD-9D36-4A68816D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Html.ActionLink</a:t>
            </a:r>
          </a:p>
          <a:p>
            <a:pPr lvl="1"/>
            <a:r>
              <a:rPr lang="fr-CA"/>
              <a:t> Permet de générer un </a:t>
            </a:r>
            <a:r>
              <a:rPr lang="fr-CA" b="1">
                <a:solidFill>
                  <a:srgbClr val="E351E7"/>
                </a:solidFill>
              </a:rPr>
              <a:t>&lt;a&gt;&lt;/a&gt;</a:t>
            </a:r>
            <a:r>
              <a:rPr lang="fr-CA"/>
              <a:t> avec l’attribut </a:t>
            </a:r>
            <a:r>
              <a:rPr lang="fr-CA">
                <a:solidFill>
                  <a:srgbClr val="E351E7"/>
                </a:solidFill>
              </a:rPr>
              <a:t>href</a:t>
            </a:r>
            <a:r>
              <a:rPr lang="fr-CA"/>
              <a:t>="..." approprié pour rediriger l’utilisateur vers une action spécifique de l’application.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DA8161-ECC7-41F2-9011-4295ECC9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02" y="5271498"/>
            <a:ext cx="2562455" cy="4221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3306B6-866D-4313-961E-5845B425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2" y="3944652"/>
            <a:ext cx="7116168" cy="371527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A24434DC-1E55-44CB-9408-6DB10216AADE}"/>
              </a:ext>
            </a:extLst>
          </p:cNvPr>
          <p:cNvSpPr/>
          <p:nvPr/>
        </p:nvSpPr>
        <p:spPr>
          <a:xfrm>
            <a:off x="4228182" y="4600795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133E1044-346F-4F40-A314-CD6B6F9ADE35}"/>
              </a:ext>
            </a:extLst>
          </p:cNvPr>
          <p:cNvSpPr/>
          <p:nvPr/>
        </p:nvSpPr>
        <p:spPr>
          <a:xfrm>
            <a:off x="4228182" y="3180225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527EB2A-D7ED-44AB-8947-B710F7B8C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488" y="5618202"/>
            <a:ext cx="2589423" cy="6045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ED9DA-858E-44AF-98DC-DC678394BF4B}"/>
              </a:ext>
            </a:extLst>
          </p:cNvPr>
          <p:cNvSpPr/>
          <p:nvPr/>
        </p:nvSpPr>
        <p:spPr>
          <a:xfrm>
            <a:off x="11498199" y="5944367"/>
            <a:ext cx="279273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DF128EB-007B-4F14-8873-157C7258A227}"/>
              </a:ext>
            </a:extLst>
          </p:cNvPr>
          <p:cNvCxnSpPr>
            <a:cxnSpLocks/>
          </p:cNvCxnSpPr>
          <p:nvPr/>
        </p:nvCxnSpPr>
        <p:spPr>
          <a:xfrm>
            <a:off x="11498199" y="5442938"/>
            <a:ext cx="170312" cy="477531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F014E244-F8D7-4E84-9C0C-210B48961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744" y="5071939"/>
            <a:ext cx="1486112" cy="3715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ABB4DD8-AA23-49C7-987F-38684AF353F0}"/>
              </a:ext>
            </a:extLst>
          </p:cNvPr>
          <p:cNvSpPr/>
          <p:nvPr/>
        </p:nvSpPr>
        <p:spPr>
          <a:xfrm>
            <a:off x="11165125" y="5139243"/>
            <a:ext cx="421192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0FF4AF-94B0-475F-B851-9B6E62A3FEE3}"/>
              </a:ext>
            </a:extLst>
          </p:cNvPr>
          <p:cNvSpPr txBox="1"/>
          <p:nvPr/>
        </p:nvSpPr>
        <p:spPr>
          <a:xfrm>
            <a:off x="8751396" y="3990426"/>
            <a:ext cx="3384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Ce paramètre est </a:t>
            </a:r>
            <a:r>
              <a:rPr lang="fr-CA" sz="1600" b="1">
                <a:solidFill>
                  <a:srgbClr val="7F7FBB"/>
                </a:solidFill>
              </a:rPr>
              <a:t>optionnel</a:t>
            </a:r>
            <a:r>
              <a:rPr lang="fr-CA" sz="1600">
                <a:solidFill>
                  <a:srgbClr val="7F7FBB"/>
                </a:solidFill>
              </a:rPr>
              <a:t>. S’il est utilisé, il faut créer un </a:t>
            </a:r>
            <a:r>
              <a:rPr lang="fr-CA" sz="1600" i="1">
                <a:solidFill>
                  <a:srgbClr val="7F7FBB"/>
                </a:solidFill>
              </a:rPr>
              <a:t>objet anonyme </a:t>
            </a:r>
            <a:r>
              <a:rPr lang="fr-CA" sz="1600">
                <a:solidFill>
                  <a:srgbClr val="7F7FBB"/>
                </a:solidFill>
              </a:rPr>
              <a:t>pour envoyer un ou des paramètres à l’</a:t>
            </a:r>
            <a:r>
              <a:rPr lang="fr-CA" sz="1600" b="1">
                <a:solidFill>
                  <a:srgbClr val="7F7FBB"/>
                </a:solidFill>
              </a:rPr>
              <a:t>action</a:t>
            </a:r>
            <a:r>
              <a:rPr lang="fr-CA" sz="1600">
                <a:solidFill>
                  <a:srgbClr val="7F7FBB"/>
                </a:solidFill>
              </a:rPr>
              <a:t>. (Leur nom doit correspondre)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C1108C8-A542-4F9D-932F-C24254AF1693}"/>
              </a:ext>
            </a:extLst>
          </p:cNvPr>
          <p:cNvCxnSpPr>
            <a:cxnSpLocks/>
          </p:cNvCxnSpPr>
          <p:nvPr/>
        </p:nvCxnSpPr>
        <p:spPr>
          <a:xfrm>
            <a:off x="9418320" y="3072384"/>
            <a:ext cx="707136" cy="918042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A616588C-99D8-44AA-8F62-8AB7B8F7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94" y="2558950"/>
            <a:ext cx="9993120" cy="44773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FDE3A19C-730D-4C82-9CA3-62D554086014}"/>
              </a:ext>
            </a:extLst>
          </p:cNvPr>
          <p:cNvSpPr txBox="1"/>
          <p:nvPr/>
        </p:nvSpPr>
        <p:spPr>
          <a:xfrm>
            <a:off x="6378035" y="2376853"/>
            <a:ext cx="849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Action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89B6187-8B7E-4054-A912-B6784B1E3F09}"/>
              </a:ext>
            </a:extLst>
          </p:cNvPr>
          <p:cNvSpPr txBox="1"/>
          <p:nvPr/>
        </p:nvSpPr>
        <p:spPr>
          <a:xfrm>
            <a:off x="7288488" y="2376853"/>
            <a:ext cx="1140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Contrôleur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A3A6291-8709-4AE7-B188-B546184D66D6}"/>
              </a:ext>
            </a:extLst>
          </p:cNvPr>
          <p:cNvSpPr txBox="1"/>
          <p:nvPr/>
        </p:nvSpPr>
        <p:spPr>
          <a:xfrm>
            <a:off x="3725420" y="2389673"/>
            <a:ext cx="12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Texte affiché</a:t>
            </a:r>
          </a:p>
        </p:txBody>
      </p:sp>
    </p:spTree>
    <p:extLst>
      <p:ext uri="{BB962C8B-B14F-4D97-AF65-F5344CB8AC3E}">
        <p14:creationId xmlns:p14="http://schemas.microsoft.com/office/powerpoint/2010/main" val="18614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070D9-9292-4524-8EB5-811CCA5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HTML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85824-3390-46DD-9D36-4A68816D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HTML.DisplayFor</a:t>
            </a:r>
          </a:p>
          <a:p>
            <a:pPr lvl="1"/>
            <a:r>
              <a:rPr lang="fr-CA"/>
              <a:t> Affiche la </a:t>
            </a:r>
            <a:r>
              <a:rPr lang="fr-CA" b="1"/>
              <a:t>valeur</a:t>
            </a:r>
            <a:r>
              <a:rPr lang="fr-CA"/>
              <a:t> pour une propriété spécifique du modèle.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946BC7-6574-4F9D-89E7-AE273053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67" y="2915756"/>
            <a:ext cx="4458322" cy="4096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35E609-AABE-4688-83B4-64EBD537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335" y="2040296"/>
            <a:ext cx="4221341" cy="72589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1E3F82-0F87-4677-99E8-6F223DCC6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795" y="2895301"/>
            <a:ext cx="3269881" cy="13170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16B1760-4000-496A-84EC-E3C6013C2C8C}"/>
              </a:ext>
            </a:extLst>
          </p:cNvPr>
          <p:cNvCxnSpPr>
            <a:cxnSpLocks/>
          </p:cNvCxnSpPr>
          <p:nvPr/>
        </p:nvCxnSpPr>
        <p:spPr>
          <a:xfrm flipH="1" flipV="1">
            <a:off x="9211055" y="2653963"/>
            <a:ext cx="633985" cy="396841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FB4E51D-D37D-49E8-B8CE-A67404358AC4}"/>
              </a:ext>
            </a:extLst>
          </p:cNvPr>
          <p:cNvCxnSpPr>
            <a:cxnSpLocks/>
          </p:cNvCxnSpPr>
          <p:nvPr/>
        </p:nvCxnSpPr>
        <p:spPr>
          <a:xfrm flipH="1" flipV="1">
            <a:off x="6979920" y="3325388"/>
            <a:ext cx="2157984" cy="569956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B31E96C7-AE53-4E27-BC62-0B4EEC293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19" y="4162372"/>
            <a:ext cx="1257475" cy="381053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E79B0E05-34DF-4F26-9C8F-7249AE33778B}"/>
              </a:ext>
            </a:extLst>
          </p:cNvPr>
          <p:cNvSpPr/>
          <p:nvPr/>
        </p:nvSpPr>
        <p:spPr>
          <a:xfrm>
            <a:off x="4565509" y="3532613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3B61519-3C41-461F-91A8-077978483796}"/>
              </a:ext>
            </a:extLst>
          </p:cNvPr>
          <p:cNvSpPr txBox="1"/>
          <p:nvPr/>
        </p:nvSpPr>
        <p:spPr>
          <a:xfrm>
            <a:off x="2669504" y="4801041"/>
            <a:ext cx="542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Ce HTML Helper retourne une simple chaîne de caractères  !</a:t>
            </a:r>
          </a:p>
        </p:txBody>
      </p:sp>
    </p:spTree>
    <p:extLst>
      <p:ext uri="{BB962C8B-B14F-4D97-AF65-F5344CB8AC3E}">
        <p14:creationId xmlns:p14="http://schemas.microsoft.com/office/powerpoint/2010/main" val="248993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070D9-9292-4524-8EB5-811CCA5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HTML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85824-3390-46DD-9D36-4A68816D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HTML.DisplayNameFor</a:t>
            </a:r>
          </a:p>
          <a:p>
            <a:pPr lvl="1"/>
            <a:r>
              <a:rPr lang="fr-CA"/>
              <a:t> Affiche le nom d’une propriété spécifique du modèle. (Et non sa valeur)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CA3A17-E28C-48EE-916D-0684ACD9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335" y="2040296"/>
            <a:ext cx="4221341" cy="72589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3ED87C-149D-4B41-B65C-055F3979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795" y="2895301"/>
            <a:ext cx="3269881" cy="13170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E4CFF48-E2A0-4EF3-B2F2-8C7672C70C31}"/>
              </a:ext>
            </a:extLst>
          </p:cNvPr>
          <p:cNvCxnSpPr>
            <a:cxnSpLocks/>
          </p:cNvCxnSpPr>
          <p:nvPr/>
        </p:nvCxnSpPr>
        <p:spPr>
          <a:xfrm flipH="1" flipV="1">
            <a:off x="9211055" y="2653963"/>
            <a:ext cx="633985" cy="396841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9B3A49-72B3-4D48-856F-901ECDFC4901}"/>
              </a:ext>
            </a:extLst>
          </p:cNvPr>
          <p:cNvCxnSpPr>
            <a:cxnSpLocks/>
          </p:cNvCxnSpPr>
          <p:nvPr/>
        </p:nvCxnSpPr>
        <p:spPr>
          <a:xfrm flipH="1" flipV="1">
            <a:off x="6979920" y="3325388"/>
            <a:ext cx="2157984" cy="569956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4D0E796-2515-47CD-B39E-E3B46136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387" y="2972914"/>
            <a:ext cx="4896533" cy="352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509FBE-7791-448B-9AEF-920FDD1FF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507" y="4045625"/>
            <a:ext cx="762106" cy="333422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B3F5B30-89FE-4110-BB4E-1F59F4D9762D}"/>
              </a:ext>
            </a:extLst>
          </p:cNvPr>
          <p:cNvSpPr/>
          <p:nvPr/>
        </p:nvSpPr>
        <p:spPr>
          <a:xfrm>
            <a:off x="4059712" y="3459480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ED3099-3179-44E2-80C0-C68750AE454F}"/>
              </a:ext>
            </a:extLst>
          </p:cNvPr>
          <p:cNvSpPr txBox="1"/>
          <p:nvPr/>
        </p:nvSpPr>
        <p:spPr>
          <a:xfrm>
            <a:off x="1895312" y="4625025"/>
            <a:ext cx="542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Ce HTML Helper retourne une simple chaîne de caractères  !</a:t>
            </a:r>
          </a:p>
        </p:txBody>
      </p:sp>
    </p:spTree>
    <p:extLst>
      <p:ext uri="{BB962C8B-B14F-4D97-AF65-F5344CB8AC3E}">
        <p14:creationId xmlns:p14="http://schemas.microsoft.com/office/powerpoint/2010/main" val="330747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F2B45-93F8-463A-A97F-A3434A57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URL Helper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3FBC7-4D87-45EB-A8A4-1464A7DD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URL Helper</a:t>
            </a:r>
          </a:p>
          <a:p>
            <a:pPr lvl="1"/>
            <a:r>
              <a:rPr lang="fr-CA"/>
              <a:t> </a:t>
            </a:r>
            <a:r>
              <a:rPr lang="fr-CA" sz="2000"/>
              <a:t>Similaire à </a:t>
            </a:r>
            <a:r>
              <a:rPr lang="fr-CA" sz="2000" b="1"/>
              <a:t>@HTML.ActionLink</a:t>
            </a:r>
            <a:r>
              <a:rPr lang="fr-CA" sz="2000"/>
              <a:t> et à </a:t>
            </a:r>
            <a:r>
              <a:rPr lang="fr-CA" sz="2000" b="1"/>
              <a:t>&lt;a asp-controller="</a:t>
            </a:r>
            <a:r>
              <a:rPr lang="fr-CA" sz="2000" b="1">
                <a:solidFill>
                  <a:srgbClr val="E351E7"/>
                </a:solidFill>
              </a:rPr>
              <a:t>...</a:t>
            </a:r>
            <a:r>
              <a:rPr lang="fr-CA" sz="2000" b="1"/>
              <a:t>" asp-action="</a:t>
            </a:r>
            <a:r>
              <a:rPr lang="fr-CA" sz="2000" b="1">
                <a:solidFill>
                  <a:srgbClr val="E351E7"/>
                </a:solidFill>
              </a:rPr>
              <a:t>...</a:t>
            </a:r>
            <a:r>
              <a:rPr lang="fr-CA" sz="2000" b="1"/>
              <a:t>"&gt;</a:t>
            </a:r>
            <a:r>
              <a:rPr lang="fr-CA" sz="2000" b="1">
                <a:solidFill>
                  <a:srgbClr val="E351E7"/>
                </a:solidFill>
              </a:rPr>
              <a:t>...</a:t>
            </a:r>
            <a:r>
              <a:rPr lang="fr-CA" sz="2000" b="1"/>
              <a:t>&lt;/a&gt;</a:t>
            </a:r>
            <a:r>
              <a:rPr lang="fr-CA" sz="2000"/>
              <a:t>, mais ne génère que le lien plutôt qu’un élément </a:t>
            </a:r>
            <a:r>
              <a:rPr lang="fr-CA" sz="2000">
                <a:solidFill>
                  <a:srgbClr val="E351E7"/>
                </a:solidFill>
              </a:rPr>
              <a:t>&lt;a&gt;&lt;/a&gt;</a:t>
            </a:r>
            <a:r>
              <a:rPr lang="fr-CA" sz="2000"/>
              <a:t>.</a:t>
            </a:r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6D56BB-08C4-4BC9-B506-92B81B0A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2379309"/>
            <a:ext cx="5782482" cy="514422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FCBCFDC0-229D-4196-AAAA-DB787E87030C}"/>
              </a:ext>
            </a:extLst>
          </p:cNvPr>
          <p:cNvSpPr/>
          <p:nvPr/>
        </p:nvSpPr>
        <p:spPr>
          <a:xfrm>
            <a:off x="5675152" y="2959318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E6039E-5744-44D6-8326-109DA45B91DD}"/>
              </a:ext>
            </a:extLst>
          </p:cNvPr>
          <p:cNvSpPr txBox="1"/>
          <p:nvPr/>
        </p:nvSpPr>
        <p:spPr>
          <a:xfrm>
            <a:off x="5103038" y="3594938"/>
            <a:ext cx="210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E351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Bee/EditBee/2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65D771-C978-49CF-8ADC-E2CC684B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" y="5588989"/>
            <a:ext cx="6258798" cy="36200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426FCD4-24D8-4F7F-BF99-8BE2697DBB5A}"/>
              </a:ext>
            </a:extLst>
          </p:cNvPr>
          <p:cNvSpPr txBox="1"/>
          <p:nvPr/>
        </p:nvSpPr>
        <p:spPr>
          <a:xfrm>
            <a:off x="669318" y="5119707"/>
            <a:ext cx="57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On peut donc glisser un </a:t>
            </a:r>
            <a:r>
              <a:rPr lang="fr-CA" b="1">
                <a:solidFill>
                  <a:srgbClr val="7F7FBB"/>
                </a:solidFill>
              </a:rPr>
              <a:t>URL Helper </a:t>
            </a:r>
            <a:r>
              <a:rPr lang="fr-CA">
                <a:solidFill>
                  <a:srgbClr val="7F7FBB"/>
                </a:solidFill>
              </a:rPr>
              <a:t>dans un élément </a:t>
            </a:r>
            <a:r>
              <a:rPr lang="fr-CA" b="1">
                <a:solidFill>
                  <a:srgbClr val="E351E7"/>
                </a:solidFill>
              </a:rPr>
              <a:t>&lt;a&gt;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5CED42-7FA7-4951-9EEB-738D9895A0B8}"/>
              </a:ext>
            </a:extLst>
          </p:cNvPr>
          <p:cNvSpPr txBox="1"/>
          <p:nvPr/>
        </p:nvSpPr>
        <p:spPr>
          <a:xfrm>
            <a:off x="8987241" y="3429000"/>
            <a:ext cx="3268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Ce paramètre est optionnel et permet de passer un ou des paramètres à l’action.</a:t>
            </a:r>
            <a:endParaRPr lang="fr-CA" b="1">
              <a:solidFill>
                <a:srgbClr val="E351E7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24FEA71-3AB8-41A8-A194-240BEFDD3435}"/>
              </a:ext>
            </a:extLst>
          </p:cNvPr>
          <p:cNvCxnSpPr>
            <a:cxnSpLocks/>
          </p:cNvCxnSpPr>
          <p:nvPr/>
        </p:nvCxnSpPr>
        <p:spPr>
          <a:xfrm flipH="1" flipV="1">
            <a:off x="7766304" y="2880881"/>
            <a:ext cx="1164336" cy="65778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ABFF43E-11B3-4266-8D91-C2B9519BEFFA}"/>
              </a:ext>
            </a:extLst>
          </p:cNvPr>
          <p:cNvSpPr txBox="1"/>
          <p:nvPr/>
        </p:nvSpPr>
        <p:spPr>
          <a:xfrm>
            <a:off x="4726019" y="2215703"/>
            <a:ext cx="849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Action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9C6D88-77ED-4313-979C-92A82905C139}"/>
              </a:ext>
            </a:extLst>
          </p:cNvPr>
          <p:cNvSpPr txBox="1"/>
          <p:nvPr/>
        </p:nvSpPr>
        <p:spPr>
          <a:xfrm>
            <a:off x="5636472" y="2215703"/>
            <a:ext cx="1140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Contrôleur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3FA7985-A718-4111-8B2B-FCC391F2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256" y="4862007"/>
            <a:ext cx="2589423" cy="6045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5C4816-C1E1-4508-B4BC-DD74F948E9B2}"/>
              </a:ext>
            </a:extLst>
          </p:cNvPr>
          <p:cNvSpPr/>
          <p:nvPr/>
        </p:nvSpPr>
        <p:spPr>
          <a:xfrm>
            <a:off x="11546967" y="5188172"/>
            <a:ext cx="279273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E90E420-2C0E-4D65-AF85-09C0406654A1}"/>
              </a:ext>
            </a:extLst>
          </p:cNvPr>
          <p:cNvCxnSpPr>
            <a:cxnSpLocks/>
          </p:cNvCxnSpPr>
          <p:nvPr/>
        </p:nvCxnSpPr>
        <p:spPr>
          <a:xfrm>
            <a:off x="11546967" y="4686743"/>
            <a:ext cx="170312" cy="477531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DBD091A3-6646-4618-8145-D9C2E646F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9512" y="4315744"/>
            <a:ext cx="1486112" cy="3715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CAA1D3-33B9-41E0-BC4A-47F5F9B8D81B}"/>
              </a:ext>
            </a:extLst>
          </p:cNvPr>
          <p:cNvSpPr/>
          <p:nvPr/>
        </p:nvSpPr>
        <p:spPr>
          <a:xfrm>
            <a:off x="11213893" y="4383048"/>
            <a:ext cx="421192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66196-7771-4035-A954-70EBCF048337}"/>
              </a:ext>
            </a:extLst>
          </p:cNvPr>
          <p:cNvSpPr/>
          <p:nvPr/>
        </p:nvSpPr>
        <p:spPr>
          <a:xfrm>
            <a:off x="290574" y="5059680"/>
            <a:ext cx="6193750" cy="975360"/>
          </a:xfrm>
          <a:prstGeom prst="rect">
            <a:avLst/>
          </a:prstGeom>
          <a:noFill/>
          <a:ln w="38100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637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5D9AE-7726-4498-B199-0E869D5B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Assistants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C7E63-A9B8-470B-BD15-9626FBC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Les </a:t>
            </a:r>
            <a:r>
              <a:rPr lang="fr-CA" b="1">
                <a:solidFill>
                  <a:srgbClr val="F75A3B"/>
                </a:solidFill>
              </a:rPr>
              <a:t>assistants</a:t>
            </a:r>
            <a:r>
              <a:rPr lang="fr-CA"/>
              <a:t> (ou « Wizards ») permettent de créer des </a:t>
            </a:r>
            <a:r>
              <a:rPr lang="fr-CA" b="1"/>
              <a:t>contrôleurs</a:t>
            </a:r>
            <a:r>
              <a:rPr lang="fr-CA"/>
              <a:t> et des </a:t>
            </a:r>
            <a:r>
              <a:rPr lang="fr-CA" b="1"/>
              <a:t>vues </a:t>
            </a:r>
            <a:r>
              <a:rPr lang="fr-CA"/>
              <a:t>rapidement qui sont associés à nos </a:t>
            </a:r>
            <a:r>
              <a:rPr lang="fr-CA" b="1"/>
              <a:t>modèles</a:t>
            </a:r>
            <a:r>
              <a:rPr lang="fr-CA"/>
              <a:t>.</a:t>
            </a:r>
          </a:p>
          <a:p>
            <a:pPr lvl="1"/>
            <a:r>
              <a:rPr lang="fr-CA"/>
              <a:t> Les prochaines diapositives en feront une courte démonstration.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419016-EF41-4497-AC36-B2C67A36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28" y="3339081"/>
            <a:ext cx="7795824" cy="166219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9FCC86-059B-4595-92B8-3F0EFB16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01" y="5140214"/>
            <a:ext cx="5353797" cy="562053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B6DF8DB-658F-452C-B43A-39E802D208C5}"/>
              </a:ext>
            </a:extLst>
          </p:cNvPr>
          <p:cNvSpPr/>
          <p:nvPr/>
        </p:nvSpPr>
        <p:spPr>
          <a:xfrm>
            <a:off x="1795104" y="2735804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2EEC11-2738-48D7-8E5A-30AD380D01FB}"/>
              </a:ext>
            </a:extLst>
          </p:cNvPr>
          <p:cNvSpPr txBox="1"/>
          <p:nvPr/>
        </p:nvSpPr>
        <p:spPr>
          <a:xfrm>
            <a:off x="2274768" y="2756004"/>
            <a:ext cx="85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Créez un nouveau contrôleur avec « read / write actions ». Nommez-le et créez-le.</a:t>
            </a:r>
          </a:p>
        </p:txBody>
      </p:sp>
    </p:spTree>
    <p:extLst>
      <p:ext uri="{BB962C8B-B14F-4D97-AF65-F5344CB8AC3E}">
        <p14:creationId xmlns:p14="http://schemas.microsoft.com/office/powerpoint/2010/main" val="361998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5D9AE-7726-4498-B199-0E869D5B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Assistants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C7E63-A9B8-470B-BD15-9626FBC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Le </a:t>
            </a:r>
            <a:r>
              <a:rPr lang="fr-CA" b="1"/>
              <a:t>contrôleur</a:t>
            </a:r>
            <a:r>
              <a:rPr lang="fr-CA"/>
              <a:t> créé possède déjà de nombreuses </a:t>
            </a:r>
            <a:r>
              <a:rPr lang="fr-CA" b="1">
                <a:solidFill>
                  <a:srgbClr val="F75A3B"/>
                </a:solidFill>
              </a:rPr>
              <a:t>actions</a:t>
            </a:r>
            <a:r>
              <a:rPr lang="fr-CA"/>
              <a:t> qui nous faciliteront la création de </a:t>
            </a:r>
            <a:r>
              <a:rPr lang="fr-CA" b="1"/>
              <a:t>vues</a:t>
            </a:r>
            <a:r>
              <a:rPr lang="fr-CA"/>
              <a:t> ayant les fonctions suivantes ...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Index()</a:t>
            </a:r>
            <a:r>
              <a:rPr lang="fr-CA"/>
              <a:t> : </a:t>
            </a:r>
            <a:r>
              <a:rPr lang="fr-CA" b="1"/>
              <a:t>Lister</a:t>
            </a:r>
            <a:r>
              <a:rPr lang="fr-CA"/>
              <a:t> les items d’un modèle.</a:t>
            </a:r>
          </a:p>
          <a:p>
            <a:pPr lvl="2"/>
            <a:r>
              <a:rPr lang="fr-CA"/>
              <a:t> Ex : Lister tous les « </a:t>
            </a:r>
            <a:r>
              <a:rPr lang="fr-CA" b="1"/>
              <a:t>Articles </a:t>
            </a:r>
            <a:r>
              <a:rPr lang="fr-CA"/>
              <a:t>» d’une base de données.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Details() </a:t>
            </a:r>
            <a:r>
              <a:rPr lang="fr-CA"/>
              <a:t>: </a:t>
            </a:r>
            <a:r>
              <a:rPr lang="fr-CA" b="1"/>
              <a:t>Afficher</a:t>
            </a:r>
            <a:r>
              <a:rPr lang="fr-CA"/>
              <a:t> les informations d’un objet</a:t>
            </a:r>
          </a:p>
          <a:p>
            <a:pPr lvl="2"/>
            <a:r>
              <a:rPr lang="fr-CA"/>
              <a:t> Ex : Afficher les informations d’un </a:t>
            </a:r>
            <a:r>
              <a:rPr lang="fr-CA" b="1"/>
              <a:t>Article</a:t>
            </a:r>
            <a:r>
              <a:rPr lang="fr-CA"/>
              <a:t> spécifique.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Create() </a:t>
            </a:r>
            <a:r>
              <a:rPr lang="fr-CA"/>
              <a:t>: </a:t>
            </a:r>
            <a:r>
              <a:rPr lang="fr-CA" b="1"/>
              <a:t>Créer</a:t>
            </a:r>
            <a:r>
              <a:rPr lang="fr-CA"/>
              <a:t> un nouvel objet d’un certain type. 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Edit() </a:t>
            </a:r>
            <a:r>
              <a:rPr lang="fr-CA"/>
              <a:t>: </a:t>
            </a:r>
            <a:r>
              <a:rPr lang="fr-CA" b="1"/>
              <a:t>Modifier</a:t>
            </a:r>
            <a:r>
              <a:rPr lang="fr-CA"/>
              <a:t> un objet d’un certain type.</a:t>
            </a:r>
          </a:p>
          <a:p>
            <a:pPr lvl="2"/>
            <a:r>
              <a:rPr lang="fr-CA"/>
              <a:t> Ex : Modifier certaines propriétés d’un </a:t>
            </a:r>
            <a:r>
              <a:rPr lang="fr-CA" b="1"/>
              <a:t>Article</a:t>
            </a:r>
            <a:r>
              <a:rPr lang="fr-CA"/>
              <a:t>.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Delete() </a:t>
            </a:r>
            <a:r>
              <a:rPr lang="fr-CA"/>
              <a:t>: </a:t>
            </a:r>
            <a:r>
              <a:rPr lang="fr-CA" b="1"/>
              <a:t>Supprimer</a:t>
            </a:r>
            <a:r>
              <a:rPr lang="fr-CA"/>
              <a:t> un objet spécifique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C6607B-CAFB-4B08-804C-28408DB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915" y="3201008"/>
            <a:ext cx="3299477" cy="291876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9DF0D-2B85-477E-B1E5-96643093A87E}"/>
              </a:ext>
            </a:extLst>
          </p:cNvPr>
          <p:cNvSpPr txBox="1"/>
          <p:nvPr/>
        </p:nvSpPr>
        <p:spPr>
          <a:xfrm>
            <a:off x="9048674" y="2774489"/>
            <a:ext cx="299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Aperçu du contrôleur créé</a:t>
            </a:r>
          </a:p>
        </p:txBody>
      </p:sp>
    </p:spTree>
    <p:extLst>
      <p:ext uri="{BB962C8B-B14F-4D97-AF65-F5344CB8AC3E}">
        <p14:creationId xmlns:p14="http://schemas.microsoft.com/office/powerpoint/2010/main" val="167699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F252F-A9AC-4AB7-8B21-A941CEF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95AE5-833C-4ACF-B829-72695A7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>
                <a:solidFill>
                  <a:srgbClr val="7F7FBB"/>
                </a:solidFill>
              </a:rPr>
              <a:t> Tag Helpers ...et HTML Helpers et URL Helper</a:t>
            </a:r>
          </a:p>
          <a:p>
            <a:r>
              <a:rPr lang="fr-CA">
                <a:solidFill>
                  <a:srgbClr val="8197B6"/>
                </a:solidFill>
              </a:rPr>
              <a:t> Assistants</a:t>
            </a:r>
          </a:p>
          <a:p>
            <a:r>
              <a:rPr lang="fr-CA">
                <a:solidFill>
                  <a:srgbClr val="81ADB6"/>
                </a:solidFill>
              </a:rPr>
              <a:t> Passage de données (De vue à contrôleur)</a:t>
            </a:r>
          </a:p>
          <a:p>
            <a:r>
              <a:rPr lang="fr-CA">
                <a:solidFill>
                  <a:srgbClr val="B681AE"/>
                </a:solidFill>
              </a:rPr>
              <a:t> Attributs de modèle et validation</a:t>
            </a:r>
          </a:p>
          <a:p>
            <a:pPr lvl="1"/>
            <a:r>
              <a:rPr lang="fr-CA">
                <a:solidFill>
                  <a:srgbClr val="B681AE"/>
                </a:solidFill>
              </a:rPr>
              <a:t> Messages d’erreur</a:t>
            </a:r>
          </a:p>
        </p:txBody>
      </p:sp>
    </p:spTree>
    <p:extLst>
      <p:ext uri="{BB962C8B-B14F-4D97-AF65-F5344CB8AC3E}">
        <p14:creationId xmlns:p14="http://schemas.microsoft.com/office/powerpoint/2010/main" val="265740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79F10-C291-470F-BFB9-DB6C510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d’action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6C547-AACB-42DF-A313-792BD961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/>
              <a:t> </a:t>
            </a:r>
            <a:r>
              <a:rPr lang="fr-CA" b="1"/>
              <a:t>Attributs d’action</a:t>
            </a:r>
          </a:p>
          <a:p>
            <a:pPr marL="457200" lvl="1" indent="0">
              <a:buNone/>
            </a:pPr>
            <a:endParaRPr lang="fr-CA" sz="2000"/>
          </a:p>
          <a:p>
            <a:pPr lvl="1"/>
            <a:endParaRPr lang="fr-CA" sz="2000"/>
          </a:p>
          <a:p>
            <a:pPr lvl="1"/>
            <a:endParaRPr lang="fr-CA" sz="2000"/>
          </a:p>
          <a:p>
            <a:pPr lvl="1"/>
            <a:endParaRPr lang="fr-CA" sz="2000"/>
          </a:p>
          <a:p>
            <a:pPr lvl="1">
              <a:lnSpc>
                <a:spcPct val="110000"/>
              </a:lnSpc>
            </a:pPr>
            <a:r>
              <a:rPr lang="fr-CA" sz="2000"/>
              <a:t>Nous avons déjà vu cette syntaxe pour le </a:t>
            </a:r>
            <a:r>
              <a:rPr lang="fr-CA" sz="2000" i="1">
                <a:solidFill>
                  <a:srgbClr val="81ADB6"/>
                </a:solidFill>
              </a:rPr>
              <a:t>routage par attribut</a:t>
            </a:r>
            <a:r>
              <a:rPr lang="fr-CA" sz="2000"/>
              <a:t>, mais plus généralement, on appelle ces éléments des « </a:t>
            </a:r>
            <a:r>
              <a:rPr lang="fr-CA" sz="2000" b="1"/>
              <a:t>Attributs d’action </a:t>
            </a:r>
            <a:r>
              <a:rPr lang="fr-CA" sz="2000"/>
              <a:t>»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fr-CA" sz="2000"/>
              <a:t>[</a:t>
            </a:r>
            <a:r>
              <a:rPr lang="fr-CA" sz="2000">
                <a:solidFill>
                  <a:srgbClr val="81ADB6"/>
                </a:solidFill>
              </a:rPr>
              <a:t>HttpPost</a:t>
            </a:r>
            <a:r>
              <a:rPr lang="fr-CA" sz="2000"/>
              <a:t>] : Le protocole « </a:t>
            </a:r>
            <a:r>
              <a:rPr lang="fr-CA" sz="2000" b="1"/>
              <a:t>Post</a:t>
            </a:r>
            <a:r>
              <a:rPr lang="fr-CA" sz="2000"/>
              <a:t> » sera utilisé pour l’envoi des paramètres. (Plutôt que le protocole « </a:t>
            </a:r>
            <a:r>
              <a:rPr lang="fr-CA" sz="2000" b="1"/>
              <a:t>Get</a:t>
            </a:r>
            <a:r>
              <a:rPr lang="fr-CA" sz="2000"/>
              <a:t> », qui lui est associé à l’attribut [</a:t>
            </a:r>
            <a:r>
              <a:rPr lang="fr-CA" sz="2000">
                <a:solidFill>
                  <a:srgbClr val="81ADB6"/>
                </a:solidFill>
              </a:rPr>
              <a:t>HttpGet</a:t>
            </a:r>
            <a:r>
              <a:rPr lang="fr-CA" sz="2000"/>
              <a:t>])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fr-CA" sz="2000"/>
              <a:t> [</a:t>
            </a:r>
            <a:r>
              <a:rPr lang="fr-CA" sz="2000">
                <a:solidFill>
                  <a:srgbClr val="81ADB6"/>
                </a:solidFill>
              </a:rPr>
              <a:t>ValidateAntiForgeryToken</a:t>
            </a:r>
            <a:r>
              <a:rPr lang="fr-CA" sz="2000"/>
              <a:t>] : Prévient les attaques de type « </a:t>
            </a:r>
            <a:r>
              <a:rPr lang="fr-CA" sz="2000" i="1"/>
              <a:t>Cross-site request forgery </a:t>
            </a:r>
            <a:r>
              <a:rPr lang="fr-CA" sz="2000"/>
              <a:t>», où un utilisateur authentifié soumet une </a:t>
            </a:r>
            <a:r>
              <a:rPr lang="fr-CA" sz="2000" b="1"/>
              <a:t>requête HTTP </a:t>
            </a:r>
            <a:r>
              <a:rPr lang="fr-CA" sz="2000" b="1">
                <a:solidFill>
                  <a:srgbClr val="F75A3B"/>
                </a:solidFill>
              </a:rPr>
              <a:t>falsifiée</a:t>
            </a:r>
            <a:r>
              <a:rPr lang="fr-CA" sz="2000" b="1"/>
              <a:t> </a:t>
            </a:r>
            <a:r>
              <a:rPr lang="fr-CA" sz="2000"/>
              <a:t>subtilement. Cela signifie qu’une </a:t>
            </a:r>
            <a:r>
              <a:rPr lang="fr-CA" sz="2000" b="1"/>
              <a:t>action non souhaitée </a:t>
            </a:r>
            <a:r>
              <a:rPr lang="fr-CA" sz="2000"/>
              <a:t>est réalisée par l’utilisateur contre son gré et à son insu. Cet [</a:t>
            </a:r>
            <a:r>
              <a:rPr lang="fr-CA" sz="2000">
                <a:solidFill>
                  <a:srgbClr val="81ADB6"/>
                </a:solidFill>
              </a:rPr>
              <a:t>attribut</a:t>
            </a:r>
            <a:r>
              <a:rPr lang="fr-CA" sz="2000"/>
              <a:t>] est donc bienvenu pour toutes les </a:t>
            </a:r>
            <a:r>
              <a:rPr lang="fr-CA" sz="2000" b="1"/>
              <a:t>actions</a:t>
            </a:r>
            <a:r>
              <a:rPr lang="fr-CA" sz="2000"/>
              <a:t> qui permettent d’effectuer des opérations sensibles. (Modifier ou Supprimer des items, par exemple)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fr-CA" sz="1600"/>
              <a:t> </a:t>
            </a:r>
            <a:r>
              <a:rPr lang="fr-CA" sz="1600" b="1"/>
              <a:t>Stratégie</a:t>
            </a:r>
            <a:r>
              <a:rPr lang="fr-CA" sz="1600"/>
              <a:t> : Le serveur génère et envoie un </a:t>
            </a:r>
            <a:r>
              <a:rPr lang="fr-CA" sz="1600" b="1"/>
              <a:t>&lt;input&gt; </a:t>
            </a:r>
            <a:r>
              <a:rPr lang="fr-CA" sz="1600"/>
              <a:t>hidden avec un id aléatoire. Quand l’utilisateur soumet le formulaire, le serveur vérifie que l’input contient encore le même id.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664C3F-4A77-4726-ABA8-55C030F6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70" y="1531897"/>
            <a:ext cx="5406898" cy="1047410"/>
          </a:xfrm>
          <a:prstGeom prst="rect">
            <a:avLst/>
          </a:prstGeom>
          <a:ln w="38100">
            <a:solidFill>
              <a:srgbClr val="B681AE"/>
            </a:solidFill>
          </a:ln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4F6D51D6-3CF7-41C6-892E-D24CC26667C1}"/>
              </a:ext>
            </a:extLst>
          </p:cNvPr>
          <p:cNvSpPr/>
          <p:nvPr/>
        </p:nvSpPr>
        <p:spPr>
          <a:xfrm rot="16200000">
            <a:off x="3008702" y="1518101"/>
            <a:ext cx="539331" cy="535670"/>
          </a:xfrm>
          <a:prstGeom prst="downArrow">
            <a:avLst/>
          </a:prstGeom>
          <a:solidFill>
            <a:srgbClr val="B68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953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5D9AE-7726-4498-B199-0E869D5B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Assistants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4B44546-2344-476E-92FF-C70A28889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36" y="4474954"/>
            <a:ext cx="3293922" cy="1621764"/>
          </a:xfrm>
          <a:ln w="38100">
            <a:solidFill>
              <a:srgbClr val="8197B6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A2691F-878A-4598-A353-316A61DA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125" y="1949918"/>
            <a:ext cx="5868638" cy="143351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BE036CC-6E33-442F-AC10-7E70A30C5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299" y="3664358"/>
            <a:ext cx="2935294" cy="427907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9D7BCE38-49E3-41EE-B6F0-64A0B53B5720}"/>
              </a:ext>
            </a:extLst>
          </p:cNvPr>
          <p:cNvSpPr/>
          <p:nvPr/>
        </p:nvSpPr>
        <p:spPr>
          <a:xfrm>
            <a:off x="1789008" y="1250174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F2139D-3229-4A85-AB2F-D660005C5664}"/>
              </a:ext>
            </a:extLst>
          </p:cNvPr>
          <p:cNvSpPr txBox="1"/>
          <p:nvPr/>
        </p:nvSpPr>
        <p:spPr>
          <a:xfrm>
            <a:off x="2268672" y="1270374"/>
            <a:ext cx="85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Créez une vue en faisant un clic-droit sur l’action Index.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59F6E28-D3CB-4FE4-92D0-54ADDC2ED3CE}"/>
              </a:ext>
            </a:extLst>
          </p:cNvPr>
          <p:cNvSpPr/>
          <p:nvPr/>
        </p:nvSpPr>
        <p:spPr>
          <a:xfrm>
            <a:off x="1837776" y="3673446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FD902-A86E-4E84-9E90-FF573757D1CC}"/>
              </a:ext>
            </a:extLst>
          </p:cNvPr>
          <p:cNvSpPr txBox="1"/>
          <p:nvPr/>
        </p:nvSpPr>
        <p:spPr>
          <a:xfrm>
            <a:off x="2317440" y="3693646"/>
            <a:ext cx="85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Choisissez une « Vue Razor » non vide.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43C964-685F-4580-A275-3E2C70317C8A}"/>
              </a:ext>
            </a:extLst>
          </p:cNvPr>
          <p:cNvSpPr txBox="1"/>
          <p:nvPr/>
        </p:nvSpPr>
        <p:spPr>
          <a:xfrm>
            <a:off x="5456880" y="4373189"/>
            <a:ext cx="5796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Ici, vous pourrez nommer votre </a:t>
            </a:r>
            <a:r>
              <a:rPr lang="fr-CA" b="1">
                <a:solidFill>
                  <a:srgbClr val="8197B6"/>
                </a:solidFill>
              </a:rPr>
              <a:t>vue</a:t>
            </a:r>
            <a:r>
              <a:rPr lang="fr-CA">
                <a:solidFill>
                  <a:srgbClr val="8197B6"/>
                </a:solidFill>
              </a:rPr>
              <a:t> et choisir un « </a:t>
            </a:r>
            <a:r>
              <a:rPr lang="fr-CA" b="1" i="1">
                <a:solidFill>
                  <a:srgbClr val="8197B6"/>
                </a:solidFill>
              </a:rPr>
              <a:t>Template</a:t>
            </a:r>
            <a:r>
              <a:rPr lang="fr-CA">
                <a:solidFill>
                  <a:srgbClr val="8197B6"/>
                </a:solidFill>
              </a:rPr>
              <a:t> ». Par exemple, </a:t>
            </a:r>
            <a:r>
              <a:rPr lang="fr-CA" b="1">
                <a:solidFill>
                  <a:srgbClr val="F75A3B"/>
                </a:solidFill>
              </a:rPr>
              <a:t>List</a:t>
            </a:r>
            <a:r>
              <a:rPr lang="fr-CA">
                <a:solidFill>
                  <a:srgbClr val="8197B6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Les noms des templates correspondent exactement aux </a:t>
            </a:r>
            <a:r>
              <a:rPr lang="fr-CA" b="1">
                <a:solidFill>
                  <a:srgbClr val="8197B6"/>
                </a:solidFill>
              </a:rPr>
              <a:t>actions</a:t>
            </a:r>
            <a:r>
              <a:rPr lang="fr-CA">
                <a:solidFill>
                  <a:srgbClr val="8197B6"/>
                </a:solidFill>
              </a:rPr>
              <a:t> créées automatiquement dans le </a:t>
            </a:r>
            <a:r>
              <a:rPr lang="fr-CA" b="1">
                <a:solidFill>
                  <a:srgbClr val="8197B6"/>
                </a:solidFill>
              </a:rPr>
              <a:t>contrôleur</a:t>
            </a:r>
            <a:r>
              <a:rPr lang="fr-CA">
                <a:solidFill>
                  <a:srgbClr val="8197B6"/>
                </a:solidFill>
              </a:rPr>
              <a:t> de l’</a:t>
            </a:r>
            <a:r>
              <a:rPr lang="fr-CA">
                <a:solidFill>
                  <a:srgbClr val="F75A3B"/>
                </a:solidFill>
              </a:rPr>
              <a:t>étape 1</a:t>
            </a:r>
            <a:r>
              <a:rPr lang="fr-CA">
                <a:solidFill>
                  <a:srgbClr val="8197B6"/>
                </a:solidFill>
              </a:rPr>
              <a:t> ! (Sauf pour </a:t>
            </a:r>
            <a:r>
              <a:rPr lang="fr-CA" b="1">
                <a:solidFill>
                  <a:srgbClr val="8197B6"/>
                </a:solidFill>
              </a:rPr>
              <a:t>Index()</a:t>
            </a:r>
            <a:r>
              <a:rPr lang="fr-CA">
                <a:solidFill>
                  <a:srgbClr val="8197B6"/>
                </a:solidFill>
              </a:rPr>
              <a:t>... qu’on peut associer avec le template « </a:t>
            </a:r>
            <a:r>
              <a:rPr lang="fr-CA" b="1">
                <a:solidFill>
                  <a:srgbClr val="8197B6"/>
                </a:solidFill>
              </a:rPr>
              <a:t>List</a:t>
            </a:r>
            <a:r>
              <a:rPr lang="fr-CA">
                <a:solidFill>
                  <a:srgbClr val="8197B6"/>
                </a:solidFill>
              </a:rPr>
              <a:t> »)</a:t>
            </a:r>
          </a:p>
        </p:txBody>
      </p:sp>
    </p:spTree>
    <p:extLst>
      <p:ext uri="{BB962C8B-B14F-4D97-AF65-F5344CB8AC3E}">
        <p14:creationId xmlns:p14="http://schemas.microsoft.com/office/powerpoint/2010/main" val="260813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3AAF6-1E97-4651-8CB9-0A2DA9B0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Assistants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3C7C98-01EA-41E6-B95F-600EC7D2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00" y="2468109"/>
            <a:ext cx="5538854" cy="225629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7C0E64F-3A6B-4EC0-B901-7FB8819C7020}"/>
              </a:ext>
            </a:extLst>
          </p:cNvPr>
          <p:cNvSpPr txBox="1"/>
          <p:nvPr/>
        </p:nvSpPr>
        <p:spPr>
          <a:xfrm>
            <a:off x="1875000" y="1449122"/>
            <a:ext cx="579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Vous pourrez également choisir le type de </a:t>
            </a:r>
            <a:r>
              <a:rPr lang="fr-CA" b="1">
                <a:solidFill>
                  <a:srgbClr val="8197B6"/>
                </a:solidFill>
              </a:rPr>
              <a:t>modèle</a:t>
            </a:r>
            <a:r>
              <a:rPr lang="fr-CA">
                <a:solidFill>
                  <a:srgbClr val="8197B6"/>
                </a:solidFill>
              </a:rPr>
              <a:t> des objets de votre base de données qui seront listés / utilisés dans la </a:t>
            </a:r>
            <a:r>
              <a:rPr lang="fr-CA" b="1">
                <a:solidFill>
                  <a:srgbClr val="8197B6"/>
                </a:solidFill>
              </a:rPr>
              <a:t>vue</a:t>
            </a:r>
            <a:r>
              <a:rPr lang="fr-CA">
                <a:solidFill>
                  <a:srgbClr val="8197B6"/>
                </a:solidFill>
              </a:rPr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34D78F-D7C8-4ADD-B8B1-7E1AEA1B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368" y="2468109"/>
            <a:ext cx="3315264" cy="174955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07E9B0-0C1E-4C1F-A043-2D2C6F1962FB}"/>
              </a:ext>
            </a:extLst>
          </p:cNvPr>
          <p:cNvSpPr txBox="1"/>
          <p:nvPr/>
        </p:nvSpPr>
        <p:spPr>
          <a:xfrm>
            <a:off x="1826232" y="4887266"/>
            <a:ext cx="579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Enfin, vous pouvez spécifier un </a:t>
            </a:r>
            <a:r>
              <a:rPr lang="fr-CA" b="1">
                <a:solidFill>
                  <a:srgbClr val="8197B6"/>
                </a:solidFill>
              </a:rPr>
              <a:t>Layout </a:t>
            </a:r>
            <a:r>
              <a:rPr lang="fr-CA">
                <a:solidFill>
                  <a:srgbClr val="8197B6"/>
                </a:solidFill>
              </a:rPr>
              <a:t>qui sera utilisé par cette nouvelle </a:t>
            </a:r>
            <a:r>
              <a:rPr lang="fr-CA" b="1">
                <a:solidFill>
                  <a:srgbClr val="8197B6"/>
                </a:solidFill>
              </a:rPr>
              <a:t>vue</a:t>
            </a:r>
            <a:r>
              <a:rPr lang="fr-CA">
                <a:solidFill>
                  <a:srgbClr val="8197B6"/>
                </a:solidFill>
              </a:rPr>
              <a:t>. (Si vous avez déjà spécifié un Layout dans un fichier </a:t>
            </a:r>
            <a:r>
              <a:rPr lang="fr-CA" b="1">
                <a:solidFill>
                  <a:srgbClr val="8197B6"/>
                </a:solidFill>
              </a:rPr>
              <a:t>_ViewStart.cshtml</a:t>
            </a:r>
            <a:r>
              <a:rPr lang="fr-CA">
                <a:solidFill>
                  <a:srgbClr val="8197B6"/>
                </a:solidFill>
              </a:rPr>
              <a:t>, ce n’est pas forcément nécessaire !)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528F8CE-678D-4C30-AAAA-A27C36AE7115}"/>
              </a:ext>
            </a:extLst>
          </p:cNvPr>
          <p:cNvCxnSpPr>
            <a:cxnSpLocks/>
          </p:cNvCxnSpPr>
          <p:nvPr/>
        </p:nvCxnSpPr>
        <p:spPr>
          <a:xfrm flipH="1">
            <a:off x="6033596" y="2710245"/>
            <a:ext cx="2476420" cy="0"/>
          </a:xfrm>
          <a:prstGeom prst="straightConnector1">
            <a:avLst/>
          </a:prstGeom>
          <a:ln w="762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0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CDDE6-13E0-4E2A-8AA3-A0CB2AC4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Assistants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59091A-C043-4A1B-855C-27F64451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1" y="2153011"/>
            <a:ext cx="4814753" cy="366084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9DC16F-0DD7-4910-B5E9-1EBB806CEE39}"/>
              </a:ext>
            </a:extLst>
          </p:cNvPr>
          <p:cNvSpPr txBox="1"/>
          <p:nvPr/>
        </p:nvSpPr>
        <p:spPr>
          <a:xfrm>
            <a:off x="299662" y="987261"/>
            <a:ext cx="579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Hop là ! Une nouvelle </a:t>
            </a:r>
            <a:r>
              <a:rPr lang="fr-CA" b="1">
                <a:solidFill>
                  <a:srgbClr val="8197B6"/>
                </a:solidFill>
              </a:rPr>
              <a:t>vue</a:t>
            </a:r>
            <a:r>
              <a:rPr lang="fr-CA">
                <a:solidFill>
                  <a:srgbClr val="8197B6"/>
                </a:solidFill>
              </a:rPr>
              <a:t> est créée. Que fait-elle ? Elle </a:t>
            </a:r>
            <a:r>
              <a:rPr lang="fr-CA">
                <a:solidFill>
                  <a:srgbClr val="F75A3B"/>
                </a:solidFill>
              </a:rPr>
              <a:t>liste</a:t>
            </a:r>
            <a:r>
              <a:rPr lang="fr-CA">
                <a:solidFill>
                  <a:srgbClr val="8197B6"/>
                </a:solidFill>
              </a:rPr>
              <a:t> (Du moins, </a:t>
            </a:r>
            <a:r>
              <a:rPr lang="fr-CA" b="1" u="sng">
                <a:solidFill>
                  <a:srgbClr val="8197B6"/>
                </a:solidFill>
              </a:rPr>
              <a:t>si</a:t>
            </a:r>
            <a:r>
              <a:rPr lang="fr-CA">
                <a:solidFill>
                  <a:srgbClr val="8197B6"/>
                </a:solidFill>
              </a:rPr>
              <a:t> vous avez choisi le template « </a:t>
            </a:r>
            <a:r>
              <a:rPr lang="fr-CA" b="1">
                <a:solidFill>
                  <a:srgbClr val="8197B6"/>
                </a:solidFill>
              </a:rPr>
              <a:t>List</a:t>
            </a:r>
            <a:r>
              <a:rPr lang="fr-CA">
                <a:solidFill>
                  <a:srgbClr val="8197B6"/>
                </a:solidFill>
              </a:rPr>
              <a:t> ») tous les objets du type que vous avez choisi !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C5CDF-CAF6-47CE-BA85-45DC7D40B9B3}"/>
              </a:ext>
            </a:extLst>
          </p:cNvPr>
          <p:cNvSpPr/>
          <p:nvPr/>
        </p:nvSpPr>
        <p:spPr>
          <a:xfrm>
            <a:off x="5812368" y="2153011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68723D4-6CA6-4C6C-88BA-C31B5374074A}"/>
              </a:ext>
            </a:extLst>
          </p:cNvPr>
          <p:cNvSpPr txBox="1"/>
          <p:nvPr/>
        </p:nvSpPr>
        <p:spPr>
          <a:xfrm>
            <a:off x="6292032" y="2173211"/>
            <a:ext cx="572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Ahem, pas si vite ! On doit fournir un paramètre de type </a:t>
            </a:r>
            <a:r>
              <a:rPr lang="fr-CA" b="1">
                <a:solidFill>
                  <a:srgbClr val="8197B6"/>
                </a:solidFill>
              </a:rPr>
              <a:t>IEnumerable&lt;</a:t>
            </a:r>
            <a:r>
              <a:rPr lang="fr-CA">
                <a:solidFill>
                  <a:srgbClr val="F75A3B"/>
                </a:solidFill>
              </a:rPr>
              <a:t>Votre_Modèle</a:t>
            </a:r>
            <a:r>
              <a:rPr lang="fr-CA" b="1">
                <a:solidFill>
                  <a:srgbClr val="8197B6"/>
                </a:solidFill>
              </a:rPr>
              <a:t>&gt; </a:t>
            </a:r>
            <a:r>
              <a:rPr lang="fr-CA">
                <a:solidFill>
                  <a:srgbClr val="8197B6"/>
                </a:solidFill>
              </a:rPr>
              <a:t>(ou </a:t>
            </a:r>
            <a:r>
              <a:rPr lang="fr-CA" b="1">
                <a:solidFill>
                  <a:srgbClr val="8197B6"/>
                </a:solidFill>
              </a:rPr>
              <a:t>List&lt;</a:t>
            </a:r>
            <a:r>
              <a:rPr lang="fr-CA">
                <a:solidFill>
                  <a:srgbClr val="F75A3B"/>
                </a:solidFill>
              </a:rPr>
              <a:t>Votre_Modèle</a:t>
            </a:r>
            <a:r>
              <a:rPr lang="fr-CA" b="1">
                <a:solidFill>
                  <a:srgbClr val="8197B6"/>
                </a:solidFill>
              </a:rPr>
              <a:t>&gt;</a:t>
            </a:r>
            <a:r>
              <a:rPr lang="fr-CA">
                <a:solidFill>
                  <a:srgbClr val="8197B6"/>
                </a:solidFill>
              </a:rPr>
              <a:t>) à cette nouvelle vue ...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CBDE5CB-4AA2-4D15-9D38-A53AEB3A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53" y="4602412"/>
            <a:ext cx="2755579" cy="144825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3" name="Espace réservé du contenu 6">
            <a:extLst>
              <a:ext uri="{FF2B5EF4-FFF2-40B4-BE49-F238E27FC236}">
                <a16:creationId xmlns:a16="http://schemas.microsoft.com/office/drawing/2014/main" id="{13B210B7-6355-458F-A1DB-72D6E79D8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79431" y="3222030"/>
            <a:ext cx="3405689" cy="931470"/>
          </a:xfrm>
          <a:ln w="38100">
            <a:solidFill>
              <a:srgbClr val="8197B6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05ED14F-30DC-4147-B02A-E3C950615F07}"/>
              </a:ext>
            </a:extLst>
          </p:cNvPr>
          <p:cNvCxnSpPr>
            <a:cxnSpLocks/>
          </p:cNvCxnSpPr>
          <p:nvPr/>
        </p:nvCxnSpPr>
        <p:spPr>
          <a:xfrm flipH="1">
            <a:off x="9892364" y="3271389"/>
            <a:ext cx="1062148" cy="399861"/>
          </a:xfrm>
          <a:prstGeom prst="straightConnector1">
            <a:avLst/>
          </a:prstGeom>
          <a:ln w="762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0050277-9913-4466-8615-981AEEBE0A0F}"/>
              </a:ext>
            </a:extLst>
          </p:cNvPr>
          <p:cNvSpPr txBox="1"/>
          <p:nvPr/>
        </p:nvSpPr>
        <p:spPr>
          <a:xfrm>
            <a:off x="8772772" y="4999814"/>
            <a:ext cx="3284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N’oubliez pas de créer une </a:t>
            </a:r>
            <a:r>
              <a:rPr lang="fr-CA" sz="1600" b="1">
                <a:solidFill>
                  <a:srgbClr val="8197B6"/>
                </a:solidFill>
              </a:rPr>
              <a:t>référence</a:t>
            </a:r>
            <a:r>
              <a:rPr lang="fr-CA" sz="1600">
                <a:solidFill>
                  <a:srgbClr val="8197B6"/>
                </a:solidFill>
              </a:rPr>
              <a:t> vers votre </a:t>
            </a:r>
            <a:r>
              <a:rPr lang="fr-CA" sz="1600" b="1">
                <a:solidFill>
                  <a:srgbClr val="8197B6"/>
                </a:solidFill>
              </a:rPr>
              <a:t>base de données</a:t>
            </a:r>
            <a:r>
              <a:rPr lang="fr-CA" sz="1600">
                <a:solidFill>
                  <a:srgbClr val="8197B6"/>
                </a:solidFill>
              </a:rPr>
              <a:t> (qui est un </a:t>
            </a:r>
            <a:r>
              <a:rPr lang="fr-CA" sz="1600" i="1">
                <a:solidFill>
                  <a:srgbClr val="8197B6"/>
                </a:solidFill>
              </a:rPr>
              <a:t>Singleton</a:t>
            </a:r>
            <a:r>
              <a:rPr lang="fr-CA" sz="1600">
                <a:solidFill>
                  <a:srgbClr val="8197B6"/>
                </a:solidFill>
              </a:rPr>
              <a:t>) dans votre nouveau </a:t>
            </a:r>
            <a:r>
              <a:rPr lang="fr-CA" sz="1600" b="1">
                <a:solidFill>
                  <a:srgbClr val="8197B6"/>
                </a:solidFill>
              </a:rPr>
              <a:t>contrôleur</a:t>
            </a:r>
            <a:r>
              <a:rPr lang="fr-CA" sz="1600">
                <a:solidFill>
                  <a:srgbClr val="8197B6"/>
                </a:solidFill>
              </a:rPr>
              <a:t>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BF7DB5-E953-5D91-1DF8-64008ECE9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020" y="4602412"/>
            <a:ext cx="3031992" cy="33033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15635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4F2FD-2958-4E48-AD8C-0FB528E4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Assistants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0919C-DBEE-487D-B214-695773F0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76" y="2080009"/>
            <a:ext cx="7629151" cy="283627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28E1656-9EDC-48B4-92AD-55117311B86D}"/>
              </a:ext>
            </a:extLst>
          </p:cNvPr>
          <p:cNvSpPr/>
          <p:nvPr/>
        </p:nvSpPr>
        <p:spPr>
          <a:xfrm>
            <a:off x="3252048" y="1275187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D671BC-D9C4-47AC-9C22-B1A4F338CF07}"/>
              </a:ext>
            </a:extLst>
          </p:cNvPr>
          <p:cNvSpPr txBox="1"/>
          <p:nvPr/>
        </p:nvSpPr>
        <p:spPr>
          <a:xfrm>
            <a:off x="3731712" y="1295387"/>
            <a:ext cx="572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Admirez votre nouvelle </a:t>
            </a:r>
            <a:r>
              <a:rPr lang="fr-CA" b="1">
                <a:solidFill>
                  <a:srgbClr val="8197B6"/>
                </a:solidFill>
              </a:rPr>
              <a:t>vue</a:t>
            </a:r>
            <a:r>
              <a:rPr lang="fr-CA">
                <a:solidFill>
                  <a:srgbClr val="8197B6"/>
                </a:solidFill>
              </a:rPr>
              <a:t> complète réalisée avec toute la paresse d’un programmeur Web de renom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5FFAE3-1841-4367-A2E2-6722FB97D7EF}"/>
              </a:ext>
            </a:extLst>
          </p:cNvPr>
          <p:cNvSpPr txBox="1"/>
          <p:nvPr/>
        </p:nvSpPr>
        <p:spPr>
          <a:xfrm>
            <a:off x="1328928" y="5105387"/>
            <a:ext cx="10186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Remarquez qu’ici nous avons des </a:t>
            </a:r>
            <a:r>
              <a:rPr lang="fr-CA" b="1">
                <a:solidFill>
                  <a:srgbClr val="8197B6"/>
                </a:solidFill>
              </a:rPr>
              <a:t>liens</a:t>
            </a:r>
            <a:r>
              <a:rPr lang="fr-CA">
                <a:solidFill>
                  <a:srgbClr val="8197B6"/>
                </a:solidFill>
              </a:rPr>
              <a:t> vers d’autres </a:t>
            </a:r>
            <a:r>
              <a:rPr lang="fr-CA" b="1">
                <a:solidFill>
                  <a:srgbClr val="8197B6"/>
                </a:solidFill>
              </a:rPr>
              <a:t>actions </a:t>
            </a:r>
            <a:r>
              <a:rPr lang="fr-CA">
                <a:solidFill>
                  <a:srgbClr val="8197B6"/>
                </a:solidFill>
              </a:rPr>
              <a:t>de notre </a:t>
            </a:r>
            <a:r>
              <a:rPr lang="fr-CA" b="1">
                <a:solidFill>
                  <a:srgbClr val="8197B6"/>
                </a:solidFill>
              </a:rPr>
              <a:t>contrôleur</a:t>
            </a:r>
            <a:r>
              <a:rPr lang="fr-CA">
                <a:solidFill>
                  <a:srgbClr val="8197B6"/>
                </a:solidFill>
              </a:rPr>
              <a:t> créé à l’étape 1. Afin que ces liens fonctionnent, il faudrait créer les 4 autres </a:t>
            </a:r>
            <a:r>
              <a:rPr lang="fr-CA" b="1">
                <a:solidFill>
                  <a:srgbClr val="8197B6"/>
                </a:solidFill>
              </a:rPr>
              <a:t>vues</a:t>
            </a:r>
            <a:r>
              <a:rPr lang="fr-CA">
                <a:solidFill>
                  <a:srgbClr val="8197B6"/>
                </a:solidFill>
              </a:rPr>
              <a:t> qui peuvent être générées avec les templates « </a:t>
            </a:r>
            <a:r>
              <a:rPr lang="fr-CA" b="1">
                <a:solidFill>
                  <a:srgbClr val="8197B6"/>
                </a:solidFill>
              </a:rPr>
              <a:t>Create</a:t>
            </a:r>
            <a:r>
              <a:rPr lang="fr-CA">
                <a:solidFill>
                  <a:srgbClr val="8197B6"/>
                </a:solidFill>
              </a:rPr>
              <a:t> », « </a:t>
            </a:r>
            <a:r>
              <a:rPr lang="fr-CA" b="1">
                <a:solidFill>
                  <a:srgbClr val="8197B6"/>
                </a:solidFill>
              </a:rPr>
              <a:t>Edit</a:t>
            </a:r>
            <a:r>
              <a:rPr lang="fr-CA">
                <a:solidFill>
                  <a:srgbClr val="8197B6"/>
                </a:solidFill>
              </a:rPr>
              <a:t> », «</a:t>
            </a:r>
            <a:r>
              <a:rPr lang="fr-CA" b="1">
                <a:solidFill>
                  <a:srgbClr val="8197B6"/>
                </a:solidFill>
              </a:rPr>
              <a:t> Delete </a:t>
            </a:r>
            <a:r>
              <a:rPr lang="fr-CA">
                <a:solidFill>
                  <a:srgbClr val="8197B6"/>
                </a:solidFill>
              </a:rPr>
              <a:t>» et « </a:t>
            </a:r>
            <a:r>
              <a:rPr lang="fr-CA" b="1">
                <a:solidFill>
                  <a:srgbClr val="8197B6"/>
                </a:solidFill>
              </a:rPr>
              <a:t>Details</a:t>
            </a:r>
            <a:r>
              <a:rPr lang="fr-CA">
                <a:solidFill>
                  <a:srgbClr val="8197B6"/>
                </a:solidFill>
              </a:rPr>
              <a:t> » pour le même type de </a:t>
            </a:r>
            <a:r>
              <a:rPr lang="fr-CA" b="1">
                <a:solidFill>
                  <a:srgbClr val="8197B6"/>
                </a:solidFill>
              </a:rPr>
              <a:t>modèle</a:t>
            </a:r>
            <a:r>
              <a:rPr lang="fr-CA">
                <a:solidFill>
                  <a:srgbClr val="8197B6"/>
                </a:solidFill>
              </a:rPr>
              <a:t>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D4C8970-990C-46DB-967B-BA6B0D2A27BA}"/>
              </a:ext>
            </a:extLst>
          </p:cNvPr>
          <p:cNvCxnSpPr>
            <a:cxnSpLocks/>
          </p:cNvCxnSpPr>
          <p:nvPr/>
        </p:nvCxnSpPr>
        <p:spPr>
          <a:xfrm flipV="1">
            <a:off x="8619744" y="4541520"/>
            <a:ext cx="262128" cy="615696"/>
          </a:xfrm>
          <a:prstGeom prst="straightConnector1">
            <a:avLst/>
          </a:prstGeom>
          <a:ln w="762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B3B630F-B7F2-4191-9365-ED0420E50C14}"/>
              </a:ext>
            </a:extLst>
          </p:cNvPr>
          <p:cNvCxnSpPr>
            <a:cxnSpLocks/>
          </p:cNvCxnSpPr>
          <p:nvPr/>
        </p:nvCxnSpPr>
        <p:spPr>
          <a:xfrm flipV="1">
            <a:off x="1993392" y="3227775"/>
            <a:ext cx="736721" cy="1877612"/>
          </a:xfrm>
          <a:prstGeom prst="straightConnector1">
            <a:avLst/>
          </a:prstGeom>
          <a:ln w="762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58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9131-D3BE-4184-8BD0-8EAD6E44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8EDC65-F4C2-4B33-9720-574AA145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Intéressons-nous au template « </a:t>
            </a:r>
            <a:r>
              <a:rPr lang="fr-CA" b="1"/>
              <a:t>Edit</a:t>
            </a:r>
            <a:r>
              <a:rPr lang="fr-CA"/>
              <a:t> » proposé par les assistants lors de la création d’une vue Razor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010BE4-B107-4E09-90E0-D199D120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62" y="4033105"/>
            <a:ext cx="2935294" cy="427907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C7B156DD-8358-4EBB-A4E7-6A289EFC674B}"/>
              </a:ext>
            </a:extLst>
          </p:cNvPr>
          <p:cNvSpPr/>
          <p:nvPr/>
        </p:nvSpPr>
        <p:spPr>
          <a:xfrm>
            <a:off x="1532976" y="1980659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F06F3F-879F-4293-9DEC-4749FB69974A}"/>
              </a:ext>
            </a:extLst>
          </p:cNvPr>
          <p:cNvSpPr txBox="1"/>
          <p:nvPr/>
        </p:nvSpPr>
        <p:spPr>
          <a:xfrm>
            <a:off x="2012640" y="2000859"/>
            <a:ext cx="85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Créez une vue en faisant un clic-droit sur l’</a:t>
            </a:r>
            <a:r>
              <a:rPr lang="fr-CA" b="1">
                <a:solidFill>
                  <a:srgbClr val="81ADB6"/>
                </a:solidFill>
              </a:rPr>
              <a:t>action</a:t>
            </a:r>
            <a:r>
              <a:rPr lang="fr-CA">
                <a:solidFill>
                  <a:srgbClr val="81ADB6"/>
                </a:solidFill>
              </a:rPr>
              <a:t> « Edit ». (Celle avec un seul paramètre)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361B8B1-A7A2-4FDC-A9BD-0454FBB6A283}"/>
              </a:ext>
            </a:extLst>
          </p:cNvPr>
          <p:cNvSpPr/>
          <p:nvPr/>
        </p:nvSpPr>
        <p:spPr>
          <a:xfrm>
            <a:off x="1532976" y="4033105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4ED132E-A53B-4222-A054-CF6E93EF1ED9}"/>
              </a:ext>
            </a:extLst>
          </p:cNvPr>
          <p:cNvSpPr txBox="1"/>
          <p:nvPr/>
        </p:nvSpPr>
        <p:spPr>
          <a:xfrm>
            <a:off x="2012640" y="4067895"/>
            <a:ext cx="85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Choisissez une « </a:t>
            </a:r>
            <a:r>
              <a:rPr lang="fr-CA" b="1">
                <a:solidFill>
                  <a:srgbClr val="81ADB6"/>
                </a:solidFill>
              </a:rPr>
              <a:t>Vue Razor </a:t>
            </a:r>
            <a:r>
              <a:rPr lang="fr-CA">
                <a:solidFill>
                  <a:srgbClr val="81ADB6"/>
                </a:solidFill>
              </a:rPr>
              <a:t>» non vide avec le template « </a:t>
            </a:r>
            <a:r>
              <a:rPr lang="fr-CA" b="1">
                <a:solidFill>
                  <a:srgbClr val="81ADB6"/>
                </a:solidFill>
              </a:rPr>
              <a:t>Edit </a:t>
            </a:r>
            <a:r>
              <a:rPr lang="fr-CA">
                <a:solidFill>
                  <a:srgbClr val="81ADB6"/>
                </a:solidFill>
              </a:rPr>
              <a:t>».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31FCC1B-3969-4475-A5CF-CD351923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01" y="2526848"/>
            <a:ext cx="6827240" cy="124254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849800-9427-4575-BF6F-FC5F9CA66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601" y="4664942"/>
            <a:ext cx="4189689" cy="128430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3B897C8-9039-490D-9C49-02B574CA81C8}"/>
              </a:ext>
            </a:extLst>
          </p:cNvPr>
          <p:cNvSpPr txBox="1"/>
          <p:nvPr/>
        </p:nvSpPr>
        <p:spPr>
          <a:xfrm>
            <a:off x="6915313" y="4664942"/>
            <a:ext cx="438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Choisissez un </a:t>
            </a:r>
            <a:r>
              <a:rPr lang="fr-CA" b="1">
                <a:solidFill>
                  <a:srgbClr val="81ADB6"/>
                </a:solidFill>
              </a:rPr>
              <a:t>type de modèle</a:t>
            </a:r>
            <a:r>
              <a:rPr lang="fr-CA">
                <a:solidFill>
                  <a:srgbClr val="81ADB6"/>
                </a:solidFill>
              </a:rPr>
              <a:t>. Les données des objets de ce type pourront être </a:t>
            </a:r>
            <a:r>
              <a:rPr lang="fr-CA" b="1">
                <a:solidFill>
                  <a:srgbClr val="81ADB6"/>
                </a:solidFill>
              </a:rPr>
              <a:t>modifiées</a:t>
            </a:r>
            <a:r>
              <a:rPr lang="fr-CA">
                <a:solidFill>
                  <a:srgbClr val="81ADB6"/>
                </a:solidFill>
              </a:rPr>
              <a:t> grâce à la vue qui sera générée.</a:t>
            </a:r>
          </a:p>
        </p:txBody>
      </p:sp>
    </p:spTree>
    <p:extLst>
      <p:ext uri="{BB962C8B-B14F-4D97-AF65-F5344CB8AC3E}">
        <p14:creationId xmlns:p14="http://schemas.microsoft.com/office/powerpoint/2010/main" val="72158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9131-D3BE-4184-8BD0-8EAD6E44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CAFA68-A1A0-4AED-AEB4-260B7540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9" y="2707009"/>
            <a:ext cx="6190479" cy="316633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B88B4D-8BA3-44A3-B071-C7074338160A}"/>
              </a:ext>
            </a:extLst>
          </p:cNvPr>
          <p:cNvSpPr txBox="1"/>
          <p:nvPr/>
        </p:nvSpPr>
        <p:spPr>
          <a:xfrm>
            <a:off x="299662" y="987261"/>
            <a:ext cx="5796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La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a été générée. On y retrouve certains </a:t>
            </a:r>
            <a:r>
              <a:rPr lang="fr-CA" b="1">
                <a:solidFill>
                  <a:srgbClr val="81ADB6"/>
                </a:solidFill>
              </a:rPr>
              <a:t>Tag Helpers </a:t>
            </a:r>
            <a:r>
              <a:rPr lang="fr-CA">
                <a:solidFill>
                  <a:srgbClr val="81ADB6"/>
                </a:solidFill>
              </a:rPr>
              <a:t>abordés précédemment.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La page contient principalement un </a:t>
            </a:r>
            <a:r>
              <a:rPr lang="fr-CA" b="1">
                <a:solidFill>
                  <a:srgbClr val="81ADB6"/>
                </a:solidFill>
              </a:rPr>
              <a:t>formulaire</a:t>
            </a:r>
            <a:r>
              <a:rPr lang="fr-CA">
                <a:solidFill>
                  <a:srgbClr val="81ADB6"/>
                </a:solidFill>
              </a:rPr>
              <a:t> qui permet de </a:t>
            </a:r>
            <a:r>
              <a:rPr lang="fr-CA" b="1">
                <a:solidFill>
                  <a:srgbClr val="81ADB6"/>
                </a:solidFill>
              </a:rPr>
              <a:t>modifier</a:t>
            </a:r>
            <a:r>
              <a:rPr lang="fr-CA">
                <a:solidFill>
                  <a:srgbClr val="81ADB6"/>
                </a:solidFill>
              </a:rPr>
              <a:t> les propriétés d’un objet du modèle spécifié.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5CABCCC-12A7-4759-98E8-C239F10D369F}"/>
              </a:ext>
            </a:extLst>
          </p:cNvPr>
          <p:cNvSpPr/>
          <p:nvPr/>
        </p:nvSpPr>
        <p:spPr>
          <a:xfrm>
            <a:off x="6842592" y="2707009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7ECBA1-77D4-4812-ADDA-A52E2E46E838}"/>
              </a:ext>
            </a:extLst>
          </p:cNvPr>
          <p:cNvSpPr txBox="1"/>
          <p:nvPr/>
        </p:nvSpPr>
        <p:spPr>
          <a:xfrm>
            <a:off x="7322256" y="2727209"/>
            <a:ext cx="46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Encore une fois, il faudra modifier légèrement l’action </a:t>
            </a:r>
            <a:r>
              <a:rPr lang="fr-CA" b="1">
                <a:solidFill>
                  <a:srgbClr val="81ADB6"/>
                </a:solidFill>
              </a:rPr>
              <a:t>Edit() </a:t>
            </a:r>
            <a:r>
              <a:rPr lang="fr-CA">
                <a:solidFill>
                  <a:srgbClr val="81ADB6"/>
                </a:solidFill>
              </a:rPr>
              <a:t>dans le </a:t>
            </a:r>
            <a:r>
              <a:rPr lang="fr-CA" b="1">
                <a:solidFill>
                  <a:srgbClr val="81ADB6"/>
                </a:solidFill>
              </a:rPr>
              <a:t>contrôleur </a:t>
            </a:r>
            <a:r>
              <a:rPr lang="fr-CA">
                <a:solidFill>
                  <a:srgbClr val="81ADB6"/>
                </a:solidFill>
              </a:rPr>
              <a:t>pour qu’il puisse fournir un objet du modèle à notre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L’objet envoyé à la vue </a:t>
            </a:r>
            <a:r>
              <a:rPr lang="fr-CA" b="1">
                <a:solidFill>
                  <a:srgbClr val="81ADB6"/>
                </a:solidFill>
              </a:rPr>
              <a:t>Edit</a:t>
            </a:r>
            <a:r>
              <a:rPr lang="fr-CA">
                <a:solidFill>
                  <a:srgbClr val="81ADB6"/>
                </a:solidFill>
              </a:rPr>
              <a:t> deviendra ensuite modifiable via celle-ci.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343299-F1A2-4277-8387-072E4618C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92" y="4589525"/>
            <a:ext cx="5111664" cy="105996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B8C7EA0-28D1-478E-A613-DF449BEFDDD4}"/>
              </a:ext>
            </a:extLst>
          </p:cNvPr>
          <p:cNvCxnSpPr>
            <a:cxnSpLocks/>
          </p:cNvCxnSpPr>
          <p:nvPr/>
        </p:nvCxnSpPr>
        <p:spPr>
          <a:xfrm flipH="1">
            <a:off x="8618136" y="5327731"/>
            <a:ext cx="780288" cy="1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E1CF8F1C-6604-451B-840C-6D99C3DB3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158" y="1969008"/>
            <a:ext cx="5170098" cy="29632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E8A4FDC9-3026-4978-B507-5D86D632752D}"/>
              </a:ext>
            </a:extLst>
          </p:cNvPr>
          <p:cNvSpPr/>
          <p:nvPr/>
        </p:nvSpPr>
        <p:spPr>
          <a:xfrm>
            <a:off x="6849648" y="1287013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5557C9-F335-4071-ACC6-3D5CA48EFDDB}"/>
              </a:ext>
            </a:extLst>
          </p:cNvPr>
          <p:cNvSpPr txBox="1"/>
          <p:nvPr/>
        </p:nvSpPr>
        <p:spPr>
          <a:xfrm>
            <a:off x="7322256" y="1293469"/>
            <a:ext cx="47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Assurez-vous que les </a:t>
            </a:r>
            <a:r>
              <a:rPr lang="fr-CA" b="1">
                <a:solidFill>
                  <a:srgbClr val="81ADB6"/>
                </a:solidFill>
              </a:rPr>
              <a:t>Tag Helpers</a:t>
            </a:r>
            <a:r>
              <a:rPr lang="fr-CA">
                <a:solidFill>
                  <a:srgbClr val="81ADB6"/>
                </a:solidFill>
              </a:rPr>
              <a:t> soient activés.</a:t>
            </a:r>
          </a:p>
        </p:txBody>
      </p:sp>
    </p:spTree>
    <p:extLst>
      <p:ext uri="{BB962C8B-B14F-4D97-AF65-F5344CB8AC3E}">
        <p14:creationId xmlns:p14="http://schemas.microsoft.com/office/powerpoint/2010/main" val="131570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9131-D3BE-4184-8BD0-8EAD6E44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853321-8618-4B65-8366-0ABFD921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40" y="1785486"/>
            <a:ext cx="6210519" cy="73672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CE7C2CE-F066-428C-B568-BE2012DA542D}"/>
              </a:ext>
            </a:extLst>
          </p:cNvPr>
          <p:cNvSpPr txBox="1"/>
          <p:nvPr/>
        </p:nvSpPr>
        <p:spPr>
          <a:xfrm>
            <a:off x="1875172" y="1042125"/>
            <a:ext cx="843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L’instruction suivante apparait à la fin de notre vue </a:t>
            </a:r>
            <a:r>
              <a:rPr lang="fr-CA" b="1">
                <a:solidFill>
                  <a:srgbClr val="81ADB6"/>
                </a:solidFill>
              </a:rPr>
              <a:t>Edit.cshtml</a:t>
            </a:r>
            <a:r>
              <a:rPr lang="fr-CA">
                <a:solidFill>
                  <a:srgbClr val="81ADB6"/>
                </a:solidFill>
              </a:rPr>
              <a:t>. Elle permet d’utiliser un script qui fera la </a:t>
            </a:r>
            <a:r>
              <a:rPr lang="fr-CA" b="1">
                <a:solidFill>
                  <a:srgbClr val="81ADB6"/>
                </a:solidFill>
              </a:rPr>
              <a:t>validation du modèle </a:t>
            </a:r>
            <a:r>
              <a:rPr lang="fr-CA" b="1">
                <a:solidFill>
                  <a:srgbClr val="A785B8"/>
                </a:solidFill>
              </a:rPr>
              <a:t>côté client </a:t>
            </a:r>
            <a:r>
              <a:rPr lang="fr-CA">
                <a:solidFill>
                  <a:srgbClr val="81ADB6"/>
                </a:solidFill>
              </a:rPr>
              <a:t>(Nous en reparlerons plus loin)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4EE2C1-1FD2-49AE-9EF1-4EAF38A1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318" y="3615179"/>
            <a:ext cx="4001042" cy="58238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83E52E7-2E8C-4A25-8C0B-D4020801F415}"/>
              </a:ext>
            </a:extLst>
          </p:cNvPr>
          <p:cNvSpPr txBox="1"/>
          <p:nvPr/>
        </p:nvSpPr>
        <p:spPr>
          <a:xfrm>
            <a:off x="1875172" y="2781425"/>
            <a:ext cx="843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Assurez-vous simplement d’ajouter </a:t>
            </a:r>
            <a:r>
              <a:rPr lang="fr-CA" b="1">
                <a:solidFill>
                  <a:srgbClr val="81ADB6"/>
                </a:solidFill>
                <a:highlight>
                  <a:srgbClr val="FFFF00"/>
                </a:highlight>
              </a:rPr>
              <a:t>@</a:t>
            </a:r>
            <a:r>
              <a:rPr lang="fr-CA" b="1">
                <a:solidFill>
                  <a:srgbClr val="81ADB6"/>
                </a:solidFill>
              </a:rPr>
              <a:t>RenderSection("Scripts", false)</a:t>
            </a:r>
            <a:r>
              <a:rPr lang="fr-CA">
                <a:solidFill>
                  <a:srgbClr val="81ADB6"/>
                </a:solidFill>
              </a:rPr>
              <a:t> à votre </a:t>
            </a:r>
            <a:r>
              <a:rPr lang="fr-CA" b="1">
                <a:solidFill>
                  <a:srgbClr val="81ADB6"/>
                </a:solidFill>
              </a:rPr>
              <a:t>_Layout </a:t>
            </a:r>
            <a:r>
              <a:rPr lang="fr-CA">
                <a:solidFill>
                  <a:srgbClr val="81ADB6"/>
                </a:solidFill>
              </a:rPr>
              <a:t>juste avant la fin du </a:t>
            </a:r>
            <a:r>
              <a:rPr lang="fr-CA" b="1">
                <a:solidFill>
                  <a:srgbClr val="81ADB6"/>
                </a:solidFill>
              </a:rPr>
              <a:t>&lt;body&gt;</a:t>
            </a:r>
            <a:r>
              <a:rPr lang="fr-CA">
                <a:solidFill>
                  <a:srgbClr val="81ADB6"/>
                </a:solidFill>
              </a:rPr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C7C650D-91E8-4994-BE34-7A96C07C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45" y="5429542"/>
            <a:ext cx="3111356" cy="77266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EEF33CF-2BF4-4382-8258-621F43A1C7DC}"/>
              </a:ext>
            </a:extLst>
          </p:cNvPr>
          <p:cNvSpPr txBox="1"/>
          <p:nvPr/>
        </p:nvSpPr>
        <p:spPr>
          <a:xfrm>
            <a:off x="1875172" y="4414767"/>
            <a:ext cx="8435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D’ailleurs, vous avez sûrement remarqué qu’un nouveau fichier a été créé dans le dossier </a:t>
            </a:r>
            <a:r>
              <a:rPr lang="fr-CA" b="1">
                <a:solidFill>
                  <a:srgbClr val="81ADB6"/>
                </a:solidFill>
              </a:rPr>
              <a:t>Shared</a:t>
            </a:r>
            <a:r>
              <a:rPr lang="fr-CA">
                <a:solidFill>
                  <a:srgbClr val="81ADB6"/>
                </a:solidFill>
              </a:rPr>
              <a:t>. Il assure le bon fonctionnement de certains </a:t>
            </a:r>
            <a:r>
              <a:rPr lang="fr-CA" b="1">
                <a:solidFill>
                  <a:srgbClr val="81ADB6"/>
                </a:solidFill>
              </a:rPr>
              <a:t>attributs</a:t>
            </a:r>
            <a:r>
              <a:rPr lang="fr-CA">
                <a:solidFill>
                  <a:srgbClr val="81ADB6"/>
                </a:solidFill>
              </a:rPr>
              <a:t> liés à la validation. Ce script a des références à des librairies jQuery pour fonctionner.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4DA24DC-B825-40F8-8D0C-A75E7BBA0226}"/>
              </a:ext>
            </a:extLst>
          </p:cNvPr>
          <p:cNvSpPr/>
          <p:nvPr/>
        </p:nvSpPr>
        <p:spPr>
          <a:xfrm>
            <a:off x="1388993" y="2885134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94470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9131-D3BE-4184-8BD0-8EAD6E44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30AC588-7292-4B65-8621-E5992BEBF3C8}"/>
              </a:ext>
            </a:extLst>
          </p:cNvPr>
          <p:cNvSpPr/>
          <p:nvPr/>
        </p:nvSpPr>
        <p:spPr>
          <a:xfrm>
            <a:off x="1858385" y="994033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889D3A-4684-4FF1-B4ED-50CFB3455100}"/>
              </a:ext>
            </a:extLst>
          </p:cNvPr>
          <p:cNvSpPr txBox="1"/>
          <p:nvPr/>
        </p:nvSpPr>
        <p:spPr>
          <a:xfrm>
            <a:off x="2297297" y="1028823"/>
            <a:ext cx="85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Un petit ajustement est nécessaire dans la vue « </a:t>
            </a:r>
            <a:r>
              <a:rPr lang="fr-CA" b="1">
                <a:solidFill>
                  <a:srgbClr val="81ADB6"/>
                </a:solidFill>
              </a:rPr>
              <a:t>Index</a:t>
            </a:r>
            <a:r>
              <a:rPr lang="fr-CA">
                <a:solidFill>
                  <a:srgbClr val="81ADB6"/>
                </a:solidFill>
              </a:rPr>
              <a:t> » générée précédemment.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271B4D-64F6-4F16-9843-3DF240E6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79" y="2060156"/>
            <a:ext cx="7440642" cy="113955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2CD22F-F7BA-4DCD-AABA-FA57596ADC35}"/>
              </a:ext>
            </a:extLst>
          </p:cNvPr>
          <p:cNvSpPr txBox="1"/>
          <p:nvPr/>
        </p:nvSpPr>
        <p:spPr>
          <a:xfrm>
            <a:off x="2375679" y="1632327"/>
            <a:ext cx="569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Extrait de la vue « </a:t>
            </a:r>
            <a:r>
              <a:rPr lang="fr-CA" b="1">
                <a:solidFill>
                  <a:srgbClr val="81ADB6"/>
                </a:solidFill>
              </a:rPr>
              <a:t>Index.cshtml </a:t>
            </a:r>
            <a:r>
              <a:rPr lang="fr-CA">
                <a:solidFill>
                  <a:srgbClr val="81ADB6"/>
                </a:solidFill>
              </a:rPr>
              <a:t>»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2FB039-6541-44B6-9BFC-5BD6B1F78CBB}"/>
              </a:ext>
            </a:extLst>
          </p:cNvPr>
          <p:cNvSpPr txBox="1"/>
          <p:nvPr/>
        </p:nvSpPr>
        <p:spPr>
          <a:xfrm>
            <a:off x="2375679" y="3318928"/>
            <a:ext cx="738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Il faut dé-commenter l’</a:t>
            </a:r>
            <a:r>
              <a:rPr lang="fr-CA" b="1">
                <a:solidFill>
                  <a:srgbClr val="81ADB6"/>
                </a:solidFill>
              </a:rPr>
              <a:t>id</a:t>
            </a:r>
            <a:r>
              <a:rPr lang="fr-CA">
                <a:solidFill>
                  <a:srgbClr val="81ADB6"/>
                </a:solidFill>
              </a:rPr>
              <a:t> pour l’action « </a:t>
            </a:r>
            <a:r>
              <a:rPr lang="fr-CA" b="1">
                <a:solidFill>
                  <a:srgbClr val="81ADB6"/>
                </a:solidFill>
              </a:rPr>
              <a:t>Edit</a:t>
            </a:r>
            <a:r>
              <a:rPr lang="fr-CA">
                <a:solidFill>
                  <a:srgbClr val="81ADB6"/>
                </a:solidFill>
              </a:rPr>
              <a:t> » et indiquer la valeur de l’id de notre modèle. (Avec la bonne propriété)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1947403-75C6-455B-A738-4CC460C9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79" y="4110520"/>
            <a:ext cx="7440642" cy="60554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71D53E4-1D87-45A4-A0D5-F8774C84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224" y="5187398"/>
            <a:ext cx="2619876" cy="1055228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2C97244-6427-4BF6-941E-C72EC940CA4F}"/>
              </a:ext>
            </a:extLst>
          </p:cNvPr>
          <p:cNvCxnSpPr>
            <a:cxnSpLocks/>
          </p:cNvCxnSpPr>
          <p:nvPr/>
        </p:nvCxnSpPr>
        <p:spPr>
          <a:xfrm flipH="1" flipV="1">
            <a:off x="7620000" y="4436592"/>
            <a:ext cx="2016168" cy="1278420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2A68DA-0BF9-43C6-B7A2-A4F6E7033166}"/>
              </a:ext>
            </a:extLst>
          </p:cNvPr>
          <p:cNvSpPr txBox="1"/>
          <p:nvPr/>
        </p:nvSpPr>
        <p:spPr>
          <a:xfrm>
            <a:off x="2375679" y="5303706"/>
            <a:ext cx="577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Cette modification permettra d’envoyer l’</a:t>
            </a:r>
            <a:r>
              <a:rPr lang="fr-CA" b="1">
                <a:solidFill>
                  <a:srgbClr val="F75A3B"/>
                </a:solidFill>
              </a:rPr>
              <a:t>id</a:t>
            </a:r>
            <a:r>
              <a:rPr lang="fr-CA">
                <a:solidFill>
                  <a:srgbClr val="81ADB6"/>
                </a:solidFill>
              </a:rPr>
              <a:t> de notre objet à l’action </a:t>
            </a:r>
            <a:r>
              <a:rPr lang="fr-CA" b="1">
                <a:solidFill>
                  <a:srgbClr val="F75A3B"/>
                </a:solidFill>
              </a:rPr>
              <a:t>Edit</a:t>
            </a:r>
            <a:r>
              <a:rPr lang="fr-CA" b="1">
                <a:solidFill>
                  <a:srgbClr val="81ADB6"/>
                </a:solidFill>
              </a:rPr>
              <a:t>(int id)</a:t>
            </a:r>
          </a:p>
        </p:txBody>
      </p:sp>
    </p:spTree>
    <p:extLst>
      <p:ext uri="{BB962C8B-B14F-4D97-AF65-F5344CB8AC3E}">
        <p14:creationId xmlns:p14="http://schemas.microsoft.com/office/powerpoint/2010/main" val="422660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9131-D3BE-4184-8BD0-8EAD6E44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7B1DDC-65FF-405B-8470-8F12BEFE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16" y="1178810"/>
            <a:ext cx="4486544" cy="466769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5287CF-BAD5-41C8-B47F-42F2694AC20B}"/>
              </a:ext>
            </a:extLst>
          </p:cNvPr>
          <p:cNvSpPr txBox="1"/>
          <p:nvPr/>
        </p:nvSpPr>
        <p:spPr>
          <a:xfrm>
            <a:off x="673495" y="1178810"/>
            <a:ext cx="6373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Notre vue </a:t>
            </a:r>
            <a:r>
              <a:rPr lang="fr-CA" b="1">
                <a:solidFill>
                  <a:srgbClr val="81ADB6"/>
                </a:solidFill>
              </a:rPr>
              <a:t>Edit.cshtml </a:t>
            </a:r>
            <a:r>
              <a:rPr lang="fr-CA">
                <a:solidFill>
                  <a:srgbClr val="81ADB6"/>
                </a:solidFill>
              </a:rPr>
              <a:t>affiche désormais bien les informations de l’objet qu’on souhaite modifier. Nous pourrons modifier les valeurs dans les champs et appuyer sur « </a:t>
            </a:r>
            <a:r>
              <a:rPr lang="fr-CA" b="1">
                <a:solidFill>
                  <a:srgbClr val="81ADB6"/>
                </a:solidFill>
              </a:rPr>
              <a:t>Save</a:t>
            </a:r>
            <a:r>
              <a:rPr lang="fr-CA">
                <a:solidFill>
                  <a:srgbClr val="81ADB6"/>
                </a:solidFill>
              </a:rPr>
              <a:t> » pour modifier l’objet dans la base de données une fois l’</a:t>
            </a:r>
            <a:r>
              <a:rPr lang="fr-CA">
                <a:solidFill>
                  <a:srgbClr val="F75A3B"/>
                </a:solidFill>
              </a:rPr>
              <a:t>étape</a:t>
            </a:r>
            <a:r>
              <a:rPr lang="fr-CA">
                <a:solidFill>
                  <a:srgbClr val="81ADB6"/>
                </a:solidFill>
              </a:rPr>
              <a:t> </a:t>
            </a:r>
            <a:r>
              <a:rPr lang="fr-CA">
                <a:solidFill>
                  <a:srgbClr val="F75A3B"/>
                </a:solidFill>
              </a:rPr>
              <a:t>7</a:t>
            </a:r>
            <a:r>
              <a:rPr lang="fr-CA">
                <a:solidFill>
                  <a:srgbClr val="81ADB6"/>
                </a:solidFill>
              </a:rPr>
              <a:t> réalisée ! (Prochaine diapositive)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b="1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Notons que lorsqu’on appuie sur «</a:t>
            </a:r>
            <a:r>
              <a:rPr lang="fr-CA" b="1">
                <a:solidFill>
                  <a:srgbClr val="81ADB6"/>
                </a:solidFill>
              </a:rPr>
              <a:t> Save </a:t>
            </a:r>
            <a:r>
              <a:rPr lang="fr-CA">
                <a:solidFill>
                  <a:srgbClr val="81ADB6"/>
                </a:solidFill>
              </a:rPr>
              <a:t>», deux paramètres sont envoyés à l’action « </a:t>
            </a:r>
            <a:r>
              <a:rPr lang="fr-CA" b="1">
                <a:solidFill>
                  <a:srgbClr val="81ADB6"/>
                </a:solidFill>
              </a:rPr>
              <a:t>Edit</a:t>
            </a:r>
            <a:r>
              <a:rPr lang="fr-CA">
                <a:solidFill>
                  <a:srgbClr val="81ADB6"/>
                </a:solidFill>
              </a:rPr>
              <a:t> » : L’</a:t>
            </a:r>
            <a:r>
              <a:rPr lang="fr-CA">
                <a:solidFill>
                  <a:srgbClr val="F75A3B"/>
                </a:solidFill>
              </a:rPr>
              <a:t>id</a:t>
            </a:r>
            <a:r>
              <a:rPr lang="fr-CA">
                <a:solidFill>
                  <a:srgbClr val="81ADB6"/>
                </a:solidFill>
              </a:rPr>
              <a:t> de notre objet et un </a:t>
            </a:r>
            <a:r>
              <a:rPr lang="fr-CA">
                <a:solidFill>
                  <a:srgbClr val="F75A3B"/>
                </a:solidFill>
              </a:rPr>
              <a:t>nouvel objet</a:t>
            </a:r>
            <a:r>
              <a:rPr lang="fr-CA">
                <a:solidFill>
                  <a:srgbClr val="81ADB6"/>
                </a:solidFill>
              </a:rPr>
              <a:t> du même type que le modèle avec les nouvelles valeurs qu’on a choisies.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Par exemple ici, l’</a:t>
            </a:r>
            <a:r>
              <a:rPr lang="fr-CA">
                <a:solidFill>
                  <a:srgbClr val="F75A3B"/>
                </a:solidFill>
              </a:rPr>
              <a:t>id</a:t>
            </a:r>
            <a:r>
              <a:rPr lang="fr-CA">
                <a:solidFill>
                  <a:srgbClr val="81ADB6"/>
                </a:solidFill>
              </a:rPr>
              <a:t> envoyé sera 3 et une </a:t>
            </a:r>
            <a:r>
              <a:rPr lang="fr-CA">
                <a:solidFill>
                  <a:srgbClr val="F75A3B"/>
                </a:solidFill>
              </a:rPr>
              <a:t>nouvelle Abeille </a:t>
            </a:r>
            <a:r>
              <a:rPr lang="fr-CA">
                <a:solidFill>
                  <a:srgbClr val="81ADB6"/>
                </a:solidFill>
              </a:rPr>
              <a:t>(temporaire) avec les valeurs indiquées sera envoyée à l’</a:t>
            </a:r>
            <a:r>
              <a:rPr lang="fr-CA" b="1">
                <a:solidFill>
                  <a:srgbClr val="81ADB6"/>
                </a:solidFill>
              </a:rPr>
              <a:t>action</a:t>
            </a:r>
            <a:r>
              <a:rPr lang="fr-CA">
                <a:solidFill>
                  <a:srgbClr val="81ADB6"/>
                </a:solidFill>
              </a:rPr>
              <a:t> ci-dessous.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3567AC-71EA-4A1B-BD2D-16881797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259" y="5214635"/>
            <a:ext cx="3872326" cy="92910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52B09-DE9D-4282-954F-78B96CDA8597}"/>
              </a:ext>
            </a:extLst>
          </p:cNvPr>
          <p:cNvSpPr/>
          <p:nvPr/>
        </p:nvSpPr>
        <p:spPr>
          <a:xfrm>
            <a:off x="3560064" y="5679189"/>
            <a:ext cx="2115312" cy="300987"/>
          </a:xfrm>
          <a:prstGeom prst="rect">
            <a:avLst/>
          </a:prstGeom>
          <a:noFill/>
          <a:ln w="2857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2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Tag Helpers </a:t>
            </a:r>
            <a:r>
              <a:rPr lang="fr-CA"/>
              <a:t>: C’est quoi ?</a:t>
            </a:r>
          </a:p>
          <a:p>
            <a:pPr lvl="1"/>
            <a:r>
              <a:rPr lang="fr-CA"/>
              <a:t> Outils utilisés du côté </a:t>
            </a:r>
            <a:r>
              <a:rPr lang="fr-CA" b="1"/>
              <a:t>serveur </a:t>
            </a:r>
            <a:r>
              <a:rPr lang="fr-CA"/>
              <a:t>qui génèrent du code </a:t>
            </a:r>
            <a:r>
              <a:rPr lang="fr-CA" b="1"/>
              <a:t>HTML</a:t>
            </a:r>
            <a:r>
              <a:rPr lang="fr-CA"/>
              <a:t> dans des vues Razor (</a:t>
            </a:r>
            <a:r>
              <a:rPr lang="fr-CA">
                <a:solidFill>
                  <a:srgbClr val="E351E7"/>
                </a:solidFill>
              </a:rPr>
              <a:t>.cshtml</a:t>
            </a:r>
            <a:r>
              <a:rPr lang="fr-CA"/>
              <a:t>) et qui se servent des objets du « Modèle ». (Models)</a:t>
            </a:r>
          </a:p>
          <a:p>
            <a:pPr lvl="1"/>
            <a:endParaRPr lang="fr-CA"/>
          </a:p>
          <a:p>
            <a:pPr lvl="1"/>
            <a:r>
              <a:rPr lang="fr-CA"/>
              <a:t> Exemple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859D5F-7999-4D68-B22D-3C26052B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33" y="1029457"/>
            <a:ext cx="396421" cy="3964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52E52A-A836-4C34-AA30-7B9AA599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96" y="3094141"/>
            <a:ext cx="4553585" cy="49536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8DC24BA-6755-4995-AC62-DBD9F0FD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471" y="3094141"/>
            <a:ext cx="3680843" cy="153635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AA0F6B-4CCA-4BD7-BA29-F267C0178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668" y="2596896"/>
            <a:ext cx="455646" cy="3875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8BF5BE-E8EA-41FC-9067-9C97C54E8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777" y="5702583"/>
            <a:ext cx="2505425" cy="400106"/>
          </a:xfrm>
          <a:prstGeom prst="rect">
            <a:avLst/>
          </a:prstGeom>
        </p:spPr>
      </p:pic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353290A3-828F-4794-884C-802F8620168B}"/>
              </a:ext>
            </a:extLst>
          </p:cNvPr>
          <p:cNvSpPr/>
          <p:nvPr/>
        </p:nvSpPr>
        <p:spPr>
          <a:xfrm>
            <a:off x="2705729" y="3874126"/>
            <a:ext cx="1293247" cy="913332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C87F5F6-F028-43AC-B9E6-C3CDC95E45E5}"/>
              </a:ext>
            </a:extLst>
          </p:cNvPr>
          <p:cNvSpPr txBox="1"/>
          <p:nvPr/>
        </p:nvSpPr>
        <p:spPr>
          <a:xfrm>
            <a:off x="4066488" y="4005024"/>
            <a:ext cx="306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Lorsque l’utilisateur consulte la page, devient...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A6FAACD-3658-4768-BAD6-AE39E7C0E46E}"/>
              </a:ext>
            </a:extLst>
          </p:cNvPr>
          <p:cNvCxnSpPr/>
          <p:nvPr/>
        </p:nvCxnSpPr>
        <p:spPr>
          <a:xfrm flipH="1" flipV="1">
            <a:off x="5772912" y="3517392"/>
            <a:ext cx="2718816" cy="725424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955886-D879-4394-818E-E8526B90F1EE}"/>
              </a:ext>
            </a:extLst>
          </p:cNvPr>
          <p:cNvSpPr/>
          <p:nvPr/>
        </p:nvSpPr>
        <p:spPr>
          <a:xfrm>
            <a:off x="8491728" y="4133088"/>
            <a:ext cx="2718816" cy="268224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389D827-4F56-4D89-886F-EFE101444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46" y="5045787"/>
            <a:ext cx="6963747" cy="31436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</p:spTree>
    <p:extLst>
      <p:ext uri="{BB962C8B-B14F-4D97-AF65-F5344CB8AC3E}">
        <p14:creationId xmlns:p14="http://schemas.microsoft.com/office/powerpoint/2010/main" val="134567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9131-D3BE-4184-8BD0-8EAD6E44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AE11AF-6F27-4998-88A9-4B20E82D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" y="2118496"/>
            <a:ext cx="5319131" cy="353769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476FEAE8-9267-4BCE-8A10-D52318015A65}"/>
              </a:ext>
            </a:extLst>
          </p:cNvPr>
          <p:cNvSpPr/>
          <p:nvPr/>
        </p:nvSpPr>
        <p:spPr>
          <a:xfrm>
            <a:off x="487289" y="1290179"/>
            <a:ext cx="438912" cy="438912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BD0CB4-802C-4972-9999-26CF644AAB0B}"/>
              </a:ext>
            </a:extLst>
          </p:cNvPr>
          <p:cNvSpPr txBox="1"/>
          <p:nvPr/>
        </p:nvSpPr>
        <p:spPr>
          <a:xfrm>
            <a:off x="982466" y="1194439"/>
            <a:ext cx="106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On doit compléter l’action </a:t>
            </a:r>
            <a:r>
              <a:rPr lang="fr-CA" b="1">
                <a:solidFill>
                  <a:srgbClr val="81ADB6"/>
                </a:solidFill>
              </a:rPr>
              <a:t>Edit</a:t>
            </a:r>
            <a:r>
              <a:rPr lang="fr-CA">
                <a:solidFill>
                  <a:srgbClr val="81ADB6"/>
                </a:solidFill>
              </a:rPr>
              <a:t> qui reçoit 2 paramètres pour rendre les éventuelles modifications réalisées grâce à la vue </a:t>
            </a:r>
            <a:r>
              <a:rPr lang="fr-CA" b="1">
                <a:solidFill>
                  <a:srgbClr val="81ADB6"/>
                </a:solidFill>
              </a:rPr>
              <a:t>Edit.cshtml </a:t>
            </a:r>
            <a:r>
              <a:rPr lang="fr-CA">
                <a:solidFill>
                  <a:srgbClr val="81ADB6"/>
                </a:solidFill>
              </a:rPr>
              <a:t>effectives.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E1539E-F9BE-4702-B17D-77C46D892BBD}"/>
              </a:ext>
            </a:extLst>
          </p:cNvPr>
          <p:cNvSpPr txBox="1"/>
          <p:nvPr/>
        </p:nvSpPr>
        <p:spPr>
          <a:xfrm>
            <a:off x="6528426" y="1902184"/>
            <a:ext cx="5456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D’abord, assurez-vous que le 2</a:t>
            </a:r>
            <a:r>
              <a:rPr lang="fr-CA" baseline="30000">
                <a:solidFill>
                  <a:srgbClr val="81ADB6"/>
                </a:solidFill>
              </a:rPr>
              <a:t>e</a:t>
            </a:r>
            <a:r>
              <a:rPr lang="fr-CA">
                <a:solidFill>
                  <a:srgbClr val="81ADB6"/>
                </a:solidFill>
              </a:rPr>
              <a:t> </a:t>
            </a:r>
            <a:r>
              <a:rPr lang="fr-CA" b="1">
                <a:solidFill>
                  <a:srgbClr val="81ADB6"/>
                </a:solidFill>
              </a:rPr>
              <a:t>paramètre</a:t>
            </a:r>
            <a:r>
              <a:rPr lang="fr-CA">
                <a:solidFill>
                  <a:srgbClr val="81ADB6"/>
                </a:solidFill>
              </a:rPr>
              <a:t> est du type de votre </a:t>
            </a:r>
            <a:r>
              <a:rPr lang="fr-CA" b="1">
                <a:solidFill>
                  <a:srgbClr val="81ADB6"/>
                </a:solidFill>
              </a:rPr>
              <a:t>modèle</a:t>
            </a:r>
            <a:r>
              <a:rPr lang="fr-CA">
                <a:solidFill>
                  <a:srgbClr val="81ADB6"/>
                </a:solidFill>
              </a:rPr>
              <a:t> qui a été édité.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Ensuite, récupérez l’</a:t>
            </a:r>
            <a:r>
              <a:rPr lang="fr-CA" b="1">
                <a:solidFill>
                  <a:srgbClr val="81ADB6"/>
                </a:solidFill>
              </a:rPr>
              <a:t>objet</a:t>
            </a:r>
            <a:r>
              <a:rPr lang="fr-CA">
                <a:solidFill>
                  <a:srgbClr val="81ADB6"/>
                </a:solidFill>
              </a:rPr>
              <a:t> avec le bon </a:t>
            </a:r>
            <a:r>
              <a:rPr lang="fr-CA" b="1">
                <a:solidFill>
                  <a:srgbClr val="81ADB6"/>
                </a:solidFill>
              </a:rPr>
              <a:t>id</a:t>
            </a:r>
            <a:r>
              <a:rPr lang="fr-CA">
                <a:solidFill>
                  <a:srgbClr val="81ADB6"/>
                </a:solidFill>
              </a:rPr>
              <a:t> dans votre </a:t>
            </a:r>
            <a:r>
              <a:rPr lang="fr-CA" b="1">
                <a:solidFill>
                  <a:srgbClr val="81ADB6"/>
                </a:solidFill>
              </a:rPr>
              <a:t>base de données</a:t>
            </a:r>
            <a:r>
              <a:rPr lang="fr-CA">
                <a:solidFill>
                  <a:srgbClr val="81ADB6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Enfin, </a:t>
            </a:r>
            <a:r>
              <a:rPr lang="fr-CA" b="1">
                <a:solidFill>
                  <a:srgbClr val="81ADB6"/>
                </a:solidFill>
              </a:rPr>
              <a:t>assignez</a:t>
            </a:r>
            <a:r>
              <a:rPr lang="fr-CA">
                <a:solidFill>
                  <a:srgbClr val="81ADB6"/>
                </a:solidFill>
              </a:rPr>
              <a:t>-lui (à l’objet de la base de données) les nouvelles valeurs contenues dans l’objet temporaire créé par la vue </a:t>
            </a:r>
            <a:r>
              <a:rPr lang="fr-CA" b="1">
                <a:solidFill>
                  <a:srgbClr val="81ADB6"/>
                </a:solidFill>
              </a:rPr>
              <a:t>Edit.cshtml</a:t>
            </a:r>
            <a:r>
              <a:rPr lang="fr-CA">
                <a:solidFill>
                  <a:srgbClr val="81ADB6"/>
                </a:solidFill>
              </a:rPr>
              <a:t>. L’objet temporaire (Ici, </a:t>
            </a:r>
            <a:r>
              <a:rPr lang="fr-CA" b="1" i="1">
                <a:solidFill>
                  <a:srgbClr val="81ADB6"/>
                </a:solidFill>
              </a:rPr>
              <a:t>inputBee</a:t>
            </a:r>
            <a:r>
              <a:rPr lang="fr-CA">
                <a:solidFill>
                  <a:srgbClr val="81ADB6"/>
                </a:solidFill>
              </a:rPr>
              <a:t>) cesse d’exister ensuite. Il a seulement servi de réceptacle pour les nouvelles valeurs.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Cette méthode sera abordée au prochain cours.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F4237E-E2F9-4B74-A15B-9C6CDB990E2C}"/>
              </a:ext>
            </a:extLst>
          </p:cNvPr>
          <p:cNvCxnSpPr>
            <a:cxnSpLocks/>
          </p:cNvCxnSpPr>
          <p:nvPr/>
        </p:nvCxnSpPr>
        <p:spPr>
          <a:xfrm flipH="1">
            <a:off x="4375370" y="2130828"/>
            <a:ext cx="2104677" cy="65896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E3D56C-F7B6-424C-8C49-F7BD6F448BDA}"/>
              </a:ext>
            </a:extLst>
          </p:cNvPr>
          <p:cNvCxnSpPr>
            <a:cxnSpLocks/>
          </p:cNvCxnSpPr>
          <p:nvPr/>
        </p:nvCxnSpPr>
        <p:spPr>
          <a:xfrm flipH="1">
            <a:off x="5724144" y="2920718"/>
            <a:ext cx="755903" cy="50828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278D9FA9-0C2F-4A15-9830-E740EB608C3D}"/>
              </a:ext>
            </a:extLst>
          </p:cNvPr>
          <p:cNvSpPr/>
          <p:nvPr/>
        </p:nvSpPr>
        <p:spPr>
          <a:xfrm rot="5400000">
            <a:off x="5353064" y="3154224"/>
            <a:ext cx="539331" cy="1714635"/>
          </a:xfrm>
          <a:prstGeom prst="downArrow">
            <a:avLst/>
          </a:prstGeom>
          <a:solidFill>
            <a:srgbClr val="81A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B2B9300-D8D5-406D-B9B6-1CBEEABCF954}"/>
              </a:ext>
            </a:extLst>
          </p:cNvPr>
          <p:cNvCxnSpPr>
            <a:cxnSpLocks/>
          </p:cNvCxnSpPr>
          <p:nvPr/>
        </p:nvCxnSpPr>
        <p:spPr>
          <a:xfrm flipH="1" flipV="1">
            <a:off x="3710622" y="4556760"/>
            <a:ext cx="2769425" cy="1099431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99131-D3BE-4184-8BD0-8EAD6E44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8EDC65-F4C2-4B33-9720-574AA145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Template « </a:t>
            </a:r>
            <a:r>
              <a:rPr lang="fr-CA" b="1"/>
              <a:t>Edit</a:t>
            </a:r>
            <a:r>
              <a:rPr lang="fr-CA"/>
              <a:t> »</a:t>
            </a:r>
          </a:p>
          <a:p>
            <a:pPr lvl="1"/>
            <a:r>
              <a:rPr lang="fr-CA"/>
              <a:t> Quelques précisions supplémentaires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3096D3-92BC-428B-8D00-F9DCFF115A3C}"/>
              </a:ext>
            </a:extLst>
          </p:cNvPr>
          <p:cNvSpPr txBox="1"/>
          <p:nvPr/>
        </p:nvSpPr>
        <p:spPr>
          <a:xfrm>
            <a:off x="838200" y="2493138"/>
            <a:ext cx="106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Assurez-vous que le </a:t>
            </a:r>
            <a:r>
              <a:rPr lang="fr-CA" b="1">
                <a:solidFill>
                  <a:srgbClr val="81ADB6"/>
                </a:solidFill>
              </a:rPr>
              <a:t>modèle</a:t>
            </a:r>
            <a:r>
              <a:rPr lang="fr-CA">
                <a:solidFill>
                  <a:srgbClr val="81ADB6"/>
                </a:solidFill>
              </a:rPr>
              <a:t> que vous utilisez (Dans cet exemple, c’était « </a:t>
            </a:r>
            <a:r>
              <a:rPr lang="fr-CA" b="1">
                <a:solidFill>
                  <a:srgbClr val="81ADB6"/>
                </a:solidFill>
              </a:rPr>
              <a:t>Bee</a:t>
            </a:r>
            <a:r>
              <a:rPr lang="fr-CA">
                <a:solidFill>
                  <a:srgbClr val="81ADB6"/>
                </a:solidFill>
              </a:rPr>
              <a:t> ») ne possède </a:t>
            </a:r>
            <a:r>
              <a:rPr lang="fr-CA" b="1">
                <a:solidFill>
                  <a:srgbClr val="81ADB6"/>
                </a:solidFill>
              </a:rPr>
              <a:t>aucun constructeur </a:t>
            </a:r>
            <a:r>
              <a:rPr lang="fr-CA">
                <a:solidFill>
                  <a:srgbClr val="81ADB6"/>
                </a:solidFill>
              </a:rPr>
              <a:t>ou sinon, possède </a:t>
            </a:r>
            <a:r>
              <a:rPr lang="fr-CA" b="1">
                <a:solidFill>
                  <a:srgbClr val="81ADB6"/>
                </a:solidFill>
              </a:rPr>
              <a:t>un constructeur vide</a:t>
            </a:r>
            <a:r>
              <a:rPr lang="fr-CA">
                <a:solidFill>
                  <a:srgbClr val="81ADB6"/>
                </a:solidFill>
              </a:rPr>
              <a:t>. Sinon, la vue </a:t>
            </a:r>
            <a:r>
              <a:rPr lang="fr-CA" b="1">
                <a:solidFill>
                  <a:srgbClr val="81ADB6"/>
                </a:solidFill>
              </a:rPr>
              <a:t>Edit.cshtml </a:t>
            </a:r>
            <a:r>
              <a:rPr lang="fr-CA">
                <a:solidFill>
                  <a:srgbClr val="81ADB6"/>
                </a:solidFill>
              </a:rPr>
              <a:t>ne fonctionnera pas.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D87673-699D-463D-A353-606CF8AB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04" y="3224917"/>
            <a:ext cx="2286319" cy="49536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B219066-730E-405C-8C64-B793A988A31A}"/>
              </a:ext>
            </a:extLst>
          </p:cNvPr>
          <p:cNvSpPr txBox="1"/>
          <p:nvPr/>
        </p:nvSpPr>
        <p:spPr>
          <a:xfrm>
            <a:off x="838200" y="3986401"/>
            <a:ext cx="1067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La vue </a:t>
            </a:r>
            <a:r>
              <a:rPr lang="fr-CA" b="1">
                <a:solidFill>
                  <a:srgbClr val="81ADB6"/>
                </a:solidFill>
              </a:rPr>
              <a:t>Edit.cshtml </a:t>
            </a:r>
            <a:r>
              <a:rPr lang="fr-CA">
                <a:solidFill>
                  <a:srgbClr val="81ADB6"/>
                </a:solidFill>
              </a:rPr>
              <a:t>générée permet, entre autre, de modifier l’</a:t>
            </a:r>
            <a:r>
              <a:rPr lang="fr-CA">
                <a:solidFill>
                  <a:srgbClr val="F75A3B"/>
                </a:solidFill>
              </a:rPr>
              <a:t>id</a:t>
            </a:r>
            <a:r>
              <a:rPr lang="fr-CA">
                <a:solidFill>
                  <a:srgbClr val="81ADB6"/>
                </a:solidFill>
              </a:rPr>
              <a:t> de notre objet. Ce n’est pas forcément souhaitable, mais rien ne vous empêche de faire quelques modifications manuelles dans la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pour ajouter ou retirer des éléments selon vos besoins ! (</a:t>
            </a:r>
            <a:r>
              <a:rPr lang="fr-CA" b="1">
                <a:solidFill>
                  <a:srgbClr val="81ADB6"/>
                </a:solidFill>
              </a:rPr>
              <a:t>Ex</a:t>
            </a:r>
            <a:r>
              <a:rPr lang="fr-CA">
                <a:solidFill>
                  <a:srgbClr val="81ADB6"/>
                </a:solidFill>
              </a:rPr>
              <a:t> : Retirer le champ qui permet de modifier l’</a:t>
            </a:r>
            <a:r>
              <a:rPr lang="fr-CA" b="1">
                <a:solidFill>
                  <a:srgbClr val="81ADB6"/>
                </a:solidFill>
              </a:rPr>
              <a:t>id</a:t>
            </a:r>
            <a:r>
              <a:rPr lang="fr-CA">
                <a:solidFill>
                  <a:srgbClr val="81ADB6"/>
                </a:solidFill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EFBC71-D6E1-4385-8F8F-98B5D831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38" y="5080627"/>
            <a:ext cx="6516009" cy="55252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1954536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Les </a:t>
            </a:r>
            <a:r>
              <a:rPr lang="fr-CA" b="1"/>
              <a:t>attributs de modèle </a:t>
            </a:r>
            <a:r>
              <a:rPr lang="fr-CA"/>
              <a:t>(ou « Annotations »)</a:t>
            </a:r>
          </a:p>
          <a:p>
            <a:pPr lvl="1"/>
            <a:r>
              <a:rPr lang="fr-CA"/>
              <a:t> Spécifient des </a:t>
            </a:r>
            <a:r>
              <a:rPr lang="fr-CA" b="1"/>
              <a:t>règles de validation </a:t>
            </a:r>
            <a:r>
              <a:rPr lang="fr-CA"/>
              <a:t>sur les propriétés du modèle.</a:t>
            </a:r>
          </a:p>
          <a:p>
            <a:pPr lvl="1"/>
            <a:r>
              <a:rPr lang="fr-CA"/>
              <a:t> À utiliser dans une classe du modèle</a:t>
            </a:r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 Il faut ajouter la </a:t>
            </a:r>
            <a:r>
              <a:rPr lang="fr-CA" b="1"/>
              <a:t>directive</a:t>
            </a:r>
            <a:r>
              <a:rPr lang="fr-CA"/>
              <a:t> </a:t>
            </a:r>
            <a:r>
              <a:rPr lang="fr-CA">
                <a:solidFill>
                  <a:schemeClr val="accent1">
                    <a:lumMod val="60000"/>
                    <a:lumOff val="40000"/>
                  </a:schemeClr>
                </a:solidFill>
              </a:rPr>
              <a:t>using</a:t>
            </a:r>
            <a:r>
              <a:rPr lang="fr-CA"/>
              <a:t> </a:t>
            </a:r>
            <a:r>
              <a:rPr lang="fr-CA">
                <a:solidFill>
                  <a:schemeClr val="bg1">
                    <a:lumMod val="65000"/>
                  </a:schemeClr>
                </a:solidFill>
              </a:rPr>
              <a:t>System.ComponentModel.DataAnnotations;</a:t>
            </a:r>
          </a:p>
          <a:p>
            <a:pPr lvl="1"/>
            <a:endParaRPr lang="fr-CA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fr-CA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CA"/>
              <a:t> La </a:t>
            </a:r>
            <a:r>
              <a:rPr lang="fr-CA" b="1"/>
              <a:t>syntaxe</a:t>
            </a:r>
            <a:r>
              <a:rPr lang="fr-CA"/>
              <a:t> des </a:t>
            </a:r>
            <a:r>
              <a:rPr lang="fr-CA" b="1"/>
              <a:t>annotations</a:t>
            </a:r>
            <a:r>
              <a:rPr lang="fr-CA"/>
              <a:t> est la suivante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D59643-D971-493D-8675-CD78E951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55" y="1943238"/>
            <a:ext cx="1192474" cy="46406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EFAF48-8D7A-403C-A61E-3F24A4CD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37" y="3140084"/>
            <a:ext cx="6630325" cy="36200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0A3954-7F27-4EE9-888D-9528E91C6CCB}"/>
              </a:ext>
            </a:extLst>
          </p:cNvPr>
          <p:cNvSpPr txBox="1"/>
          <p:nvPr/>
        </p:nvSpPr>
        <p:spPr>
          <a:xfrm>
            <a:off x="3036818" y="4234865"/>
            <a:ext cx="5668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CA" sz="2000" b="1">
                <a:solidFill>
                  <a:srgbClr val="81ADB6"/>
                </a:solidFill>
              </a:rPr>
              <a:t>Contrainte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b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CA" sz="2000" b="1">
                <a:solidFill>
                  <a:srgbClr val="81ADB6"/>
                </a:solidFill>
              </a:rPr>
              <a:t>Contrainte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CA" sz="2000" b="1">
                <a:solidFill>
                  <a:srgbClr val="81ADB6"/>
                </a:solidFill>
              </a:rPr>
              <a:t>Contrainte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algn="ctr"/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CA" sz="2000" b="1">
                <a:solidFill>
                  <a:srgbClr val="81ADB6"/>
                </a:solidFill>
              </a:rPr>
              <a:t>Contrainte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sz="2000">
                <a:solidFill>
                  <a:srgbClr val="F75A3B"/>
                </a:solidFill>
              </a:rPr>
              <a:t>paramètres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)]</a:t>
            </a:r>
            <a:b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CA" sz="2000" b="1">
                <a:solidFill>
                  <a:srgbClr val="81ADB6"/>
                </a:solidFill>
              </a:rPr>
              <a:t>Contrainte 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CA" sz="2000">
                <a:solidFill>
                  <a:srgbClr val="F75A3B"/>
                </a:solidFill>
              </a:rPr>
              <a:t>paramètres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fr-CA" sz="2000" b="1">
                <a:solidFill>
                  <a:srgbClr val="81ADB6"/>
                </a:solidFill>
              </a:rPr>
              <a:t>Contrainte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sz="2000">
                <a:solidFill>
                  <a:srgbClr val="F75A3B"/>
                </a:solidFill>
              </a:rPr>
              <a:t>paramètres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)]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A026B4-A0DA-4C87-BFC8-D5E76D570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419" y="4665781"/>
            <a:ext cx="2315073" cy="160505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5AE3BDC-FEFF-432F-B8FE-42F768A69A2F}"/>
              </a:ext>
            </a:extLst>
          </p:cNvPr>
          <p:cNvSpPr txBox="1"/>
          <p:nvPr/>
        </p:nvSpPr>
        <p:spPr>
          <a:xfrm>
            <a:off x="4010149" y="5558304"/>
            <a:ext cx="384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À placer au-dessus d’une </a:t>
            </a:r>
            <a:r>
              <a:rPr lang="fr-CA" b="1">
                <a:solidFill>
                  <a:srgbClr val="A785B8"/>
                </a:solidFill>
              </a:rPr>
              <a:t>propriété</a:t>
            </a:r>
            <a:r>
              <a:rPr lang="fr-CA">
                <a:solidFill>
                  <a:srgbClr val="A785B8"/>
                </a:solidFill>
              </a:rPr>
              <a:t> !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5E9D209-9DB1-4111-ABEC-570B27380CC7}"/>
              </a:ext>
            </a:extLst>
          </p:cNvPr>
          <p:cNvCxnSpPr>
            <a:cxnSpLocks/>
          </p:cNvCxnSpPr>
          <p:nvPr/>
        </p:nvCxnSpPr>
        <p:spPr>
          <a:xfrm flipV="1">
            <a:off x="7717536" y="5742970"/>
            <a:ext cx="2188464" cy="2654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6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Les </a:t>
            </a:r>
            <a:r>
              <a:rPr lang="fr-CA" b="1"/>
              <a:t>attributs de modèle </a:t>
            </a:r>
            <a:r>
              <a:rPr lang="fr-CA"/>
              <a:t>(ou « Annotations »)</a:t>
            </a:r>
          </a:p>
          <a:p>
            <a:pPr lvl="1"/>
            <a:r>
              <a:rPr lang="fr-CA"/>
              <a:t> À placer au-dessus de chaque propriété d’un modèle pour lui conférer des règles de validation.</a:t>
            </a: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6367C7-1D0D-4FC5-A4A3-D3A89273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7362"/>
            <a:ext cx="4601217" cy="307700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5E39B9-B2BF-4C34-A25A-F96287DDE6B1}"/>
              </a:ext>
            </a:extLst>
          </p:cNvPr>
          <p:cNvSpPr txBox="1"/>
          <p:nvPr/>
        </p:nvSpPr>
        <p:spPr>
          <a:xfrm>
            <a:off x="966902" y="2926554"/>
            <a:ext cx="4416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Propriété </a:t>
            </a:r>
            <a:r>
              <a:rPr lang="fr-CA" b="1">
                <a:solidFill>
                  <a:srgbClr val="81ADB6"/>
                </a:solidFill>
              </a:rPr>
              <a:t>obligatoire</a:t>
            </a:r>
            <a:r>
              <a:rPr lang="fr-CA">
                <a:solidFill>
                  <a:srgbClr val="A785B8"/>
                </a:solidFill>
              </a:rPr>
              <a:t> (non vide) dont la valeur </a:t>
            </a:r>
            <a:r>
              <a:rPr lang="fr-CA" b="1">
                <a:solidFill>
                  <a:srgbClr val="81ADB6"/>
                </a:solidFill>
              </a:rPr>
              <a:t>minimale</a:t>
            </a:r>
            <a:r>
              <a:rPr lang="fr-CA">
                <a:solidFill>
                  <a:srgbClr val="A785B8"/>
                </a:solidFill>
              </a:rPr>
              <a:t> est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Propriété </a:t>
            </a:r>
            <a:r>
              <a:rPr lang="fr-CA" b="1">
                <a:solidFill>
                  <a:srgbClr val="81ADB6"/>
                </a:solidFill>
              </a:rPr>
              <a:t>obligatoire</a:t>
            </a:r>
            <a:r>
              <a:rPr lang="fr-CA">
                <a:solidFill>
                  <a:srgbClr val="A785B8"/>
                </a:solidFill>
              </a:rPr>
              <a:t> dont la </a:t>
            </a:r>
            <a:r>
              <a:rPr lang="fr-CA" b="1">
                <a:solidFill>
                  <a:srgbClr val="81ADB6"/>
                </a:solidFill>
              </a:rPr>
              <a:t>longueur</a:t>
            </a:r>
            <a:r>
              <a:rPr lang="fr-CA">
                <a:solidFill>
                  <a:srgbClr val="A785B8"/>
                </a:solidFill>
              </a:rPr>
              <a:t> est au maximum 30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Ces </a:t>
            </a:r>
            <a:r>
              <a:rPr lang="fr-CA" b="1">
                <a:solidFill>
                  <a:srgbClr val="A785B8"/>
                </a:solidFill>
              </a:rPr>
              <a:t>annotations</a:t>
            </a:r>
            <a:r>
              <a:rPr lang="fr-CA">
                <a:solidFill>
                  <a:srgbClr val="A785B8"/>
                </a:solidFill>
              </a:rPr>
              <a:t> vont automatiquement ajouter de nouveaux attributs de validation aux inputs dans les </a:t>
            </a:r>
            <a:r>
              <a:rPr lang="fr-CA" b="1">
                <a:solidFill>
                  <a:srgbClr val="A785B8"/>
                </a:solidFill>
              </a:rPr>
              <a:t>vues </a:t>
            </a:r>
            <a:r>
              <a:rPr lang="fr-CA">
                <a:solidFill>
                  <a:srgbClr val="A785B8"/>
                </a:solidFill>
              </a:rPr>
              <a:t>! (</a:t>
            </a:r>
            <a:r>
              <a:rPr lang="fr-CA" i="1">
                <a:solidFill>
                  <a:srgbClr val="81ADB6"/>
                </a:solidFill>
              </a:rPr>
              <a:t>Create</a:t>
            </a:r>
            <a:r>
              <a:rPr lang="fr-CA">
                <a:solidFill>
                  <a:srgbClr val="A785B8"/>
                </a:solidFill>
              </a:rPr>
              <a:t> et </a:t>
            </a:r>
            <a:r>
              <a:rPr lang="fr-CA" i="1">
                <a:solidFill>
                  <a:srgbClr val="81ADB6"/>
                </a:solidFill>
              </a:rPr>
              <a:t>Edit</a:t>
            </a:r>
            <a:r>
              <a:rPr lang="fr-CA">
                <a:solidFill>
                  <a:srgbClr val="A785B8"/>
                </a:solidFill>
              </a:rPr>
              <a:t>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C8912F3-7435-41FF-AD2D-F83DC7C2E467}"/>
              </a:ext>
            </a:extLst>
          </p:cNvPr>
          <p:cNvCxnSpPr>
            <a:cxnSpLocks/>
          </p:cNvCxnSpPr>
          <p:nvPr/>
        </p:nvCxnSpPr>
        <p:spPr>
          <a:xfrm>
            <a:off x="5114544" y="3176016"/>
            <a:ext cx="1487424" cy="427194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E7D7679-4037-4FA1-BCA2-F2E44B47AE77}"/>
              </a:ext>
            </a:extLst>
          </p:cNvPr>
          <p:cNvCxnSpPr>
            <a:cxnSpLocks/>
          </p:cNvCxnSpPr>
          <p:nvPr/>
        </p:nvCxnSpPr>
        <p:spPr>
          <a:xfrm>
            <a:off x="5291328" y="4071864"/>
            <a:ext cx="1310640" cy="81822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7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Liste de quelques annotations :</a:t>
            </a:r>
          </a:p>
          <a:p>
            <a:pPr lvl="1">
              <a:spcBef>
                <a:spcPts val="900"/>
              </a:spcBef>
            </a:pPr>
            <a:r>
              <a:rPr lang="fr-CA" dirty="0"/>
              <a:t> [</a:t>
            </a:r>
            <a:r>
              <a:rPr lang="fr-CA" b="1" dirty="0" err="1">
                <a:solidFill>
                  <a:srgbClr val="81ADB6"/>
                </a:solidFill>
              </a:rPr>
              <a:t>MinLength</a:t>
            </a:r>
            <a:r>
              <a:rPr lang="fr-CA" dirty="0"/>
              <a:t>(</a:t>
            </a:r>
            <a:r>
              <a:rPr lang="fr-CA" dirty="0">
                <a:solidFill>
                  <a:srgbClr val="F75A3B"/>
                </a:solidFill>
              </a:rPr>
              <a:t>n</a:t>
            </a:r>
            <a:r>
              <a:rPr lang="fr-CA" dirty="0"/>
              <a:t>)] et [</a:t>
            </a:r>
            <a:r>
              <a:rPr lang="fr-CA" b="1" dirty="0" err="1">
                <a:solidFill>
                  <a:srgbClr val="81ADB6"/>
                </a:solidFill>
              </a:rPr>
              <a:t>MaxLength</a:t>
            </a:r>
            <a:r>
              <a:rPr lang="fr-CA" dirty="0"/>
              <a:t>(</a:t>
            </a:r>
            <a:r>
              <a:rPr lang="fr-CA" dirty="0">
                <a:solidFill>
                  <a:srgbClr val="F75A3B"/>
                </a:solidFill>
              </a:rPr>
              <a:t>n</a:t>
            </a:r>
            <a:r>
              <a:rPr lang="fr-CA" dirty="0"/>
              <a:t>)] : Spécifient une </a:t>
            </a:r>
            <a:r>
              <a:rPr lang="fr-CA" b="1" dirty="0"/>
              <a:t>longueur</a:t>
            </a:r>
            <a:r>
              <a:rPr lang="fr-CA" dirty="0"/>
              <a:t> minimale de </a:t>
            </a:r>
            <a:r>
              <a:rPr lang="fr-CA" dirty="0">
                <a:solidFill>
                  <a:srgbClr val="F75A3B"/>
                </a:solidFill>
              </a:rPr>
              <a:t>n</a:t>
            </a:r>
            <a:r>
              <a:rPr lang="fr-CA" dirty="0"/>
              <a:t> et / ou maximale pour une valeur.</a:t>
            </a:r>
          </a:p>
          <a:p>
            <a:pPr lvl="1">
              <a:spcBef>
                <a:spcPts val="900"/>
              </a:spcBef>
            </a:pPr>
            <a:r>
              <a:rPr lang="fr-CA" dirty="0"/>
              <a:t> [</a:t>
            </a:r>
            <a:r>
              <a:rPr lang="fr-CA" b="1" dirty="0">
                <a:solidFill>
                  <a:srgbClr val="81ADB6"/>
                </a:solidFill>
              </a:rPr>
              <a:t>Range</a:t>
            </a:r>
            <a:r>
              <a:rPr lang="fr-CA" dirty="0"/>
              <a:t>(</a:t>
            </a:r>
            <a:r>
              <a:rPr lang="fr-CA" dirty="0">
                <a:solidFill>
                  <a:srgbClr val="F75A3B"/>
                </a:solidFill>
              </a:rPr>
              <a:t>min</a:t>
            </a:r>
            <a:r>
              <a:rPr lang="fr-CA" dirty="0"/>
              <a:t>, </a:t>
            </a:r>
            <a:r>
              <a:rPr lang="fr-CA" dirty="0">
                <a:solidFill>
                  <a:srgbClr val="F75A3B"/>
                </a:solidFill>
              </a:rPr>
              <a:t>max</a:t>
            </a:r>
            <a:r>
              <a:rPr lang="fr-CA" dirty="0"/>
              <a:t>)] : Spécifie des </a:t>
            </a:r>
            <a:r>
              <a:rPr lang="fr-CA" b="1" dirty="0"/>
              <a:t>valeurs minimales </a:t>
            </a:r>
            <a:r>
              <a:rPr lang="fr-CA" dirty="0"/>
              <a:t>et </a:t>
            </a:r>
            <a:r>
              <a:rPr lang="fr-CA" b="1" dirty="0"/>
              <a:t>maximales</a:t>
            </a:r>
            <a:r>
              <a:rPr lang="fr-CA" dirty="0"/>
              <a:t> pour une donnée numérique.</a:t>
            </a:r>
          </a:p>
          <a:p>
            <a:pPr lvl="1">
              <a:spcBef>
                <a:spcPts val="900"/>
              </a:spcBef>
            </a:pPr>
            <a:r>
              <a:rPr lang="fr-CA" dirty="0"/>
              <a:t> [</a:t>
            </a:r>
            <a:r>
              <a:rPr lang="fr-CA" b="1" dirty="0" err="1">
                <a:solidFill>
                  <a:srgbClr val="81ADB6"/>
                </a:solidFill>
              </a:rPr>
              <a:t>Required</a:t>
            </a:r>
            <a:r>
              <a:rPr lang="fr-CA" dirty="0"/>
              <a:t>] : Une valeur doit obligatoirement être spécifiée.</a:t>
            </a:r>
          </a:p>
          <a:p>
            <a:pPr lvl="1">
              <a:spcBef>
                <a:spcPts val="900"/>
              </a:spcBef>
            </a:pPr>
            <a:r>
              <a:rPr lang="fr-CA" dirty="0"/>
              <a:t> [</a:t>
            </a:r>
            <a:r>
              <a:rPr lang="fr-CA" b="1" dirty="0">
                <a:solidFill>
                  <a:srgbClr val="81ADB6"/>
                </a:solidFill>
              </a:rPr>
              <a:t>Display</a:t>
            </a:r>
            <a:r>
              <a:rPr lang="fr-CA" dirty="0"/>
              <a:t>(Name="</a:t>
            </a:r>
            <a:r>
              <a:rPr lang="fr-CA" dirty="0">
                <a:solidFill>
                  <a:srgbClr val="F75A3B"/>
                </a:solidFill>
              </a:rPr>
              <a:t>...</a:t>
            </a:r>
            <a:r>
              <a:rPr lang="fr-CA" dirty="0"/>
              <a:t>")] : Modifie l’</a:t>
            </a:r>
            <a:r>
              <a:rPr lang="fr-CA" b="1" dirty="0"/>
              <a:t>étiquette</a:t>
            </a:r>
            <a:r>
              <a:rPr lang="fr-CA" dirty="0"/>
              <a:t> de la propriété. (Sinon, le nom de la propriété est utilisé comme étiquette)</a:t>
            </a:r>
          </a:p>
          <a:p>
            <a:pPr lvl="1">
              <a:spcBef>
                <a:spcPts val="900"/>
              </a:spcBef>
            </a:pPr>
            <a:r>
              <a:rPr lang="fr-CA" dirty="0"/>
              <a:t> [</a:t>
            </a:r>
            <a:r>
              <a:rPr lang="fr-CA" b="1" dirty="0" err="1">
                <a:solidFill>
                  <a:srgbClr val="81ADB6"/>
                </a:solidFill>
              </a:rPr>
              <a:t>DataType</a:t>
            </a:r>
            <a:r>
              <a:rPr lang="fr-CA" dirty="0"/>
              <a:t>(</a:t>
            </a:r>
            <a:r>
              <a:rPr lang="fr-CA" dirty="0" err="1"/>
              <a:t>DataType.</a:t>
            </a:r>
            <a:r>
              <a:rPr lang="fr-CA" dirty="0" err="1">
                <a:solidFill>
                  <a:srgbClr val="F75A3B"/>
                </a:solidFill>
              </a:rPr>
              <a:t>x</a:t>
            </a:r>
            <a:r>
              <a:rPr lang="fr-CA" dirty="0"/>
              <a:t>)] : Spécifie un </a:t>
            </a:r>
            <a:r>
              <a:rPr lang="fr-CA" b="1" dirty="0"/>
              <a:t>type de donnée </a:t>
            </a:r>
            <a:r>
              <a:rPr lang="fr-CA" dirty="0"/>
              <a:t>plus précis. (Ex : </a:t>
            </a:r>
            <a:r>
              <a:rPr lang="fr-CA" dirty="0" err="1">
                <a:solidFill>
                  <a:srgbClr val="F75A3B"/>
                </a:solidFill>
              </a:rPr>
              <a:t>Password</a:t>
            </a:r>
            <a:r>
              <a:rPr lang="fr-CA" dirty="0"/>
              <a:t>, </a:t>
            </a:r>
            <a:r>
              <a:rPr lang="fr-CA" dirty="0" err="1">
                <a:solidFill>
                  <a:srgbClr val="F75A3B"/>
                </a:solidFill>
              </a:rPr>
              <a:t>MultilineText</a:t>
            </a:r>
            <a:r>
              <a:rPr lang="fr-CA" dirty="0"/>
              <a:t>, </a:t>
            </a:r>
            <a:r>
              <a:rPr lang="fr-CA" dirty="0" err="1">
                <a:solidFill>
                  <a:srgbClr val="F75A3B"/>
                </a:solidFill>
              </a:rPr>
              <a:t>EmailAddress</a:t>
            </a:r>
            <a:r>
              <a:rPr lang="fr-CA" dirty="0"/>
              <a:t>, </a:t>
            </a:r>
            <a:r>
              <a:rPr lang="fr-CA" dirty="0" err="1">
                <a:solidFill>
                  <a:srgbClr val="F75A3B"/>
                </a:solidFill>
              </a:rPr>
              <a:t>ImageUrl</a:t>
            </a:r>
            <a:r>
              <a:rPr lang="fr-CA" dirty="0"/>
              <a:t>, </a:t>
            </a:r>
            <a:r>
              <a:rPr lang="fr-CA" dirty="0">
                <a:solidFill>
                  <a:srgbClr val="F75A3B"/>
                </a:solidFill>
              </a:rPr>
              <a:t>Currency</a:t>
            </a:r>
            <a:r>
              <a:rPr lang="fr-CA" dirty="0"/>
              <a:t>, etc.) Cela aura un impact sur le </a:t>
            </a:r>
            <a:r>
              <a:rPr lang="fr-CA" b="1" dirty="0"/>
              <a:t>type du champ</a:t>
            </a:r>
            <a:r>
              <a:rPr lang="fr-CA" dirty="0"/>
              <a:t> dans les </a:t>
            </a:r>
            <a:r>
              <a:rPr lang="fr-CA" b="1" dirty="0"/>
              <a:t>vues</a:t>
            </a:r>
            <a:r>
              <a:rPr lang="fr-CA" dirty="0"/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A1669F-A36D-49EA-9380-FF5DFE8937DA}"/>
              </a:ext>
            </a:extLst>
          </p:cNvPr>
          <p:cNvSpPr txBox="1"/>
          <p:nvPr/>
        </p:nvSpPr>
        <p:spPr>
          <a:xfrm>
            <a:off x="28005" y="6023074"/>
            <a:ext cx="6067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A785B8"/>
                </a:solidFill>
              </a:rPr>
              <a:t>Tous les </a:t>
            </a:r>
            <a:r>
              <a:rPr lang="fr-CA" sz="1400" b="1" dirty="0" err="1">
                <a:solidFill>
                  <a:srgbClr val="A785B8"/>
                </a:solidFill>
              </a:rPr>
              <a:t>DataTypes</a:t>
            </a:r>
            <a:r>
              <a:rPr lang="fr-CA" sz="1400">
                <a:solidFill>
                  <a:srgbClr val="A785B8"/>
                </a:solidFill>
              </a:rPr>
              <a:t> disponibles ici : </a:t>
            </a:r>
            <a:r>
              <a:rPr lang="fr-CA" sz="1400">
                <a:solidFill>
                  <a:srgbClr val="A785B8"/>
                </a:solidFill>
                <a:hlinkClick r:id="rId2"/>
              </a:rPr>
              <a:t>Documentation Microsoft</a:t>
            </a:r>
            <a:endParaRPr lang="fr-CA" sz="1400">
              <a:solidFill>
                <a:srgbClr val="A785B8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74860A-95D0-4863-ADE8-6AC3E70D5921}"/>
              </a:ext>
            </a:extLst>
          </p:cNvPr>
          <p:cNvSpPr txBox="1"/>
          <p:nvPr/>
        </p:nvSpPr>
        <p:spPr>
          <a:xfrm>
            <a:off x="28005" y="5792242"/>
            <a:ext cx="7182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A785B8"/>
                </a:solidFill>
              </a:rPr>
              <a:t>Toutes les </a:t>
            </a:r>
            <a:r>
              <a:rPr lang="fr-CA" sz="1400" b="1" dirty="0">
                <a:solidFill>
                  <a:srgbClr val="A785B8"/>
                </a:solidFill>
              </a:rPr>
              <a:t>annotations</a:t>
            </a:r>
            <a:r>
              <a:rPr lang="fr-CA" sz="1400" dirty="0">
                <a:solidFill>
                  <a:srgbClr val="A785B8"/>
                </a:solidFill>
              </a:rPr>
              <a:t> disponibles ici : </a:t>
            </a:r>
            <a:r>
              <a:rPr lang="fr-CA" sz="1400" dirty="0">
                <a:hlinkClick r:id="rId3"/>
              </a:rPr>
              <a:t>Documentation Microsoft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54718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Exemple d’une classe avec des annotations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5C92C1-CD35-448C-AABA-01BFEF4F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66" y="1835465"/>
            <a:ext cx="3825099" cy="377971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81F60C8-A485-44B3-A42E-209D16C11B15}"/>
              </a:ext>
            </a:extLst>
          </p:cNvPr>
          <p:cNvSpPr txBox="1"/>
          <p:nvPr/>
        </p:nvSpPr>
        <p:spPr>
          <a:xfrm>
            <a:off x="112775" y="2206645"/>
            <a:ext cx="68122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Propriété </a:t>
            </a:r>
            <a:r>
              <a:rPr lang="fr-CA" b="1">
                <a:solidFill>
                  <a:srgbClr val="81ADB6"/>
                </a:solidFill>
              </a:rPr>
              <a:t>obligatoire</a:t>
            </a:r>
            <a:r>
              <a:rPr lang="fr-CA">
                <a:solidFill>
                  <a:srgbClr val="A785B8"/>
                </a:solidFill>
              </a:rPr>
              <a:t> (non vide) dont la valeur </a:t>
            </a:r>
            <a:r>
              <a:rPr lang="fr-CA" b="1">
                <a:solidFill>
                  <a:srgbClr val="81ADB6"/>
                </a:solidFill>
              </a:rPr>
              <a:t>minimale</a:t>
            </a:r>
            <a:r>
              <a:rPr lang="fr-CA">
                <a:solidFill>
                  <a:srgbClr val="A785B8"/>
                </a:solidFill>
              </a:rPr>
              <a:t> est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Propriété </a:t>
            </a:r>
            <a:r>
              <a:rPr lang="fr-CA" b="1">
                <a:solidFill>
                  <a:srgbClr val="81ADB6"/>
                </a:solidFill>
              </a:rPr>
              <a:t>obligatoire</a:t>
            </a:r>
            <a:r>
              <a:rPr lang="fr-CA">
                <a:solidFill>
                  <a:srgbClr val="A785B8"/>
                </a:solidFill>
              </a:rPr>
              <a:t> dont la </a:t>
            </a:r>
            <a:r>
              <a:rPr lang="fr-CA" b="1">
                <a:solidFill>
                  <a:srgbClr val="81ADB6"/>
                </a:solidFill>
              </a:rPr>
              <a:t>longueur</a:t>
            </a:r>
            <a:r>
              <a:rPr lang="fr-CA">
                <a:solidFill>
                  <a:srgbClr val="A785B8"/>
                </a:solidFill>
              </a:rPr>
              <a:t> est au maximum 30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L’</a:t>
            </a:r>
            <a:r>
              <a:rPr lang="fr-CA" b="1">
                <a:solidFill>
                  <a:srgbClr val="81ADB6"/>
                </a:solidFill>
              </a:rPr>
              <a:t>étiquette</a:t>
            </a:r>
            <a:r>
              <a:rPr lang="fr-CA">
                <a:solidFill>
                  <a:srgbClr val="A785B8"/>
                </a:solidFill>
              </a:rPr>
              <a:t> sera « Abeille en vacances ».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La </a:t>
            </a:r>
            <a:r>
              <a:rPr lang="fr-CA" b="1">
                <a:solidFill>
                  <a:srgbClr val="81ADB6"/>
                </a:solidFill>
              </a:rPr>
              <a:t>taille maximale </a:t>
            </a:r>
            <a:r>
              <a:rPr lang="fr-CA">
                <a:solidFill>
                  <a:srgbClr val="A785B8"/>
                </a:solidFill>
              </a:rPr>
              <a:t>sera 300 caractères et le </a:t>
            </a:r>
            <a:r>
              <a:rPr lang="fr-CA" b="1">
                <a:solidFill>
                  <a:srgbClr val="81ADB6"/>
                </a:solidFill>
              </a:rPr>
              <a:t>type de donnée </a:t>
            </a:r>
            <a:r>
              <a:rPr lang="fr-CA">
                <a:solidFill>
                  <a:srgbClr val="A785B8"/>
                </a:solidFill>
              </a:rPr>
              <a:t>est un texte multi-lignes.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EED1679-63AE-44CB-A2BE-68E19BED9D33}"/>
              </a:ext>
            </a:extLst>
          </p:cNvPr>
          <p:cNvCxnSpPr>
            <a:cxnSpLocks/>
          </p:cNvCxnSpPr>
          <p:nvPr/>
        </p:nvCxnSpPr>
        <p:spPr>
          <a:xfrm>
            <a:off x="6369193" y="2426208"/>
            <a:ext cx="1055735" cy="7315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51DBD5-C22E-4441-99FD-929F097245BD}"/>
              </a:ext>
            </a:extLst>
          </p:cNvPr>
          <p:cNvCxnSpPr>
            <a:cxnSpLocks/>
          </p:cNvCxnSpPr>
          <p:nvPr/>
        </p:nvCxnSpPr>
        <p:spPr>
          <a:xfrm>
            <a:off x="6096000" y="3212592"/>
            <a:ext cx="1384917" cy="21031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5D4C72-4A96-4848-A6CE-E973C801D47E}"/>
              </a:ext>
            </a:extLst>
          </p:cNvPr>
          <p:cNvCxnSpPr>
            <a:cxnSpLocks/>
          </p:cNvCxnSpPr>
          <p:nvPr/>
        </p:nvCxnSpPr>
        <p:spPr>
          <a:xfrm>
            <a:off x="4730496" y="4023360"/>
            <a:ext cx="2694431" cy="219456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59B8BF4-4A5B-4F06-A065-401D65DFEDE1}"/>
              </a:ext>
            </a:extLst>
          </p:cNvPr>
          <p:cNvCxnSpPr>
            <a:cxnSpLocks/>
          </p:cNvCxnSpPr>
          <p:nvPr/>
        </p:nvCxnSpPr>
        <p:spPr>
          <a:xfrm>
            <a:off x="6788458" y="4992624"/>
            <a:ext cx="664463" cy="48768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5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9457"/>
            <a:ext cx="10515600" cy="5147506"/>
          </a:xfrm>
        </p:spPr>
        <p:txBody>
          <a:bodyPr/>
          <a:lstStyle/>
          <a:p>
            <a:r>
              <a:rPr lang="fr-CA"/>
              <a:t> Messages d’erreur</a:t>
            </a:r>
          </a:p>
          <a:p>
            <a:pPr lvl="1"/>
            <a:r>
              <a:rPr lang="fr-CA"/>
              <a:t> Dans la vue </a:t>
            </a:r>
            <a:r>
              <a:rPr lang="fr-CA" b="1"/>
              <a:t>Edit.cshtml </a:t>
            </a:r>
            <a:r>
              <a:rPr lang="fr-CA"/>
              <a:t>générée par les </a:t>
            </a:r>
            <a:r>
              <a:rPr lang="fr-CA" b="1"/>
              <a:t>assistants</a:t>
            </a:r>
            <a:r>
              <a:rPr lang="fr-CA"/>
              <a:t>, on remarque un élément </a:t>
            </a:r>
            <a:r>
              <a:rPr lang="fr-CA" b="1"/>
              <a:t>&lt;span&gt;</a:t>
            </a:r>
            <a:r>
              <a:rPr lang="fr-CA"/>
              <a:t> qui servira à afficher les messages d’erreur si des règles de validité fixée par nos annotations sont enfreintes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90B034-5415-4EF7-BA7A-15CDA5B5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2666522"/>
            <a:ext cx="7602011" cy="139084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8213AF5-BF74-4531-92E9-9073646BBBD1}"/>
              </a:ext>
            </a:extLst>
          </p:cNvPr>
          <p:cNvCxnSpPr>
            <a:cxnSpLocks/>
          </p:cNvCxnSpPr>
          <p:nvPr/>
        </p:nvCxnSpPr>
        <p:spPr>
          <a:xfrm>
            <a:off x="1133856" y="3670266"/>
            <a:ext cx="1675505" cy="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FB646C73-B17A-498D-B894-1EA3459B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28" y="4841884"/>
            <a:ext cx="5948348" cy="986659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26892F-0B3A-4FD3-A3B2-AAFF2175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48" y="4845651"/>
            <a:ext cx="2694114" cy="982892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FA47C05-457C-4541-9253-173B3F8ED0B7}"/>
              </a:ext>
            </a:extLst>
          </p:cNvPr>
          <p:cNvCxnSpPr>
            <a:cxnSpLocks/>
          </p:cNvCxnSpPr>
          <p:nvPr/>
        </p:nvCxnSpPr>
        <p:spPr>
          <a:xfrm>
            <a:off x="579120" y="5669754"/>
            <a:ext cx="767201" cy="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23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Messages d’erreur</a:t>
            </a:r>
          </a:p>
          <a:p>
            <a:pPr lvl="1"/>
            <a:r>
              <a:rPr lang="fr-CA"/>
              <a:t> On peut spécifier nos propres </a:t>
            </a:r>
            <a:r>
              <a:rPr lang="fr-CA" b="1"/>
              <a:t>messages d’erreurs</a:t>
            </a:r>
            <a:r>
              <a:rPr lang="fr-CA"/>
              <a:t> grâce aux </a:t>
            </a:r>
            <a:r>
              <a:rPr lang="fr-CA" b="1"/>
              <a:t>annotations</a:t>
            </a:r>
            <a:r>
              <a:rPr lang="fr-CA"/>
              <a:t> !</a:t>
            </a:r>
          </a:p>
          <a:p>
            <a:pPr lvl="1"/>
            <a:r>
              <a:rPr lang="fr-CA"/>
              <a:t> Syntaxe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5E8180-2A72-4B17-8BD9-8964AB4A6734}"/>
              </a:ext>
            </a:extLst>
          </p:cNvPr>
          <p:cNvSpPr txBox="1"/>
          <p:nvPr/>
        </p:nvSpPr>
        <p:spPr>
          <a:xfrm>
            <a:off x="2933186" y="2231003"/>
            <a:ext cx="566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CA" sz="2000" b="1">
                <a:solidFill>
                  <a:srgbClr val="81ADB6"/>
                </a:solidFill>
              </a:rPr>
              <a:t>Contrainte </a:t>
            </a:r>
            <a:r>
              <a:rPr lang="fr-CA" sz="2000">
                <a:solidFill>
                  <a:schemeClr val="bg1">
                    <a:lumMod val="50000"/>
                  </a:schemeClr>
                </a:solidFill>
              </a:rPr>
              <a:t>(ErrorMessage = </a:t>
            </a:r>
            <a:r>
              <a:rPr lang="fr-CA" sz="2000">
                <a:solidFill>
                  <a:srgbClr val="F75A3B"/>
                </a:solidFill>
              </a:rPr>
              <a:t>"..."</a:t>
            </a:r>
            <a:r>
              <a:rPr lang="fr-CA" sz="200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  <a:p>
            <a:pPr algn="ctr"/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fr-CA" sz="2000" b="1">
                <a:solidFill>
                  <a:srgbClr val="81ADB6"/>
                </a:solidFill>
              </a:rPr>
              <a:t>Contrainte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fr-CA" sz="2000">
                <a:solidFill>
                  <a:srgbClr val="F75A3B"/>
                </a:solidFill>
              </a:rPr>
              <a:t>paramètres</a:t>
            </a:r>
            <a:r>
              <a:rPr lang="fr-CA" sz="2000">
                <a:solidFill>
                  <a:schemeClr val="bg1">
                    <a:lumMod val="50000"/>
                  </a:schemeClr>
                </a:solidFill>
              </a:rPr>
              <a:t>, ErrorMessage = </a:t>
            </a:r>
            <a:r>
              <a:rPr lang="fr-CA" sz="2000">
                <a:solidFill>
                  <a:srgbClr val="F75A3B"/>
                </a:solidFill>
              </a:rPr>
              <a:t>"..."</a:t>
            </a:r>
            <a:r>
              <a:rPr lang="fr-CA" sz="2000">
                <a:solidFill>
                  <a:schemeClr val="tx1">
                    <a:lumMod val="50000"/>
                    <a:lumOff val="50000"/>
                  </a:schemeClr>
                </a:solidFill>
              </a:rPr>
              <a:t>)]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D44C7E-2563-4B6E-9729-DBA854C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51" y="3429000"/>
            <a:ext cx="6179949" cy="205998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55079D-E4E1-463F-B4A6-78B8E33C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00" y="4465558"/>
            <a:ext cx="2884317" cy="7623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181DB8-14B2-4658-A14B-C8F52D2DC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9" y="3429000"/>
            <a:ext cx="2666427" cy="71175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CCD221-47A5-472B-9532-25DAD4D81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043" y="3429000"/>
            <a:ext cx="2884317" cy="7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4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Messages d’erreur</a:t>
            </a:r>
          </a:p>
          <a:p>
            <a:pPr lvl="1"/>
            <a:r>
              <a:rPr lang="fr-CA"/>
              <a:t> On remarque également un élément &lt;div&gt; présent au début du formulaire dans la vue </a:t>
            </a:r>
            <a:r>
              <a:rPr lang="fr-CA" b="1"/>
              <a:t>Edit.cshtml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Cet élément permet d’afficher un </a:t>
            </a:r>
            <a:r>
              <a:rPr lang="fr-CA" b="1"/>
              <a:t>récapitulatif des messages d’erreurs </a:t>
            </a:r>
            <a:r>
              <a:rPr lang="fr-CA"/>
              <a:t>pour la validation du formulaire.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6788B8-932A-43C3-BF7E-CB8B2DE5F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37" y="2343742"/>
            <a:ext cx="7114628" cy="48436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2AF0FC-11F8-445F-A305-C0567511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35" y="3603210"/>
            <a:ext cx="3893728" cy="2510735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DCE0A741-1D81-49EA-A65E-B07365639EF8}"/>
              </a:ext>
            </a:extLst>
          </p:cNvPr>
          <p:cNvSpPr/>
          <p:nvPr/>
        </p:nvSpPr>
        <p:spPr>
          <a:xfrm rot="16200000">
            <a:off x="7438735" y="4246077"/>
            <a:ext cx="399105" cy="451103"/>
          </a:xfrm>
          <a:prstGeom prst="downArrow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CAB61C-85AA-4349-A050-4CDFD8EA4E51}"/>
              </a:ext>
            </a:extLst>
          </p:cNvPr>
          <p:cNvSpPr txBox="1"/>
          <p:nvPr/>
        </p:nvSpPr>
        <p:spPr>
          <a:xfrm>
            <a:off x="222503" y="4272075"/>
            <a:ext cx="62331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Valeurs possibles pour l’attribut </a:t>
            </a:r>
            <a:r>
              <a:rPr lang="fr-CA" b="1">
                <a:solidFill>
                  <a:srgbClr val="F75A3B"/>
                </a:solidFill>
              </a:rPr>
              <a:t>asp-validation-summary</a:t>
            </a:r>
            <a:r>
              <a:rPr lang="fr-CA">
                <a:solidFill>
                  <a:srgbClr val="A785B8"/>
                </a:solidFill>
              </a:rPr>
              <a:t>  :</a:t>
            </a:r>
          </a:p>
          <a:p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 </a:t>
            </a:r>
            <a:r>
              <a:rPr lang="fr-CA">
                <a:solidFill>
                  <a:srgbClr val="F75A3B"/>
                </a:solidFill>
              </a:rPr>
              <a:t>"All" </a:t>
            </a:r>
            <a:r>
              <a:rPr lang="fr-CA">
                <a:solidFill>
                  <a:srgbClr val="A785B8"/>
                </a:solidFill>
              </a:rPr>
              <a:t>: Affiche tous les messages d’erreurs.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 </a:t>
            </a:r>
            <a:r>
              <a:rPr lang="fr-CA">
                <a:solidFill>
                  <a:srgbClr val="F75A3B"/>
                </a:solidFill>
              </a:rPr>
              <a:t>"ModelOnly"</a:t>
            </a:r>
            <a:r>
              <a:rPr lang="fr-CA">
                <a:solidFill>
                  <a:srgbClr val="A785B8"/>
                </a:solidFill>
              </a:rPr>
              <a:t> : Affiche seulement les messages globaux.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 </a:t>
            </a:r>
            <a:r>
              <a:rPr lang="fr-CA">
                <a:solidFill>
                  <a:srgbClr val="F75A3B"/>
                </a:solidFill>
              </a:rPr>
              <a:t>"None" </a:t>
            </a:r>
            <a:r>
              <a:rPr lang="fr-CA">
                <a:solidFill>
                  <a:srgbClr val="A785B8"/>
                </a:solidFill>
              </a:rPr>
              <a:t>: N’affiche aucun message.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A78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70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Validation </a:t>
            </a:r>
            <a:r>
              <a:rPr lang="fr-CA" b="1">
                <a:solidFill>
                  <a:srgbClr val="81ADB6"/>
                </a:solidFill>
              </a:rPr>
              <a:t>côté serveur</a:t>
            </a:r>
          </a:p>
          <a:p>
            <a:pPr lvl="1"/>
            <a:r>
              <a:rPr lang="fr-CA"/>
              <a:t> Les annotations génèrent des champs qui font une </a:t>
            </a:r>
            <a:r>
              <a:rPr lang="fr-CA" b="1"/>
              <a:t>validation du </a:t>
            </a:r>
            <a:r>
              <a:rPr lang="fr-CA" b="1">
                <a:solidFill>
                  <a:srgbClr val="81ADB6"/>
                </a:solidFill>
              </a:rPr>
              <a:t>côté client </a:t>
            </a:r>
            <a:r>
              <a:rPr lang="fr-CA"/>
              <a:t>(Navigateur de l’utilisateur) </a:t>
            </a:r>
          </a:p>
          <a:p>
            <a:pPr lvl="2"/>
            <a:r>
              <a:rPr lang="fr-CA"/>
              <a:t>C’est bien, mais ce n’est pas suffisant !</a:t>
            </a:r>
          </a:p>
          <a:p>
            <a:pPr lvl="1"/>
            <a:r>
              <a:rPr lang="fr-CA"/>
              <a:t> Les </a:t>
            </a:r>
            <a:r>
              <a:rPr lang="fr-CA" b="1"/>
              <a:t>annotations</a:t>
            </a:r>
            <a:r>
              <a:rPr lang="fr-CA"/>
              <a:t> permettent également de faire de la validation du </a:t>
            </a:r>
            <a:r>
              <a:rPr lang="fr-CA" b="1">
                <a:solidFill>
                  <a:srgbClr val="81ADB6"/>
                </a:solidFill>
              </a:rPr>
              <a:t>côté serveur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FEA136-84CA-421A-8009-A4B6859A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75" y="3246521"/>
            <a:ext cx="3656645" cy="2930442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2244E2-AF59-4D6E-BFA1-D54E3908C196}"/>
              </a:ext>
            </a:extLst>
          </p:cNvPr>
          <p:cNvSpPr txBox="1"/>
          <p:nvPr/>
        </p:nvSpPr>
        <p:spPr>
          <a:xfrm>
            <a:off x="377952" y="3581774"/>
            <a:ext cx="7577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A785B8"/>
                </a:solidFill>
              </a:rPr>
              <a:t>On peut ajouter un bloc if dans l’action </a:t>
            </a:r>
            <a:r>
              <a:rPr lang="fr-CA" sz="2000" b="1" i="1">
                <a:solidFill>
                  <a:srgbClr val="A785B8"/>
                </a:solidFill>
              </a:rPr>
              <a:t>Edit</a:t>
            </a:r>
            <a:r>
              <a:rPr lang="fr-CA" sz="2000">
                <a:solidFill>
                  <a:srgbClr val="A785B8"/>
                </a:solidFill>
              </a:rPr>
              <a:t> pour vérifier la condition </a:t>
            </a:r>
            <a:r>
              <a:rPr lang="fr-CA" sz="2000" b="1">
                <a:solidFill>
                  <a:srgbClr val="F75A3B"/>
                </a:solidFill>
              </a:rPr>
              <a:t>!</a:t>
            </a:r>
            <a:r>
              <a:rPr lang="fr-CA" sz="2000">
                <a:solidFill>
                  <a:srgbClr val="81ADB6"/>
                </a:solidFill>
              </a:rPr>
              <a:t>ModelState.IsValid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sz="2000">
              <a:solidFill>
                <a:srgbClr val="A785B8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A785B8"/>
                </a:solidFill>
              </a:rPr>
              <a:t>Cette condition sera vraie si le modèle reçu en paramètre n’est pas </a:t>
            </a:r>
            <a:r>
              <a:rPr lang="fr-CA" sz="2000" b="1">
                <a:solidFill>
                  <a:srgbClr val="A785B8"/>
                </a:solidFill>
              </a:rPr>
              <a:t>valide</a:t>
            </a:r>
            <a:r>
              <a:rPr lang="fr-CA" sz="2000">
                <a:solidFill>
                  <a:srgbClr val="A785B8"/>
                </a:solidFill>
              </a:rPr>
              <a:t>. (Car on a mis un </a:t>
            </a:r>
            <a:r>
              <a:rPr lang="fr-CA" sz="2000" b="1">
                <a:solidFill>
                  <a:srgbClr val="F75A3B"/>
                </a:solidFill>
              </a:rPr>
              <a:t>!</a:t>
            </a:r>
            <a:r>
              <a:rPr lang="fr-CA" sz="2000">
                <a:solidFill>
                  <a:srgbClr val="F75A3B"/>
                </a:solidFill>
              </a:rPr>
              <a:t> </a:t>
            </a:r>
            <a:r>
              <a:rPr lang="fr-CA" sz="2000">
                <a:solidFill>
                  <a:srgbClr val="A785B8"/>
                </a:solidFill>
              </a:rPr>
              <a:t>au début de la condition)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A785B8"/>
                </a:solidFill>
              </a:rPr>
              <a:t>Si jamais le modèle n’est pas </a:t>
            </a:r>
            <a:r>
              <a:rPr lang="fr-CA" sz="2000" b="1">
                <a:solidFill>
                  <a:srgbClr val="A785B8"/>
                </a:solidFill>
              </a:rPr>
              <a:t>valide</a:t>
            </a:r>
            <a:r>
              <a:rPr lang="fr-CA" sz="2000">
                <a:solidFill>
                  <a:srgbClr val="A785B8"/>
                </a:solidFill>
              </a:rPr>
              <a:t>, on ne modifiera pas notre objet dans la base de données, alors on retourne à la page </a:t>
            </a:r>
            <a:r>
              <a:rPr lang="fr-CA" sz="2000" b="1">
                <a:solidFill>
                  <a:srgbClr val="81ADB6"/>
                </a:solidFill>
              </a:rPr>
              <a:t>Index</a:t>
            </a:r>
            <a:r>
              <a:rPr lang="fr-CA" sz="2000">
                <a:solidFill>
                  <a:srgbClr val="A785B8"/>
                </a:solidFill>
              </a:rPr>
              <a:t>.</a:t>
            </a:r>
          </a:p>
          <a:p>
            <a:endParaRPr lang="fr-CA" sz="2000">
              <a:solidFill>
                <a:srgbClr val="A785B8"/>
              </a:solidFill>
            </a:endParaRP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F1312B28-62D8-4BC3-831B-ED69F99E0C06}"/>
              </a:ext>
            </a:extLst>
          </p:cNvPr>
          <p:cNvSpPr/>
          <p:nvPr/>
        </p:nvSpPr>
        <p:spPr>
          <a:xfrm rot="16200000">
            <a:off x="8115390" y="3922989"/>
            <a:ext cx="399105" cy="451103"/>
          </a:xfrm>
          <a:prstGeom prst="downArrow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940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Tag Helpers </a:t>
            </a:r>
          </a:p>
          <a:p>
            <a:pPr lvl="1"/>
            <a:r>
              <a:rPr lang="fr-CA" b="1"/>
              <a:t> </a:t>
            </a:r>
            <a:r>
              <a:rPr lang="fr-CA"/>
              <a:t>Les Tag Helpers doivent être utilisés dans les vues </a:t>
            </a:r>
            <a:r>
              <a:rPr lang="fr-CA" b="1"/>
              <a:t>Razor</a:t>
            </a:r>
            <a:r>
              <a:rPr lang="fr-CA"/>
              <a:t> (.cshtml)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AFD5F7-ED1D-4AE3-85EF-AF8CC559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75" y="2402976"/>
            <a:ext cx="5979789" cy="1918311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5249A48-60BC-4CF8-AA05-C2C93221BA0D}"/>
              </a:ext>
            </a:extLst>
          </p:cNvPr>
          <p:cNvSpPr txBox="1"/>
          <p:nvPr/>
        </p:nvSpPr>
        <p:spPr>
          <a:xfrm>
            <a:off x="6817989" y="2402976"/>
            <a:ext cx="498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Il faut ajouter l’instruction </a:t>
            </a:r>
            <a:r>
              <a:rPr lang="fr-CA" b="1">
                <a:highlight>
                  <a:srgbClr val="FFFF00"/>
                </a:highlight>
              </a:rPr>
              <a:t>@addTagHelper</a:t>
            </a:r>
            <a:r>
              <a:rPr lang="fr-CA" b="1"/>
              <a:t> </a:t>
            </a:r>
            <a:r>
              <a:rPr lang="fr-CA" b="1">
                <a:solidFill>
                  <a:schemeClr val="accent2">
                    <a:lumMod val="75000"/>
                  </a:schemeClr>
                </a:solidFill>
              </a:rPr>
              <a:t>*, Microsoft.AspNetCore.Mvc.TagHelpers</a:t>
            </a:r>
            <a:r>
              <a:rPr lang="fr-CA">
                <a:solidFill>
                  <a:srgbClr val="7F7FBB"/>
                </a:solidFill>
              </a:rPr>
              <a:t>. Sinon, ça ne marchera pas 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7F7FBB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Deux exemples de </a:t>
            </a:r>
            <a:r>
              <a:rPr lang="fr-CA" b="1">
                <a:solidFill>
                  <a:srgbClr val="7F7FBB"/>
                </a:solidFill>
              </a:rPr>
              <a:t>Tag Helpers </a:t>
            </a:r>
            <a:r>
              <a:rPr lang="fr-CA">
                <a:solidFill>
                  <a:srgbClr val="7F7FBB"/>
                </a:solidFill>
              </a:rPr>
              <a:t>insérés dans notre vue Razor.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C4E1B72-D1CB-40E8-8D20-C47B6A5D4369}"/>
              </a:ext>
            </a:extLst>
          </p:cNvPr>
          <p:cNvCxnSpPr>
            <a:cxnSpLocks/>
          </p:cNvCxnSpPr>
          <p:nvPr/>
        </p:nvCxnSpPr>
        <p:spPr>
          <a:xfrm flipH="1">
            <a:off x="4797552" y="3712651"/>
            <a:ext cx="1959478" cy="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AF55154-6A30-4CBF-B505-48F2000768FF}"/>
              </a:ext>
            </a:extLst>
          </p:cNvPr>
          <p:cNvCxnSpPr>
            <a:cxnSpLocks/>
          </p:cNvCxnSpPr>
          <p:nvPr/>
        </p:nvCxnSpPr>
        <p:spPr>
          <a:xfrm flipH="1">
            <a:off x="6096000" y="2859211"/>
            <a:ext cx="743712" cy="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30570C-48C9-4344-A82E-E150562D6A98}"/>
              </a:ext>
            </a:extLst>
          </p:cNvPr>
          <p:cNvSpPr/>
          <p:nvPr/>
        </p:nvSpPr>
        <p:spPr>
          <a:xfrm>
            <a:off x="1499616" y="3280139"/>
            <a:ext cx="3194304" cy="924179"/>
          </a:xfrm>
          <a:prstGeom prst="rect">
            <a:avLst/>
          </a:prstGeom>
          <a:noFill/>
          <a:ln w="19050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6FEF643-A7A1-4721-A95D-40FE9FDD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87" y="4932700"/>
            <a:ext cx="2772162" cy="7621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847AB69-83CF-4948-96AF-EE1C3E91CD05}"/>
              </a:ext>
            </a:extLst>
          </p:cNvPr>
          <p:cNvSpPr/>
          <p:nvPr/>
        </p:nvSpPr>
        <p:spPr>
          <a:xfrm>
            <a:off x="1633728" y="4857419"/>
            <a:ext cx="2849121" cy="1018032"/>
          </a:xfrm>
          <a:prstGeom prst="rect">
            <a:avLst/>
          </a:prstGeom>
          <a:noFill/>
          <a:ln w="38100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739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Validation </a:t>
            </a:r>
            <a:r>
              <a:rPr lang="fr-CA" b="1">
                <a:solidFill>
                  <a:srgbClr val="81ADB6"/>
                </a:solidFill>
              </a:rPr>
              <a:t>côté serveur</a:t>
            </a:r>
          </a:p>
          <a:p>
            <a:pPr lvl="1"/>
            <a:r>
              <a:rPr lang="fr-CA"/>
              <a:t> Par exemple, dans la vue </a:t>
            </a:r>
            <a:r>
              <a:rPr lang="fr-CA" b="1"/>
              <a:t>Edit.cshtml</a:t>
            </a:r>
            <a:r>
              <a:rPr lang="fr-CA"/>
              <a:t>, on met un champ sans validation pour une de nos propriétés. (Donc on retire la validation côté client !)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Donc techniquement maintenant on peut entrer la valeur </a:t>
            </a:r>
            <a:r>
              <a:rPr lang="fr-CA">
                <a:solidFill>
                  <a:srgbClr val="F75A3B"/>
                </a:solidFill>
              </a:rPr>
              <a:t>-1</a:t>
            </a:r>
            <a:r>
              <a:rPr lang="fr-CA"/>
              <a:t> et la soumettre.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202812-05FF-4119-BBED-434ED2C8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55" y="2390848"/>
            <a:ext cx="5529057" cy="116922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2AC60E-FFE7-4E89-8B6C-F5CFBA25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90" y="4526241"/>
            <a:ext cx="4099210" cy="124298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A7DFCA-FD9C-47E1-A541-8C9345D1860E}"/>
              </a:ext>
            </a:extLst>
          </p:cNvPr>
          <p:cNvSpPr txBox="1"/>
          <p:nvPr/>
        </p:nvSpPr>
        <p:spPr>
          <a:xfrm>
            <a:off x="975360" y="4490887"/>
            <a:ext cx="5900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A785B8"/>
                </a:solidFill>
              </a:rPr>
              <a:t>Toutefois, lorsque le serveur (L’application) reçoit la valeur </a:t>
            </a:r>
            <a:r>
              <a:rPr lang="fr-CA" sz="2000">
                <a:solidFill>
                  <a:srgbClr val="F75A3B"/>
                </a:solidFill>
              </a:rPr>
              <a:t>-1</a:t>
            </a:r>
            <a:r>
              <a:rPr lang="fr-CA" sz="2000">
                <a:solidFill>
                  <a:srgbClr val="A785B8"/>
                </a:solidFill>
              </a:rPr>
              <a:t> pour l’</a:t>
            </a:r>
            <a:r>
              <a:rPr lang="fr-CA" sz="2000" b="1">
                <a:solidFill>
                  <a:srgbClr val="A785B8"/>
                </a:solidFill>
              </a:rPr>
              <a:t>id</a:t>
            </a:r>
            <a:r>
              <a:rPr lang="fr-CA" sz="2000">
                <a:solidFill>
                  <a:srgbClr val="A785B8"/>
                </a:solidFill>
              </a:rPr>
              <a:t>, il utilise les </a:t>
            </a:r>
            <a:r>
              <a:rPr lang="fr-CA" sz="2000" b="1">
                <a:solidFill>
                  <a:srgbClr val="A785B8"/>
                </a:solidFill>
              </a:rPr>
              <a:t>annotations du modèle </a:t>
            </a:r>
            <a:r>
              <a:rPr lang="fr-CA" sz="2000">
                <a:solidFill>
                  <a:srgbClr val="A785B8"/>
                </a:solidFill>
              </a:rPr>
              <a:t>et détermine que l’objet reçu n’est pas valide ! Aucune modification n’est alors effectuée.</a:t>
            </a:r>
          </a:p>
        </p:txBody>
      </p:sp>
    </p:spTree>
    <p:extLst>
      <p:ext uri="{BB962C8B-B14F-4D97-AF65-F5344CB8AC3E}">
        <p14:creationId xmlns:p14="http://schemas.microsoft.com/office/powerpoint/2010/main" val="1357187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8CAE4-143C-481A-A25B-A44611C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8C32-7E34-4674-A046-980A4298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Validation </a:t>
            </a:r>
            <a:r>
              <a:rPr lang="fr-CA" b="1">
                <a:solidFill>
                  <a:srgbClr val="81ADB6"/>
                </a:solidFill>
              </a:rPr>
              <a:t>côté serveur</a:t>
            </a:r>
          </a:p>
          <a:p>
            <a:pPr lvl="1"/>
            <a:r>
              <a:rPr lang="fr-CA"/>
              <a:t> Générer un message d’erreur général à partir du serveur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CB9FC-FE8C-4241-BD5B-47FB27B1B929}"/>
              </a:ext>
            </a:extLst>
          </p:cNvPr>
          <p:cNvSpPr txBox="1"/>
          <p:nvPr/>
        </p:nvSpPr>
        <p:spPr>
          <a:xfrm>
            <a:off x="2118714" y="2380368"/>
            <a:ext cx="616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ModelState.</a:t>
            </a:r>
            <a:r>
              <a:rPr lang="fr-CA">
                <a:solidFill>
                  <a:schemeClr val="accent2">
                    <a:lumMod val="75000"/>
                  </a:schemeClr>
                </a:solidFill>
              </a:rPr>
              <a:t>AddModelError</a:t>
            </a:r>
            <a:r>
              <a:rPr lang="fr-CA"/>
              <a:t>(</a:t>
            </a:r>
            <a:r>
              <a:rPr lang="fr-CA">
                <a:solidFill>
                  <a:schemeClr val="accent2">
                    <a:lumMod val="75000"/>
                  </a:schemeClr>
                </a:solidFill>
              </a:rPr>
              <a:t>""</a:t>
            </a:r>
            <a:r>
              <a:rPr lang="fr-CA"/>
              <a:t>, </a:t>
            </a:r>
            <a:r>
              <a:rPr lang="fr-CA">
                <a:solidFill>
                  <a:schemeClr val="accent2">
                    <a:lumMod val="75000"/>
                  </a:schemeClr>
                </a:solidFill>
              </a:rPr>
              <a:t>"Message général au modèle"</a:t>
            </a:r>
            <a:r>
              <a:rPr lang="fr-CA"/>
              <a:t>);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B2A63D5-2347-47DB-842A-BFEAF729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93" y="2206304"/>
            <a:ext cx="2829470" cy="3834329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427B9FD-00F3-4555-97D1-AFF9BEBD0E1F}"/>
              </a:ext>
            </a:extLst>
          </p:cNvPr>
          <p:cNvSpPr txBox="1"/>
          <p:nvPr/>
        </p:nvSpPr>
        <p:spPr>
          <a:xfrm>
            <a:off x="1216404" y="3141545"/>
            <a:ext cx="730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Ce paramètre doit être </a:t>
            </a:r>
            <a:r>
              <a:rPr lang="fr-CA" b="1">
                <a:solidFill>
                  <a:srgbClr val="A785B8"/>
                </a:solidFill>
              </a:rPr>
              <a:t>vide</a:t>
            </a:r>
            <a:r>
              <a:rPr lang="fr-CA">
                <a:solidFill>
                  <a:srgbClr val="A785B8"/>
                </a:solidFill>
              </a:rPr>
              <a:t> pour que le message soit considéré comme « </a:t>
            </a:r>
            <a:r>
              <a:rPr lang="fr-CA" b="1">
                <a:solidFill>
                  <a:srgbClr val="A785B8"/>
                </a:solidFill>
              </a:rPr>
              <a:t>Général</a:t>
            </a:r>
            <a:r>
              <a:rPr lang="fr-CA">
                <a:solidFill>
                  <a:srgbClr val="A785B8"/>
                </a:solidFill>
              </a:rPr>
              <a:t> » au modèle. (Et non spécifique à un champ)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A785B8"/>
                </a:solidFill>
              </a:rPr>
              <a:t>À la place, nous aurions pu mettre </a:t>
            </a:r>
            <a:r>
              <a:rPr lang="fr-CA" b="1"/>
              <a:t>nameOf</a:t>
            </a:r>
            <a:r>
              <a:rPr lang="fr-CA"/>
              <a:t>(inputBee.Id)</a:t>
            </a:r>
            <a:r>
              <a:rPr lang="fr-CA">
                <a:solidFill>
                  <a:srgbClr val="A785B8"/>
                </a:solidFill>
              </a:rPr>
              <a:t> pour spécifier que c’est spécifiquement le champ </a:t>
            </a:r>
            <a:r>
              <a:rPr lang="fr-CA" b="1">
                <a:solidFill>
                  <a:srgbClr val="A785B8"/>
                </a:solidFill>
              </a:rPr>
              <a:t>Id</a:t>
            </a:r>
            <a:r>
              <a:rPr lang="fr-CA">
                <a:solidFill>
                  <a:srgbClr val="A785B8"/>
                </a:solidFill>
              </a:rPr>
              <a:t> qui est invalide.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C0679E9-362F-4949-A3AF-99BDEA743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77" y="4627896"/>
            <a:ext cx="6987134" cy="141273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FE96E2E-DC6A-48C9-8E8A-3EDBCCDCE4E8}"/>
              </a:ext>
            </a:extLst>
          </p:cNvPr>
          <p:cNvCxnSpPr>
            <a:cxnSpLocks/>
          </p:cNvCxnSpPr>
          <p:nvPr/>
        </p:nvCxnSpPr>
        <p:spPr>
          <a:xfrm flipV="1">
            <a:off x="4135772" y="2749700"/>
            <a:ext cx="654342" cy="471673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00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9E92B-D7A8-4E6D-ADF4-A9F4C0DE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Attributs de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FD868-7552-4F25-B167-C30B5454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Validation </a:t>
            </a:r>
            <a:r>
              <a:rPr lang="fr-CA" b="1">
                <a:solidFill>
                  <a:srgbClr val="81ADB6"/>
                </a:solidFill>
              </a:rPr>
              <a:t>côté serveur</a:t>
            </a:r>
          </a:p>
          <a:p>
            <a:pPr lvl="1"/>
            <a:r>
              <a:rPr lang="fr-CA"/>
              <a:t> Sommes toutes, nous disposons de méthodes de validation du modèle pour le </a:t>
            </a:r>
            <a:r>
              <a:rPr lang="fr-CA" b="1"/>
              <a:t>côté client </a:t>
            </a:r>
            <a:r>
              <a:rPr lang="fr-CA"/>
              <a:t>et le </a:t>
            </a:r>
            <a:r>
              <a:rPr lang="fr-CA" b="1"/>
              <a:t>côté serveur</a:t>
            </a:r>
            <a:r>
              <a:rPr lang="fr-CA"/>
              <a:t>...</a:t>
            </a:r>
          </a:p>
          <a:p>
            <a:pPr lvl="1"/>
            <a:r>
              <a:rPr lang="fr-CA"/>
              <a:t> Mais il en existe également côté </a:t>
            </a:r>
            <a:r>
              <a:rPr lang="fr-CA" b="1"/>
              <a:t>Base de données </a:t>
            </a:r>
            <a:r>
              <a:rPr lang="fr-CA"/>
              <a:t>! </a:t>
            </a:r>
          </a:p>
          <a:p>
            <a:endParaRPr lang="fr-CA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F824551-9AB3-4B6C-87B6-0C8032874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0759"/>
              </p:ext>
            </p:extLst>
          </p:nvPr>
        </p:nvGraphicFramePr>
        <p:xfrm>
          <a:off x="332232" y="2694940"/>
          <a:ext cx="11527536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512">
                  <a:extLst>
                    <a:ext uri="{9D8B030D-6E8A-4147-A177-3AD203B41FA5}">
                      <a16:colId xmlns:a16="http://schemas.microsoft.com/office/drawing/2014/main" val="2313616158"/>
                    </a:ext>
                  </a:extLst>
                </a:gridCol>
                <a:gridCol w="3842512">
                  <a:extLst>
                    <a:ext uri="{9D8B030D-6E8A-4147-A177-3AD203B41FA5}">
                      <a16:colId xmlns:a16="http://schemas.microsoft.com/office/drawing/2014/main" val="3748605539"/>
                    </a:ext>
                  </a:extLst>
                </a:gridCol>
                <a:gridCol w="3842512">
                  <a:extLst>
                    <a:ext uri="{9D8B030D-6E8A-4147-A177-3AD203B41FA5}">
                      <a16:colId xmlns:a16="http://schemas.microsoft.com/office/drawing/2014/main" val="122965208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CA" sz="2400"/>
                        <a:t>Validation du modèle</a:t>
                      </a:r>
                    </a:p>
                  </a:txBody>
                  <a:tcPr>
                    <a:solidFill>
                      <a:srgbClr val="A785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b="1"/>
                        <a:t>Côté client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/>
                        <a:t>Côté serveur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/>
                        <a:t>Base de données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A785B8"/>
                          </a:solidFill>
                        </a:rPr>
                        <a:t>Html / Tag Helpers complétés grâce aux annotations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A785B8"/>
                          </a:solidFill>
                        </a:rPr>
                        <a:t>Annotations, ModelState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rgbClr val="A785B8"/>
                          </a:solidFill>
                        </a:rPr>
                        <a:t>À venir dans votre cours </a:t>
                      </a:r>
                      <a:r>
                        <a:rPr lang="fr-CA" b="1">
                          <a:solidFill>
                            <a:srgbClr val="A785B8"/>
                          </a:solidFill>
                        </a:rPr>
                        <a:t>4203W6</a:t>
                      </a:r>
                      <a:r>
                        <a:rPr lang="fr-CA">
                          <a:solidFill>
                            <a:srgbClr val="A785B8"/>
                          </a:solidFill>
                        </a:rPr>
                        <a:t> - Programmation Web Transactionnelle 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8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Quelques exemples de </a:t>
            </a:r>
            <a:r>
              <a:rPr lang="fr-CA" b="1"/>
              <a:t>Tag Helpers :</a:t>
            </a:r>
          </a:p>
          <a:p>
            <a:pPr lvl="1"/>
            <a:r>
              <a:rPr lang="fr-CA"/>
              <a:t> Lien vers une action</a:t>
            </a:r>
          </a:p>
          <a:p>
            <a:pPr lvl="1"/>
            <a:r>
              <a:rPr lang="fr-CA"/>
              <a:t> Input de type texte</a:t>
            </a:r>
          </a:p>
          <a:p>
            <a:pPr lvl="1"/>
            <a:r>
              <a:rPr lang="fr-CA"/>
              <a:t> Label</a:t>
            </a:r>
          </a:p>
          <a:p>
            <a:pPr lvl="1"/>
            <a:r>
              <a:rPr lang="fr-CA"/>
              <a:t> Textarea</a:t>
            </a:r>
          </a:p>
          <a:p>
            <a:pPr lvl="1"/>
            <a:r>
              <a:rPr lang="fr-CA"/>
              <a:t> Input de type checkbox</a:t>
            </a:r>
          </a:p>
        </p:txBody>
      </p:sp>
    </p:spTree>
    <p:extLst>
      <p:ext uri="{BB962C8B-B14F-4D97-AF65-F5344CB8AC3E}">
        <p14:creationId xmlns:p14="http://schemas.microsoft.com/office/powerpoint/2010/main" val="237500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 Lien vers une </a:t>
            </a:r>
            <a:r>
              <a:rPr lang="fr-CA" b="1"/>
              <a:t>action</a:t>
            </a:r>
          </a:p>
          <a:p>
            <a:pPr lvl="1"/>
            <a:r>
              <a:rPr lang="fr-CA"/>
              <a:t> Permet de générer un </a:t>
            </a:r>
            <a:r>
              <a:rPr lang="fr-CA" b="1">
                <a:solidFill>
                  <a:srgbClr val="E351E7"/>
                </a:solidFill>
              </a:rPr>
              <a:t>&lt;a&gt;&lt;/a&gt;</a:t>
            </a:r>
            <a:r>
              <a:rPr lang="fr-CA"/>
              <a:t> avec l’attribut </a:t>
            </a:r>
            <a:r>
              <a:rPr lang="fr-CA">
                <a:solidFill>
                  <a:srgbClr val="E351E7"/>
                </a:solidFill>
              </a:rPr>
              <a:t>href</a:t>
            </a:r>
            <a:r>
              <a:rPr lang="fr-CA"/>
              <a:t>="..." approprié pour rediriger l’utilisateur vers une action spécifique de l’application.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B78F89-E812-4E36-8620-DC70C3E80BB7}"/>
              </a:ext>
            </a:extLst>
          </p:cNvPr>
          <p:cNvSpPr txBox="1"/>
          <p:nvPr/>
        </p:nvSpPr>
        <p:spPr>
          <a:xfrm>
            <a:off x="1267968" y="3017520"/>
            <a:ext cx="94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asp-controller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="Home" </a:t>
            </a:r>
            <a:r>
              <a:rPr lang="fr-CA"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asp-action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="Index"&gt;Accueil&lt;/</a:t>
            </a:r>
            <a:r>
              <a:rPr lang="fr-CA"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7E7D35E3-C64E-4F99-9AA5-3A30A66FF99B}"/>
              </a:ext>
            </a:extLst>
          </p:cNvPr>
          <p:cNvSpPr/>
          <p:nvPr/>
        </p:nvSpPr>
        <p:spPr>
          <a:xfrm>
            <a:off x="5568472" y="3542250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C2CD2F-4D47-4DA8-9E61-69C765DD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97" y="4183926"/>
            <a:ext cx="3982006" cy="5048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31AC17-1B3A-4D13-874A-2EABBBB4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40" y="5485895"/>
            <a:ext cx="962159" cy="409632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717F1F31-2913-4BB3-8A0B-2FED50DDFE4F}"/>
              </a:ext>
            </a:extLst>
          </p:cNvPr>
          <p:cNvSpPr/>
          <p:nvPr/>
        </p:nvSpPr>
        <p:spPr>
          <a:xfrm>
            <a:off x="5568471" y="4794827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AD9C5A-06AE-4062-B48F-10D3A1C82D53}"/>
              </a:ext>
            </a:extLst>
          </p:cNvPr>
          <p:cNvSpPr txBox="1"/>
          <p:nvPr/>
        </p:nvSpPr>
        <p:spPr>
          <a:xfrm>
            <a:off x="8186609" y="4198188"/>
            <a:ext cx="327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F7FBB"/>
                </a:solidFill>
              </a:rPr>
              <a:t>Ceci nous redirige vers l’action « </a:t>
            </a:r>
            <a:r>
              <a:rPr lang="fr-CA" sz="1400" b="1">
                <a:solidFill>
                  <a:srgbClr val="7F7FBB"/>
                </a:solidFill>
              </a:rPr>
              <a:t>Index</a:t>
            </a:r>
            <a:r>
              <a:rPr lang="fr-CA" sz="1400">
                <a:solidFill>
                  <a:srgbClr val="7F7FBB"/>
                </a:solidFill>
              </a:rPr>
              <a:t> » du contrôleur « </a:t>
            </a:r>
            <a:r>
              <a:rPr lang="fr-CA" sz="1400" b="1">
                <a:solidFill>
                  <a:srgbClr val="7F7FBB"/>
                </a:solidFill>
              </a:rPr>
              <a:t>HomeController</a:t>
            </a:r>
            <a:r>
              <a:rPr lang="fr-CA" sz="1400">
                <a:solidFill>
                  <a:srgbClr val="7F7FBB"/>
                </a:solidFill>
              </a:rPr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273887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6DEB5ABC-39BA-43BC-88FC-B54FA69D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49" y="2139385"/>
            <a:ext cx="8657293" cy="3898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 Lien vers une </a:t>
            </a:r>
            <a:r>
              <a:rPr lang="fr-CA" b="1"/>
              <a:t>action</a:t>
            </a:r>
          </a:p>
          <a:p>
            <a:pPr lvl="1"/>
            <a:r>
              <a:rPr lang="fr-CA"/>
              <a:t>On peut même préciser un </a:t>
            </a:r>
            <a:r>
              <a:rPr lang="fr-CA" b="1"/>
              <a:t>id</a:t>
            </a:r>
            <a:r>
              <a:rPr lang="fr-CA"/>
              <a:t> !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703977-A48B-4A19-AFC0-63934D74F862}"/>
              </a:ext>
            </a:extLst>
          </p:cNvPr>
          <p:cNvCxnSpPr>
            <a:cxnSpLocks/>
          </p:cNvCxnSpPr>
          <p:nvPr/>
        </p:nvCxnSpPr>
        <p:spPr>
          <a:xfrm flipH="1">
            <a:off x="5888735" y="1601350"/>
            <a:ext cx="554736" cy="674661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C69290D2-2287-4905-8D66-AAEC6CFB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10" y="2763127"/>
            <a:ext cx="3430488" cy="662256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017327-DD8E-4C32-899F-4B107CE6327E}"/>
              </a:ext>
            </a:extLst>
          </p:cNvPr>
          <p:cNvCxnSpPr>
            <a:cxnSpLocks/>
          </p:cNvCxnSpPr>
          <p:nvPr/>
        </p:nvCxnSpPr>
        <p:spPr>
          <a:xfrm>
            <a:off x="5147160" y="2460066"/>
            <a:ext cx="595272" cy="510595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C479D4-D7AF-466D-92C6-C52ABB5C565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312408" y="2470513"/>
            <a:ext cx="362712" cy="48941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43E52F-640E-4A62-A1FF-62DAC486CD91}"/>
              </a:ext>
            </a:extLst>
          </p:cNvPr>
          <p:cNvSpPr/>
          <p:nvPr/>
        </p:nvSpPr>
        <p:spPr>
          <a:xfrm>
            <a:off x="6169152" y="2234122"/>
            <a:ext cx="286512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7696AE-6B3C-4418-8923-D0C175501087}"/>
              </a:ext>
            </a:extLst>
          </p:cNvPr>
          <p:cNvSpPr txBox="1"/>
          <p:nvPr/>
        </p:nvSpPr>
        <p:spPr>
          <a:xfrm>
            <a:off x="7195031" y="2777125"/>
            <a:ext cx="306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7F7FBB"/>
                </a:solidFill>
              </a:rPr>
              <a:t>L’action recevra la valeur </a:t>
            </a:r>
            <a:r>
              <a:rPr lang="fr-CA" sz="1400" b="1">
                <a:solidFill>
                  <a:srgbClr val="E351E7"/>
                </a:solidFill>
              </a:rPr>
              <a:t>4</a:t>
            </a:r>
            <a:r>
              <a:rPr lang="fr-CA" sz="1400">
                <a:solidFill>
                  <a:srgbClr val="7F7FBB"/>
                </a:solidFill>
              </a:rPr>
              <a:t> pour son paramètre «</a:t>
            </a:r>
            <a:r>
              <a:rPr lang="fr-CA" sz="1400" b="1">
                <a:solidFill>
                  <a:srgbClr val="7F7FBB"/>
                </a:solidFill>
              </a:rPr>
              <a:t> id </a:t>
            </a:r>
            <a:r>
              <a:rPr lang="fr-CA" sz="1400">
                <a:solidFill>
                  <a:srgbClr val="7F7FBB"/>
                </a:solidFill>
              </a:rPr>
              <a:t>».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807DE31-63C0-46FA-92A9-8E347E1B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806" y="3474678"/>
            <a:ext cx="4410691" cy="53347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C8A4E4E-90A4-480F-ADDB-6579404494BC}"/>
              </a:ext>
            </a:extLst>
          </p:cNvPr>
          <p:cNvSpPr txBox="1"/>
          <p:nvPr/>
        </p:nvSpPr>
        <p:spPr>
          <a:xfrm>
            <a:off x="1033272" y="41657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b="1">
                <a:solidFill>
                  <a:srgbClr val="7F7FBB"/>
                </a:solidFill>
              </a:rPr>
              <a:t>asp-route-</a:t>
            </a:r>
            <a:r>
              <a:rPr lang="fr-CA" b="1">
                <a:solidFill>
                  <a:srgbClr val="E351E7"/>
                </a:solidFill>
              </a:rPr>
              <a:t>NOM_PARAMÈTRE</a:t>
            </a:r>
            <a:r>
              <a:rPr lang="fr-CA">
                <a:solidFill>
                  <a:srgbClr val="E351E7"/>
                </a:solidFill>
              </a:rPr>
              <a:t> </a:t>
            </a:r>
            <a:r>
              <a:rPr lang="fr-CA">
                <a:solidFill>
                  <a:srgbClr val="7F7FBB"/>
                </a:solidFill>
              </a:rPr>
              <a:t>: </a:t>
            </a:r>
            <a:r>
              <a:rPr lang="fr-CA">
                <a:solidFill>
                  <a:srgbClr val="E351E7"/>
                </a:solidFill>
              </a:rPr>
              <a:t>NOM-PARAMÈTRE</a:t>
            </a:r>
            <a:r>
              <a:rPr lang="fr-CA">
                <a:solidFill>
                  <a:srgbClr val="7F7FBB"/>
                </a:solidFill>
              </a:rPr>
              <a:t> doit correspondre au paramètre attendu par l’</a:t>
            </a:r>
            <a:r>
              <a:rPr lang="fr-CA" b="1">
                <a:solidFill>
                  <a:srgbClr val="7F7FBB"/>
                </a:solidFill>
              </a:rPr>
              <a:t>action</a:t>
            </a:r>
            <a:r>
              <a:rPr lang="fr-CA">
                <a:solidFill>
                  <a:srgbClr val="7F7FBB"/>
                </a:solidFill>
              </a:rPr>
              <a:t>. Dans le cas précédent, le nom du paramètre était un </a:t>
            </a:r>
            <a:r>
              <a:rPr lang="fr-CA" i="1">
                <a:solidFill>
                  <a:srgbClr val="F75A3B"/>
                </a:solidFill>
              </a:rPr>
              <a:t>int</a:t>
            </a:r>
            <a:r>
              <a:rPr lang="fr-CA">
                <a:solidFill>
                  <a:srgbClr val="7F7FBB"/>
                </a:solidFill>
              </a:rPr>
              <a:t> nommé « </a:t>
            </a:r>
            <a:r>
              <a:rPr lang="fr-CA" b="1">
                <a:solidFill>
                  <a:srgbClr val="E351E7"/>
                </a:solidFill>
              </a:rPr>
              <a:t>id</a:t>
            </a:r>
            <a:r>
              <a:rPr lang="fr-CA">
                <a:solidFill>
                  <a:srgbClr val="7F7FBB"/>
                </a:solidFill>
              </a:rPr>
              <a:t> », alors on a utilisé « </a:t>
            </a:r>
            <a:r>
              <a:rPr lang="fr-CA" b="1">
                <a:solidFill>
                  <a:srgbClr val="7F7FBB"/>
                </a:solidFill>
              </a:rPr>
              <a:t>asp-route-</a:t>
            </a:r>
            <a:r>
              <a:rPr lang="fr-CA" b="1">
                <a:solidFill>
                  <a:srgbClr val="E351E7"/>
                </a:solidFill>
              </a:rPr>
              <a:t>id</a:t>
            </a:r>
            <a:r>
              <a:rPr lang="fr-CA">
                <a:solidFill>
                  <a:srgbClr val="7F7FBB"/>
                </a:solidFill>
              </a:rPr>
              <a:t> ».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D3F9F4AA-F74E-4453-8694-304F6DFCA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608" y="5502378"/>
            <a:ext cx="2589423" cy="6045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3180CE1-FD49-49E5-85FE-5EFF76C09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859" y="5005722"/>
            <a:ext cx="8502281" cy="330907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F5E43E2-0F4C-4D05-8E1B-62EDE67EBAC6}"/>
              </a:ext>
            </a:extLst>
          </p:cNvPr>
          <p:cNvSpPr/>
          <p:nvPr/>
        </p:nvSpPr>
        <p:spPr>
          <a:xfrm>
            <a:off x="6484620" y="5064917"/>
            <a:ext cx="422148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F69717-31F8-4FF4-BC44-5FE2943EB5BA}"/>
              </a:ext>
            </a:extLst>
          </p:cNvPr>
          <p:cNvSpPr/>
          <p:nvPr/>
        </p:nvSpPr>
        <p:spPr>
          <a:xfrm>
            <a:off x="6743319" y="5828543"/>
            <a:ext cx="279273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23A61D-BF7A-4D59-8FF1-D9AC2C05950D}"/>
              </a:ext>
            </a:extLst>
          </p:cNvPr>
          <p:cNvSpPr/>
          <p:nvPr/>
        </p:nvSpPr>
        <p:spPr>
          <a:xfrm>
            <a:off x="6532245" y="2989380"/>
            <a:ext cx="326898" cy="236391"/>
          </a:xfrm>
          <a:prstGeom prst="rect">
            <a:avLst/>
          </a:prstGeom>
          <a:solidFill>
            <a:srgbClr val="7F7F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7FCE151-620F-4A17-A400-2EF021F6C093}"/>
              </a:ext>
            </a:extLst>
          </p:cNvPr>
          <p:cNvCxnSpPr>
            <a:cxnSpLocks/>
          </p:cNvCxnSpPr>
          <p:nvPr/>
        </p:nvCxnSpPr>
        <p:spPr>
          <a:xfrm>
            <a:off x="6755887" y="5351541"/>
            <a:ext cx="157744" cy="453104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/>
              <a:t>  </a:t>
            </a:r>
            <a:r>
              <a:rPr lang="fr-CA" b="1"/>
              <a:t>Input</a:t>
            </a:r>
            <a:r>
              <a:rPr lang="fr-CA"/>
              <a:t> de type texte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lvl="1"/>
            <a:r>
              <a:rPr lang="fr-CA"/>
              <a:t> Le but est de générer un </a:t>
            </a:r>
            <a:r>
              <a:rPr lang="fr-CA" b="1"/>
              <a:t>input</a:t>
            </a:r>
            <a:r>
              <a:rPr lang="fr-CA"/>
              <a:t> de type </a:t>
            </a:r>
            <a:r>
              <a:rPr lang="fr-CA" b="1"/>
              <a:t>texte</a:t>
            </a:r>
            <a:r>
              <a:rPr lang="fr-CA"/>
              <a:t> qui est automatiquement adapté à la propriété concernée du modèle.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4D562D-73AC-4573-B957-3E0091F2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77" y="1994321"/>
            <a:ext cx="4344006" cy="333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09B9E9-FE6C-4A7F-8411-4B1F11543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279" y="900344"/>
            <a:ext cx="4221341" cy="72589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6D1A89-FEBE-4315-A0BB-89EC8703A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739" y="1755349"/>
            <a:ext cx="3269881" cy="13170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80D8E9A-4DFD-4B8E-9239-FADCA3665928}"/>
              </a:ext>
            </a:extLst>
          </p:cNvPr>
          <p:cNvCxnSpPr>
            <a:cxnSpLocks/>
          </p:cNvCxnSpPr>
          <p:nvPr/>
        </p:nvCxnSpPr>
        <p:spPr>
          <a:xfrm flipH="1" flipV="1">
            <a:off x="9143999" y="1514011"/>
            <a:ext cx="633985" cy="396841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818E9F5-8F8E-4D6C-A08A-AF5C5775155B}"/>
              </a:ext>
            </a:extLst>
          </p:cNvPr>
          <p:cNvCxnSpPr>
            <a:cxnSpLocks/>
          </p:cNvCxnSpPr>
          <p:nvPr/>
        </p:nvCxnSpPr>
        <p:spPr>
          <a:xfrm flipH="1" flipV="1">
            <a:off x="6774484" y="2327744"/>
            <a:ext cx="2296364" cy="427648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AE0D8B86-4FBD-41F1-A80C-126C3F893AEC}"/>
              </a:ext>
            </a:extLst>
          </p:cNvPr>
          <p:cNvSpPr/>
          <p:nvPr/>
        </p:nvSpPr>
        <p:spPr>
          <a:xfrm>
            <a:off x="4070684" y="2487557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933B3D5-DA41-4428-83C3-C4B402957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807" y="4337079"/>
            <a:ext cx="2505425" cy="400106"/>
          </a:xfrm>
          <a:prstGeom prst="rect">
            <a:avLst/>
          </a:prstGeom>
        </p:spPr>
      </p:pic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CB7A891D-970A-4FB4-8414-3ECA86192EED}"/>
              </a:ext>
            </a:extLst>
          </p:cNvPr>
          <p:cNvSpPr/>
          <p:nvPr/>
        </p:nvSpPr>
        <p:spPr>
          <a:xfrm>
            <a:off x="4046299" y="3668860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025D48-6451-42FC-82B5-ADDE7F647573}"/>
              </a:ext>
            </a:extLst>
          </p:cNvPr>
          <p:cNvSpPr txBox="1"/>
          <p:nvPr/>
        </p:nvSpPr>
        <p:spPr>
          <a:xfrm>
            <a:off x="6757510" y="4329310"/>
            <a:ext cx="435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On remarque que le champ prend la valeur (</a:t>
            </a:r>
            <a:r>
              <a:rPr lang="fr-CA" sz="1600" b="1">
                <a:solidFill>
                  <a:srgbClr val="F75A3B"/>
                </a:solidFill>
              </a:rPr>
              <a:t>value</a:t>
            </a:r>
            <a:r>
              <a:rPr lang="fr-CA" sz="1600">
                <a:solidFill>
                  <a:srgbClr val="7F7FBB"/>
                </a:solidFill>
              </a:rPr>
              <a:t>) du </a:t>
            </a:r>
            <a:r>
              <a:rPr lang="fr-CA" sz="1600" b="1">
                <a:solidFill>
                  <a:srgbClr val="7F7FBB"/>
                </a:solidFill>
              </a:rPr>
              <a:t>Nom</a:t>
            </a:r>
            <a:r>
              <a:rPr lang="fr-CA" sz="1600">
                <a:solidFill>
                  <a:srgbClr val="7F7FBB"/>
                </a:solidFill>
              </a:rPr>
              <a:t> de l’abeille reçue par la vue.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3C2E6EC-154C-4CDB-AACB-2DA5F35FDB9A}"/>
              </a:ext>
            </a:extLst>
          </p:cNvPr>
          <p:cNvCxnSpPr>
            <a:cxnSpLocks/>
          </p:cNvCxnSpPr>
          <p:nvPr/>
        </p:nvCxnSpPr>
        <p:spPr>
          <a:xfrm flipH="1" flipV="1">
            <a:off x="6480142" y="3574799"/>
            <a:ext cx="664370" cy="686305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BE5F5490-FBCA-4ECD-94FB-F2A725857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919" y="3218894"/>
            <a:ext cx="696374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7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349F-6CFD-4D2E-9B41-8505433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Tag Helpers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D1FBDC-7EBA-4FB5-9D07-C4AD5C3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 </a:t>
            </a:r>
            <a:r>
              <a:rPr lang="fr-CA" b="1"/>
              <a:t>Label</a:t>
            </a:r>
            <a:r>
              <a:rPr lang="fr-CA"/>
              <a:t> (pour un input)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0A7BC2-C03A-4E68-A93A-15C6394E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92" y="1832375"/>
            <a:ext cx="4372585" cy="6573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69EFE2-34D7-4AA1-82BA-9CC36E08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807" y="4720380"/>
            <a:ext cx="4324954" cy="6382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77A3F3-DB10-48E8-A8ED-49DE27078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38" y="3286573"/>
            <a:ext cx="6916115" cy="647790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7ECFEADE-36D5-45A0-B95B-0A75A3D1F157}"/>
              </a:ext>
            </a:extLst>
          </p:cNvPr>
          <p:cNvSpPr/>
          <p:nvPr/>
        </p:nvSpPr>
        <p:spPr>
          <a:xfrm>
            <a:off x="4144436" y="2621790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CD482805-C3B9-430A-9F12-AE425B3A0A27}"/>
              </a:ext>
            </a:extLst>
          </p:cNvPr>
          <p:cNvSpPr/>
          <p:nvPr/>
        </p:nvSpPr>
        <p:spPr>
          <a:xfrm>
            <a:off x="4144436" y="4054537"/>
            <a:ext cx="841696" cy="535670"/>
          </a:xfrm>
          <a:prstGeom prst="down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220858-CC79-4FEC-A98A-CF0136B9F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279" y="900344"/>
            <a:ext cx="4221341" cy="72589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C89BD96-8345-44C3-98D1-CC3F09221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1739" y="1755349"/>
            <a:ext cx="3269881" cy="13170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AAC64BD-329B-4CF6-AE12-4E6D8E946A58}"/>
              </a:ext>
            </a:extLst>
          </p:cNvPr>
          <p:cNvCxnSpPr>
            <a:cxnSpLocks/>
          </p:cNvCxnSpPr>
          <p:nvPr/>
        </p:nvCxnSpPr>
        <p:spPr>
          <a:xfrm flipH="1" flipV="1">
            <a:off x="9143999" y="1514011"/>
            <a:ext cx="633985" cy="396841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73BC8F0-099E-4A11-9D56-20C4591135CE}"/>
              </a:ext>
            </a:extLst>
          </p:cNvPr>
          <p:cNvCxnSpPr>
            <a:cxnSpLocks/>
          </p:cNvCxnSpPr>
          <p:nvPr/>
        </p:nvCxnSpPr>
        <p:spPr>
          <a:xfrm flipH="1" flipV="1">
            <a:off x="6774484" y="2327744"/>
            <a:ext cx="2296364" cy="427648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0593091-4E3B-4AC5-9778-2958A2D957B8}"/>
              </a:ext>
            </a:extLst>
          </p:cNvPr>
          <p:cNvSpPr txBox="1"/>
          <p:nvPr/>
        </p:nvSpPr>
        <p:spPr>
          <a:xfrm>
            <a:off x="8001094" y="5721301"/>
            <a:ext cx="435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Si vous laissez le </a:t>
            </a:r>
            <a:r>
              <a:rPr lang="fr-CA" sz="1600">
                <a:solidFill>
                  <a:srgbClr val="F75A3B"/>
                </a:solidFill>
              </a:rPr>
              <a:t>contenu</a:t>
            </a:r>
            <a:r>
              <a:rPr lang="fr-CA" sz="1600">
                <a:solidFill>
                  <a:srgbClr val="7F7FBB"/>
                </a:solidFill>
              </a:rPr>
              <a:t> du &lt;label&gt;</a:t>
            </a:r>
            <a:r>
              <a:rPr lang="fr-CA" sz="1600">
                <a:solidFill>
                  <a:srgbClr val="F75A3B"/>
                </a:solidFill>
              </a:rPr>
              <a:t>...</a:t>
            </a:r>
            <a:r>
              <a:rPr lang="fr-CA" sz="1600">
                <a:solidFill>
                  <a:srgbClr val="7F7FBB"/>
                </a:solidFill>
              </a:rPr>
              <a:t>&lt;/label&gt; </a:t>
            </a:r>
            <a:r>
              <a:rPr lang="fr-CA" sz="1600" b="1">
                <a:solidFill>
                  <a:srgbClr val="7F7FBB"/>
                </a:solidFill>
              </a:rPr>
              <a:t>vide</a:t>
            </a:r>
            <a:r>
              <a:rPr lang="fr-CA" sz="1600">
                <a:solidFill>
                  <a:srgbClr val="7F7FBB"/>
                </a:solidFill>
              </a:rPr>
              <a:t>, il prendra le nom de la propriété.</a:t>
            </a:r>
          </a:p>
        </p:txBody>
      </p:sp>
    </p:spTree>
    <p:extLst>
      <p:ext uri="{BB962C8B-B14F-4D97-AF65-F5344CB8AC3E}">
        <p14:creationId xmlns:p14="http://schemas.microsoft.com/office/powerpoint/2010/main" val="3564664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D1B0CE710324CA05A93EB82A6948E" ma:contentTypeVersion="11" ma:contentTypeDescription="Crée un document." ma:contentTypeScope="" ma:versionID="ee34bb80ac1e517018229e66c4dd7aa6">
  <xsd:schema xmlns:xsd="http://www.w3.org/2001/XMLSchema" xmlns:xs="http://www.w3.org/2001/XMLSchema" xmlns:p="http://schemas.microsoft.com/office/2006/metadata/properties" xmlns:ns2="402449c1-179d-48c4-9422-13d234b0788f" targetNamespace="http://schemas.microsoft.com/office/2006/metadata/properties" ma:root="true" ma:fieldsID="1552656e2749759f723edd2fbab1fbea" ns2:_="">
    <xsd:import namespace="402449c1-179d-48c4-9422-13d234b07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449c1-179d-48c4-9422-13d234b07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2449c1-179d-48c4-9422-13d234b0788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287CAD-E359-4CAD-BA04-00035C34B824}"/>
</file>

<file path=customXml/itemProps2.xml><?xml version="1.0" encoding="utf-8"?>
<ds:datastoreItem xmlns:ds="http://schemas.openxmlformats.org/officeDocument/2006/customXml" ds:itemID="{EF3154FF-5C10-42DB-B7DB-6DCB9D9F2927}"/>
</file>

<file path=customXml/itemProps3.xml><?xml version="1.0" encoding="utf-8"?>
<ds:datastoreItem xmlns:ds="http://schemas.openxmlformats.org/officeDocument/2006/customXml" ds:itemID="{ADC01F2D-228E-4FA8-8D95-FD0FD3FCF0C9}"/>
</file>

<file path=docProps/app.xml><?xml version="1.0" encoding="utf-8"?>
<Properties xmlns="http://schemas.openxmlformats.org/officeDocument/2006/extended-properties" xmlns:vt="http://schemas.openxmlformats.org/officeDocument/2006/docPropsVTypes">
  <TotalTime>29353</TotalTime>
  <Words>3044</Words>
  <Application>Microsoft Office PowerPoint</Application>
  <PresentationFormat>Grand écran</PresentationFormat>
  <Paragraphs>297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Symbol</vt:lpstr>
      <vt:lpstr>Verdana</vt:lpstr>
      <vt:lpstr>Wingdings</vt:lpstr>
      <vt:lpstr>Thème Office</vt:lpstr>
      <vt:lpstr>Helpers, assistants et validation</vt:lpstr>
      <vt:lpstr>Menu du jour</vt:lpstr>
      <vt:lpstr>Tag Helpers</vt:lpstr>
      <vt:lpstr>Tag Helpers</vt:lpstr>
      <vt:lpstr>Tag Helpers</vt:lpstr>
      <vt:lpstr>Tag Helpers</vt:lpstr>
      <vt:lpstr>Tag Helpers</vt:lpstr>
      <vt:lpstr>Tag Helpers</vt:lpstr>
      <vt:lpstr>Tag Helpers</vt:lpstr>
      <vt:lpstr>Tag Helpers</vt:lpstr>
      <vt:lpstr>Tag Helpers</vt:lpstr>
      <vt:lpstr>Tag Helpers</vt:lpstr>
      <vt:lpstr>HTML Helpers</vt:lpstr>
      <vt:lpstr>HTML Helpers</vt:lpstr>
      <vt:lpstr>HTML Helpers</vt:lpstr>
      <vt:lpstr>HTML Helpers</vt:lpstr>
      <vt:lpstr>URL Helper</vt:lpstr>
      <vt:lpstr>Assistants</vt:lpstr>
      <vt:lpstr>Assistants</vt:lpstr>
      <vt:lpstr>Attributs d’action</vt:lpstr>
      <vt:lpstr>Assistants</vt:lpstr>
      <vt:lpstr>Assistants</vt:lpstr>
      <vt:lpstr>Assistants</vt:lpstr>
      <vt:lpstr>Assistants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Attributs de modèle</vt:lpstr>
      <vt:lpstr>Attributs de modèle</vt:lpstr>
      <vt:lpstr>Attributs de modèle</vt:lpstr>
      <vt:lpstr>Attributs de modèle</vt:lpstr>
      <vt:lpstr>Attributs de modèle</vt:lpstr>
      <vt:lpstr>Attributs de modèle</vt:lpstr>
      <vt:lpstr>Attributs de modèle</vt:lpstr>
      <vt:lpstr>Attributs de modèle</vt:lpstr>
      <vt:lpstr>Attributs de modèle</vt:lpstr>
      <vt:lpstr>Attributs de modèle</vt:lpstr>
      <vt:lpstr>Attributs de modèle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Jasmin François</cp:lastModifiedBy>
  <cp:revision>4127</cp:revision>
  <dcterms:created xsi:type="dcterms:W3CDTF">2020-12-01T19:15:38Z</dcterms:created>
  <dcterms:modified xsi:type="dcterms:W3CDTF">2023-04-11T21:22:51Z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0x010100417D1B0CE710324CA05A93EB82A6948E</vt:lpwstr>
  </property>
</Properties>
</file>