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56" r:id="rId5"/>
    <p:sldId id="257" r:id="rId6"/>
    <p:sldId id="266" r:id="rId7"/>
    <p:sldId id="267" r:id="rId8"/>
    <p:sldId id="268" r:id="rId9"/>
    <p:sldId id="274" r:id="rId10"/>
    <p:sldId id="269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0" r:id="rId24"/>
    <p:sldId id="284" r:id="rId25"/>
    <p:sldId id="285" r:id="rId26"/>
    <p:sldId id="286" r:id="rId27"/>
    <p:sldId id="293" r:id="rId28"/>
    <p:sldId id="289" r:id="rId29"/>
    <p:sldId id="290" r:id="rId30"/>
    <p:sldId id="291" r:id="rId31"/>
    <p:sldId id="292" r:id="rId32"/>
    <p:sldId id="294" r:id="rId33"/>
    <p:sldId id="295" r:id="rId34"/>
    <p:sldId id="296" r:id="rId35"/>
    <p:sldId id="297" r:id="rId36"/>
    <p:sldId id="298" r:id="rId37"/>
    <p:sldId id="299" r:id="rId38"/>
    <p:sldId id="30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 -" initials="B-" lastIdx="1" clrIdx="0">
    <p:extLst>
      <p:ext uri="{19B8F6BF-5375-455C-9EA6-DF929625EA0E}">
        <p15:presenceInfo xmlns:p15="http://schemas.microsoft.com/office/powerpoint/2012/main" userId="1479b29c44dd58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7B6"/>
    <a:srgbClr val="CB62D6"/>
    <a:srgbClr val="7F7FBB"/>
    <a:srgbClr val="A785B8"/>
    <a:srgbClr val="B681AE"/>
    <a:srgbClr val="F75A3B"/>
    <a:srgbClr val="81ADB6"/>
    <a:srgbClr val="DDAB5B"/>
    <a:srgbClr val="0D63FF"/>
    <a:srgbClr val="BEB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358" autoAdjust="0"/>
    <p:restoredTop sz="96727" autoAdjust="0"/>
  </p:normalViewPr>
  <p:slideViewPr>
    <p:cSldViewPr snapToGrid="0">
      <p:cViewPr varScale="1">
        <p:scale>
          <a:sx n="114" d="100"/>
          <a:sy n="114" d="100"/>
        </p:scale>
        <p:origin x="10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raf Moussaid" userId="03a2e7ce-53ea-4e25-be87-7ad6548d38bb" providerId="ADAL" clId="{DDC57CD3-064F-4894-9769-10951D30A7F3}"/>
    <pc:docChg chg="modSld">
      <pc:chgData name="Achraf Moussaid" userId="03a2e7ce-53ea-4e25-be87-7ad6548d38bb" providerId="ADAL" clId="{DDC57CD3-064F-4894-9769-10951D30A7F3}" dt="2023-04-20T15:28:58.407" v="1" actId="20577"/>
      <pc:docMkLst>
        <pc:docMk/>
      </pc:docMkLst>
      <pc:sldChg chg="modSp mod">
        <pc:chgData name="Achraf Moussaid" userId="03a2e7ce-53ea-4e25-be87-7ad6548d38bb" providerId="ADAL" clId="{DDC57CD3-064F-4894-9769-10951D30A7F3}" dt="2023-04-20T15:28:58.407" v="1" actId="20577"/>
        <pc:sldMkLst>
          <pc:docMk/>
          <pc:sldMk cId="4191675311" sldId="285"/>
        </pc:sldMkLst>
        <pc:spChg chg="mod">
          <ac:chgData name="Achraf Moussaid" userId="03a2e7ce-53ea-4e25-be87-7ad6548d38bb" providerId="ADAL" clId="{DDC57CD3-064F-4894-9769-10951D30A7F3}" dt="2023-04-20T15:28:58.407" v="1" actId="20577"/>
          <ac:spMkLst>
            <pc:docMk/>
            <pc:sldMk cId="4191675311" sldId="285"/>
            <ac:spMk id="3" creationId="{C18DBB79-2FB7-46A7-8062-29FA5A2053A3}"/>
          </ac:spMkLst>
        </pc:spChg>
      </pc:sldChg>
    </pc:docChg>
  </pc:docChgLst>
  <pc:docChgLst>
    <pc:chgData name="Jasmin François" userId="5242de8b-f3fb-4d86-a6ea-6781cc195252" providerId="ADAL" clId="{05A247A5-124D-4941-9477-786F5D05BAC2}"/>
    <pc:docChg chg="undo custSel modSld">
      <pc:chgData name="Jasmin François" userId="5242de8b-f3fb-4d86-a6ea-6781cc195252" providerId="ADAL" clId="{05A247A5-124D-4941-9477-786F5D05BAC2}" dt="2023-03-29T15:31:19.401" v="25" actId="1076"/>
      <pc:docMkLst>
        <pc:docMk/>
      </pc:docMkLst>
      <pc:sldChg chg="addSp delSp modSp mod">
        <pc:chgData name="Jasmin François" userId="5242de8b-f3fb-4d86-a6ea-6781cc195252" providerId="ADAL" clId="{05A247A5-124D-4941-9477-786F5D05BAC2}" dt="2023-03-29T15:31:19.401" v="25" actId="1076"/>
        <pc:sldMkLst>
          <pc:docMk/>
          <pc:sldMk cId="625623263" sldId="277"/>
        </pc:sldMkLst>
        <pc:spChg chg="mod">
          <ac:chgData name="Jasmin François" userId="5242de8b-f3fb-4d86-a6ea-6781cc195252" providerId="ADAL" clId="{05A247A5-124D-4941-9477-786F5D05BAC2}" dt="2023-03-29T15:30:12.585" v="23" actId="108"/>
          <ac:spMkLst>
            <pc:docMk/>
            <pc:sldMk cId="625623263" sldId="277"/>
            <ac:spMk id="3" creationId="{C18DBB79-2FB7-46A7-8062-29FA5A2053A3}"/>
          </ac:spMkLst>
        </pc:spChg>
        <pc:spChg chg="mod">
          <ac:chgData name="Jasmin François" userId="5242de8b-f3fb-4d86-a6ea-6781cc195252" providerId="ADAL" clId="{05A247A5-124D-4941-9477-786F5D05BAC2}" dt="2023-03-29T15:28:19.193" v="6" actId="20577"/>
          <ac:spMkLst>
            <pc:docMk/>
            <pc:sldMk cId="625623263" sldId="277"/>
            <ac:spMk id="7" creationId="{5D2E22B1-749E-49D7-A5D8-89CF03A27CBC}"/>
          </ac:spMkLst>
        </pc:spChg>
        <pc:spChg chg="mod">
          <ac:chgData name="Jasmin François" userId="5242de8b-f3fb-4d86-a6ea-6781cc195252" providerId="ADAL" clId="{05A247A5-124D-4941-9477-786F5D05BAC2}" dt="2023-03-29T15:31:19.401" v="25" actId="1076"/>
          <ac:spMkLst>
            <pc:docMk/>
            <pc:sldMk cId="625623263" sldId="277"/>
            <ac:spMk id="11" creationId="{727260DA-117F-4835-ABCF-03B50160B8C3}"/>
          </ac:spMkLst>
        </pc:spChg>
        <pc:spChg chg="mod">
          <ac:chgData name="Jasmin François" userId="5242de8b-f3fb-4d86-a6ea-6781cc195252" providerId="ADAL" clId="{05A247A5-124D-4941-9477-786F5D05BAC2}" dt="2023-03-29T15:31:19.401" v="25" actId="1076"/>
          <ac:spMkLst>
            <pc:docMk/>
            <pc:sldMk cId="625623263" sldId="277"/>
            <ac:spMk id="17" creationId="{2F705E36-22CF-4EEB-8FCE-8416F6FD6539}"/>
          </ac:spMkLst>
        </pc:spChg>
        <pc:spChg chg="mod">
          <ac:chgData name="Jasmin François" userId="5242de8b-f3fb-4d86-a6ea-6781cc195252" providerId="ADAL" clId="{05A247A5-124D-4941-9477-786F5D05BAC2}" dt="2023-03-29T15:31:19.401" v="25" actId="1076"/>
          <ac:spMkLst>
            <pc:docMk/>
            <pc:sldMk cId="625623263" sldId="277"/>
            <ac:spMk id="18" creationId="{61024D73-6A15-4CAA-9140-767C02AF2BCC}"/>
          </ac:spMkLst>
        </pc:spChg>
        <pc:spChg chg="mod">
          <ac:chgData name="Jasmin François" userId="5242de8b-f3fb-4d86-a6ea-6781cc195252" providerId="ADAL" clId="{05A247A5-124D-4941-9477-786F5D05BAC2}" dt="2023-03-29T15:31:19.401" v="25" actId="1076"/>
          <ac:spMkLst>
            <pc:docMk/>
            <pc:sldMk cId="625623263" sldId="277"/>
            <ac:spMk id="19" creationId="{DED69D9D-E646-4CB4-AE29-3929CA4A6B3F}"/>
          </ac:spMkLst>
        </pc:spChg>
        <pc:picChg chg="add mod ord">
          <ac:chgData name="Jasmin François" userId="5242de8b-f3fb-4d86-a6ea-6781cc195252" providerId="ADAL" clId="{05A247A5-124D-4941-9477-786F5D05BAC2}" dt="2023-03-29T15:31:19.401" v="25" actId="1076"/>
          <ac:picMkLst>
            <pc:docMk/>
            <pc:sldMk cId="625623263" sldId="277"/>
            <ac:picMk id="5" creationId="{EE859CA7-4512-66E3-3BC2-9AEFE8D0C3A5}"/>
          </ac:picMkLst>
        </pc:picChg>
        <pc:picChg chg="add del">
          <ac:chgData name="Jasmin François" userId="5242de8b-f3fb-4d86-a6ea-6781cc195252" providerId="ADAL" clId="{05A247A5-124D-4941-9477-786F5D05BAC2}" dt="2023-03-29T15:29:30.178" v="9" actId="478"/>
          <ac:picMkLst>
            <pc:docMk/>
            <pc:sldMk cId="625623263" sldId="277"/>
            <ac:picMk id="8" creationId="{E980FFA8-6A30-4D6A-AD90-27FDBD4FFE4D}"/>
          </ac:picMkLst>
        </pc:picChg>
        <pc:picChg chg="mod">
          <ac:chgData name="Jasmin François" userId="5242de8b-f3fb-4d86-a6ea-6781cc195252" providerId="ADAL" clId="{05A247A5-124D-4941-9477-786F5D05BAC2}" dt="2023-03-29T15:31:19.401" v="25" actId="1076"/>
          <ac:picMkLst>
            <pc:docMk/>
            <pc:sldMk cId="625623263" sldId="277"/>
            <ac:picMk id="10" creationId="{EE7308CE-F510-4A1C-8E5E-CF8244DD9490}"/>
          </ac:picMkLst>
        </pc:picChg>
        <pc:cxnChg chg="mod">
          <ac:chgData name="Jasmin François" userId="5242de8b-f3fb-4d86-a6ea-6781cc195252" providerId="ADAL" clId="{05A247A5-124D-4941-9477-786F5D05BAC2}" dt="2023-03-29T15:31:19.401" v="25" actId="1076"/>
          <ac:cxnSpMkLst>
            <pc:docMk/>
            <pc:sldMk cId="625623263" sldId="277"/>
            <ac:cxnSpMk id="13" creationId="{1298BF16-468E-4367-9BCF-108D45D2EAC1}"/>
          </ac:cxnSpMkLst>
        </pc:cxnChg>
        <pc:cxnChg chg="mod">
          <ac:chgData name="Jasmin François" userId="5242de8b-f3fb-4d86-a6ea-6781cc195252" providerId="ADAL" clId="{05A247A5-124D-4941-9477-786F5D05BAC2}" dt="2023-03-29T15:31:19.401" v="25" actId="1076"/>
          <ac:cxnSpMkLst>
            <pc:docMk/>
            <pc:sldMk cId="625623263" sldId="277"/>
            <ac:cxnSpMk id="15" creationId="{D4A27188-7558-4EDA-AE21-06AE448F3537}"/>
          </ac:cxnSpMkLst>
        </pc:cxnChg>
        <pc:cxnChg chg="mod">
          <ac:chgData name="Jasmin François" userId="5242de8b-f3fb-4d86-a6ea-6781cc195252" providerId="ADAL" clId="{05A247A5-124D-4941-9477-786F5D05BAC2}" dt="2023-03-29T15:31:19.401" v="25" actId="1076"/>
          <ac:cxnSpMkLst>
            <pc:docMk/>
            <pc:sldMk cId="625623263" sldId="277"/>
            <ac:cxnSpMk id="24" creationId="{8C70C715-46AF-4C22-B995-B335502DDD2C}"/>
          </ac:cxnSpMkLst>
        </pc:cxnChg>
      </pc:sldChg>
    </pc:docChg>
  </pc:docChgLst>
  <pc:docChgLst>
    <pc:chgData name="Moussaid Achraf" userId="03a2e7ce-53ea-4e25-be87-7ad6548d38bb" providerId="ADAL" clId="{FF786551-917E-432A-B77C-098551FDBD81}"/>
    <pc:docChg chg="custSel modSld">
      <pc:chgData name="Moussaid Achraf" userId="03a2e7ce-53ea-4e25-be87-7ad6548d38bb" providerId="ADAL" clId="{FF786551-917E-432A-B77C-098551FDBD81}" dt="2024-02-13T15:18:44.432" v="0" actId="33524"/>
      <pc:docMkLst>
        <pc:docMk/>
      </pc:docMkLst>
      <pc:sldChg chg="modSp mod">
        <pc:chgData name="Moussaid Achraf" userId="03a2e7ce-53ea-4e25-be87-7ad6548d38bb" providerId="ADAL" clId="{FF786551-917E-432A-B77C-098551FDBD81}" dt="2024-02-13T15:18:44.432" v="0" actId="33524"/>
        <pc:sldMkLst>
          <pc:docMk/>
          <pc:sldMk cId="1083408781" sldId="294"/>
        </pc:sldMkLst>
        <pc:graphicFrameChg chg="modGraphic">
          <ac:chgData name="Moussaid Achraf" userId="03a2e7ce-53ea-4e25-be87-7ad6548d38bb" providerId="ADAL" clId="{FF786551-917E-432A-B77C-098551FDBD81}" dt="2024-02-13T15:18:44.432" v="0" actId="33524"/>
          <ac:graphicFrameMkLst>
            <pc:docMk/>
            <pc:sldMk cId="1083408781" sldId="294"/>
            <ac:graphicFrameMk id="4" creationId="{51C72B44-FE31-40C2-B210-81A5C00D62E0}"/>
          </ac:graphicFrameMkLst>
        </pc:graphicFrameChg>
      </pc:sldChg>
    </pc:docChg>
  </pc:docChgLst>
  <pc:docChgLst>
    <pc:chgData name="Moussaid Achraf" userId="03a2e7ce-53ea-4e25-be87-7ad6548d38bb" providerId="ADAL" clId="{F02DD81F-FE6B-45B9-A4A7-E8DE7ECB0638}"/>
    <pc:docChg chg="custSel modSld">
      <pc:chgData name="Moussaid Achraf" userId="03a2e7ce-53ea-4e25-be87-7ad6548d38bb" providerId="ADAL" clId="{F02DD81F-FE6B-45B9-A4A7-E8DE7ECB0638}" dt="2024-02-01T21:35:18.122" v="4" actId="20577"/>
      <pc:docMkLst>
        <pc:docMk/>
      </pc:docMkLst>
      <pc:sldChg chg="modSp mod">
        <pc:chgData name="Moussaid Achraf" userId="03a2e7ce-53ea-4e25-be87-7ad6548d38bb" providerId="ADAL" clId="{F02DD81F-FE6B-45B9-A4A7-E8DE7ECB0638}" dt="2024-02-01T21:24:34.928" v="0" actId="33524"/>
        <pc:sldMkLst>
          <pc:docMk/>
          <pc:sldMk cId="2691083775" sldId="266"/>
        </pc:sldMkLst>
        <pc:spChg chg="mod">
          <ac:chgData name="Moussaid Achraf" userId="03a2e7ce-53ea-4e25-be87-7ad6548d38bb" providerId="ADAL" clId="{F02DD81F-FE6B-45B9-A4A7-E8DE7ECB0638}" dt="2024-02-01T21:24:34.928" v="0" actId="33524"/>
          <ac:spMkLst>
            <pc:docMk/>
            <pc:sldMk cId="2691083775" sldId="266"/>
            <ac:spMk id="3" creationId="{7135EDBA-F05F-4C6D-91A4-FC3304C5F506}"/>
          </ac:spMkLst>
        </pc:spChg>
      </pc:sldChg>
      <pc:sldChg chg="modSp mod">
        <pc:chgData name="Moussaid Achraf" userId="03a2e7ce-53ea-4e25-be87-7ad6548d38bb" providerId="ADAL" clId="{F02DD81F-FE6B-45B9-A4A7-E8DE7ECB0638}" dt="2024-02-01T21:35:18.122" v="4" actId="20577"/>
        <pc:sldMkLst>
          <pc:docMk/>
          <pc:sldMk cId="1517359407" sldId="272"/>
        </pc:sldMkLst>
        <pc:spChg chg="mod">
          <ac:chgData name="Moussaid Achraf" userId="03a2e7ce-53ea-4e25-be87-7ad6548d38bb" providerId="ADAL" clId="{F02DD81F-FE6B-45B9-A4A7-E8DE7ECB0638}" dt="2024-02-01T21:35:18.122" v="4" actId="20577"/>
          <ac:spMkLst>
            <pc:docMk/>
            <pc:sldMk cId="1517359407" sldId="272"/>
            <ac:spMk id="3" creationId="{DFD7E1AC-7CAC-46DF-A207-96188667DE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CE56-D3DB-47CB-A3DF-9925A438F2F3}" type="datetimeFigureOut">
              <a:rPr lang="fr-CA" smtClean="0"/>
              <a:t>2024-02-13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3EF0A-0CCB-427A-8A95-17E1B6BB1EE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891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29E3009-C96B-431A-A9B8-151F3BBD4A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9" y="4301365"/>
            <a:ext cx="12192000" cy="361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7500BF-05C0-4D55-A403-614DA4CD02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094740"/>
            <a:ext cx="12192000" cy="2089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FF1AD6-176C-4A10-B79F-84B8D88B2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25" y="2210305"/>
            <a:ext cx="11511751" cy="1299658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EE2F0E-41A9-42D8-BD88-4956C11EE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5" y="3602038"/>
            <a:ext cx="11511751" cy="53395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0ACFD9-C0B7-4A48-9E31-8BF1F314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B50282-5BCA-4D3A-94AF-2C84912D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853C81-8819-40DC-9094-805DB99E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070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4AB75-079B-4E6A-89B0-40B4BB01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F77A42-B0CA-4616-A4A8-0348891F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52495E-1524-467D-AE0C-5ED70A10B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FF82DA-C09E-4C74-8EC9-011D04AB2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E6B9ED-4825-43F9-A0E9-44ACD5F23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12D7D1-008C-4E7F-AF21-89184294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2024-02-13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1603A4-DA98-41A6-B8BA-65D60777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860E5F-71C2-473B-8FDC-432C05C6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731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0F612-C882-427E-B401-11016722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A8A36E-4663-4796-8210-B2A8B736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2024-02-13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61C43D-C62F-402A-90CA-83E3EB75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3339A0-DE02-4727-91EF-3B2F7CCF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208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F81E63-9630-443B-BFB6-0247E3D6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2024-02-13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BBED5E-68DB-40B2-8D24-23E47B6E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57F941-B1F9-4F11-90FC-1D3FD5AF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6607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BC09E-16AC-4580-98E9-02418EB0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B98FD4-2116-4EA0-8D87-B3BD714B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266672-9C75-44FB-87B4-E3F68CA6A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E985F3-C3E6-495C-A993-1096E76D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8F7EB4-97A1-468E-9A2A-D45CCA97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65E4DC-84FA-481E-B5B5-AE5FBCB3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996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B65F8-C7CE-4E86-9B84-F937626F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BAD515-97BC-4396-B264-714571E6E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F7CF64-5CE5-481C-820B-3C30C99A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671854-DBA6-4F00-BD4C-FB18B8E9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EF3AB8-DD63-44E1-A4D1-A3F0D8CB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6CFB5-D9B4-4ABE-836A-6D70EC29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989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69598-C04C-41D2-88E4-477DD533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B85027-2B50-42AA-9F34-7E59B1723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0932D-562E-4E34-BDFD-D32FFDFA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3B97E7-0FA9-4CD8-BE73-3043EAE7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3DC530-611B-4C7A-9DCE-05A7C259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3877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0621F0-12FA-4B42-9B59-6AD8AB923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8E27AD-BE88-474D-849B-C509C71E8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686500-57F4-4942-93C9-5094AD66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8A004B-00F4-41CD-9412-748A2533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2B891-CB44-4F08-BC43-2F0FDC09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221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06923111-8203-4B79-BEAD-E031C2DFE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440" y="899733"/>
            <a:ext cx="1543050" cy="21145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4CFABC3-E156-4CA3-8D85-1326B76A0D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0579"/>
            <a:ext cx="12192000" cy="5364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EC3A97-691A-4C01-A868-CF93D6CB5D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4224"/>
            <a:ext cx="12192000" cy="8351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B681AE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B681AE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12901" y="6430304"/>
            <a:ext cx="202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40532DC-AA6C-4921-B626-981D8BA9B57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22468" y="264683"/>
            <a:ext cx="239365" cy="3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1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14CFABC3-E156-4CA3-8D85-1326B76A0D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00579"/>
            <a:ext cx="12192000" cy="5364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EC3A97-691A-4C01-A868-CF93D6CB5D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4224"/>
            <a:ext cx="12192000" cy="8351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B681AE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B681AE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12901" y="6430304"/>
            <a:ext cx="202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97641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0DCDD8F-D46A-4666-B8B8-35A7C25CC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7944"/>
            <a:ext cx="12192000" cy="533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EB0A035-BA97-42C7-8BBD-00562D4D6C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6936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A785B8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A785B8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06845" y="6430304"/>
            <a:ext cx="2034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95524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8225C7-A1A5-4DEB-AAE2-E70409CE0B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224"/>
            <a:ext cx="12192000" cy="838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676564-779F-401F-9DFB-C95638229F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3121"/>
            <a:ext cx="12192000" cy="5334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080BB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080BB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022067" y="6430304"/>
            <a:ext cx="211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291641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5C23620-5D2E-424B-92C0-1DDE3C248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9778"/>
            <a:ext cx="12192000" cy="533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2E364DD-3988-45CD-8F1D-400F5613DE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6339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197B6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197B6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016011" y="6430304"/>
            <a:ext cx="212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36264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C9A27B5-EECC-4B18-B7D4-6B83E677D2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2366"/>
            <a:ext cx="12192000" cy="5429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9B8B2AD-7C26-4E6E-91B8-D5C574E48B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8766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1ADB6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1ADB6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48729" y="6430304"/>
            <a:ext cx="204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7008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C41ED-D25E-48A9-9D4D-76EE7A54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DD61D6-53A8-4C07-9B7E-3EEF53F6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B60A44-AB43-4346-BF82-D4197620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072AF-F746-4BD8-BFB4-EB618487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EC91-5709-49E5-B3AA-21348C12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68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80AEC-72AB-4628-A1CE-4D0DBAF8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4F7F1-147D-40E9-A942-5C1BCC021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54090F-8318-40CE-96BF-92B9122F6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304C0D-B02B-4A5B-B615-25C64C0E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2024-02-13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C362B9-A83F-427A-A949-EDA75F61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6007AE-8D2C-41EE-B11B-282A6B22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255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9C0FB0-A966-4F69-9A46-F202225D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21FAC4-AAF6-4C69-A98C-1C2AE7FE9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09277F-787B-42C2-90EA-DDA083330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26193-6046-4F1C-973B-6E9D1040F788}" type="datetimeFigureOut">
              <a:rPr lang="fr-CA" smtClean="0"/>
              <a:t>2024-02-13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0C139A-6638-4528-9476-553ED8CFF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83808F-17DA-45A8-967B-04EFBCAD1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591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0" r:id="rId4"/>
    <p:sldLayoutId id="2147483650" r:id="rId5"/>
    <p:sldLayoutId id="2147483661" r:id="rId6"/>
    <p:sldLayoutId id="2147483662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jp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docs.microsoft.com/en-us/aspnet/core/fundamentals/app-state?view=aspnetcore-5.0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fundamentals/app-state?view=aspnetcore-5.0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F23FAB3-5CC0-421C-804A-F7CC1252B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25" y="2210305"/>
            <a:ext cx="11511751" cy="1299658"/>
          </a:xfrm>
        </p:spPr>
        <p:txBody>
          <a:bodyPr>
            <a:normAutofit/>
          </a:bodyPr>
          <a:lstStyle/>
          <a:p>
            <a:r>
              <a:rPr lang="fr-CA" sz="4400"/>
              <a:t>Vues partielles, cookies et redirections</a:t>
            </a:r>
            <a:endParaRPr lang="fr-CA" sz="4400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759DE41-5405-413B-9158-D7C5994CA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5" y="3602038"/>
            <a:ext cx="11511751" cy="533957"/>
          </a:xfrm>
        </p:spPr>
        <p:txBody>
          <a:bodyPr/>
          <a:lstStyle/>
          <a:p>
            <a:r>
              <a:rPr lang="fr-CA"/>
              <a:t>Cours #11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A36C74-4658-4018-A83B-4C63AC85C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88" y="5048552"/>
            <a:ext cx="1956881" cy="126708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CAEB411-434C-4292-9ADA-2833CAB90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62" y="5245951"/>
            <a:ext cx="1575858" cy="10965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16728C6-C1D6-4A69-B58F-7635DA663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5048551"/>
            <a:ext cx="1163349" cy="12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83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C4451-86A8-4D54-B4A9-9449BD45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Vues partielles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7E1AC-7CAC-46DF-A207-96188667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Vues partielles</a:t>
            </a:r>
          </a:p>
          <a:p>
            <a:pPr lvl="1"/>
            <a:r>
              <a:rPr lang="fr-CA" dirty="0"/>
              <a:t> </a:t>
            </a:r>
            <a:r>
              <a:rPr lang="fr-CA" b="1" dirty="0"/>
              <a:t>Chemin</a:t>
            </a:r>
            <a:r>
              <a:rPr lang="fr-CA" dirty="0"/>
              <a:t> vers la vue partielle... et le </a:t>
            </a:r>
            <a:r>
              <a:rPr lang="fr-CA" dirty="0" err="1"/>
              <a:t>layout</a:t>
            </a:r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Que se passe-t-il lorsqu’on précise un fichier sans chemin ?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Dans ces situations... le fichier est cherché à ces endroits, dans cet ordre :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CA" dirty="0"/>
              <a:t>Recherché dans le </a:t>
            </a:r>
            <a:r>
              <a:rPr lang="fr-CA" b="1" dirty="0"/>
              <a:t>même dossier que la vue</a:t>
            </a:r>
            <a:r>
              <a:rPr lang="fr-CA" dirty="0"/>
              <a:t> qui l’appelle.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CA" dirty="0"/>
              <a:t>Recherché dans le </a:t>
            </a:r>
            <a:r>
              <a:rPr lang="fr-CA" b="1" dirty="0"/>
              <a:t>dossier principal du contrôleur de la vue</a:t>
            </a:r>
            <a:r>
              <a:rPr lang="fr-CA" dirty="0"/>
              <a:t>.</a:t>
            </a:r>
            <a:r>
              <a:rPr lang="fr-CA" b="1" dirty="0"/>
              <a:t> </a:t>
            </a:r>
            <a:r>
              <a:rPr lang="fr-CA" dirty="0"/>
              <a:t>(Parfois identique à #1)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CA" dirty="0"/>
              <a:t>Recherché dans le dossier « </a:t>
            </a:r>
            <a:r>
              <a:rPr lang="fr-CA" b="1" dirty="0" err="1"/>
              <a:t>Shared</a:t>
            </a:r>
            <a:r>
              <a:rPr lang="fr-CA" dirty="0"/>
              <a:t> ».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B052A00-D84E-4C42-8A94-3797F703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280" y="914400"/>
            <a:ext cx="2488112" cy="1644477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BB9068-A9ED-4305-942E-B60A034F9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50336"/>
            <a:ext cx="2657389" cy="879811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75C6BBB-5CFE-4A8E-BEDB-A785EDA86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56" y="3435133"/>
            <a:ext cx="6806264" cy="895013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56CB8A2-A9C8-40D8-9555-649AE7D7F956}"/>
              </a:ext>
            </a:extLst>
          </p:cNvPr>
          <p:cNvSpPr txBox="1"/>
          <p:nvPr/>
        </p:nvSpPr>
        <p:spPr>
          <a:xfrm>
            <a:off x="752856" y="2865561"/>
            <a:ext cx="321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Nom du fichier de </a:t>
            </a:r>
            <a:r>
              <a:rPr lang="fr-CA" sz="1600" b="1">
                <a:solidFill>
                  <a:srgbClr val="7F7FBB"/>
                </a:solidFill>
              </a:rPr>
              <a:t>Layout</a:t>
            </a:r>
            <a:r>
              <a:rPr lang="fr-CA" sz="1600">
                <a:solidFill>
                  <a:srgbClr val="7F7FBB"/>
                </a:solidFill>
              </a:rPr>
              <a:t> sans préciser qu’il est dans </a:t>
            </a:r>
            <a:r>
              <a:rPr lang="fr-CA" sz="1600" b="1">
                <a:solidFill>
                  <a:srgbClr val="7F7FBB"/>
                </a:solidFill>
              </a:rPr>
              <a:t>Shared</a:t>
            </a:r>
            <a:r>
              <a:rPr lang="fr-CA" sz="1600">
                <a:solidFill>
                  <a:srgbClr val="7F7FBB"/>
                </a:solidFill>
              </a:rPr>
              <a:t>...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31534EE-9169-4BB6-B095-80DE49DAE4F2}"/>
              </a:ext>
            </a:extLst>
          </p:cNvPr>
          <p:cNvSpPr txBox="1"/>
          <p:nvPr/>
        </p:nvSpPr>
        <p:spPr>
          <a:xfrm>
            <a:off x="5593160" y="3084313"/>
            <a:ext cx="642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Nom de la </a:t>
            </a:r>
            <a:r>
              <a:rPr lang="fr-CA" sz="1600" b="1">
                <a:solidFill>
                  <a:srgbClr val="7F7FBB"/>
                </a:solidFill>
              </a:rPr>
              <a:t>vue partielle</a:t>
            </a:r>
            <a:r>
              <a:rPr lang="fr-CA" sz="1600">
                <a:solidFill>
                  <a:srgbClr val="7F7FBB"/>
                </a:solidFill>
              </a:rPr>
              <a:t> (Qui est dans le même dossier que la vue)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53477D-1DEE-4FEB-B207-7AC0DAA80502}"/>
              </a:ext>
            </a:extLst>
          </p:cNvPr>
          <p:cNvSpPr/>
          <p:nvPr/>
        </p:nvSpPr>
        <p:spPr>
          <a:xfrm>
            <a:off x="6614160" y="3700272"/>
            <a:ext cx="2676144" cy="341376"/>
          </a:xfrm>
          <a:prstGeom prst="rect">
            <a:avLst/>
          </a:prstGeom>
          <a:noFill/>
          <a:ln w="28575">
            <a:solidFill>
              <a:srgbClr val="CB62D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735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C4451-86A8-4D54-B4A9-9449BD45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Vues partielles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7E1AC-7CAC-46DF-A207-96188667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977"/>
            <a:ext cx="10515600" cy="5147506"/>
          </a:xfrm>
        </p:spPr>
        <p:txBody>
          <a:bodyPr/>
          <a:lstStyle/>
          <a:p>
            <a:r>
              <a:rPr lang="fr-CA"/>
              <a:t> </a:t>
            </a:r>
            <a:r>
              <a:rPr lang="fr-CA" b="1"/>
              <a:t>Vues partielles</a:t>
            </a:r>
            <a:r>
              <a:rPr lang="fr-CA"/>
              <a:t> : ViewData</a:t>
            </a:r>
          </a:p>
          <a:p>
            <a:pPr lvl="1"/>
            <a:r>
              <a:rPr lang="fr-CA"/>
              <a:t> Les données du </a:t>
            </a:r>
            <a:r>
              <a:rPr lang="fr-CA" b="1"/>
              <a:t>ViewData</a:t>
            </a:r>
            <a:r>
              <a:rPr lang="fr-CA"/>
              <a:t> qui existent dans une </a:t>
            </a:r>
            <a:r>
              <a:rPr lang="fr-CA" b="1">
                <a:solidFill>
                  <a:srgbClr val="F75A3B"/>
                </a:solidFill>
              </a:rPr>
              <a:t>vue</a:t>
            </a:r>
            <a:r>
              <a:rPr lang="fr-CA"/>
              <a:t> sont transmises aux </a:t>
            </a:r>
            <a:r>
              <a:rPr lang="fr-CA" b="1">
                <a:solidFill>
                  <a:srgbClr val="DDAB5B"/>
                </a:solidFill>
              </a:rPr>
              <a:t>vues partielles</a:t>
            </a:r>
            <a:r>
              <a:rPr lang="fr-CA"/>
              <a:t> qui y sont référenciées...</a:t>
            </a:r>
          </a:p>
          <a:p>
            <a:pPr lvl="1"/>
            <a:r>
              <a:rPr lang="fr-CA"/>
              <a:t> Mais toute modification faite au </a:t>
            </a:r>
            <a:r>
              <a:rPr lang="fr-CA" b="1"/>
              <a:t>ViewData</a:t>
            </a:r>
            <a:r>
              <a:rPr lang="fr-CA"/>
              <a:t> dans une </a:t>
            </a:r>
            <a:r>
              <a:rPr lang="fr-CA" b="1">
                <a:solidFill>
                  <a:srgbClr val="DDAB5B"/>
                </a:solidFill>
              </a:rPr>
              <a:t>vue partielle </a:t>
            </a:r>
            <a:r>
              <a:rPr lang="fr-CA"/>
              <a:t>... n’est pas effective dans les </a:t>
            </a:r>
            <a:r>
              <a:rPr lang="fr-CA" b="1">
                <a:solidFill>
                  <a:srgbClr val="F75A3B"/>
                </a:solidFill>
              </a:rPr>
              <a:t>vues</a:t>
            </a:r>
            <a:r>
              <a:rPr lang="fr-CA"/>
              <a:t> qui la référencient !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L’exemple ci-dessus illustre cette dynamique. On a changé la valeur de </a:t>
            </a:r>
            <a:r>
              <a:rPr lang="fr-CA" b="1"/>
              <a:t>x</a:t>
            </a:r>
            <a:r>
              <a:rPr lang="fr-CA"/>
              <a:t> dans la </a:t>
            </a:r>
            <a:r>
              <a:rPr lang="fr-CA" b="1">
                <a:solidFill>
                  <a:srgbClr val="DDAB5B"/>
                </a:solidFill>
              </a:rPr>
              <a:t>vue partielle</a:t>
            </a:r>
            <a:r>
              <a:rPr lang="fr-CA"/>
              <a:t>... mais cela n’a pas d’impact sur la </a:t>
            </a:r>
            <a:r>
              <a:rPr lang="fr-CA" b="1">
                <a:solidFill>
                  <a:srgbClr val="F75A3B"/>
                </a:solidFill>
              </a:rPr>
              <a:t>vue</a:t>
            </a:r>
            <a:r>
              <a:rPr lang="fr-CA"/>
              <a:t>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CF1CF4-2817-4DC2-8FE3-16E45EF20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36" y="3024085"/>
            <a:ext cx="6414480" cy="2044175"/>
          </a:xfrm>
          <a:prstGeom prst="rect">
            <a:avLst/>
          </a:prstGeom>
          <a:ln w="38100">
            <a:solidFill>
              <a:srgbClr val="F75A3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3AA7CA-4480-4EC6-8C23-51EC06161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80" y="3180569"/>
            <a:ext cx="4841784" cy="1741458"/>
          </a:xfrm>
          <a:prstGeom prst="rect">
            <a:avLst/>
          </a:prstGeom>
          <a:ln w="38100">
            <a:solidFill>
              <a:srgbClr val="DDAB5B"/>
            </a:solidFill>
          </a:ln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A7476527-397C-4962-84F1-A4A33FEE77E7}"/>
              </a:ext>
            </a:extLst>
          </p:cNvPr>
          <p:cNvSpPr/>
          <p:nvPr/>
        </p:nvSpPr>
        <p:spPr>
          <a:xfrm>
            <a:off x="1871472" y="3730752"/>
            <a:ext cx="359664" cy="359664"/>
          </a:xfrm>
          <a:prstGeom prst="ellipse">
            <a:avLst/>
          </a:prstGeom>
          <a:solidFill>
            <a:srgbClr val="CB6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480A5CA-36D6-4D7E-843C-4A000C5736A1}"/>
              </a:ext>
            </a:extLst>
          </p:cNvPr>
          <p:cNvSpPr/>
          <p:nvPr/>
        </p:nvSpPr>
        <p:spPr>
          <a:xfrm>
            <a:off x="8546592" y="4443984"/>
            <a:ext cx="359664" cy="359664"/>
          </a:xfrm>
          <a:prstGeom prst="ellipse">
            <a:avLst/>
          </a:prstGeom>
          <a:solidFill>
            <a:srgbClr val="CB6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DE7784E-0634-48E2-9B0C-C52BCB49705A}"/>
              </a:ext>
            </a:extLst>
          </p:cNvPr>
          <p:cNvSpPr/>
          <p:nvPr/>
        </p:nvSpPr>
        <p:spPr>
          <a:xfrm>
            <a:off x="1871472" y="4690308"/>
            <a:ext cx="359664" cy="359664"/>
          </a:xfrm>
          <a:prstGeom prst="ellipse">
            <a:avLst/>
          </a:prstGeom>
          <a:solidFill>
            <a:srgbClr val="CB6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8C10A1-A3EC-4A99-BB78-6A707E7028E7}"/>
              </a:ext>
            </a:extLst>
          </p:cNvPr>
          <p:cNvSpPr txBox="1"/>
          <p:nvPr/>
        </p:nvSpPr>
        <p:spPr>
          <a:xfrm>
            <a:off x="2176272" y="3741307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CB62D6"/>
                </a:solidFill>
              </a:rPr>
              <a:t>Imprime « 1 »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B6A4F60-27A2-443C-AD7B-C869AB31C834}"/>
              </a:ext>
            </a:extLst>
          </p:cNvPr>
          <p:cNvSpPr txBox="1"/>
          <p:nvPr/>
        </p:nvSpPr>
        <p:spPr>
          <a:xfrm>
            <a:off x="8906256" y="4465094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CB62D6"/>
                </a:solidFill>
              </a:rPr>
              <a:t>Imprime « 2 »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2288306-8A3B-43D5-8309-4C421809931A}"/>
              </a:ext>
            </a:extLst>
          </p:cNvPr>
          <p:cNvSpPr txBox="1"/>
          <p:nvPr/>
        </p:nvSpPr>
        <p:spPr>
          <a:xfrm>
            <a:off x="2199132" y="469030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CB62D6"/>
                </a:solidFill>
              </a:rPr>
              <a:t>Imprime « 1 »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9CE162E-D518-4F14-B7B7-9462CD43F496}"/>
              </a:ext>
            </a:extLst>
          </p:cNvPr>
          <p:cNvCxnSpPr>
            <a:cxnSpLocks/>
          </p:cNvCxnSpPr>
          <p:nvPr/>
        </p:nvCxnSpPr>
        <p:spPr>
          <a:xfrm flipH="1">
            <a:off x="4187952" y="3463002"/>
            <a:ext cx="2895528" cy="779814"/>
          </a:xfrm>
          <a:prstGeom prst="straightConnector1">
            <a:avLst/>
          </a:prstGeom>
          <a:ln w="762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10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5CADD-2963-4EE4-8680-C5C0D0B6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Cookies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DBB79-2FB7-46A7-8062-29FA5A20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Cookies</a:t>
            </a:r>
            <a:r>
              <a:rPr lang="fr-CA"/>
              <a:t> / </a:t>
            </a:r>
            <a:r>
              <a:rPr lang="fr-CA" b="1"/>
              <a:t>Variables de session</a:t>
            </a:r>
            <a:r>
              <a:rPr lang="fr-CA"/>
              <a:t> : C’est quoi ?</a:t>
            </a:r>
          </a:p>
          <a:p>
            <a:pPr lvl="1"/>
            <a:r>
              <a:rPr lang="fr-CA"/>
              <a:t> Ce sont des données spécifiques à un utilisateur qui sont stockées pour la durée de sa « </a:t>
            </a:r>
            <a:r>
              <a:rPr lang="fr-CA" b="1"/>
              <a:t>session</a:t>
            </a:r>
            <a:r>
              <a:rPr lang="fr-CA"/>
              <a:t> ». </a:t>
            </a:r>
          </a:p>
          <a:p>
            <a:pPr lvl="2"/>
            <a:r>
              <a:rPr lang="fr-CA" b="1"/>
              <a:t>Exemples </a:t>
            </a:r>
            <a:r>
              <a:rPr lang="fr-CA"/>
              <a:t>: Une préférence pour une langue d’affichage, des articles dans un panier virtuel, des informations d’authentification de l’utilisateur, etc. </a:t>
            </a:r>
          </a:p>
          <a:p>
            <a:pPr lvl="2"/>
            <a:endParaRPr lang="fr-CA"/>
          </a:p>
          <a:p>
            <a:pPr lvl="1"/>
            <a:r>
              <a:rPr lang="fr-CA"/>
              <a:t> À ne pas confondre avec les « </a:t>
            </a:r>
            <a:r>
              <a:rPr lang="fr-CA" b="1"/>
              <a:t>Persistent</a:t>
            </a:r>
            <a:r>
              <a:rPr lang="fr-CA"/>
              <a:t> Cookies »</a:t>
            </a:r>
          </a:p>
          <a:p>
            <a:pPr lvl="2"/>
            <a:r>
              <a:rPr lang="fr-CA"/>
              <a:t> Les variables de </a:t>
            </a:r>
            <a:r>
              <a:rPr lang="fr-CA" b="1"/>
              <a:t>session</a:t>
            </a:r>
            <a:r>
              <a:rPr lang="fr-CA"/>
              <a:t> durent seulement pour la « </a:t>
            </a:r>
            <a:r>
              <a:rPr lang="fr-CA" b="1"/>
              <a:t>session</a:t>
            </a:r>
            <a:r>
              <a:rPr lang="fr-CA"/>
              <a:t> » (</a:t>
            </a:r>
            <a:r>
              <a:rPr lang="fr-CA" b="1"/>
              <a:t>ex</a:t>
            </a:r>
            <a:r>
              <a:rPr lang="fr-CA"/>
              <a:t> : sont supprimés après 20 minutes d’inactivité sur l’application Web) alors que les </a:t>
            </a:r>
            <a:r>
              <a:rPr lang="fr-CA" b="1"/>
              <a:t>Persistent Cookies </a:t>
            </a:r>
            <a:r>
              <a:rPr lang="fr-CA"/>
              <a:t>sont conservés </a:t>
            </a:r>
            <a:r>
              <a:rPr lang="fr-CA" i="1"/>
              <a:t>durablement</a:t>
            </a:r>
            <a:r>
              <a:rPr lang="fr-CA"/>
              <a:t>.</a:t>
            </a:r>
          </a:p>
          <a:p>
            <a:pPr lvl="2"/>
            <a:endParaRPr lang="fr-CA"/>
          </a:p>
          <a:p>
            <a:pPr lvl="1"/>
            <a:r>
              <a:rPr lang="fr-CA"/>
              <a:t> Les variables de session sont spécifiques au </a:t>
            </a:r>
            <a:r>
              <a:rPr lang="fr-CA" b="1"/>
              <a:t>navigateur</a:t>
            </a:r>
            <a:r>
              <a:rPr lang="fr-CA"/>
              <a:t>. </a:t>
            </a:r>
          </a:p>
          <a:p>
            <a:pPr lvl="1"/>
            <a:r>
              <a:rPr lang="fr-CA"/>
              <a:t> Il faut éviter de stocker des </a:t>
            </a:r>
            <a:r>
              <a:rPr lang="fr-CA" b="1"/>
              <a:t>données sensibles </a:t>
            </a:r>
            <a:r>
              <a:rPr lang="fr-CA"/>
              <a:t>dans les variables de session.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3789E4-1E16-4838-943F-5B1C4A2B9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62" y="1056212"/>
            <a:ext cx="396421" cy="3964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85BAEE6-0021-4372-853F-502AC3858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444" y="1074742"/>
            <a:ext cx="598932" cy="3593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BA39810-381B-4049-8709-5A7C9352E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43" y="3603210"/>
            <a:ext cx="523954" cy="74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1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5CADD-2963-4EE4-8680-C5C0D0B6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Cookies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DBB79-2FB7-46A7-8062-29FA5A20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Variables de session</a:t>
            </a:r>
          </a:p>
          <a:p>
            <a:pPr lvl="1"/>
            <a:r>
              <a:rPr lang="fr-CA"/>
              <a:t> Comment les utiliser ?</a:t>
            </a:r>
          </a:p>
          <a:p>
            <a:pPr lvl="1"/>
            <a:r>
              <a:rPr lang="fr-CA"/>
              <a:t> Il y a quelques prérequis ...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42E840C-82B9-4DAC-A7A6-2FCE4DED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7" y="3220804"/>
            <a:ext cx="3339963" cy="127134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8ED24AF-82C2-42AD-8BB4-9FFCFB7DF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171" y="3220804"/>
            <a:ext cx="5824958" cy="1271340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CAE526B6-4714-4E45-A785-4D43F71309FE}"/>
              </a:ext>
            </a:extLst>
          </p:cNvPr>
          <p:cNvSpPr/>
          <p:nvPr/>
        </p:nvSpPr>
        <p:spPr>
          <a:xfrm>
            <a:off x="1420368" y="2456806"/>
            <a:ext cx="359664" cy="359664"/>
          </a:xfrm>
          <a:prstGeom prst="ellipse">
            <a:avLst/>
          </a:prstGeom>
          <a:solidFill>
            <a:srgbClr val="F75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ED57609-8797-4979-BE21-AD028CD21B12}"/>
              </a:ext>
            </a:extLst>
          </p:cNvPr>
          <p:cNvSpPr txBox="1"/>
          <p:nvPr/>
        </p:nvSpPr>
        <p:spPr>
          <a:xfrm>
            <a:off x="1944624" y="2456806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Installer le package NuGet « </a:t>
            </a:r>
            <a:r>
              <a:rPr lang="fr-CA" b="1">
                <a:solidFill>
                  <a:srgbClr val="8197B6"/>
                </a:solidFill>
              </a:rPr>
              <a:t>Microsoft.AspNetCore.Session </a:t>
            </a:r>
            <a:r>
              <a:rPr lang="fr-CA">
                <a:solidFill>
                  <a:srgbClr val="8197B6"/>
                </a:solidFill>
              </a:rPr>
              <a:t>»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AD18D2-D9E9-4FC3-A0D6-9215BDA71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6" y="1029457"/>
            <a:ext cx="4161662" cy="149559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23114B-7CB2-4D3B-8EFF-E743769E68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346" y="942898"/>
            <a:ext cx="2438400" cy="13716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B6D1F40-2669-48A7-855D-18855D322ED6}"/>
              </a:ext>
            </a:extLst>
          </p:cNvPr>
          <p:cNvSpPr/>
          <p:nvPr/>
        </p:nvSpPr>
        <p:spPr>
          <a:xfrm>
            <a:off x="8363989" y="1341703"/>
            <a:ext cx="1102822" cy="720437"/>
          </a:xfrm>
          <a:prstGeom prst="right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271112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E859CA7-4512-66E3-3BC2-9AEFE8D0C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08" y="3207839"/>
            <a:ext cx="5932150" cy="75112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F35CADD-2963-4EE4-8680-C5C0D0B6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Cookies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DBB79-2FB7-46A7-8062-29FA5A20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Variables de session</a:t>
            </a:r>
          </a:p>
          <a:p>
            <a:pPr lvl="1"/>
            <a:r>
              <a:rPr lang="fr-CA" dirty="0"/>
              <a:t> Comment les utiliser ?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F326E3A-7C2D-4929-A641-71687F7161A1}"/>
              </a:ext>
            </a:extLst>
          </p:cNvPr>
          <p:cNvSpPr/>
          <p:nvPr/>
        </p:nvSpPr>
        <p:spPr>
          <a:xfrm>
            <a:off x="1469136" y="2097142"/>
            <a:ext cx="359664" cy="359664"/>
          </a:xfrm>
          <a:prstGeom prst="ellipse">
            <a:avLst/>
          </a:prstGeom>
          <a:solidFill>
            <a:srgbClr val="F75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2E22B1-749E-49D7-A5D8-89CF03A27CBC}"/>
              </a:ext>
            </a:extLst>
          </p:cNvPr>
          <p:cNvSpPr txBox="1"/>
          <p:nvPr/>
        </p:nvSpPr>
        <p:spPr>
          <a:xfrm>
            <a:off x="1871472" y="2087474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8197B6"/>
                </a:solidFill>
              </a:rPr>
              <a:t>Ajouter les instructions suivantes dans la classe </a:t>
            </a:r>
            <a:r>
              <a:rPr lang="fr-CA" b="1" dirty="0" err="1">
                <a:solidFill>
                  <a:srgbClr val="8197B6"/>
                </a:solidFill>
              </a:rPr>
              <a:t>Program.cs</a:t>
            </a:r>
            <a:endParaRPr lang="fr-CA" b="1" dirty="0">
              <a:solidFill>
                <a:srgbClr val="8197B6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066090-1335-4D40-8027-7DBF272E4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" y="4634955"/>
            <a:ext cx="4427779" cy="140147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E7308CE-F510-4A1C-8E5E-CF8244DD9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029" y="4591227"/>
            <a:ext cx="1198641" cy="26337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27260DA-117F-4835-ABCF-03B50160B8C3}"/>
              </a:ext>
            </a:extLst>
          </p:cNvPr>
          <p:cNvSpPr txBox="1"/>
          <p:nvPr/>
        </p:nvSpPr>
        <p:spPr>
          <a:xfrm>
            <a:off x="7113474" y="2602132"/>
            <a:ext cx="4931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 dirty="0">
                <a:solidFill>
                  <a:srgbClr val="8197B6"/>
                </a:solidFill>
              </a:rPr>
              <a:t>Il y a deux « services » à ajouter dans la méthode « </a:t>
            </a:r>
            <a:r>
              <a:rPr lang="fr-CA" sz="1600" b="1" dirty="0" err="1">
                <a:solidFill>
                  <a:srgbClr val="8197B6"/>
                </a:solidFill>
              </a:rPr>
              <a:t>ConfigureServices</a:t>
            </a:r>
            <a:r>
              <a:rPr lang="fr-CA" sz="1600" dirty="0">
                <a:solidFill>
                  <a:srgbClr val="8197B6"/>
                </a:solidFill>
              </a:rPr>
              <a:t> »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sz="1600" dirty="0">
                <a:solidFill>
                  <a:srgbClr val="8197B6"/>
                </a:solidFill>
              </a:rPr>
              <a:t>Ce nombre permet de définir la durée (en minutes) d’</a:t>
            </a:r>
            <a:r>
              <a:rPr lang="fr-CA" sz="1600" b="1" dirty="0">
                <a:solidFill>
                  <a:srgbClr val="8197B6"/>
                </a:solidFill>
              </a:rPr>
              <a:t>inactivité</a:t>
            </a:r>
            <a:r>
              <a:rPr lang="fr-CA" sz="1600" dirty="0">
                <a:solidFill>
                  <a:srgbClr val="8197B6"/>
                </a:solidFill>
              </a:rPr>
              <a:t> de l’utilisateur suite à laquelle les données des </a:t>
            </a:r>
            <a:r>
              <a:rPr lang="fr-CA" sz="1600" b="1" dirty="0">
                <a:solidFill>
                  <a:srgbClr val="8197B6"/>
                </a:solidFill>
              </a:rPr>
              <a:t>variables de session</a:t>
            </a:r>
            <a:r>
              <a:rPr lang="fr-CA" sz="1600" dirty="0">
                <a:solidFill>
                  <a:srgbClr val="8197B6"/>
                </a:solidFill>
              </a:rPr>
              <a:t> sont supprimées.</a:t>
            </a:r>
            <a:endParaRPr lang="fr-CA" sz="1600" b="1" dirty="0">
              <a:solidFill>
                <a:srgbClr val="8197B6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298BF16-468E-4367-9BCF-108D45D2EAC1}"/>
              </a:ext>
            </a:extLst>
          </p:cNvPr>
          <p:cNvCxnSpPr>
            <a:cxnSpLocks/>
          </p:cNvCxnSpPr>
          <p:nvPr/>
        </p:nvCxnSpPr>
        <p:spPr>
          <a:xfrm flipH="1">
            <a:off x="3285185" y="2827067"/>
            <a:ext cx="3771897" cy="554736"/>
          </a:xfrm>
          <a:prstGeom prst="straightConnector1">
            <a:avLst/>
          </a:prstGeom>
          <a:ln w="381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4A27188-7558-4EDA-AE21-06AE448F3537}"/>
              </a:ext>
            </a:extLst>
          </p:cNvPr>
          <p:cNvCxnSpPr>
            <a:cxnSpLocks/>
          </p:cNvCxnSpPr>
          <p:nvPr/>
        </p:nvCxnSpPr>
        <p:spPr>
          <a:xfrm flipH="1">
            <a:off x="5589473" y="2989586"/>
            <a:ext cx="1467610" cy="392217"/>
          </a:xfrm>
          <a:prstGeom prst="straightConnector1">
            <a:avLst/>
          </a:prstGeom>
          <a:ln w="381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705E36-22CF-4EEB-8FCE-8416F6FD6539}"/>
              </a:ext>
            </a:extLst>
          </p:cNvPr>
          <p:cNvSpPr/>
          <p:nvPr/>
        </p:nvSpPr>
        <p:spPr>
          <a:xfrm>
            <a:off x="627329" y="3282705"/>
            <a:ext cx="2657855" cy="166153"/>
          </a:xfrm>
          <a:prstGeom prst="rect">
            <a:avLst/>
          </a:prstGeom>
          <a:noFill/>
          <a:ln w="19050">
            <a:solidFill>
              <a:srgbClr val="F75A3B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024D73-6A15-4CAA-9140-767C02AF2BCC}"/>
              </a:ext>
            </a:extLst>
          </p:cNvPr>
          <p:cNvSpPr/>
          <p:nvPr/>
        </p:nvSpPr>
        <p:spPr>
          <a:xfrm>
            <a:off x="627329" y="3448859"/>
            <a:ext cx="5843016" cy="166153"/>
          </a:xfrm>
          <a:prstGeom prst="rect">
            <a:avLst/>
          </a:prstGeom>
          <a:noFill/>
          <a:ln w="19050">
            <a:solidFill>
              <a:srgbClr val="F75A3B">
                <a:alpha val="4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ED69D9D-E646-4CB4-AE29-3929CA4A6B3F}"/>
              </a:ext>
            </a:extLst>
          </p:cNvPr>
          <p:cNvSpPr txBox="1"/>
          <p:nvPr/>
        </p:nvSpPr>
        <p:spPr>
          <a:xfrm>
            <a:off x="4942270" y="4252673"/>
            <a:ext cx="5988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197B6"/>
                </a:solidFill>
              </a:rPr>
              <a:t>La directive </a:t>
            </a:r>
            <a:r>
              <a:rPr lang="fr-CA" sz="1600">
                <a:solidFill>
                  <a:srgbClr val="0D63FF"/>
                </a:solidFill>
              </a:rPr>
              <a:t>using</a:t>
            </a:r>
            <a:r>
              <a:rPr lang="fr-CA" sz="1600"/>
              <a:t> System;</a:t>
            </a:r>
            <a:r>
              <a:rPr lang="fr-CA" sz="1600">
                <a:solidFill>
                  <a:srgbClr val="8197B6"/>
                </a:solidFill>
              </a:rPr>
              <a:t> sera nécessaire pour utiliser « </a:t>
            </a:r>
            <a:r>
              <a:rPr lang="fr-CA" sz="1600" b="1">
                <a:solidFill>
                  <a:srgbClr val="8197B6"/>
                </a:solidFill>
              </a:rPr>
              <a:t>TimeSpan</a:t>
            </a:r>
            <a:r>
              <a:rPr lang="fr-CA" sz="1600">
                <a:solidFill>
                  <a:srgbClr val="8197B6"/>
                </a:solidFill>
              </a:rPr>
              <a:t> »</a:t>
            </a:r>
            <a:endParaRPr lang="fr-CA" sz="1600" b="1">
              <a:solidFill>
                <a:srgbClr val="8197B6"/>
              </a:solidFill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E508E80-4680-4C42-8E0C-8FD809BCF8C7}"/>
              </a:ext>
            </a:extLst>
          </p:cNvPr>
          <p:cNvCxnSpPr>
            <a:cxnSpLocks/>
          </p:cNvCxnSpPr>
          <p:nvPr/>
        </p:nvCxnSpPr>
        <p:spPr>
          <a:xfrm flipH="1" flipV="1">
            <a:off x="1648968" y="4718575"/>
            <a:ext cx="3429560" cy="933546"/>
          </a:xfrm>
          <a:prstGeom prst="straightConnector1">
            <a:avLst/>
          </a:prstGeom>
          <a:ln w="381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21B3FEFE-F99E-4A70-A2BF-2A4D3B7F9D09}"/>
              </a:ext>
            </a:extLst>
          </p:cNvPr>
          <p:cNvSpPr txBox="1"/>
          <p:nvPr/>
        </p:nvSpPr>
        <p:spPr>
          <a:xfrm>
            <a:off x="5215626" y="5536155"/>
            <a:ext cx="493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197B6"/>
                </a:solidFill>
              </a:rPr>
              <a:t>Il faut également ajouter cette instruction dans la méthode «</a:t>
            </a:r>
            <a:r>
              <a:rPr lang="fr-CA" sz="1600" b="1">
                <a:solidFill>
                  <a:srgbClr val="8197B6"/>
                </a:solidFill>
              </a:rPr>
              <a:t> Configure </a:t>
            </a:r>
            <a:r>
              <a:rPr lang="fr-CA" sz="1600">
                <a:solidFill>
                  <a:srgbClr val="8197B6"/>
                </a:solidFill>
              </a:rPr>
              <a:t>»</a:t>
            </a:r>
            <a:endParaRPr lang="fr-CA" sz="1600" b="1">
              <a:solidFill>
                <a:srgbClr val="8197B6"/>
              </a:solidFill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C70C715-46AF-4C22-B995-B335502DDD2C}"/>
              </a:ext>
            </a:extLst>
          </p:cNvPr>
          <p:cNvCxnSpPr>
            <a:cxnSpLocks/>
          </p:cNvCxnSpPr>
          <p:nvPr/>
        </p:nvCxnSpPr>
        <p:spPr>
          <a:xfrm flipH="1" flipV="1">
            <a:off x="4942270" y="3666419"/>
            <a:ext cx="2125977" cy="649045"/>
          </a:xfrm>
          <a:prstGeom prst="straightConnector1">
            <a:avLst/>
          </a:prstGeom>
          <a:ln w="381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345BE43-CB3C-4D84-8C91-693A4EBEB7A9}"/>
              </a:ext>
            </a:extLst>
          </p:cNvPr>
          <p:cNvSpPr/>
          <p:nvPr/>
        </p:nvSpPr>
        <p:spPr>
          <a:xfrm>
            <a:off x="321563" y="4634735"/>
            <a:ext cx="1196403" cy="175009"/>
          </a:xfrm>
          <a:prstGeom prst="rect">
            <a:avLst/>
          </a:prstGeom>
          <a:noFill/>
          <a:ln w="19050">
            <a:solidFill>
              <a:srgbClr val="F75A3B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623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5CADD-2963-4EE4-8680-C5C0D0B6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Cookies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DBB79-2FB7-46A7-8062-29FA5A20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Variables de session</a:t>
            </a:r>
          </a:p>
          <a:p>
            <a:pPr lvl="1"/>
            <a:r>
              <a:rPr lang="fr-CA" dirty="0"/>
              <a:t> Comment les utiliser ?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lvl="1"/>
            <a:r>
              <a:rPr lang="fr-CA" dirty="0"/>
              <a:t> Les méthodes suivantes permettent de stocker des entiers et des chaînes de caractères sous formes de variables de session :</a:t>
            </a:r>
          </a:p>
          <a:p>
            <a:pPr lvl="2"/>
            <a:r>
              <a:rPr lang="fr-CA" dirty="0"/>
              <a:t> </a:t>
            </a:r>
            <a:r>
              <a:rPr lang="fr-CA" dirty="0" err="1">
                <a:solidFill>
                  <a:srgbClr val="F75A3B"/>
                </a:solidFill>
              </a:rPr>
              <a:t>HttpContext.Session.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SetString</a:t>
            </a:r>
            <a:r>
              <a:rPr lang="fr-CA" dirty="0">
                <a:solidFill>
                  <a:srgbClr val="F75A3B"/>
                </a:solidFill>
              </a:rPr>
              <a:t>(</a:t>
            </a:r>
            <a:r>
              <a:rPr lang="fr-CA" dirty="0">
                <a:solidFill>
                  <a:srgbClr val="81ADB6"/>
                </a:solidFill>
              </a:rPr>
              <a:t>"Key"</a:t>
            </a:r>
            <a:r>
              <a:rPr lang="fr-CA" dirty="0">
                <a:solidFill>
                  <a:srgbClr val="F75A3B"/>
                </a:solidFill>
              </a:rPr>
              <a:t>, valeur);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75A3B"/>
                </a:solidFill>
              </a:rPr>
              <a:t>HttpContext.Session.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SetInt32</a:t>
            </a:r>
            <a:r>
              <a:rPr lang="fr-CA" dirty="0">
                <a:solidFill>
                  <a:srgbClr val="F75A3B"/>
                </a:solidFill>
              </a:rPr>
              <a:t>(</a:t>
            </a:r>
            <a:r>
              <a:rPr lang="fr-CA" dirty="0">
                <a:solidFill>
                  <a:srgbClr val="81ADB6"/>
                </a:solidFill>
              </a:rPr>
              <a:t>"Key"</a:t>
            </a:r>
            <a:r>
              <a:rPr lang="fr-CA" dirty="0">
                <a:solidFill>
                  <a:srgbClr val="F75A3B"/>
                </a:solidFill>
              </a:rPr>
              <a:t>, valeur);</a:t>
            </a:r>
          </a:p>
          <a:p>
            <a:pPr lvl="1"/>
            <a:r>
              <a:rPr lang="fr-CA" dirty="0"/>
              <a:t> Les méthodes suivantes permettent de récupérer des entiers et des chaînes de caractères stockées comme variables de session :</a:t>
            </a:r>
          </a:p>
          <a:p>
            <a:pPr lvl="2"/>
            <a:r>
              <a:rPr lang="fr-CA" dirty="0"/>
              <a:t> </a:t>
            </a:r>
            <a:r>
              <a:rPr lang="fr-CA" dirty="0" err="1">
                <a:solidFill>
                  <a:srgbClr val="F75A3B"/>
                </a:solidFill>
              </a:rPr>
              <a:t>HttpContext.Session.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GetString</a:t>
            </a:r>
            <a:r>
              <a:rPr lang="fr-CA" dirty="0">
                <a:solidFill>
                  <a:srgbClr val="F75A3B"/>
                </a:solidFill>
              </a:rPr>
              <a:t>(</a:t>
            </a:r>
            <a:r>
              <a:rPr lang="fr-CA" dirty="0">
                <a:solidFill>
                  <a:srgbClr val="81ADB6"/>
                </a:solidFill>
              </a:rPr>
              <a:t>"Key"</a:t>
            </a:r>
            <a:r>
              <a:rPr lang="fr-CA" dirty="0">
                <a:solidFill>
                  <a:srgbClr val="F75A3B"/>
                </a:solidFill>
              </a:rPr>
              <a:t>)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75A3B"/>
                </a:solidFill>
              </a:rPr>
              <a:t>HttpContext.Session.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GetInt32</a:t>
            </a:r>
            <a:r>
              <a:rPr lang="fr-CA" dirty="0">
                <a:solidFill>
                  <a:srgbClr val="F75A3B"/>
                </a:solidFill>
              </a:rPr>
              <a:t>(</a:t>
            </a:r>
            <a:r>
              <a:rPr lang="fr-CA" dirty="0">
                <a:solidFill>
                  <a:srgbClr val="81ADB6"/>
                </a:solidFill>
              </a:rPr>
              <a:t>"Key"</a:t>
            </a:r>
            <a:r>
              <a:rPr lang="fr-CA" dirty="0">
                <a:solidFill>
                  <a:srgbClr val="F75A3B"/>
                </a:solidFill>
              </a:rPr>
              <a:t>)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325A2D0-76A5-41A6-925D-4F2BAF25BB61}"/>
              </a:ext>
            </a:extLst>
          </p:cNvPr>
          <p:cNvSpPr/>
          <p:nvPr/>
        </p:nvSpPr>
        <p:spPr>
          <a:xfrm>
            <a:off x="1469136" y="2097142"/>
            <a:ext cx="359664" cy="359664"/>
          </a:xfrm>
          <a:prstGeom prst="ellipse">
            <a:avLst/>
          </a:prstGeom>
          <a:solidFill>
            <a:srgbClr val="F75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EC84BF-BD11-479D-A3A4-EC1D802C4792}"/>
              </a:ext>
            </a:extLst>
          </p:cNvPr>
          <p:cNvSpPr txBox="1"/>
          <p:nvPr/>
        </p:nvSpPr>
        <p:spPr>
          <a:xfrm>
            <a:off x="1871472" y="2087474"/>
            <a:ext cx="877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Nous sommes maintenant prêts à stocker des données dans les </a:t>
            </a:r>
            <a:r>
              <a:rPr lang="fr-CA" b="1">
                <a:solidFill>
                  <a:srgbClr val="8197B6"/>
                </a:solidFill>
              </a:rPr>
              <a:t>variables de session</a:t>
            </a:r>
            <a:r>
              <a:rPr lang="fr-CA">
                <a:solidFill>
                  <a:srgbClr val="8197B6"/>
                </a:solidFill>
              </a:rPr>
              <a:t> grâce à </a:t>
            </a:r>
            <a:r>
              <a:rPr lang="fr-CA" b="1">
                <a:solidFill>
                  <a:srgbClr val="8197B6"/>
                </a:solidFill>
              </a:rPr>
              <a:t>HttpContext.Session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75720B-D0F6-49AD-9B08-706313D4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279" y="895520"/>
            <a:ext cx="3403417" cy="21620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96A6427-1AAC-4505-9AF9-4215A19B2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3925759"/>
            <a:ext cx="4103054" cy="39687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92C1A57-2B66-4DEB-B63D-159C39CAD847}"/>
              </a:ext>
            </a:extLst>
          </p:cNvPr>
          <p:cNvSpPr txBox="1"/>
          <p:nvPr/>
        </p:nvSpPr>
        <p:spPr>
          <a:xfrm>
            <a:off x="8766048" y="1111721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197B6"/>
                </a:solidFill>
              </a:rPr>
              <a:t>Cette </a:t>
            </a:r>
            <a:r>
              <a:rPr lang="fr-CA" sz="1600" b="1">
                <a:solidFill>
                  <a:srgbClr val="8197B6"/>
                </a:solidFill>
              </a:rPr>
              <a:t>directive</a:t>
            </a:r>
            <a:r>
              <a:rPr lang="fr-CA" sz="1600">
                <a:solidFill>
                  <a:srgbClr val="8197B6"/>
                </a:solidFill>
              </a:rPr>
              <a:t> sera nécessaire pour utiliser </a:t>
            </a:r>
            <a:r>
              <a:rPr lang="fr-CA" sz="1600" b="1">
                <a:solidFill>
                  <a:srgbClr val="8197B6"/>
                </a:solidFill>
              </a:rPr>
              <a:t>HttpContext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5F65B1A-1B45-4420-89DB-E5FA560B2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680" y="5315628"/>
            <a:ext cx="4389120" cy="397915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2776220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5CADD-2963-4EE4-8680-C5C0D0B6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Cookies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DBB79-2FB7-46A7-8062-29FA5A20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Variables de session</a:t>
            </a:r>
          </a:p>
          <a:p>
            <a:pPr lvl="1"/>
            <a:r>
              <a:rPr lang="fr-CA"/>
              <a:t> Exemple simple</a:t>
            </a:r>
          </a:p>
          <a:p>
            <a:pPr lvl="1"/>
            <a:endParaRPr lang="fr-CA"/>
          </a:p>
          <a:p>
            <a:pPr lvl="1"/>
            <a:r>
              <a:rPr lang="fr-CA"/>
              <a:t> Dans la vue </a:t>
            </a:r>
            <a:r>
              <a:rPr lang="fr-CA" b="1"/>
              <a:t>Index</a:t>
            </a:r>
            <a:r>
              <a:rPr lang="fr-CA"/>
              <a:t>, on affiche « Bonjour x » si jamais </a:t>
            </a:r>
            <a:r>
              <a:rPr lang="fr-CA" b="1"/>
              <a:t>ViewData["name"]</a:t>
            </a:r>
            <a:r>
              <a:rPr lang="fr-CA"/>
              <a:t> contient une valeur... et sinon, on demande d’entrer un nom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DC9431-6F85-4171-90AB-B20C1911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78" y="4569509"/>
            <a:ext cx="4270530" cy="372395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4CC30AD-B9A4-4CB5-ACBB-8254C0B0F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78" y="3513205"/>
            <a:ext cx="1597126" cy="303906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657184-35CF-414A-BB18-34FC90460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22" y="3289333"/>
            <a:ext cx="4355784" cy="196060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EEB92DDA-A56F-4418-8177-1F1E7A69120C}"/>
              </a:ext>
            </a:extLst>
          </p:cNvPr>
          <p:cNvSpPr/>
          <p:nvPr/>
        </p:nvSpPr>
        <p:spPr>
          <a:xfrm flipH="1">
            <a:off x="5539599" y="4501476"/>
            <a:ext cx="1062087" cy="508459"/>
          </a:xfrm>
          <a:prstGeom prst="right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D3A6E407-4A05-4A77-BC40-893957BA78CB}"/>
              </a:ext>
            </a:extLst>
          </p:cNvPr>
          <p:cNvSpPr/>
          <p:nvPr/>
        </p:nvSpPr>
        <p:spPr>
          <a:xfrm flipH="1">
            <a:off x="5539598" y="3410929"/>
            <a:ext cx="1062086" cy="508459"/>
          </a:xfrm>
          <a:prstGeom prst="right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56817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5CADD-2963-4EE4-8680-C5C0D0B6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Cookies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DBB79-2FB7-46A7-8062-29FA5A20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Variables de session</a:t>
            </a:r>
          </a:p>
          <a:p>
            <a:pPr lvl="1"/>
            <a:r>
              <a:rPr lang="fr-CA"/>
              <a:t> Exemple simple (Suite)</a:t>
            </a:r>
          </a:p>
          <a:p>
            <a:pPr marL="0" indent="0">
              <a:buNone/>
            </a:pPr>
            <a:endParaRPr lang="fr-CA"/>
          </a:p>
          <a:p>
            <a:pPr lvl="1"/>
            <a:r>
              <a:rPr lang="fr-CA"/>
              <a:t> L’action </a:t>
            </a:r>
            <a:r>
              <a:rPr lang="fr-CA" b="1"/>
              <a:t>Index</a:t>
            </a:r>
            <a:r>
              <a:rPr lang="fr-CA"/>
              <a:t> reçoit la requête de type </a:t>
            </a:r>
            <a:r>
              <a:rPr lang="fr-CA" b="1"/>
              <a:t>POST</a:t>
            </a:r>
            <a:r>
              <a:rPr lang="fr-CA"/>
              <a:t> avec le nom spécifié, elle stocke cette valeur comme variable de session avec la clé "</a:t>
            </a:r>
            <a:r>
              <a:rPr lang="fr-CA" b="1"/>
              <a:t>Name</a:t>
            </a:r>
            <a:r>
              <a:rPr lang="fr-CA"/>
              <a:t>", puis elle passe cette valeur à la </a:t>
            </a:r>
            <a:r>
              <a:rPr lang="fr-CA" b="1"/>
              <a:t>vue</a:t>
            </a:r>
            <a:r>
              <a:rPr lang="fr-CA"/>
              <a:t> à l’aide de </a:t>
            </a:r>
            <a:r>
              <a:rPr lang="fr-CA" b="1"/>
              <a:t>ViewData</a:t>
            </a:r>
            <a:r>
              <a:rPr lang="fr-CA"/>
              <a:t>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ECE9C3D-ADC8-47AC-8832-AAA821DB7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853" y="3792186"/>
            <a:ext cx="5876293" cy="178565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21783AD-D1B3-44F6-B395-70DF61D264FC}"/>
              </a:ext>
            </a:extLst>
          </p:cNvPr>
          <p:cNvSpPr txBox="1"/>
          <p:nvPr/>
        </p:nvSpPr>
        <p:spPr>
          <a:xfrm>
            <a:off x="103632" y="4626864"/>
            <a:ext cx="227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197B6"/>
                </a:solidFill>
              </a:rPr>
              <a:t>Stockage de la valeur en </a:t>
            </a:r>
            <a:r>
              <a:rPr lang="fr-CA" sz="1600" b="1">
                <a:solidFill>
                  <a:srgbClr val="8197B6"/>
                </a:solidFill>
              </a:rPr>
              <a:t>variable de session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D60BE86-08F3-4F86-82AD-CE2396846309}"/>
              </a:ext>
            </a:extLst>
          </p:cNvPr>
          <p:cNvCxnSpPr>
            <a:cxnSpLocks/>
          </p:cNvCxnSpPr>
          <p:nvPr/>
        </p:nvCxnSpPr>
        <p:spPr>
          <a:xfrm>
            <a:off x="2377440" y="4791456"/>
            <a:ext cx="1078992" cy="0"/>
          </a:xfrm>
          <a:prstGeom prst="straightConnector1">
            <a:avLst/>
          </a:prstGeom>
          <a:ln w="381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DDEC8C1-0DEE-4E9F-A128-86138F59FD57}"/>
              </a:ext>
            </a:extLst>
          </p:cNvPr>
          <p:cNvSpPr txBox="1"/>
          <p:nvPr/>
        </p:nvSpPr>
        <p:spPr>
          <a:xfrm>
            <a:off x="9814559" y="4833907"/>
            <a:ext cx="227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197B6"/>
                </a:solidFill>
              </a:rPr>
              <a:t>Récupération de la valeur pour la glisser dans </a:t>
            </a:r>
            <a:r>
              <a:rPr lang="fr-CA" sz="1600" b="1">
                <a:solidFill>
                  <a:srgbClr val="8197B6"/>
                </a:solidFill>
              </a:rPr>
              <a:t>ViewData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4CD0150-5CD7-41F8-9154-A940E817B377}"/>
              </a:ext>
            </a:extLst>
          </p:cNvPr>
          <p:cNvCxnSpPr>
            <a:cxnSpLocks/>
          </p:cNvCxnSpPr>
          <p:nvPr/>
        </p:nvCxnSpPr>
        <p:spPr>
          <a:xfrm flipH="1">
            <a:off x="9204961" y="5029201"/>
            <a:ext cx="563753" cy="0"/>
          </a:xfrm>
          <a:prstGeom prst="straightConnector1">
            <a:avLst/>
          </a:prstGeom>
          <a:ln w="381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24EE54F-72E2-45C8-9E18-632A1A47CB9D}"/>
              </a:ext>
            </a:extLst>
          </p:cNvPr>
          <p:cNvCxnSpPr>
            <a:cxnSpLocks/>
          </p:cNvCxnSpPr>
          <p:nvPr/>
        </p:nvCxnSpPr>
        <p:spPr>
          <a:xfrm flipH="1">
            <a:off x="6961634" y="3560565"/>
            <a:ext cx="2987801" cy="731019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3B5A5B85-BE2E-46ED-B01B-0DCD6D88A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224" y="3297434"/>
            <a:ext cx="3017520" cy="26313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2416158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5CADD-2963-4EE4-8680-C5C0D0B6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Cookies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DBB79-2FB7-46A7-8062-29FA5A20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Variables de session</a:t>
            </a:r>
          </a:p>
          <a:p>
            <a:pPr lvl="1"/>
            <a:r>
              <a:rPr lang="fr-CA"/>
              <a:t> Exemple simple (Suite)</a:t>
            </a:r>
          </a:p>
          <a:p>
            <a:pPr lvl="1"/>
            <a:endParaRPr lang="fr-CA"/>
          </a:p>
          <a:p>
            <a:pPr lvl="1"/>
            <a:r>
              <a:rPr lang="fr-CA"/>
              <a:t> Cette fois-ci, </a:t>
            </a:r>
            <a:r>
              <a:rPr lang="fr-CA" b="1"/>
              <a:t>ViewData["name"] </a:t>
            </a:r>
            <a:r>
              <a:rPr lang="fr-CA"/>
              <a:t>contient forcément une valeur... alors on affiche « Bonjour x ».</a:t>
            </a:r>
          </a:p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A1288B-9DEE-4F1C-99B9-9BBC3642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78" y="4569509"/>
            <a:ext cx="4270530" cy="372395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6CC5D0-6D72-478A-802D-7ED96EAA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78" y="3513205"/>
            <a:ext cx="1597126" cy="303906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5E1A129-4685-4C88-B8CF-B78D2241A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22" y="3289333"/>
            <a:ext cx="4355784" cy="1960608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9E900B3-7728-4F01-91D5-20C7C78D75EF}"/>
              </a:ext>
            </a:extLst>
          </p:cNvPr>
          <p:cNvSpPr/>
          <p:nvPr/>
        </p:nvSpPr>
        <p:spPr>
          <a:xfrm flipH="1">
            <a:off x="5539599" y="4501476"/>
            <a:ext cx="1062087" cy="508459"/>
          </a:xfrm>
          <a:prstGeom prst="right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0E83258-B0D3-442C-8C69-999D3182028D}"/>
              </a:ext>
            </a:extLst>
          </p:cNvPr>
          <p:cNvSpPr/>
          <p:nvPr/>
        </p:nvSpPr>
        <p:spPr>
          <a:xfrm flipH="1">
            <a:off x="5539598" y="3410929"/>
            <a:ext cx="1062086" cy="508459"/>
          </a:xfrm>
          <a:prstGeom prst="right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733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4D1C1-F2E6-4955-ABEF-A83FBC51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Cookies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F4869B-A905-4F12-B1C3-0CF4A93D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5885688" cy="5147506"/>
          </a:xfrm>
        </p:spPr>
        <p:txBody>
          <a:bodyPr/>
          <a:lstStyle/>
          <a:p>
            <a:r>
              <a:rPr lang="fr-CA"/>
              <a:t> </a:t>
            </a:r>
            <a:r>
              <a:rPr lang="fr-CA" b="1"/>
              <a:t>Variables de session</a:t>
            </a:r>
          </a:p>
          <a:p>
            <a:pPr lvl="1"/>
            <a:r>
              <a:rPr lang="fr-CA"/>
              <a:t> Exemple simple (Suite)</a:t>
            </a:r>
          </a:p>
          <a:p>
            <a:endParaRPr lang="fr-CA"/>
          </a:p>
          <a:p>
            <a:pPr lvl="1"/>
            <a:r>
              <a:rPr lang="fr-CA"/>
              <a:t> D’ailleurs, l’action </a:t>
            </a:r>
            <a:r>
              <a:rPr lang="fr-CA" b="1"/>
              <a:t>Index</a:t>
            </a:r>
            <a:r>
              <a:rPr lang="fr-CA"/>
              <a:t> qui reçoit les requêtes de type </a:t>
            </a:r>
            <a:r>
              <a:rPr lang="fr-CA" b="1"/>
              <a:t>GET</a:t>
            </a:r>
            <a:r>
              <a:rPr lang="fr-CA"/>
              <a:t> envoie également cette valeur à la vue avec </a:t>
            </a:r>
            <a:r>
              <a:rPr lang="fr-CA" b="1"/>
              <a:t>ViewData</a:t>
            </a:r>
            <a:r>
              <a:rPr lang="fr-CA"/>
              <a:t>.</a:t>
            </a:r>
          </a:p>
          <a:p>
            <a:pPr lvl="1"/>
            <a:endParaRPr lang="fr-CA"/>
          </a:p>
          <a:p>
            <a:pPr lvl="1"/>
            <a:r>
              <a:rPr lang="fr-CA"/>
              <a:t> Ainsi, pour le reste de la durée de la </a:t>
            </a:r>
            <a:r>
              <a:rPr lang="fr-CA" b="1"/>
              <a:t>session</a:t>
            </a:r>
            <a:r>
              <a:rPr lang="fr-CA"/>
              <a:t> de l’utilisateur, ce sera toujours « Bonjour x » qui sera affiché.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DD3D0B-8468-4295-A619-8E375CDA8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61" y="2261616"/>
            <a:ext cx="5061664" cy="306095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124678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F252F-A9AC-4AB7-8B21-A941CEF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Menu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795AE5-833C-4ACF-B829-72695A7D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>
                <a:solidFill>
                  <a:srgbClr val="7F7FBB"/>
                </a:solidFill>
              </a:rPr>
              <a:t> Vues partielles</a:t>
            </a:r>
          </a:p>
          <a:p>
            <a:r>
              <a:rPr lang="fr-CA">
                <a:solidFill>
                  <a:srgbClr val="8197B6"/>
                </a:solidFill>
              </a:rPr>
              <a:t> Cookies (Variables de session)</a:t>
            </a:r>
          </a:p>
          <a:p>
            <a:r>
              <a:rPr lang="fr-CA">
                <a:solidFill>
                  <a:srgbClr val="81ADB6"/>
                </a:solidFill>
              </a:rPr>
              <a:t> Redirections</a:t>
            </a:r>
          </a:p>
          <a:p>
            <a:r>
              <a:rPr lang="fr-CA">
                <a:solidFill>
                  <a:srgbClr val="A785B8"/>
                </a:solidFill>
              </a:rPr>
              <a:t> Coup de pouce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53D1ED-6546-4EA4-A7B1-66F74218E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468" y="1605076"/>
            <a:ext cx="598932" cy="3593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B583EC-D32E-419D-B252-DC5FAA6CE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52" y="2011680"/>
            <a:ext cx="615696" cy="6156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3F97D3F-A00C-4194-B828-E29BDD2D0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657" y="1003644"/>
            <a:ext cx="357632" cy="4583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7932CD-3A0A-46E0-B2B2-E9F2EB494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959" y="1106269"/>
            <a:ext cx="384298" cy="12653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DEC2232-A2C3-4282-9510-BC787D4FC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960" y="1258619"/>
            <a:ext cx="384298" cy="12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0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5CADD-2963-4EE4-8680-C5C0D0B6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Cookies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DBB79-2FB7-46A7-8062-29FA5A20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Stocker d’autres types d’objets</a:t>
            </a:r>
          </a:p>
          <a:p>
            <a:pPr lvl="1"/>
            <a:r>
              <a:rPr lang="fr-CA" dirty="0"/>
              <a:t> Pour stocker des </a:t>
            </a:r>
            <a:r>
              <a:rPr lang="fr-CA" b="1" dirty="0"/>
              <a:t>objets complexes </a:t>
            </a:r>
            <a:r>
              <a:rPr lang="fr-CA" dirty="0"/>
              <a:t>(List&lt;&gt;, classes du modèle, etc.), nous devrons procéder d’une autre manière.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Il faudra se munir de deux méthodes :</a:t>
            </a:r>
          </a:p>
          <a:p>
            <a:pPr lvl="2"/>
            <a:r>
              <a:rPr lang="fr-CA" dirty="0"/>
              <a:t> Une méthode qui transforme nos </a:t>
            </a:r>
            <a:r>
              <a:rPr lang="fr-CA" b="1" dirty="0"/>
              <a:t>objets complexes </a:t>
            </a:r>
            <a:r>
              <a:rPr lang="fr-CA" dirty="0"/>
              <a:t>en </a:t>
            </a:r>
            <a:r>
              <a:rPr lang="fr-CA" b="1" dirty="0"/>
              <a:t>string</a:t>
            </a:r>
            <a:r>
              <a:rPr lang="fr-CA" dirty="0"/>
              <a:t> ... pour les ranger dans les variables de session avec la méthode </a:t>
            </a:r>
            <a:r>
              <a:rPr lang="fr-CA" b="1" dirty="0" err="1">
                <a:solidFill>
                  <a:schemeClr val="bg1">
                    <a:lumMod val="50000"/>
                  </a:schemeClr>
                </a:solidFill>
              </a:rPr>
              <a:t>SetString</a:t>
            </a:r>
            <a:r>
              <a:rPr lang="fr-CA" b="1" dirty="0">
                <a:solidFill>
                  <a:srgbClr val="F75A3B"/>
                </a:solidFill>
              </a:rPr>
              <a:t>(</a:t>
            </a:r>
            <a:r>
              <a:rPr lang="fr-CA" b="1" dirty="0">
                <a:solidFill>
                  <a:srgbClr val="81ADB6"/>
                </a:solidFill>
              </a:rPr>
              <a:t>"Key"</a:t>
            </a:r>
            <a:r>
              <a:rPr lang="fr-CA" b="1" dirty="0">
                <a:solidFill>
                  <a:srgbClr val="F75A3B"/>
                </a:solidFill>
              </a:rPr>
              <a:t>, valeur);</a:t>
            </a:r>
          </a:p>
          <a:p>
            <a:pPr lvl="2"/>
            <a:r>
              <a:rPr lang="fr-CA" dirty="0"/>
              <a:t> Une méthode qui </a:t>
            </a:r>
            <a:r>
              <a:rPr lang="fr-CA" dirty="0" err="1"/>
              <a:t>re-transforme</a:t>
            </a:r>
            <a:r>
              <a:rPr lang="fr-CA"/>
              <a:t> ces </a:t>
            </a:r>
            <a:r>
              <a:rPr lang="fr-CA" b="1"/>
              <a:t>strings</a:t>
            </a:r>
            <a:r>
              <a:rPr lang="fr-CA"/>
              <a:t> en </a:t>
            </a:r>
            <a:r>
              <a:rPr lang="fr-CA" b="1"/>
              <a:t>objet complexe </a:t>
            </a:r>
            <a:r>
              <a:rPr lang="fr-CA"/>
              <a:t>... </a:t>
            </a:r>
            <a:r>
              <a:rPr lang="fr-CA" dirty="0"/>
              <a:t>pour les extraire depuis leur variable de session avec la méthode </a:t>
            </a:r>
            <a:r>
              <a:rPr lang="fr-CA" b="1" dirty="0" err="1">
                <a:solidFill>
                  <a:schemeClr val="bg1">
                    <a:lumMod val="50000"/>
                  </a:schemeClr>
                </a:solidFill>
              </a:rPr>
              <a:t>GetString</a:t>
            </a:r>
            <a:r>
              <a:rPr lang="fr-CA" b="1" dirty="0">
                <a:solidFill>
                  <a:srgbClr val="F75A3B"/>
                </a:solidFill>
              </a:rPr>
              <a:t>(</a:t>
            </a:r>
            <a:r>
              <a:rPr lang="fr-CA" b="1" dirty="0">
                <a:solidFill>
                  <a:srgbClr val="81ADB6"/>
                </a:solidFill>
              </a:rPr>
              <a:t>"Key"</a:t>
            </a:r>
            <a:r>
              <a:rPr lang="fr-CA" b="1" dirty="0">
                <a:solidFill>
                  <a:srgbClr val="F75A3B"/>
                </a:solidFill>
              </a:rPr>
              <a:t>);</a:t>
            </a:r>
            <a:endParaRPr lang="fr-CA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E3AEBB-83E0-42B7-B897-38FB7506A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82" y="4527183"/>
            <a:ext cx="937026" cy="818067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70E4A79-ED8E-4488-B5DF-2FA0E061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04" y="4549140"/>
            <a:ext cx="1078992" cy="80924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AC82088-65A0-4AF7-8493-71B490C22BEB}"/>
              </a:ext>
            </a:extLst>
          </p:cNvPr>
          <p:cNvSpPr txBox="1"/>
          <p:nvPr/>
        </p:nvSpPr>
        <p:spPr>
          <a:xfrm>
            <a:off x="701040" y="5409456"/>
            <a:ext cx="447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8197B6"/>
                </a:solidFill>
              </a:rPr>
              <a:t>Objet complexe </a:t>
            </a:r>
            <a:r>
              <a:rPr lang="fr-CA">
                <a:solidFill>
                  <a:srgbClr val="8197B6"/>
                </a:solidFill>
              </a:rPr>
              <a:t>(Ex : Un « </a:t>
            </a:r>
            <a:r>
              <a:rPr lang="fr-CA" b="1">
                <a:solidFill>
                  <a:srgbClr val="8197B6"/>
                </a:solidFill>
              </a:rPr>
              <a:t>Dragon</a:t>
            </a:r>
            <a:r>
              <a:rPr lang="fr-CA">
                <a:solidFill>
                  <a:srgbClr val="8197B6"/>
                </a:solidFill>
              </a:rPr>
              <a:t> » avec des propriétés « Id », « Nom » et « Couleur »)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131243-53C0-4E8B-AFD6-DDCF6879F219}"/>
              </a:ext>
            </a:extLst>
          </p:cNvPr>
          <p:cNvSpPr txBox="1"/>
          <p:nvPr/>
        </p:nvSpPr>
        <p:spPr>
          <a:xfrm>
            <a:off x="6662928" y="5409456"/>
            <a:ext cx="541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8197B6"/>
                </a:solidFill>
              </a:rPr>
              <a:t>String</a:t>
            </a:r>
            <a:r>
              <a:rPr lang="fr-CA">
                <a:solidFill>
                  <a:srgbClr val="8197B6"/>
                </a:solidFill>
              </a:rPr>
              <a:t> (La complexité de notre objet a été encapsulée !) On peut le stocker dans une </a:t>
            </a:r>
            <a:r>
              <a:rPr lang="fr-CA" b="1">
                <a:solidFill>
                  <a:srgbClr val="8197B6"/>
                </a:solidFill>
              </a:rPr>
              <a:t>variable de session</a:t>
            </a:r>
            <a:r>
              <a:rPr lang="fr-CA">
                <a:solidFill>
                  <a:srgbClr val="8197B6"/>
                </a:solidFill>
              </a:rPr>
              <a:t>.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2E9F2A46-2C12-4C8A-AFB7-211B762F69C0}"/>
              </a:ext>
            </a:extLst>
          </p:cNvPr>
          <p:cNvSpPr/>
          <p:nvPr/>
        </p:nvSpPr>
        <p:spPr>
          <a:xfrm>
            <a:off x="4414794" y="4521689"/>
            <a:ext cx="3157728" cy="414528"/>
          </a:xfrm>
          <a:prstGeom prst="right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>
                <a:solidFill>
                  <a:schemeClr val="bg1"/>
                </a:solidFill>
              </a:rPr>
              <a:t>« Serialize »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8C1AC061-55E1-4269-AA21-FAC5290980B7}"/>
              </a:ext>
            </a:extLst>
          </p:cNvPr>
          <p:cNvSpPr/>
          <p:nvPr/>
        </p:nvSpPr>
        <p:spPr>
          <a:xfrm flipH="1">
            <a:off x="4219722" y="4943856"/>
            <a:ext cx="3157728" cy="414528"/>
          </a:xfrm>
          <a:prstGeom prst="right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>
                <a:solidFill>
                  <a:schemeClr val="bg1"/>
                </a:solidFill>
              </a:rPr>
              <a:t>« Deserialize »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B2C3D100-B991-4573-BCC3-D045BD60BD25}"/>
              </a:ext>
            </a:extLst>
          </p:cNvPr>
          <p:cNvSpPr/>
          <p:nvPr/>
        </p:nvSpPr>
        <p:spPr>
          <a:xfrm>
            <a:off x="8783868" y="4668012"/>
            <a:ext cx="1335492" cy="551688"/>
          </a:xfrm>
          <a:prstGeom prst="right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chemeClr val="bg1"/>
                </a:solidFill>
              </a:rPr>
              <a:t>Stockable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9D14F56-7B49-49BC-8A64-801BE60F2162}"/>
              </a:ext>
            </a:extLst>
          </p:cNvPr>
          <p:cNvSpPr txBox="1"/>
          <p:nvPr/>
        </p:nvSpPr>
        <p:spPr>
          <a:xfrm>
            <a:off x="10119360" y="4772457"/>
            <a:ext cx="1962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197B6"/>
                </a:solidFill>
              </a:rPr>
              <a:t>HttpContext.Session</a:t>
            </a:r>
          </a:p>
        </p:txBody>
      </p:sp>
    </p:spTree>
    <p:extLst>
      <p:ext uri="{BB962C8B-B14F-4D97-AF65-F5344CB8AC3E}">
        <p14:creationId xmlns:p14="http://schemas.microsoft.com/office/powerpoint/2010/main" val="3823763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5CADD-2963-4EE4-8680-C5C0D0B6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Cookies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DBB79-2FB7-46A7-8062-29FA5A20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Stocker d’autres types d’objets</a:t>
            </a:r>
          </a:p>
          <a:p>
            <a:pPr lvl="1"/>
            <a:r>
              <a:rPr lang="fr-CA"/>
              <a:t> La </a:t>
            </a:r>
            <a:r>
              <a:rPr lang="fr-CA">
                <a:hlinkClick r:id="rId2"/>
              </a:rPr>
              <a:t>documentation Microsoft</a:t>
            </a:r>
            <a:r>
              <a:rPr lang="fr-CA"/>
              <a:t> pour les variables de session propose deux méthodes encapsulées dans une classe pour réaliser cela !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E7D0F38-B611-45FE-A769-6269D4E6FE6C}"/>
              </a:ext>
            </a:extLst>
          </p:cNvPr>
          <p:cNvSpPr txBox="1"/>
          <p:nvPr/>
        </p:nvSpPr>
        <p:spPr>
          <a:xfrm>
            <a:off x="466344" y="2395728"/>
            <a:ext cx="11259312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8197B6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8197B6"/>
                </a:solidFill>
              </a:rPr>
              <a:t>public </a:t>
            </a:r>
            <a:r>
              <a:rPr lang="fr-CA" dirty="0" err="1">
                <a:solidFill>
                  <a:srgbClr val="8197B6"/>
                </a:solidFill>
              </a:rPr>
              <a:t>static</a:t>
            </a:r>
            <a:r>
              <a:rPr lang="fr-CA" dirty="0">
                <a:solidFill>
                  <a:srgbClr val="8197B6"/>
                </a:solidFill>
              </a:rPr>
              <a:t> class </a:t>
            </a:r>
            <a:r>
              <a:rPr lang="fr-CA" dirty="0" err="1">
                <a:solidFill>
                  <a:srgbClr val="8197B6"/>
                </a:solidFill>
              </a:rPr>
              <a:t>SessionExtensions</a:t>
            </a:r>
            <a:endParaRPr lang="fr-CA" dirty="0">
              <a:solidFill>
                <a:srgbClr val="8197B6"/>
              </a:solidFill>
            </a:endParaRPr>
          </a:p>
          <a:p>
            <a:r>
              <a:rPr lang="fr-CA" dirty="0">
                <a:solidFill>
                  <a:srgbClr val="8197B6"/>
                </a:solidFill>
              </a:rPr>
              <a:t>{</a:t>
            </a:r>
          </a:p>
          <a:p>
            <a:r>
              <a:rPr lang="fr-CA" dirty="0">
                <a:solidFill>
                  <a:srgbClr val="8197B6"/>
                </a:solidFill>
              </a:rPr>
              <a:t>    public </a:t>
            </a:r>
            <a:r>
              <a:rPr lang="fr-CA" dirty="0" err="1">
                <a:solidFill>
                  <a:srgbClr val="8197B6"/>
                </a:solidFill>
              </a:rPr>
              <a:t>static</a:t>
            </a:r>
            <a:r>
              <a:rPr lang="fr-CA" dirty="0">
                <a:solidFill>
                  <a:srgbClr val="8197B6"/>
                </a:solidFill>
              </a:rPr>
              <a:t> </a:t>
            </a:r>
            <a:r>
              <a:rPr lang="fr-CA" dirty="0" err="1">
                <a:solidFill>
                  <a:srgbClr val="8197B6"/>
                </a:solidFill>
              </a:rPr>
              <a:t>void</a:t>
            </a:r>
            <a:r>
              <a:rPr lang="fr-CA" dirty="0">
                <a:solidFill>
                  <a:srgbClr val="8197B6"/>
                </a:solidFill>
              </a:rPr>
              <a:t> Set&lt;T&gt;(</a:t>
            </a:r>
            <a:r>
              <a:rPr lang="fr-CA" dirty="0" err="1">
                <a:solidFill>
                  <a:srgbClr val="8197B6"/>
                </a:solidFill>
              </a:rPr>
              <a:t>this</a:t>
            </a:r>
            <a:r>
              <a:rPr lang="fr-CA" dirty="0">
                <a:solidFill>
                  <a:srgbClr val="8197B6"/>
                </a:solidFill>
              </a:rPr>
              <a:t> </a:t>
            </a:r>
            <a:r>
              <a:rPr lang="fr-CA" dirty="0" err="1">
                <a:solidFill>
                  <a:srgbClr val="8197B6"/>
                </a:solidFill>
              </a:rPr>
              <a:t>ISession</a:t>
            </a:r>
            <a:r>
              <a:rPr lang="fr-CA" dirty="0">
                <a:solidFill>
                  <a:srgbClr val="8197B6"/>
                </a:solidFill>
              </a:rPr>
              <a:t> session, string key, T value)</a:t>
            </a:r>
          </a:p>
          <a:p>
            <a:r>
              <a:rPr lang="fr-CA" dirty="0">
                <a:solidFill>
                  <a:srgbClr val="8197B6"/>
                </a:solidFill>
              </a:rPr>
              <a:t>    {</a:t>
            </a:r>
          </a:p>
          <a:p>
            <a:r>
              <a:rPr lang="fr-CA" dirty="0">
                <a:solidFill>
                  <a:srgbClr val="8197B6"/>
                </a:solidFill>
              </a:rPr>
              <a:t>        </a:t>
            </a:r>
            <a:r>
              <a:rPr lang="fr-CA" dirty="0" err="1">
                <a:solidFill>
                  <a:srgbClr val="8197B6"/>
                </a:solidFill>
              </a:rPr>
              <a:t>session.SetString</a:t>
            </a:r>
            <a:r>
              <a:rPr lang="fr-CA" dirty="0">
                <a:solidFill>
                  <a:srgbClr val="8197B6"/>
                </a:solidFill>
              </a:rPr>
              <a:t>(key, </a:t>
            </a:r>
            <a:r>
              <a:rPr lang="fr-CA" dirty="0" err="1">
                <a:solidFill>
                  <a:srgbClr val="8197B6"/>
                </a:solidFill>
              </a:rPr>
              <a:t>JsonSerializer.Serialize</a:t>
            </a:r>
            <a:r>
              <a:rPr lang="fr-CA" dirty="0">
                <a:solidFill>
                  <a:srgbClr val="8197B6"/>
                </a:solidFill>
              </a:rPr>
              <a:t>(value));</a:t>
            </a:r>
          </a:p>
          <a:p>
            <a:r>
              <a:rPr lang="fr-CA" dirty="0">
                <a:solidFill>
                  <a:srgbClr val="8197B6"/>
                </a:solidFill>
              </a:rPr>
              <a:t>    }</a:t>
            </a:r>
          </a:p>
          <a:p>
            <a:endParaRPr lang="fr-CA" dirty="0">
              <a:solidFill>
                <a:srgbClr val="8197B6"/>
              </a:solidFill>
            </a:endParaRPr>
          </a:p>
          <a:p>
            <a:r>
              <a:rPr lang="fr-CA" dirty="0">
                <a:solidFill>
                  <a:srgbClr val="8197B6"/>
                </a:solidFill>
              </a:rPr>
              <a:t>    public </a:t>
            </a:r>
            <a:r>
              <a:rPr lang="fr-CA" dirty="0" err="1">
                <a:solidFill>
                  <a:srgbClr val="8197B6"/>
                </a:solidFill>
              </a:rPr>
              <a:t>static</a:t>
            </a:r>
            <a:r>
              <a:rPr lang="fr-CA" dirty="0">
                <a:solidFill>
                  <a:srgbClr val="8197B6"/>
                </a:solidFill>
              </a:rPr>
              <a:t> T </a:t>
            </a:r>
            <a:r>
              <a:rPr lang="fr-CA" dirty="0" err="1">
                <a:solidFill>
                  <a:srgbClr val="8197B6"/>
                </a:solidFill>
              </a:rPr>
              <a:t>Get</a:t>
            </a:r>
            <a:r>
              <a:rPr lang="fr-CA" dirty="0">
                <a:solidFill>
                  <a:srgbClr val="8197B6"/>
                </a:solidFill>
              </a:rPr>
              <a:t>&lt;T&gt;(</a:t>
            </a:r>
            <a:r>
              <a:rPr lang="fr-CA" dirty="0" err="1">
                <a:solidFill>
                  <a:srgbClr val="8197B6"/>
                </a:solidFill>
              </a:rPr>
              <a:t>this</a:t>
            </a:r>
            <a:r>
              <a:rPr lang="fr-CA" dirty="0">
                <a:solidFill>
                  <a:srgbClr val="8197B6"/>
                </a:solidFill>
              </a:rPr>
              <a:t> </a:t>
            </a:r>
            <a:r>
              <a:rPr lang="fr-CA" dirty="0" err="1">
                <a:solidFill>
                  <a:srgbClr val="8197B6"/>
                </a:solidFill>
              </a:rPr>
              <a:t>ISession</a:t>
            </a:r>
            <a:r>
              <a:rPr lang="fr-CA" dirty="0">
                <a:solidFill>
                  <a:srgbClr val="8197B6"/>
                </a:solidFill>
              </a:rPr>
              <a:t> session, string key)</a:t>
            </a:r>
          </a:p>
          <a:p>
            <a:r>
              <a:rPr lang="fr-CA" dirty="0">
                <a:solidFill>
                  <a:srgbClr val="8197B6"/>
                </a:solidFill>
              </a:rPr>
              <a:t>    {</a:t>
            </a:r>
          </a:p>
          <a:p>
            <a:r>
              <a:rPr lang="fr-CA" dirty="0">
                <a:solidFill>
                  <a:srgbClr val="8197B6"/>
                </a:solidFill>
              </a:rPr>
              <a:t>        var value = </a:t>
            </a:r>
            <a:r>
              <a:rPr lang="fr-CA" dirty="0" err="1">
                <a:solidFill>
                  <a:srgbClr val="8197B6"/>
                </a:solidFill>
              </a:rPr>
              <a:t>session.GetString</a:t>
            </a:r>
            <a:r>
              <a:rPr lang="fr-CA" dirty="0">
                <a:solidFill>
                  <a:srgbClr val="8197B6"/>
                </a:solidFill>
              </a:rPr>
              <a:t>(key);</a:t>
            </a:r>
          </a:p>
          <a:p>
            <a:r>
              <a:rPr lang="fr-CA" dirty="0">
                <a:solidFill>
                  <a:srgbClr val="8197B6"/>
                </a:solidFill>
              </a:rPr>
              <a:t>        return value == </a:t>
            </a:r>
            <a:r>
              <a:rPr lang="fr-CA" dirty="0" err="1">
                <a:solidFill>
                  <a:srgbClr val="8197B6"/>
                </a:solidFill>
              </a:rPr>
              <a:t>null</a:t>
            </a:r>
            <a:r>
              <a:rPr lang="fr-CA" dirty="0">
                <a:solidFill>
                  <a:srgbClr val="8197B6"/>
                </a:solidFill>
              </a:rPr>
              <a:t> ? default : </a:t>
            </a:r>
            <a:r>
              <a:rPr lang="fr-CA" dirty="0" err="1">
                <a:solidFill>
                  <a:srgbClr val="8197B6"/>
                </a:solidFill>
              </a:rPr>
              <a:t>JsonSerializer.Deserialize</a:t>
            </a:r>
            <a:r>
              <a:rPr lang="fr-CA" dirty="0">
                <a:solidFill>
                  <a:srgbClr val="8197B6"/>
                </a:solidFill>
              </a:rPr>
              <a:t>&lt;T&gt;(value);</a:t>
            </a:r>
          </a:p>
          <a:p>
            <a:r>
              <a:rPr lang="fr-CA" dirty="0">
                <a:solidFill>
                  <a:srgbClr val="8197B6"/>
                </a:solidFill>
              </a:rPr>
              <a:t>    }</a:t>
            </a:r>
          </a:p>
          <a:p>
            <a:r>
              <a:rPr lang="fr-CA" dirty="0">
                <a:solidFill>
                  <a:srgbClr val="8197B6"/>
                </a:solidFill>
              </a:rPr>
              <a:t>}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54F035C-7152-4C35-A40A-76C880F50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856" y="2539706"/>
            <a:ext cx="2830546" cy="39222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356571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5CADD-2963-4EE4-8680-C5C0D0B6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Cookies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DBB79-2FB7-46A7-8062-29FA5A20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Stocker d’autres types d’objets</a:t>
            </a:r>
          </a:p>
          <a:p>
            <a:pPr lvl="1"/>
            <a:r>
              <a:rPr lang="fr-CA" dirty="0"/>
              <a:t> La </a:t>
            </a:r>
            <a:r>
              <a:rPr lang="fr-CA" dirty="0">
                <a:hlinkClick r:id="rId2"/>
              </a:rPr>
              <a:t>documentation Microsoft</a:t>
            </a:r>
            <a:r>
              <a:rPr lang="fr-CA" dirty="0"/>
              <a:t> pour les variables de session propose deux méthodes encapsulées dans une classe pour réaliser cela !</a:t>
            </a:r>
          </a:p>
          <a:p>
            <a:pPr lvl="1"/>
            <a:r>
              <a:rPr lang="fr-CA" dirty="0"/>
              <a:t> Les fonctions </a:t>
            </a:r>
            <a:r>
              <a:rPr lang="fr-CA" b="1" dirty="0">
                <a:solidFill>
                  <a:srgbClr val="F75A3B"/>
                </a:solidFill>
              </a:rPr>
              <a:t>Set&lt;T&gt;</a:t>
            </a:r>
            <a:r>
              <a:rPr lang="fr-CA" dirty="0"/>
              <a:t> et </a:t>
            </a:r>
            <a:r>
              <a:rPr lang="fr-CA" b="1" dirty="0" err="1">
                <a:solidFill>
                  <a:srgbClr val="F75A3B"/>
                </a:solidFill>
              </a:rPr>
              <a:t>Get</a:t>
            </a:r>
            <a:r>
              <a:rPr lang="fr-CA" b="1" dirty="0">
                <a:solidFill>
                  <a:srgbClr val="F75A3B"/>
                </a:solidFill>
              </a:rPr>
              <a:t>&lt;T&gt;</a:t>
            </a:r>
            <a:r>
              <a:rPr lang="fr-CA" dirty="0"/>
              <a:t> profitent du format </a:t>
            </a:r>
            <a:r>
              <a:rPr lang="fr-CA" b="1" dirty="0"/>
              <a:t>JSON</a:t>
            </a:r>
            <a:r>
              <a:rPr lang="fr-CA" dirty="0"/>
              <a:t> (</a:t>
            </a:r>
            <a:r>
              <a:rPr lang="fr-CA" b="1" dirty="0"/>
              <a:t>J</a:t>
            </a:r>
            <a:r>
              <a:rPr lang="fr-CA" dirty="0"/>
              <a:t>ava</a:t>
            </a:r>
            <a:r>
              <a:rPr lang="fr-CA" b="1" dirty="0"/>
              <a:t>s</a:t>
            </a:r>
            <a:r>
              <a:rPr lang="fr-CA" dirty="0"/>
              <a:t>cript </a:t>
            </a:r>
            <a:r>
              <a:rPr lang="fr-CA" b="1" dirty="0"/>
              <a:t>O</a:t>
            </a:r>
            <a:r>
              <a:rPr lang="fr-CA" dirty="0"/>
              <a:t>bject </a:t>
            </a:r>
            <a:r>
              <a:rPr lang="fr-CA" b="1" dirty="0"/>
              <a:t>N</a:t>
            </a:r>
            <a:r>
              <a:rPr lang="fr-CA" dirty="0"/>
              <a:t>otation)  pour nous permettre d’encapsuler nos objets complexes dans des </a:t>
            </a:r>
            <a:r>
              <a:rPr lang="fr-CA" b="1" dirty="0"/>
              <a:t>strings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Il n’est pas nécessaire de comprendre leur fonctionnement en détail.</a:t>
            </a:r>
          </a:p>
          <a:p>
            <a:pPr lvl="1"/>
            <a:r>
              <a:rPr lang="fr-CA" dirty="0"/>
              <a:t> Les prochaines diapositives illustrent un exemple simple qui utilise ces méthodes.</a:t>
            </a:r>
          </a:p>
        </p:txBody>
      </p:sp>
    </p:spTree>
    <p:extLst>
      <p:ext uri="{BB962C8B-B14F-4D97-AF65-F5344CB8AC3E}">
        <p14:creationId xmlns:p14="http://schemas.microsoft.com/office/powerpoint/2010/main" val="4191675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5CADD-2963-4EE4-8680-C5C0D0B6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Cookies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DBB79-2FB7-46A7-8062-29FA5A20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Méthodes Set&lt;T&gt; et </a:t>
            </a:r>
            <a:r>
              <a:rPr lang="fr-CA" dirty="0" err="1"/>
              <a:t>Get</a:t>
            </a:r>
            <a:r>
              <a:rPr lang="fr-CA" dirty="0"/>
              <a:t>&lt;T&gt;</a:t>
            </a:r>
          </a:p>
          <a:p>
            <a:pPr lvl="1"/>
            <a:r>
              <a:rPr lang="fr-CA" dirty="0"/>
              <a:t> Importer les méthodes dans son projet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A1D408-6068-4B09-80DA-014FACE4A286}"/>
              </a:ext>
            </a:extLst>
          </p:cNvPr>
          <p:cNvSpPr txBox="1"/>
          <p:nvPr/>
        </p:nvSpPr>
        <p:spPr>
          <a:xfrm>
            <a:off x="1707318" y="2023990"/>
            <a:ext cx="6327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8197B6"/>
                </a:solidFill>
              </a:rPr>
              <a:t>Copiez-collez la classe </a:t>
            </a:r>
            <a:r>
              <a:rPr lang="fr-CA" b="1" dirty="0" err="1">
                <a:solidFill>
                  <a:srgbClr val="8197B6"/>
                </a:solidFill>
              </a:rPr>
              <a:t>SessionExtensions</a:t>
            </a:r>
            <a:r>
              <a:rPr lang="fr-CA" dirty="0">
                <a:solidFill>
                  <a:srgbClr val="8197B6"/>
                </a:solidFill>
              </a:rPr>
              <a:t> (Elle est quelques diapositives avant...) avec ses deux méthodes dans votre projet dans un dossier / </a:t>
            </a:r>
            <a:r>
              <a:rPr lang="fr-CA" dirty="0" err="1">
                <a:solidFill>
                  <a:srgbClr val="8197B6"/>
                </a:solidFill>
              </a:rPr>
              <a:t>namespace</a:t>
            </a:r>
            <a:r>
              <a:rPr lang="fr-CA" dirty="0">
                <a:solidFill>
                  <a:srgbClr val="8197B6"/>
                </a:solidFill>
              </a:rPr>
              <a:t> « </a:t>
            </a:r>
            <a:r>
              <a:rPr lang="fr-CA" b="1" dirty="0">
                <a:solidFill>
                  <a:srgbClr val="8197B6"/>
                </a:solidFill>
              </a:rPr>
              <a:t>Extensions</a:t>
            </a:r>
            <a:r>
              <a:rPr lang="fr-CA" dirty="0">
                <a:solidFill>
                  <a:srgbClr val="8197B6"/>
                </a:solidFill>
              </a:rPr>
              <a:t> ».</a:t>
            </a:r>
          </a:p>
          <a:p>
            <a:endParaRPr lang="fr-CA" dirty="0">
              <a:solidFill>
                <a:srgbClr val="8197B6"/>
              </a:solidFill>
            </a:endParaRPr>
          </a:p>
          <a:p>
            <a:r>
              <a:rPr lang="fr-CA" dirty="0">
                <a:solidFill>
                  <a:srgbClr val="8197B6"/>
                </a:solidFill>
              </a:rPr>
              <a:t>Désormais, vous pourrez utiliser les méthodes </a:t>
            </a:r>
            <a:r>
              <a:rPr lang="fr-CA" b="1" dirty="0">
                <a:solidFill>
                  <a:srgbClr val="8197B6"/>
                </a:solidFill>
              </a:rPr>
              <a:t>Set&lt;T&gt;</a:t>
            </a:r>
            <a:r>
              <a:rPr lang="fr-CA" dirty="0">
                <a:solidFill>
                  <a:srgbClr val="8197B6"/>
                </a:solidFill>
              </a:rPr>
              <a:t> et </a:t>
            </a:r>
            <a:r>
              <a:rPr lang="fr-CA" b="1" dirty="0" err="1">
                <a:solidFill>
                  <a:srgbClr val="8197B6"/>
                </a:solidFill>
              </a:rPr>
              <a:t>Get</a:t>
            </a:r>
            <a:r>
              <a:rPr lang="fr-CA" b="1" dirty="0">
                <a:solidFill>
                  <a:srgbClr val="8197B6"/>
                </a:solidFill>
              </a:rPr>
              <a:t>&lt;T&gt; </a:t>
            </a:r>
            <a:r>
              <a:rPr lang="fr-CA" dirty="0">
                <a:solidFill>
                  <a:srgbClr val="8197B6"/>
                </a:solidFill>
              </a:rPr>
              <a:t>depuis n’importe quelle autre classe de cette manière 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dirty="0" err="1">
                <a:solidFill>
                  <a:srgbClr val="8197B6"/>
                </a:solidFill>
              </a:rPr>
              <a:t>HttpContext.Session.</a:t>
            </a:r>
            <a:r>
              <a:rPr lang="fr-CA" b="1" dirty="0" err="1">
                <a:solidFill>
                  <a:srgbClr val="8197B6"/>
                </a:solidFill>
              </a:rPr>
              <a:t>Set</a:t>
            </a:r>
            <a:r>
              <a:rPr lang="fr-CA" b="1" dirty="0">
                <a:solidFill>
                  <a:srgbClr val="8197B6"/>
                </a:solidFill>
              </a:rPr>
              <a:t>&lt;</a:t>
            </a:r>
            <a:r>
              <a:rPr lang="fr-CA" b="1" dirty="0">
                <a:solidFill>
                  <a:srgbClr val="F75A3B"/>
                </a:solidFill>
              </a:rPr>
              <a:t>T</a:t>
            </a:r>
            <a:r>
              <a:rPr lang="fr-CA" b="1" dirty="0">
                <a:solidFill>
                  <a:srgbClr val="8197B6"/>
                </a:solidFill>
              </a:rPr>
              <a:t>&gt;</a:t>
            </a:r>
            <a:r>
              <a:rPr lang="fr-CA" dirty="0">
                <a:solidFill>
                  <a:srgbClr val="8197B6"/>
                </a:solidFill>
              </a:rPr>
              <a:t>(key, value)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 dirty="0">
              <a:solidFill>
                <a:srgbClr val="8197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 dirty="0">
              <a:solidFill>
                <a:srgbClr val="8197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 dirty="0">
              <a:solidFill>
                <a:srgbClr val="8197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 dirty="0" err="1">
                <a:solidFill>
                  <a:srgbClr val="8197B6"/>
                </a:solidFill>
              </a:rPr>
              <a:t>HttpContext.Session.</a:t>
            </a:r>
            <a:r>
              <a:rPr lang="fr-CA" b="1" dirty="0" err="1">
                <a:solidFill>
                  <a:srgbClr val="8197B6"/>
                </a:solidFill>
              </a:rPr>
              <a:t>Get</a:t>
            </a:r>
            <a:r>
              <a:rPr lang="fr-CA" b="1" dirty="0">
                <a:solidFill>
                  <a:srgbClr val="8197B6"/>
                </a:solidFill>
              </a:rPr>
              <a:t>&lt;</a:t>
            </a:r>
            <a:r>
              <a:rPr lang="fr-CA" b="1" dirty="0">
                <a:solidFill>
                  <a:srgbClr val="F75A3B"/>
                </a:solidFill>
              </a:rPr>
              <a:t>T</a:t>
            </a:r>
            <a:r>
              <a:rPr lang="fr-CA" b="1" dirty="0">
                <a:solidFill>
                  <a:srgbClr val="8197B6"/>
                </a:solidFill>
              </a:rPr>
              <a:t>&gt;</a:t>
            </a:r>
            <a:r>
              <a:rPr lang="fr-CA" dirty="0">
                <a:solidFill>
                  <a:srgbClr val="8197B6"/>
                </a:solidFill>
              </a:rPr>
              <a:t>(key)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5E46273-14C7-4499-A348-A27D25C9B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214" y="928259"/>
            <a:ext cx="2444858" cy="250074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53FF48A7-9E60-46C0-A81D-16BAB88D3E48}"/>
              </a:ext>
            </a:extLst>
          </p:cNvPr>
          <p:cNvSpPr/>
          <p:nvPr/>
        </p:nvSpPr>
        <p:spPr>
          <a:xfrm>
            <a:off x="9003324" y="1472302"/>
            <a:ext cx="439380" cy="551688"/>
          </a:xfrm>
          <a:prstGeom prst="right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2766B42-737B-48A4-997E-C54D9A5C0CA3}"/>
              </a:ext>
            </a:extLst>
          </p:cNvPr>
          <p:cNvSpPr txBox="1"/>
          <p:nvPr/>
        </p:nvSpPr>
        <p:spPr>
          <a:xfrm>
            <a:off x="1845821" y="4224529"/>
            <a:ext cx="28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F75A3B"/>
                </a:solidFill>
              </a:rPr>
              <a:t>Type</a:t>
            </a:r>
            <a:r>
              <a:rPr lang="fr-CA">
                <a:solidFill>
                  <a:srgbClr val="F75A3B"/>
                </a:solidFill>
              </a:rPr>
              <a:t> (Ex : List&lt;Dragon&gt;)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F4EA8A8-E44C-4F70-8883-80BD599ACD38}"/>
              </a:ext>
            </a:extLst>
          </p:cNvPr>
          <p:cNvCxnSpPr>
            <a:cxnSpLocks/>
          </p:cNvCxnSpPr>
          <p:nvPr/>
        </p:nvCxnSpPr>
        <p:spPr>
          <a:xfrm flipV="1">
            <a:off x="3950646" y="3962874"/>
            <a:ext cx="555204" cy="335917"/>
          </a:xfrm>
          <a:prstGeom prst="straightConnector1">
            <a:avLst/>
          </a:prstGeom>
          <a:ln w="381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975D9A8-2D12-4237-8582-94D94B8BE98D}"/>
              </a:ext>
            </a:extLst>
          </p:cNvPr>
          <p:cNvCxnSpPr>
            <a:cxnSpLocks/>
          </p:cNvCxnSpPr>
          <p:nvPr/>
        </p:nvCxnSpPr>
        <p:spPr>
          <a:xfrm>
            <a:off x="3927756" y="4614286"/>
            <a:ext cx="578094" cy="225938"/>
          </a:xfrm>
          <a:prstGeom prst="straightConnector1">
            <a:avLst/>
          </a:prstGeom>
          <a:ln w="381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787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5CADD-2963-4EE4-8680-C5C0D0B6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Cookies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DBB79-2FB7-46A7-8062-29FA5A205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029457"/>
            <a:ext cx="10634472" cy="5147506"/>
          </a:xfrm>
        </p:spPr>
        <p:txBody>
          <a:bodyPr/>
          <a:lstStyle/>
          <a:p>
            <a:r>
              <a:rPr lang="fr-CA"/>
              <a:t> Méthodes Set&lt;T&gt; et Get&lt;T&gt;</a:t>
            </a:r>
          </a:p>
          <a:p>
            <a:pPr lvl="1"/>
            <a:r>
              <a:rPr lang="fr-CA"/>
              <a:t> Exemple d’utilisation de ces méthodes</a:t>
            </a:r>
          </a:p>
          <a:p>
            <a:pPr lvl="1"/>
            <a:endParaRPr lang="fr-CA"/>
          </a:p>
          <a:p>
            <a:pPr lvl="1"/>
            <a:r>
              <a:rPr lang="fr-CA"/>
              <a:t> Je souhaite « récupérer » un objet de type « </a:t>
            </a:r>
            <a:r>
              <a:rPr lang="fr-CA">
                <a:solidFill>
                  <a:srgbClr val="F75A3B"/>
                </a:solidFill>
              </a:rPr>
              <a:t>Dragon</a:t>
            </a:r>
            <a:r>
              <a:rPr lang="fr-CA"/>
              <a:t> » rangé à la </a:t>
            </a:r>
            <a:r>
              <a:rPr lang="fr-CA" b="1">
                <a:solidFill>
                  <a:srgbClr val="DDAB5B"/>
                </a:solidFill>
              </a:rPr>
              <a:t>clé</a:t>
            </a:r>
            <a:r>
              <a:rPr lang="fr-CA"/>
              <a:t> "mon_dragon" :</a:t>
            </a:r>
          </a:p>
          <a:p>
            <a:pPr lvl="2"/>
            <a:r>
              <a:rPr lang="fr-CA" b="1"/>
              <a:t>Dragon</a:t>
            </a:r>
            <a:r>
              <a:rPr lang="fr-CA"/>
              <a:t> d = HttpContext.Session.</a:t>
            </a:r>
            <a:r>
              <a:rPr lang="fr-CA" b="1"/>
              <a:t>Get</a:t>
            </a:r>
            <a:r>
              <a:rPr lang="fr-CA"/>
              <a:t>&lt;</a:t>
            </a:r>
            <a:r>
              <a:rPr lang="fr-CA">
                <a:solidFill>
                  <a:srgbClr val="F75A3B"/>
                </a:solidFill>
              </a:rPr>
              <a:t>Dragon</a:t>
            </a:r>
            <a:r>
              <a:rPr lang="fr-CA"/>
              <a:t>&gt;(</a:t>
            </a:r>
            <a:r>
              <a:rPr lang="fr-CA">
                <a:solidFill>
                  <a:srgbClr val="DDAB5B"/>
                </a:solidFill>
              </a:rPr>
              <a:t>"mon_dragon"</a:t>
            </a:r>
            <a:r>
              <a:rPr lang="fr-CA"/>
              <a:t>);</a:t>
            </a:r>
          </a:p>
          <a:p>
            <a:pPr lvl="2"/>
            <a:endParaRPr lang="fr-CA"/>
          </a:p>
          <a:p>
            <a:pPr lvl="1"/>
            <a:r>
              <a:rPr lang="fr-CA"/>
              <a:t> Je souhaite « stocker » un objet de type </a:t>
            </a:r>
            <a:r>
              <a:rPr lang="fr-CA">
                <a:solidFill>
                  <a:srgbClr val="F75A3B"/>
                </a:solidFill>
              </a:rPr>
              <a:t>List&lt;Dragon&gt;</a:t>
            </a:r>
            <a:r>
              <a:rPr lang="fr-CA"/>
              <a:t> à la </a:t>
            </a:r>
            <a:r>
              <a:rPr lang="fr-CA" b="1">
                <a:solidFill>
                  <a:srgbClr val="DDAB5B"/>
                </a:solidFill>
              </a:rPr>
              <a:t>clé</a:t>
            </a:r>
            <a:r>
              <a:rPr lang="fr-CA"/>
              <a:t> "mes_dragons" :</a:t>
            </a:r>
          </a:p>
          <a:p>
            <a:pPr lvl="2"/>
            <a:r>
              <a:rPr lang="fr-CA"/>
              <a:t>HttpContext.Session.</a:t>
            </a:r>
            <a:r>
              <a:rPr lang="fr-CA" b="1"/>
              <a:t>Set</a:t>
            </a:r>
            <a:r>
              <a:rPr lang="fr-CA"/>
              <a:t>&lt;</a:t>
            </a:r>
            <a:r>
              <a:rPr lang="fr-CA" b="1">
                <a:solidFill>
                  <a:srgbClr val="F75A3B"/>
                </a:solidFill>
              </a:rPr>
              <a:t>List&lt;Dragon&gt;</a:t>
            </a:r>
            <a:r>
              <a:rPr lang="fr-CA"/>
              <a:t>&gt;(</a:t>
            </a:r>
            <a:r>
              <a:rPr lang="fr-CA">
                <a:solidFill>
                  <a:srgbClr val="DDAB5B"/>
                </a:solidFill>
              </a:rPr>
              <a:t>"mes_dragons"</a:t>
            </a:r>
            <a:r>
              <a:rPr lang="fr-CA"/>
              <a:t>, liste)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D5248A-5B54-419D-8BC4-A13B1E8786F7}"/>
              </a:ext>
            </a:extLst>
          </p:cNvPr>
          <p:cNvSpPr txBox="1"/>
          <p:nvPr/>
        </p:nvSpPr>
        <p:spPr>
          <a:xfrm>
            <a:off x="7040880" y="4828032"/>
            <a:ext cx="44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Ceci est une variable qui contient la List&lt;Dragon&gt; que je souhaite stocker.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E2E2894-6139-4123-9BDE-AC52EBFC28E7}"/>
              </a:ext>
            </a:extLst>
          </p:cNvPr>
          <p:cNvCxnSpPr>
            <a:cxnSpLocks/>
          </p:cNvCxnSpPr>
          <p:nvPr/>
        </p:nvCxnSpPr>
        <p:spPr>
          <a:xfrm flipV="1">
            <a:off x="8150352" y="4376928"/>
            <a:ext cx="0" cy="451104"/>
          </a:xfrm>
          <a:prstGeom prst="straightConnector1">
            <a:avLst/>
          </a:prstGeom>
          <a:ln w="381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70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5CADD-2963-4EE4-8680-C5C0D0B6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Cookies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DBB79-2FB7-46A7-8062-29FA5A20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Méthodes Set&lt;T&gt; et Get&lt;T&gt;</a:t>
            </a:r>
          </a:p>
          <a:p>
            <a:pPr lvl="1"/>
            <a:r>
              <a:rPr lang="fr-CA"/>
              <a:t> « Ajouter un article au panier »</a:t>
            </a:r>
          </a:p>
          <a:p>
            <a:pPr lvl="1"/>
            <a:endParaRPr lang="fr-CA"/>
          </a:p>
          <a:p>
            <a:pPr lvl="1"/>
            <a:r>
              <a:rPr lang="fr-CA"/>
              <a:t> Disons que j’ai une </a:t>
            </a:r>
            <a:r>
              <a:rPr lang="fr-CA" b="1"/>
              <a:t>vue </a:t>
            </a:r>
            <a:r>
              <a:rPr lang="fr-CA"/>
              <a:t>avec une liste d’objets que je peux ajouter à mon panier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1BDD0F-896C-45FB-A88B-6BF1159C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26" y="3293407"/>
            <a:ext cx="5052146" cy="2773827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8CE921-100D-4A4D-857E-AC3073E06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450" y="4794047"/>
            <a:ext cx="4352550" cy="631095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AC37C07-1CBA-409C-A703-FFD8AE0C9EC8}"/>
              </a:ext>
            </a:extLst>
          </p:cNvPr>
          <p:cNvSpPr txBox="1"/>
          <p:nvPr/>
        </p:nvSpPr>
        <p:spPr>
          <a:xfrm>
            <a:off x="6934197" y="3756991"/>
            <a:ext cx="4639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Chaque </a:t>
            </a:r>
            <a:r>
              <a:rPr lang="fr-CA" b="1">
                <a:solidFill>
                  <a:srgbClr val="8197B6"/>
                </a:solidFill>
              </a:rPr>
              <a:t>bouton</a:t>
            </a:r>
            <a:r>
              <a:rPr lang="fr-CA">
                <a:solidFill>
                  <a:srgbClr val="8197B6"/>
                </a:solidFill>
              </a:rPr>
              <a:t> « Submit » est encapsulé dans un </a:t>
            </a:r>
            <a:r>
              <a:rPr lang="fr-CA" b="1">
                <a:solidFill>
                  <a:srgbClr val="8197B6"/>
                </a:solidFill>
              </a:rPr>
              <a:t>formulaire </a:t>
            </a:r>
            <a:r>
              <a:rPr lang="fr-CA">
                <a:solidFill>
                  <a:srgbClr val="8197B6"/>
                </a:solidFill>
              </a:rPr>
              <a:t>et accompagné d’un champ caché (hidden) avec l’</a:t>
            </a:r>
            <a:r>
              <a:rPr lang="fr-CA" b="1">
                <a:solidFill>
                  <a:srgbClr val="8197B6"/>
                </a:solidFill>
              </a:rPr>
              <a:t>Id</a:t>
            </a:r>
            <a:r>
              <a:rPr lang="fr-CA">
                <a:solidFill>
                  <a:srgbClr val="8197B6"/>
                </a:solidFill>
              </a:rPr>
              <a:t> du Dragon associé.</a:t>
            </a:r>
          </a:p>
        </p:txBody>
      </p:sp>
    </p:spTree>
    <p:extLst>
      <p:ext uri="{BB962C8B-B14F-4D97-AF65-F5344CB8AC3E}">
        <p14:creationId xmlns:p14="http://schemas.microsoft.com/office/powerpoint/2010/main" val="1361079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8FAC3BB5-605A-462F-BCF6-414052FE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31" y="3218929"/>
            <a:ext cx="4952551" cy="258470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F35CADD-2963-4EE4-8680-C5C0D0B6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Cookies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DBB79-2FB7-46A7-8062-29FA5A20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Méthodes Set&lt;T&gt; et Get&lt;T&gt;</a:t>
            </a:r>
          </a:p>
          <a:p>
            <a:pPr lvl="1"/>
            <a:r>
              <a:rPr lang="fr-CA"/>
              <a:t> « Ajouter un article au panier » (Suite)</a:t>
            </a:r>
          </a:p>
          <a:p>
            <a:pPr lvl="1"/>
            <a:endParaRPr lang="fr-CA"/>
          </a:p>
          <a:p>
            <a:pPr lvl="1"/>
            <a:r>
              <a:rPr lang="fr-CA"/>
              <a:t> Cette action est appelée par le formulaire quand on ajoute un Dragon au panier.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65F81F-7253-432A-8C0A-A669273AA173}"/>
              </a:ext>
            </a:extLst>
          </p:cNvPr>
          <p:cNvSpPr txBox="1"/>
          <p:nvPr/>
        </p:nvSpPr>
        <p:spPr>
          <a:xfrm>
            <a:off x="7058317" y="3344256"/>
            <a:ext cx="5099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CA" sz="1600">
                <a:solidFill>
                  <a:srgbClr val="8197B6"/>
                </a:solidFill>
              </a:rPr>
              <a:t>On récupère la liste de dragons déjà dans le </a:t>
            </a:r>
            <a:r>
              <a:rPr lang="fr-CA" sz="1600" b="1">
                <a:solidFill>
                  <a:srgbClr val="8197B6"/>
                </a:solidFill>
              </a:rPr>
              <a:t>panier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CA" sz="1600">
                <a:solidFill>
                  <a:srgbClr val="8197B6"/>
                </a:solidFill>
              </a:rPr>
              <a:t>Si elle n’existait pas, on la crée !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CA" sz="1600">
                <a:solidFill>
                  <a:srgbClr val="8197B6"/>
                </a:solidFill>
              </a:rPr>
              <a:t>On y ajoute le </a:t>
            </a:r>
            <a:r>
              <a:rPr lang="fr-CA" sz="1600" b="1">
                <a:solidFill>
                  <a:srgbClr val="8197B6"/>
                </a:solidFill>
              </a:rPr>
              <a:t>dragon</a:t>
            </a:r>
            <a:r>
              <a:rPr lang="fr-CA" sz="1600">
                <a:solidFill>
                  <a:srgbClr val="8197B6"/>
                </a:solidFill>
              </a:rPr>
              <a:t> dont l’</a:t>
            </a:r>
            <a:r>
              <a:rPr lang="fr-CA" sz="1600" b="1">
                <a:solidFill>
                  <a:srgbClr val="8197B6"/>
                </a:solidFill>
              </a:rPr>
              <a:t>Id </a:t>
            </a:r>
            <a:r>
              <a:rPr lang="fr-CA" sz="1600">
                <a:solidFill>
                  <a:srgbClr val="8197B6"/>
                </a:solidFill>
              </a:rPr>
              <a:t>correspond au bouton cliqué (Reçu en paramètre avec </a:t>
            </a:r>
            <a:r>
              <a:rPr lang="fr-CA" sz="1600" b="1">
                <a:solidFill>
                  <a:srgbClr val="DDAB5B"/>
                </a:solidFill>
              </a:rPr>
              <a:t>int Id</a:t>
            </a:r>
            <a:r>
              <a:rPr lang="fr-CA" sz="1600">
                <a:solidFill>
                  <a:srgbClr val="8197B6"/>
                </a:solidFill>
              </a:rPr>
              <a:t>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CA" sz="1600">
                <a:solidFill>
                  <a:srgbClr val="8197B6"/>
                </a:solidFill>
              </a:rPr>
              <a:t>On met à jour la liste de dragons dans le </a:t>
            </a:r>
            <a:r>
              <a:rPr lang="fr-CA" sz="1600" b="1">
                <a:solidFill>
                  <a:srgbClr val="8197B6"/>
                </a:solidFill>
              </a:rPr>
              <a:t>panier </a:t>
            </a:r>
            <a:r>
              <a:rPr lang="fr-CA" sz="1600">
                <a:solidFill>
                  <a:srgbClr val="8197B6"/>
                </a:solidFill>
              </a:rPr>
              <a:t>(Dans la </a:t>
            </a:r>
            <a:r>
              <a:rPr lang="fr-CA" sz="1600" b="1">
                <a:solidFill>
                  <a:srgbClr val="8197B6"/>
                </a:solidFill>
              </a:rPr>
              <a:t>variable de session </a:t>
            </a:r>
            <a:r>
              <a:rPr lang="fr-CA" sz="1600">
                <a:solidFill>
                  <a:srgbClr val="8197B6"/>
                </a:solidFill>
              </a:rPr>
              <a:t>avec la clé </a:t>
            </a:r>
            <a:r>
              <a:rPr lang="fr-CA" sz="1600" b="1">
                <a:solidFill>
                  <a:srgbClr val="8197B6"/>
                </a:solidFill>
              </a:rPr>
              <a:t>"dragons"</a:t>
            </a:r>
            <a:r>
              <a:rPr lang="fr-CA" sz="1600">
                <a:solidFill>
                  <a:srgbClr val="8197B6"/>
                </a:solidFill>
              </a:rPr>
              <a:t>)</a:t>
            </a:r>
          </a:p>
          <a:p>
            <a:pPr marL="285750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CA" sz="1600">
                <a:solidFill>
                  <a:srgbClr val="8197B6"/>
                </a:solidFill>
              </a:rPr>
              <a:t>On retourne la vue du </a:t>
            </a:r>
            <a:r>
              <a:rPr lang="fr-CA" sz="1600" b="1">
                <a:solidFill>
                  <a:srgbClr val="8197B6"/>
                </a:solidFill>
              </a:rPr>
              <a:t>Panier</a:t>
            </a:r>
            <a:r>
              <a:rPr lang="fr-CA" sz="1600">
                <a:solidFill>
                  <a:srgbClr val="8197B6"/>
                </a:solidFill>
              </a:rPr>
              <a:t> en lui fournissant la liste de dragons.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61E6929-881A-462F-A4FD-EFB777D12279}"/>
              </a:ext>
            </a:extLst>
          </p:cNvPr>
          <p:cNvCxnSpPr>
            <a:cxnSpLocks/>
          </p:cNvCxnSpPr>
          <p:nvPr/>
        </p:nvCxnSpPr>
        <p:spPr>
          <a:xfrm flipH="1">
            <a:off x="5047488" y="3546820"/>
            <a:ext cx="1953764" cy="403988"/>
          </a:xfrm>
          <a:prstGeom prst="straightConnector1">
            <a:avLst/>
          </a:prstGeom>
          <a:ln w="381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1498DB-18BC-4391-BA04-E5F3C85EDA45}"/>
              </a:ext>
            </a:extLst>
          </p:cNvPr>
          <p:cNvCxnSpPr>
            <a:cxnSpLocks/>
          </p:cNvCxnSpPr>
          <p:nvPr/>
        </p:nvCxnSpPr>
        <p:spPr>
          <a:xfrm flipH="1">
            <a:off x="2881206" y="3950808"/>
            <a:ext cx="4120046" cy="700696"/>
          </a:xfrm>
          <a:prstGeom prst="straightConnector1">
            <a:avLst/>
          </a:prstGeom>
          <a:ln w="381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FBD84E9-27AC-4417-B662-AF6DA8A70F5B}"/>
              </a:ext>
            </a:extLst>
          </p:cNvPr>
          <p:cNvCxnSpPr>
            <a:cxnSpLocks/>
          </p:cNvCxnSpPr>
          <p:nvPr/>
        </p:nvCxnSpPr>
        <p:spPr>
          <a:xfrm flipH="1">
            <a:off x="4346448" y="4332671"/>
            <a:ext cx="2711870" cy="779974"/>
          </a:xfrm>
          <a:prstGeom prst="straightConnector1">
            <a:avLst/>
          </a:prstGeom>
          <a:ln w="381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EEE7D84-CF9C-4F64-AD1A-2C98F334AE11}"/>
              </a:ext>
            </a:extLst>
          </p:cNvPr>
          <p:cNvCxnSpPr>
            <a:cxnSpLocks/>
          </p:cNvCxnSpPr>
          <p:nvPr/>
        </p:nvCxnSpPr>
        <p:spPr>
          <a:xfrm flipH="1">
            <a:off x="4529328" y="4984343"/>
            <a:ext cx="2471924" cy="287718"/>
          </a:xfrm>
          <a:prstGeom prst="straightConnector1">
            <a:avLst/>
          </a:prstGeom>
          <a:ln w="381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C19B89E-C0F6-4D52-A34D-99ED03379C4A}"/>
              </a:ext>
            </a:extLst>
          </p:cNvPr>
          <p:cNvCxnSpPr>
            <a:cxnSpLocks/>
          </p:cNvCxnSpPr>
          <p:nvPr/>
        </p:nvCxnSpPr>
        <p:spPr>
          <a:xfrm flipH="1">
            <a:off x="2121408" y="5590895"/>
            <a:ext cx="4936910" cy="0"/>
          </a:xfrm>
          <a:prstGeom prst="straightConnector1">
            <a:avLst/>
          </a:prstGeom>
          <a:ln w="3810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676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5CADD-2963-4EE4-8680-C5C0D0B6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Cookies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DBB79-2FB7-46A7-8062-29FA5A20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Méthodes Set&lt;T&gt; et Get&lt;T&gt;</a:t>
            </a:r>
          </a:p>
          <a:p>
            <a:pPr lvl="1"/>
            <a:r>
              <a:rPr lang="fr-CA"/>
              <a:t> « Ajouter un article au panier » (Suite)</a:t>
            </a:r>
          </a:p>
          <a:p>
            <a:pPr lvl="1"/>
            <a:r>
              <a:rPr lang="fr-CA"/>
              <a:t> Le panier est une vue qui affiche la </a:t>
            </a:r>
            <a:r>
              <a:rPr lang="fr-CA" b="1"/>
              <a:t>List&lt;Dragon&gt;</a:t>
            </a:r>
            <a:r>
              <a:rPr lang="fr-CA"/>
              <a:t> reçue... ou qui affiche « Votre panier est vide » si la liste est « null »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37EAB1-BBE9-44A1-988C-0B1CA5B6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92" y="2838820"/>
            <a:ext cx="3919728" cy="3266440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17A29B-A5B2-4CE4-8937-06542C1CC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460" y="2838820"/>
            <a:ext cx="5158156" cy="327272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BE96D14-4FA0-490F-9F93-3C5153DAC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040" y="2341225"/>
            <a:ext cx="3508658" cy="23814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557019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5CADD-2963-4EE4-8680-C5C0D0B6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Cookies de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DBB79-2FB7-46A7-8062-29FA5A20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Méthodes Set&lt;T&gt; et Get&lt;T&gt;</a:t>
            </a:r>
          </a:p>
          <a:p>
            <a:pPr lvl="1"/>
            <a:r>
              <a:rPr lang="fr-CA"/>
              <a:t> « Ajouter un article au panier » (Suite)</a:t>
            </a:r>
          </a:p>
          <a:p>
            <a:pPr lvl="1"/>
            <a:endParaRPr lang="fr-CA"/>
          </a:p>
          <a:p>
            <a:pPr lvl="1"/>
            <a:r>
              <a:rPr lang="fr-CA"/>
              <a:t> Ne pas oublier que l’action de type « GET » pour le panier doit aussi récupérer la liste de dragons dans les </a:t>
            </a:r>
            <a:r>
              <a:rPr lang="fr-CA" b="1"/>
              <a:t>variables de session </a:t>
            </a:r>
            <a:r>
              <a:rPr lang="fr-CA"/>
              <a:t>pour l’envoyer à la vue.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EF8E1D-0538-46CC-86A8-F1E63FDBD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88" y="3761901"/>
            <a:ext cx="8211696" cy="1333686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1654527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8BBC3-8BD2-424E-A43D-09751EBF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Redirections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789DE-1600-4EC2-8DB8-E32146081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361"/>
            <a:ext cx="10515600" cy="5147506"/>
          </a:xfrm>
        </p:spPr>
        <p:txBody>
          <a:bodyPr/>
          <a:lstStyle/>
          <a:p>
            <a:r>
              <a:rPr lang="fr-CA"/>
              <a:t> Rediriger vers une </a:t>
            </a:r>
            <a:r>
              <a:rPr lang="fr-CA" b="1"/>
              <a:t>vue</a:t>
            </a:r>
          </a:p>
          <a:p>
            <a:pPr lvl="1"/>
            <a:r>
              <a:rPr lang="fr-CA"/>
              <a:t> Ces méthodes retournent des </a:t>
            </a:r>
            <a:r>
              <a:rPr lang="fr-CA" b="1"/>
              <a:t>vues</a:t>
            </a:r>
            <a:r>
              <a:rPr lang="fr-CA"/>
              <a:t>. (</a:t>
            </a:r>
            <a:r>
              <a:rPr lang="fr-CA" b="1"/>
              <a:t>.cshtml</a:t>
            </a:r>
            <a:r>
              <a:rPr lang="fr-CA"/>
              <a:t>)</a:t>
            </a:r>
          </a:p>
          <a:p>
            <a:pPr lvl="1"/>
            <a:r>
              <a:rPr lang="fr-CA"/>
              <a:t> Elles sont à utiliser dans des </a:t>
            </a:r>
            <a:r>
              <a:rPr lang="fr-CA" b="1"/>
              <a:t>actions</a:t>
            </a:r>
            <a:r>
              <a:rPr lang="fr-CA"/>
              <a:t> du </a:t>
            </a:r>
            <a:r>
              <a:rPr lang="fr-CA" b="1"/>
              <a:t>contrôleur</a:t>
            </a:r>
            <a:r>
              <a:rPr lang="fr-CA"/>
              <a:t>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Si jamais la </a:t>
            </a:r>
            <a:r>
              <a:rPr lang="fr-CA" b="1"/>
              <a:t>vue</a:t>
            </a:r>
            <a:r>
              <a:rPr lang="fr-CA"/>
              <a:t> retournée n’existe pas ou ne peut pas être trouvée dans le dossier du contrôleur (Ex : </a:t>
            </a:r>
            <a:r>
              <a:rPr lang="fr-CA" b="1"/>
              <a:t>Views/Home</a:t>
            </a:r>
            <a:r>
              <a:rPr lang="fr-CA"/>
              <a:t>) ou dans le dossier </a:t>
            </a:r>
            <a:r>
              <a:rPr lang="fr-CA" b="1"/>
              <a:t>Shared</a:t>
            </a:r>
            <a:r>
              <a:rPr lang="fr-CA"/>
              <a:t>... on a une erreur !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1C72B44-FE31-40C2-B210-81A5C00D6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13301"/>
              </p:ext>
            </p:extLst>
          </p:nvPr>
        </p:nvGraphicFramePr>
        <p:xfrm>
          <a:off x="1162304" y="2402162"/>
          <a:ext cx="986739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696">
                  <a:extLst>
                    <a:ext uri="{9D8B030D-6E8A-4147-A177-3AD203B41FA5}">
                      <a16:colId xmlns:a16="http://schemas.microsoft.com/office/drawing/2014/main" val="3835565912"/>
                    </a:ext>
                  </a:extLst>
                </a:gridCol>
                <a:gridCol w="4933696">
                  <a:extLst>
                    <a:ext uri="{9D8B030D-6E8A-4147-A177-3AD203B41FA5}">
                      <a16:colId xmlns:a16="http://schemas.microsoft.com/office/drawing/2014/main" val="910729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>
                          <a:solidFill>
                            <a:schemeClr val="bg1"/>
                          </a:solidFill>
                        </a:rPr>
                        <a:t>Méthode</a:t>
                      </a:r>
                    </a:p>
                  </a:txBody>
                  <a:tcPr>
                    <a:solidFill>
                      <a:srgbClr val="81AD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81AD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6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return View();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Retourne la </a:t>
                      </a:r>
                      <a:r>
                        <a:rPr lang="fr-CA" b="1"/>
                        <a:t>vue</a:t>
                      </a:r>
                      <a:r>
                        <a:rPr lang="fr-CA"/>
                        <a:t> du même nom que le nom de l’</a:t>
                      </a:r>
                      <a:r>
                        <a:rPr lang="fr-CA" b="1"/>
                        <a:t>action</a:t>
                      </a:r>
                      <a:r>
                        <a:rPr lang="fr-CA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return View(</a:t>
                      </a:r>
                      <a:r>
                        <a:rPr lang="fr-CA">
                          <a:solidFill>
                            <a:srgbClr val="F75A3B"/>
                          </a:solidFill>
                        </a:rPr>
                        <a:t>"Nom_de_la_vue"</a:t>
                      </a:r>
                      <a:r>
                        <a:rPr lang="fr-CA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Retourne la </a:t>
                      </a:r>
                      <a:r>
                        <a:rPr lang="fr-CA" b="1" dirty="0"/>
                        <a:t>vue</a:t>
                      </a:r>
                      <a:r>
                        <a:rPr lang="fr-CA" dirty="0"/>
                        <a:t> qui possède le nom défini en </a:t>
                      </a:r>
                      <a:r>
                        <a:rPr lang="fr-CA" dirty="0">
                          <a:solidFill>
                            <a:srgbClr val="F75A3B"/>
                          </a:solidFill>
                        </a:rPr>
                        <a:t>paramètre</a:t>
                      </a:r>
                      <a:r>
                        <a:rPr lang="fr-CA" dirty="0"/>
                        <a:t> entre guillemets.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318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40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A3B7F-A8B8-46BA-812B-61079C44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Vues partielles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5EDBA-F05F-4C6D-91A4-FC3304C5F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b="1" dirty="0"/>
              <a:t>Vues partielles</a:t>
            </a:r>
            <a:r>
              <a:rPr lang="fr-CA" dirty="0"/>
              <a:t> : C’est quoi ? </a:t>
            </a:r>
          </a:p>
          <a:p>
            <a:pPr lvl="1"/>
            <a:r>
              <a:rPr lang="fr-CA" dirty="0"/>
              <a:t> Type de vue </a:t>
            </a:r>
            <a:r>
              <a:rPr lang="fr-CA" b="1" dirty="0" err="1"/>
              <a:t>Razor</a:t>
            </a:r>
            <a:r>
              <a:rPr lang="fr-CA" dirty="0"/>
              <a:t> (.</a:t>
            </a:r>
            <a:r>
              <a:rPr lang="fr-CA" dirty="0" err="1"/>
              <a:t>cshtml</a:t>
            </a:r>
            <a:r>
              <a:rPr lang="fr-CA" dirty="0"/>
              <a:t>) qui retourne des éléments HTML dans une autre vue. </a:t>
            </a:r>
          </a:p>
          <a:p>
            <a:pPr lvl="2"/>
            <a:r>
              <a:rPr lang="fr-CA" dirty="0"/>
              <a:t>Un peu comme une vue « ordinaire » est insérée dans un </a:t>
            </a:r>
            <a:r>
              <a:rPr lang="fr-CA" b="1" i="1" dirty="0" err="1"/>
              <a:t>Layout</a:t>
            </a:r>
            <a:r>
              <a:rPr lang="fr-CA" dirty="0"/>
              <a:t> 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5FD632-A1ED-478A-B42D-8A3634D40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454" y="1029457"/>
            <a:ext cx="396421" cy="39642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34ECC28-472C-4C21-86F8-330C57A89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53" y="2981711"/>
            <a:ext cx="5102699" cy="3176016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5C7CA33-9FAA-4905-8E46-CEE9CD0C8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167" y="3923413"/>
            <a:ext cx="5212080" cy="1048772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61BD032-1170-4AF3-ACE7-387D6B14E3FD}"/>
              </a:ext>
            </a:extLst>
          </p:cNvPr>
          <p:cNvSpPr txBox="1"/>
          <p:nvPr/>
        </p:nvSpPr>
        <p:spPr>
          <a:xfrm>
            <a:off x="1944624" y="2627548"/>
            <a:ext cx="201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Vue « ordinaire »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CEF3C8B-4F2E-419F-8000-3732F65135AF}"/>
              </a:ext>
            </a:extLst>
          </p:cNvPr>
          <p:cNvSpPr txBox="1"/>
          <p:nvPr/>
        </p:nvSpPr>
        <p:spPr>
          <a:xfrm>
            <a:off x="8081319" y="3554081"/>
            <a:ext cx="201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Vue partielle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2DDBD01-EB54-4767-BE91-BF40C31A9E00}"/>
              </a:ext>
            </a:extLst>
          </p:cNvPr>
          <p:cNvCxnSpPr>
            <a:cxnSpLocks/>
          </p:cNvCxnSpPr>
          <p:nvPr/>
        </p:nvCxnSpPr>
        <p:spPr>
          <a:xfrm flipH="1">
            <a:off x="4443984" y="4553712"/>
            <a:ext cx="1889761" cy="396421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7ED8285-4035-4130-AFB0-E77DA3438743}"/>
              </a:ext>
            </a:extLst>
          </p:cNvPr>
          <p:cNvCxnSpPr>
            <a:cxnSpLocks/>
          </p:cNvCxnSpPr>
          <p:nvPr/>
        </p:nvCxnSpPr>
        <p:spPr>
          <a:xfrm flipH="1">
            <a:off x="4895088" y="4791386"/>
            <a:ext cx="1438658" cy="914625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D20D41D-29E7-45D6-ACF9-30CF3CBBF8A9}"/>
              </a:ext>
            </a:extLst>
          </p:cNvPr>
          <p:cNvSpPr txBox="1"/>
          <p:nvPr/>
        </p:nvSpPr>
        <p:spPr>
          <a:xfrm>
            <a:off x="6484167" y="5059680"/>
            <a:ext cx="521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F7FBB"/>
                </a:solidFill>
              </a:rPr>
              <a:t>Cette vue </a:t>
            </a:r>
            <a:r>
              <a:rPr lang="fr-CA" b="1">
                <a:solidFill>
                  <a:srgbClr val="7F7FBB"/>
                </a:solidFill>
              </a:rPr>
              <a:t>partielle</a:t>
            </a:r>
            <a:r>
              <a:rPr lang="fr-CA">
                <a:solidFill>
                  <a:srgbClr val="7F7FBB"/>
                </a:solidFill>
              </a:rPr>
              <a:t> est insérée à deux endroits dans la vue « ordinaire ».</a:t>
            </a:r>
          </a:p>
        </p:txBody>
      </p:sp>
    </p:spTree>
    <p:extLst>
      <p:ext uri="{BB962C8B-B14F-4D97-AF65-F5344CB8AC3E}">
        <p14:creationId xmlns:p14="http://schemas.microsoft.com/office/powerpoint/2010/main" val="2691083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8BBC3-8BD2-424E-A43D-09751EBF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Redirections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789DE-1600-4EC2-8DB8-E3214608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Rediriger vers une </a:t>
            </a:r>
            <a:r>
              <a:rPr lang="fr-CA" b="1"/>
              <a:t>action</a:t>
            </a:r>
          </a:p>
          <a:p>
            <a:pPr lvl="1"/>
            <a:r>
              <a:rPr lang="fr-CA"/>
              <a:t> Ces méthodes appellent une autre </a:t>
            </a:r>
            <a:r>
              <a:rPr lang="fr-CA" b="1"/>
              <a:t>action</a:t>
            </a:r>
            <a:r>
              <a:rPr lang="fr-CA"/>
              <a:t>.</a:t>
            </a:r>
          </a:p>
          <a:p>
            <a:pPr lvl="1"/>
            <a:r>
              <a:rPr lang="fr-CA"/>
              <a:t> Elles sont à utiliser dans des </a:t>
            </a:r>
            <a:r>
              <a:rPr lang="fr-CA" b="1"/>
              <a:t>actions</a:t>
            </a:r>
            <a:r>
              <a:rPr lang="fr-CA"/>
              <a:t> du </a:t>
            </a:r>
            <a:r>
              <a:rPr lang="fr-CA" b="1"/>
              <a:t>contrôleur</a:t>
            </a:r>
            <a:r>
              <a:rPr lang="fr-CA"/>
              <a:t>.</a:t>
            </a:r>
          </a:p>
          <a:p>
            <a:pPr lvl="1"/>
            <a:endParaRPr lang="fr-CA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065D2DE-034E-4A67-8A0E-664F89363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261098"/>
              </p:ext>
            </p:extLst>
          </p:nvPr>
        </p:nvGraphicFramePr>
        <p:xfrm>
          <a:off x="377952" y="2457026"/>
          <a:ext cx="1138834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248">
                  <a:extLst>
                    <a:ext uri="{9D8B030D-6E8A-4147-A177-3AD203B41FA5}">
                      <a16:colId xmlns:a16="http://schemas.microsoft.com/office/drawing/2014/main" val="3835565912"/>
                    </a:ext>
                  </a:extLst>
                </a:gridCol>
                <a:gridCol w="5213096">
                  <a:extLst>
                    <a:ext uri="{9D8B030D-6E8A-4147-A177-3AD203B41FA5}">
                      <a16:colId xmlns:a16="http://schemas.microsoft.com/office/drawing/2014/main" val="910729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>
                          <a:solidFill>
                            <a:schemeClr val="bg1"/>
                          </a:solidFill>
                        </a:rPr>
                        <a:t>Méthode</a:t>
                      </a:r>
                    </a:p>
                  </a:txBody>
                  <a:tcPr>
                    <a:solidFill>
                      <a:srgbClr val="81AD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81AD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6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return RedirectToAction(</a:t>
                      </a:r>
                      <a:r>
                        <a:rPr lang="fr-CA">
                          <a:solidFill>
                            <a:srgbClr val="F75A3B"/>
                          </a:solidFill>
                        </a:rPr>
                        <a:t>"Action"</a:t>
                      </a:r>
                      <a:r>
                        <a:rPr lang="fr-CA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Redirige vers l’</a:t>
                      </a:r>
                      <a:r>
                        <a:rPr lang="fr-CA" b="1"/>
                        <a:t>action</a:t>
                      </a:r>
                      <a:r>
                        <a:rPr lang="fr-CA"/>
                        <a:t> qui porte le nom fournit en paramètre. Elle doit être dans le même contrôleur.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/>
                        <a:t>return RedirectToAction(</a:t>
                      </a:r>
                      <a:r>
                        <a:rPr lang="fr-CA">
                          <a:solidFill>
                            <a:srgbClr val="F75A3B"/>
                          </a:solidFill>
                        </a:rPr>
                        <a:t>"Action"</a:t>
                      </a:r>
                      <a:r>
                        <a:rPr lang="fr-CA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fr-CA">
                          <a:solidFill>
                            <a:srgbClr val="F75A3B"/>
                          </a:solidFill>
                        </a:rPr>
                        <a:t> "Contrôleur"</a:t>
                      </a:r>
                      <a:r>
                        <a:rPr lang="fr-CA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Redirige vers l’</a:t>
                      </a:r>
                      <a:r>
                        <a:rPr lang="fr-CA" b="1"/>
                        <a:t>action</a:t>
                      </a:r>
                      <a:r>
                        <a:rPr lang="fr-CA"/>
                        <a:t> qui porte le nom fournit en 1</a:t>
                      </a:r>
                      <a:r>
                        <a:rPr lang="fr-CA" baseline="30000"/>
                        <a:t>er</a:t>
                      </a:r>
                      <a:r>
                        <a:rPr lang="fr-CA"/>
                        <a:t>  paramètre et qui fait partie du </a:t>
                      </a:r>
                      <a:r>
                        <a:rPr lang="fr-CA" b="1"/>
                        <a:t>contrôleur</a:t>
                      </a:r>
                      <a:r>
                        <a:rPr lang="fr-CA"/>
                        <a:t> fournit en 2</a:t>
                      </a:r>
                      <a:r>
                        <a:rPr lang="fr-CA" baseline="30000"/>
                        <a:t>e</a:t>
                      </a:r>
                      <a:r>
                        <a:rPr lang="fr-CA"/>
                        <a:t> paramètre.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31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/>
                        <a:t>return RedirectToAction(</a:t>
                      </a:r>
                      <a:r>
                        <a:rPr lang="fr-CA">
                          <a:solidFill>
                            <a:srgbClr val="F75A3B"/>
                          </a:solidFill>
                        </a:rPr>
                        <a:t>"Action"</a:t>
                      </a:r>
                      <a:r>
                        <a:rPr lang="fr-CA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fr-CA">
                          <a:solidFill>
                            <a:srgbClr val="F75A3B"/>
                          </a:solidFill>
                        </a:rPr>
                        <a:t> "Contrôleur"</a:t>
                      </a:r>
                      <a:r>
                        <a:rPr lang="fr-CA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fr-CA">
                          <a:solidFill>
                            <a:srgbClr val="F75A3B"/>
                          </a:solidFill>
                        </a:rPr>
                        <a:t>new { id = 3 }</a:t>
                      </a:r>
                      <a:r>
                        <a:rPr lang="fr-CA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/>
                        <a:t>Redirige vers le </a:t>
                      </a:r>
                      <a:r>
                        <a:rPr lang="fr-CA" b="1"/>
                        <a:t>contrôleur</a:t>
                      </a:r>
                      <a:r>
                        <a:rPr lang="fr-CA"/>
                        <a:t> et l’</a:t>
                      </a:r>
                      <a:r>
                        <a:rPr lang="fr-CA" b="1"/>
                        <a:t>action</a:t>
                      </a:r>
                      <a:r>
                        <a:rPr lang="fr-CA"/>
                        <a:t> spécifiés tout en fournissant un ou plusieurs </a:t>
                      </a:r>
                      <a:r>
                        <a:rPr lang="fr-CA" b="1"/>
                        <a:t>paramètres </a:t>
                      </a:r>
                      <a:r>
                        <a:rPr lang="fr-CA"/>
                        <a:t>dans un objet anonyme.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51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970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8BBC3-8BD2-424E-A43D-09751EBF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Redirections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789DE-1600-4EC2-8DB8-E3214608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Rediriger vers une </a:t>
            </a:r>
            <a:r>
              <a:rPr lang="fr-CA" b="1"/>
              <a:t>action</a:t>
            </a:r>
          </a:p>
          <a:p>
            <a:pPr lvl="1"/>
            <a:r>
              <a:rPr lang="fr-CA" b="1"/>
              <a:t> </a:t>
            </a:r>
            <a:r>
              <a:rPr lang="fr-CA"/>
              <a:t>Exemple pour </a:t>
            </a:r>
            <a:r>
              <a:rPr lang="fr-CA">
                <a:solidFill>
                  <a:schemeClr val="tx1"/>
                </a:solidFill>
              </a:rPr>
              <a:t>RedirectToAction(</a:t>
            </a:r>
            <a:r>
              <a:rPr lang="fr-CA">
                <a:solidFill>
                  <a:srgbClr val="F75A3B"/>
                </a:solidFill>
              </a:rPr>
              <a:t>"Action"</a:t>
            </a:r>
            <a:r>
              <a:rPr lang="fr-CA">
                <a:solidFill>
                  <a:schemeClr val="tx1"/>
                </a:solidFill>
              </a:rPr>
              <a:t>,</a:t>
            </a:r>
            <a:r>
              <a:rPr lang="fr-CA">
                <a:solidFill>
                  <a:srgbClr val="F75A3B"/>
                </a:solidFill>
              </a:rPr>
              <a:t> "Contrôleur"</a:t>
            </a:r>
            <a:r>
              <a:rPr lang="fr-CA">
                <a:solidFill>
                  <a:schemeClr val="tx1"/>
                </a:solidFill>
              </a:rPr>
              <a:t>, </a:t>
            </a:r>
            <a:r>
              <a:rPr lang="fr-CA">
                <a:solidFill>
                  <a:srgbClr val="F75A3B"/>
                </a:solidFill>
              </a:rPr>
              <a:t>new { id = 3 }</a:t>
            </a:r>
            <a:r>
              <a:rPr lang="fr-CA">
                <a:solidFill>
                  <a:schemeClr val="tx1"/>
                </a:solidFill>
              </a:rPr>
              <a:t>);</a:t>
            </a:r>
            <a:endParaRPr lang="fr-CA" b="1"/>
          </a:p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CFCAA9-D9E2-481D-ADEB-77C55732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89" y="2649243"/>
            <a:ext cx="6250987" cy="2943632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8F2EF96-E0FD-4A6E-8B0A-979463300B96}"/>
              </a:ext>
            </a:extLst>
          </p:cNvPr>
          <p:cNvSpPr txBox="1"/>
          <p:nvPr/>
        </p:nvSpPr>
        <p:spPr>
          <a:xfrm>
            <a:off x="6949441" y="2744762"/>
            <a:ext cx="4864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Ici, l’</a:t>
            </a:r>
            <a:r>
              <a:rPr lang="fr-CA" b="1">
                <a:solidFill>
                  <a:srgbClr val="F75A3B"/>
                </a:solidFill>
              </a:rPr>
              <a:t>Action2</a:t>
            </a:r>
            <a:r>
              <a:rPr lang="fr-CA">
                <a:solidFill>
                  <a:srgbClr val="81ADB6"/>
                </a:solidFill>
              </a:rPr>
              <a:t> </a:t>
            </a:r>
            <a:r>
              <a:rPr lang="fr-CA" b="1">
                <a:solidFill>
                  <a:srgbClr val="81ADB6"/>
                </a:solidFill>
              </a:rPr>
              <a:t>redirige</a:t>
            </a:r>
            <a:r>
              <a:rPr lang="fr-CA">
                <a:solidFill>
                  <a:srgbClr val="81ADB6"/>
                </a:solidFill>
              </a:rPr>
              <a:t> vers l’</a:t>
            </a:r>
            <a:r>
              <a:rPr lang="fr-CA" b="1">
                <a:solidFill>
                  <a:srgbClr val="F75A3B"/>
                </a:solidFill>
              </a:rPr>
              <a:t>Action1</a:t>
            </a:r>
            <a:r>
              <a:rPr lang="fr-CA">
                <a:solidFill>
                  <a:srgbClr val="81ADB6"/>
                </a:solidFill>
              </a:rPr>
              <a:t> tout en fournissant la valeur « </a:t>
            </a:r>
            <a:r>
              <a:rPr lang="fr-CA" b="1">
                <a:solidFill>
                  <a:srgbClr val="81ADB6"/>
                </a:solidFill>
              </a:rPr>
              <a:t>3</a:t>
            </a:r>
            <a:r>
              <a:rPr lang="fr-CA">
                <a:solidFill>
                  <a:srgbClr val="81ADB6"/>
                </a:solidFill>
              </a:rPr>
              <a:t> » pour le paramètre « </a:t>
            </a:r>
            <a:r>
              <a:rPr lang="fr-CA" b="1">
                <a:solidFill>
                  <a:srgbClr val="81ADB6"/>
                </a:solidFill>
              </a:rPr>
              <a:t>poof</a:t>
            </a:r>
            <a:r>
              <a:rPr lang="fr-CA">
                <a:solidFill>
                  <a:srgbClr val="81ADB6"/>
                </a:solidFill>
              </a:rPr>
              <a:t> ».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CA">
              <a:solidFill>
                <a:srgbClr val="81ADB6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CA">
                <a:solidFill>
                  <a:srgbClr val="81ADB6"/>
                </a:solidFill>
              </a:rPr>
              <a:t>Notons que si nous avions tout simplement mis « </a:t>
            </a:r>
            <a:r>
              <a:rPr lang="fr-CA" b="1">
                <a:solidFill>
                  <a:srgbClr val="81ADB6"/>
                </a:solidFill>
              </a:rPr>
              <a:t>Return View(</a:t>
            </a:r>
            <a:r>
              <a:rPr lang="fr-CA" b="1">
                <a:solidFill>
                  <a:srgbClr val="F75A3B"/>
                </a:solidFill>
              </a:rPr>
              <a:t>"Action1"</a:t>
            </a:r>
            <a:r>
              <a:rPr lang="fr-CA" b="1">
                <a:solidFill>
                  <a:srgbClr val="81ADB6"/>
                </a:solidFill>
              </a:rPr>
              <a:t>); </a:t>
            </a:r>
            <a:r>
              <a:rPr lang="fr-CA">
                <a:solidFill>
                  <a:srgbClr val="81ADB6"/>
                </a:solidFill>
              </a:rPr>
              <a:t>» à la place d’une </a:t>
            </a:r>
            <a:r>
              <a:rPr lang="fr-CA" b="1">
                <a:solidFill>
                  <a:srgbClr val="81ADB6"/>
                </a:solidFill>
              </a:rPr>
              <a:t>redirection</a:t>
            </a:r>
            <a:r>
              <a:rPr lang="fr-CA">
                <a:solidFill>
                  <a:srgbClr val="81ADB6"/>
                </a:solidFill>
              </a:rPr>
              <a:t>, la vue </a:t>
            </a:r>
            <a:r>
              <a:rPr lang="fr-CA" b="1">
                <a:solidFill>
                  <a:srgbClr val="81ADB6"/>
                </a:solidFill>
              </a:rPr>
              <a:t>Action1.cshtml </a:t>
            </a:r>
            <a:r>
              <a:rPr lang="fr-CA">
                <a:solidFill>
                  <a:srgbClr val="81ADB6"/>
                </a:solidFill>
              </a:rPr>
              <a:t>n’aurait jamais reçu le paramètre </a:t>
            </a:r>
            <a:r>
              <a:rPr lang="fr-CA" b="1">
                <a:solidFill>
                  <a:srgbClr val="81ADB6"/>
                </a:solidFill>
              </a:rPr>
              <a:t>poof </a:t>
            </a:r>
            <a:r>
              <a:rPr lang="fr-CA">
                <a:solidFill>
                  <a:srgbClr val="81ADB6"/>
                </a:solidFill>
              </a:rPr>
              <a:t>et le code de l’</a:t>
            </a:r>
            <a:r>
              <a:rPr lang="fr-CA" b="1">
                <a:solidFill>
                  <a:srgbClr val="F75A3B"/>
                </a:solidFill>
              </a:rPr>
              <a:t>Action1</a:t>
            </a:r>
            <a:r>
              <a:rPr lang="fr-CA">
                <a:solidFill>
                  <a:srgbClr val="81ADB6"/>
                </a:solidFill>
              </a:rPr>
              <a:t> ne se serait pas </a:t>
            </a:r>
            <a:r>
              <a:rPr lang="fr-CA" b="1">
                <a:solidFill>
                  <a:srgbClr val="81ADB6"/>
                </a:solidFill>
              </a:rPr>
              <a:t>exécuté</a:t>
            </a:r>
            <a:r>
              <a:rPr lang="fr-CA">
                <a:solidFill>
                  <a:srgbClr val="81ADB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80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95DC3-62E6-4AC4-8BFD-5B13E370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Coup de pouce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2DEFA0-EB28-4353-8E04-61EF4C7B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6611112" cy="5147506"/>
          </a:xfrm>
        </p:spPr>
        <p:txBody>
          <a:bodyPr/>
          <a:lstStyle/>
          <a:p>
            <a:r>
              <a:rPr lang="fr-CA"/>
              <a:t> </a:t>
            </a:r>
            <a:r>
              <a:rPr lang="fr-CA" b="1"/>
              <a:t>Ajouter</a:t>
            </a:r>
            <a:r>
              <a:rPr lang="fr-CA"/>
              <a:t> et </a:t>
            </a:r>
            <a:r>
              <a:rPr lang="fr-CA" b="1"/>
              <a:t>supprimer</a:t>
            </a:r>
            <a:r>
              <a:rPr lang="fr-CA"/>
              <a:t> une entité enfant</a:t>
            </a:r>
          </a:p>
          <a:p>
            <a:pPr lvl="1"/>
            <a:r>
              <a:rPr lang="fr-CA"/>
              <a:t> Pas si simple ! D:</a:t>
            </a:r>
          </a:p>
          <a:p>
            <a:pPr lvl="1"/>
            <a:endParaRPr lang="fr-CA"/>
          </a:p>
          <a:p>
            <a:pPr lvl="1"/>
            <a:r>
              <a:rPr lang="fr-CA"/>
              <a:t> Tous les </a:t>
            </a:r>
            <a:r>
              <a:rPr lang="fr-CA" b="1"/>
              <a:t>enfants</a:t>
            </a:r>
            <a:r>
              <a:rPr lang="fr-CA"/>
              <a:t> sont dans ...</a:t>
            </a:r>
          </a:p>
          <a:p>
            <a:pPr lvl="2"/>
            <a:r>
              <a:rPr lang="fr-CA"/>
              <a:t> La liste d’enfants de la BD</a:t>
            </a:r>
          </a:p>
          <a:p>
            <a:pPr lvl="2"/>
            <a:r>
              <a:rPr lang="fr-CA"/>
              <a:t> La liste d’enfants du parent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60EECB-216E-4389-9480-9CBFCC85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813" y="1165451"/>
            <a:ext cx="4228329" cy="4777981"/>
          </a:xfrm>
          <a:prstGeom prst="rect">
            <a:avLst/>
          </a:prstGeom>
          <a:noFill/>
          <a:ln w="38100">
            <a:solidFill>
              <a:srgbClr val="B681AE"/>
            </a:solidFill>
          </a:ln>
        </p:spPr>
      </p:pic>
    </p:spTree>
    <p:extLst>
      <p:ext uri="{BB962C8B-B14F-4D97-AF65-F5344CB8AC3E}">
        <p14:creationId xmlns:p14="http://schemas.microsoft.com/office/powerpoint/2010/main" val="1974231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95DC3-62E6-4AC4-8BFD-5B13E370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Coup de pouce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6AF46-5E1F-4633-9794-840D1A8738BB}"/>
              </a:ext>
            </a:extLst>
          </p:cNvPr>
          <p:cNvSpPr/>
          <p:nvPr/>
        </p:nvSpPr>
        <p:spPr>
          <a:xfrm>
            <a:off x="10753344" y="3252216"/>
            <a:ext cx="1292352" cy="746784"/>
          </a:xfrm>
          <a:prstGeom prst="rect">
            <a:avLst/>
          </a:prstGeom>
          <a:solidFill>
            <a:srgbClr val="B68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chemeClr val="bg1"/>
                </a:solidFill>
              </a:rPr>
              <a:t>Liste d’enfants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4A739-9B09-4BDD-9B23-2E96C8C6CEBD}"/>
              </a:ext>
            </a:extLst>
          </p:cNvPr>
          <p:cNvSpPr/>
          <p:nvPr/>
        </p:nvSpPr>
        <p:spPr>
          <a:xfrm>
            <a:off x="146304" y="3252216"/>
            <a:ext cx="1292352" cy="746784"/>
          </a:xfrm>
          <a:prstGeom prst="rect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chemeClr val="bg1"/>
                </a:solidFill>
              </a:rPr>
              <a:t>Liste de parents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18140-C7B4-443E-A5F6-1E48F74E092B}"/>
              </a:ext>
            </a:extLst>
          </p:cNvPr>
          <p:cNvSpPr/>
          <p:nvPr/>
        </p:nvSpPr>
        <p:spPr>
          <a:xfrm>
            <a:off x="8211312" y="2036064"/>
            <a:ext cx="1383792" cy="963168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Enfant</a:t>
            </a:r>
          </a:p>
          <a:p>
            <a:r>
              <a:rPr lang="fr-CA" sz="1400">
                <a:solidFill>
                  <a:schemeClr val="bg1"/>
                </a:solidFill>
              </a:rPr>
              <a:t>Id : 1</a:t>
            </a:r>
          </a:p>
          <a:p>
            <a:r>
              <a:rPr lang="fr-CA" sz="1400">
                <a:solidFill>
                  <a:schemeClr val="bg1"/>
                </a:solidFill>
              </a:rPr>
              <a:t>IdParent : 1</a:t>
            </a:r>
          </a:p>
          <a:p>
            <a:r>
              <a:rPr lang="fr-CA" sz="1400">
                <a:solidFill>
                  <a:schemeClr val="bg1"/>
                </a:solidFill>
              </a:rPr>
              <a:t>Parent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3E066-CFC9-41A2-8576-B924CBD7BC2B}"/>
              </a:ext>
            </a:extLst>
          </p:cNvPr>
          <p:cNvSpPr/>
          <p:nvPr/>
        </p:nvSpPr>
        <p:spPr>
          <a:xfrm>
            <a:off x="8211312" y="3168408"/>
            <a:ext cx="1383792" cy="963168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Enfant</a:t>
            </a:r>
          </a:p>
          <a:p>
            <a:r>
              <a:rPr lang="fr-CA" sz="1400">
                <a:solidFill>
                  <a:schemeClr val="bg1"/>
                </a:solidFill>
              </a:rPr>
              <a:t>Id : 2</a:t>
            </a:r>
          </a:p>
          <a:p>
            <a:r>
              <a:rPr lang="fr-CA" sz="1400">
                <a:solidFill>
                  <a:schemeClr val="bg1"/>
                </a:solidFill>
              </a:rPr>
              <a:t>IdParent : 1</a:t>
            </a:r>
          </a:p>
          <a:p>
            <a:r>
              <a:rPr lang="fr-CA" sz="1400">
                <a:solidFill>
                  <a:schemeClr val="bg1"/>
                </a:solidFill>
              </a:rPr>
              <a:t>Parent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8E9110-7BDC-4CE9-9967-2BEBC3FA306F}"/>
              </a:ext>
            </a:extLst>
          </p:cNvPr>
          <p:cNvSpPr/>
          <p:nvPr/>
        </p:nvSpPr>
        <p:spPr>
          <a:xfrm>
            <a:off x="8211312" y="4300752"/>
            <a:ext cx="1383792" cy="963168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Enfant</a:t>
            </a:r>
          </a:p>
          <a:p>
            <a:r>
              <a:rPr lang="fr-CA" sz="1400">
                <a:solidFill>
                  <a:schemeClr val="bg1"/>
                </a:solidFill>
              </a:rPr>
              <a:t>Id : 3</a:t>
            </a:r>
          </a:p>
          <a:p>
            <a:r>
              <a:rPr lang="fr-CA" sz="1400">
                <a:solidFill>
                  <a:schemeClr val="bg1"/>
                </a:solidFill>
              </a:rPr>
              <a:t>IdParent : 1</a:t>
            </a:r>
          </a:p>
          <a:p>
            <a:r>
              <a:rPr lang="fr-CA" sz="1400">
                <a:solidFill>
                  <a:schemeClr val="bg1"/>
                </a:solidFill>
              </a:rPr>
              <a:t>Parent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8399565-F78E-4DB9-948C-72D6B6D384CA}"/>
              </a:ext>
            </a:extLst>
          </p:cNvPr>
          <p:cNvCxnSpPr>
            <a:cxnSpLocks/>
          </p:cNvCxnSpPr>
          <p:nvPr/>
        </p:nvCxnSpPr>
        <p:spPr>
          <a:xfrm flipH="1">
            <a:off x="9744456" y="4131576"/>
            <a:ext cx="1368552" cy="650760"/>
          </a:xfrm>
          <a:prstGeom prst="straightConnector1">
            <a:avLst/>
          </a:prstGeom>
          <a:ln w="7620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693EA7E-8CF2-4819-9CB5-9255CB01D98D}"/>
              </a:ext>
            </a:extLst>
          </p:cNvPr>
          <p:cNvCxnSpPr>
            <a:cxnSpLocks/>
          </p:cNvCxnSpPr>
          <p:nvPr/>
        </p:nvCxnSpPr>
        <p:spPr>
          <a:xfrm flipH="1">
            <a:off x="9744456" y="3555528"/>
            <a:ext cx="938784" cy="0"/>
          </a:xfrm>
          <a:prstGeom prst="straightConnector1">
            <a:avLst/>
          </a:prstGeom>
          <a:ln w="7620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0DB8E55-BACA-40F3-91D8-DB1EAA648926}"/>
              </a:ext>
            </a:extLst>
          </p:cNvPr>
          <p:cNvCxnSpPr>
            <a:cxnSpLocks/>
          </p:cNvCxnSpPr>
          <p:nvPr/>
        </p:nvCxnSpPr>
        <p:spPr>
          <a:xfrm flipH="1" flipV="1">
            <a:off x="9744456" y="2621280"/>
            <a:ext cx="1368552" cy="547128"/>
          </a:xfrm>
          <a:prstGeom prst="straightConnector1">
            <a:avLst/>
          </a:prstGeom>
          <a:ln w="7620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72DA0D8-55B5-4B65-996E-51D7AB079764}"/>
              </a:ext>
            </a:extLst>
          </p:cNvPr>
          <p:cNvSpPr/>
          <p:nvPr/>
        </p:nvSpPr>
        <p:spPr>
          <a:xfrm>
            <a:off x="2749296" y="3290352"/>
            <a:ext cx="1383792" cy="746784"/>
          </a:xfrm>
          <a:prstGeom prst="rect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Parent</a:t>
            </a:r>
          </a:p>
          <a:p>
            <a:r>
              <a:rPr lang="fr-CA" sz="1400">
                <a:solidFill>
                  <a:schemeClr val="bg1"/>
                </a:solidFill>
              </a:rPr>
              <a:t>Id : 1</a:t>
            </a:r>
          </a:p>
          <a:p>
            <a:r>
              <a:rPr lang="fr-CA" sz="1400">
                <a:solidFill>
                  <a:schemeClr val="bg1"/>
                </a:solidFill>
              </a:rPr>
              <a:t>List&lt;Enfant&gt;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0961EF2-20A6-4F9C-971E-3517C472B4C1}"/>
              </a:ext>
            </a:extLst>
          </p:cNvPr>
          <p:cNvCxnSpPr>
            <a:cxnSpLocks/>
          </p:cNvCxnSpPr>
          <p:nvPr/>
        </p:nvCxnSpPr>
        <p:spPr>
          <a:xfrm>
            <a:off x="1542288" y="3649992"/>
            <a:ext cx="1097280" cy="0"/>
          </a:xfrm>
          <a:prstGeom prst="straightConnector1">
            <a:avLst/>
          </a:prstGeom>
          <a:ln w="762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ECCA490-7DD8-496B-95EF-AF0EEE58FAF8}"/>
              </a:ext>
            </a:extLst>
          </p:cNvPr>
          <p:cNvCxnSpPr>
            <a:cxnSpLocks/>
          </p:cNvCxnSpPr>
          <p:nvPr/>
        </p:nvCxnSpPr>
        <p:spPr>
          <a:xfrm flipV="1">
            <a:off x="4669536" y="4482551"/>
            <a:ext cx="3541776" cy="27432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59E4201-2C8A-41BA-9D55-180BFE1430F3}"/>
              </a:ext>
            </a:extLst>
          </p:cNvPr>
          <p:cNvCxnSpPr>
            <a:cxnSpLocks/>
          </p:cNvCxnSpPr>
          <p:nvPr/>
        </p:nvCxnSpPr>
        <p:spPr>
          <a:xfrm flipH="1">
            <a:off x="4133088" y="3931968"/>
            <a:ext cx="536448" cy="0"/>
          </a:xfrm>
          <a:prstGeom prst="line">
            <a:avLst/>
          </a:prstGeom>
          <a:ln w="5715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AE789BA-2335-4D27-9C4A-29F149459400}"/>
              </a:ext>
            </a:extLst>
          </p:cNvPr>
          <p:cNvCxnSpPr>
            <a:cxnSpLocks/>
          </p:cNvCxnSpPr>
          <p:nvPr/>
        </p:nvCxnSpPr>
        <p:spPr>
          <a:xfrm>
            <a:off x="4654982" y="2177917"/>
            <a:ext cx="42329" cy="2332066"/>
          </a:xfrm>
          <a:prstGeom prst="line">
            <a:avLst/>
          </a:prstGeom>
          <a:ln w="5715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38859ED3-EA6A-499C-AA90-5AC9C32E240A}"/>
              </a:ext>
            </a:extLst>
          </p:cNvPr>
          <p:cNvCxnSpPr>
            <a:cxnSpLocks/>
          </p:cNvCxnSpPr>
          <p:nvPr/>
        </p:nvCxnSpPr>
        <p:spPr>
          <a:xfrm flipV="1">
            <a:off x="4654982" y="3323376"/>
            <a:ext cx="3541776" cy="27432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B1A3D3D-6107-462A-A986-67448031398E}"/>
              </a:ext>
            </a:extLst>
          </p:cNvPr>
          <p:cNvCxnSpPr>
            <a:cxnSpLocks/>
          </p:cNvCxnSpPr>
          <p:nvPr/>
        </p:nvCxnSpPr>
        <p:spPr>
          <a:xfrm flipV="1">
            <a:off x="4684091" y="2177917"/>
            <a:ext cx="3541776" cy="27432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0643E608-AD8E-4462-87D5-71386B15A0AF}"/>
              </a:ext>
            </a:extLst>
          </p:cNvPr>
          <p:cNvCxnSpPr>
            <a:cxnSpLocks/>
          </p:cNvCxnSpPr>
          <p:nvPr/>
        </p:nvCxnSpPr>
        <p:spPr>
          <a:xfrm flipH="1">
            <a:off x="3378565" y="2914589"/>
            <a:ext cx="6382" cy="405543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CFD06B8-F872-4A6E-A05B-FB5CD5A6FEA0}"/>
              </a:ext>
            </a:extLst>
          </p:cNvPr>
          <p:cNvCxnSpPr>
            <a:cxnSpLocks/>
          </p:cNvCxnSpPr>
          <p:nvPr/>
        </p:nvCxnSpPr>
        <p:spPr>
          <a:xfrm flipH="1">
            <a:off x="3371088" y="2894844"/>
            <a:ext cx="4825670" cy="49524"/>
          </a:xfrm>
          <a:prstGeom prst="line">
            <a:avLst/>
          </a:prstGeom>
          <a:ln w="57150">
            <a:solidFill>
              <a:srgbClr val="7F7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DDC6181-0B2A-45E1-9B49-7CE66E43DE72}"/>
              </a:ext>
            </a:extLst>
          </p:cNvPr>
          <p:cNvCxnSpPr>
            <a:cxnSpLocks/>
          </p:cNvCxnSpPr>
          <p:nvPr/>
        </p:nvCxnSpPr>
        <p:spPr>
          <a:xfrm flipH="1">
            <a:off x="4346448" y="4037136"/>
            <a:ext cx="3864169" cy="27821"/>
          </a:xfrm>
          <a:prstGeom prst="line">
            <a:avLst/>
          </a:prstGeom>
          <a:ln w="57150">
            <a:solidFill>
              <a:srgbClr val="7F7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C76E27ED-2EC9-4D13-AC60-4868DCA2AF98}"/>
              </a:ext>
            </a:extLst>
          </p:cNvPr>
          <p:cNvCxnSpPr>
            <a:cxnSpLocks/>
          </p:cNvCxnSpPr>
          <p:nvPr/>
        </p:nvCxnSpPr>
        <p:spPr>
          <a:xfrm flipH="1">
            <a:off x="4345753" y="4037136"/>
            <a:ext cx="1" cy="439074"/>
          </a:xfrm>
          <a:prstGeom prst="line">
            <a:avLst/>
          </a:prstGeom>
          <a:ln w="57150">
            <a:solidFill>
              <a:srgbClr val="7F7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BCF9DFA-E814-427A-89D3-DC800D88E4BD}"/>
              </a:ext>
            </a:extLst>
          </p:cNvPr>
          <p:cNvCxnSpPr>
            <a:cxnSpLocks/>
          </p:cNvCxnSpPr>
          <p:nvPr/>
        </p:nvCxnSpPr>
        <p:spPr>
          <a:xfrm flipH="1">
            <a:off x="3892985" y="4486379"/>
            <a:ext cx="480206" cy="0"/>
          </a:xfrm>
          <a:prstGeom prst="line">
            <a:avLst/>
          </a:prstGeom>
          <a:ln w="57150">
            <a:solidFill>
              <a:srgbClr val="7F7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60EC715-149B-40DF-B3CD-064B22B871DC}"/>
              </a:ext>
            </a:extLst>
          </p:cNvPr>
          <p:cNvCxnSpPr>
            <a:cxnSpLocks/>
          </p:cNvCxnSpPr>
          <p:nvPr/>
        </p:nvCxnSpPr>
        <p:spPr>
          <a:xfrm flipV="1">
            <a:off x="3892985" y="4051046"/>
            <a:ext cx="0" cy="445221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394F4237-91B5-4DBF-8B72-2B73637DCFC2}"/>
              </a:ext>
            </a:extLst>
          </p:cNvPr>
          <p:cNvCxnSpPr>
            <a:cxnSpLocks/>
          </p:cNvCxnSpPr>
          <p:nvPr/>
        </p:nvCxnSpPr>
        <p:spPr>
          <a:xfrm flipH="1">
            <a:off x="3600377" y="5137688"/>
            <a:ext cx="4596383" cy="13911"/>
          </a:xfrm>
          <a:prstGeom prst="line">
            <a:avLst/>
          </a:prstGeom>
          <a:ln w="57150">
            <a:solidFill>
              <a:srgbClr val="7F7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D91A399E-9B99-4DAA-99BD-270D60CC0192}"/>
              </a:ext>
            </a:extLst>
          </p:cNvPr>
          <p:cNvCxnSpPr>
            <a:cxnSpLocks/>
          </p:cNvCxnSpPr>
          <p:nvPr/>
        </p:nvCxnSpPr>
        <p:spPr>
          <a:xfrm flipV="1">
            <a:off x="3600377" y="4014832"/>
            <a:ext cx="0" cy="1136767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322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95DC3-62E6-4AC4-8BFD-5B13E370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Coup de pouce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2DEFA0-EB28-4353-8E04-61EF4C7B5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Supprimer un enfant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A98548-26FB-40E9-A0FD-E7225EE1D417}"/>
              </a:ext>
            </a:extLst>
          </p:cNvPr>
          <p:cNvSpPr/>
          <p:nvPr/>
        </p:nvSpPr>
        <p:spPr>
          <a:xfrm>
            <a:off x="10753344" y="3252216"/>
            <a:ext cx="1292352" cy="746784"/>
          </a:xfrm>
          <a:prstGeom prst="rect">
            <a:avLst/>
          </a:prstGeom>
          <a:solidFill>
            <a:srgbClr val="B68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chemeClr val="bg1"/>
                </a:solidFill>
              </a:rPr>
              <a:t>Liste d’enfants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EA28F-0B0C-4E2B-A9AD-0F1674E22ECF}"/>
              </a:ext>
            </a:extLst>
          </p:cNvPr>
          <p:cNvSpPr/>
          <p:nvPr/>
        </p:nvSpPr>
        <p:spPr>
          <a:xfrm>
            <a:off x="146304" y="3252216"/>
            <a:ext cx="1292352" cy="746784"/>
          </a:xfrm>
          <a:prstGeom prst="rect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chemeClr val="bg1"/>
                </a:solidFill>
              </a:rPr>
              <a:t>Liste de parents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A149DD-4EFE-49C6-B981-D447799A8701}"/>
              </a:ext>
            </a:extLst>
          </p:cNvPr>
          <p:cNvSpPr/>
          <p:nvPr/>
        </p:nvSpPr>
        <p:spPr>
          <a:xfrm>
            <a:off x="8211312" y="2036064"/>
            <a:ext cx="1383792" cy="963168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Enfant</a:t>
            </a:r>
          </a:p>
          <a:p>
            <a:r>
              <a:rPr lang="fr-CA" sz="1400">
                <a:solidFill>
                  <a:schemeClr val="bg1"/>
                </a:solidFill>
              </a:rPr>
              <a:t>Id : 1</a:t>
            </a:r>
          </a:p>
          <a:p>
            <a:r>
              <a:rPr lang="fr-CA" sz="1400">
                <a:solidFill>
                  <a:schemeClr val="bg1"/>
                </a:solidFill>
              </a:rPr>
              <a:t>IdParent : 1</a:t>
            </a:r>
          </a:p>
          <a:p>
            <a:r>
              <a:rPr lang="fr-CA" sz="1400">
                <a:solidFill>
                  <a:schemeClr val="bg1"/>
                </a:solidFill>
              </a:rPr>
              <a:t>Parent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48DE9-4C87-4CAE-B05E-35240F52B838}"/>
              </a:ext>
            </a:extLst>
          </p:cNvPr>
          <p:cNvSpPr/>
          <p:nvPr/>
        </p:nvSpPr>
        <p:spPr>
          <a:xfrm>
            <a:off x="8211312" y="3168408"/>
            <a:ext cx="1383792" cy="963168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Enfant</a:t>
            </a:r>
          </a:p>
          <a:p>
            <a:r>
              <a:rPr lang="fr-CA" sz="1400">
                <a:solidFill>
                  <a:schemeClr val="bg1"/>
                </a:solidFill>
              </a:rPr>
              <a:t>Id : 2</a:t>
            </a:r>
          </a:p>
          <a:p>
            <a:r>
              <a:rPr lang="fr-CA" sz="1400">
                <a:solidFill>
                  <a:schemeClr val="bg1"/>
                </a:solidFill>
              </a:rPr>
              <a:t>IdParent : 1</a:t>
            </a:r>
          </a:p>
          <a:p>
            <a:r>
              <a:rPr lang="fr-CA" sz="1400">
                <a:solidFill>
                  <a:schemeClr val="bg1"/>
                </a:solidFill>
              </a:rPr>
              <a:t>Parent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C337F4-DD69-499F-AB5A-B0F88F95A2F0}"/>
              </a:ext>
            </a:extLst>
          </p:cNvPr>
          <p:cNvSpPr/>
          <p:nvPr/>
        </p:nvSpPr>
        <p:spPr>
          <a:xfrm>
            <a:off x="8211312" y="4300752"/>
            <a:ext cx="1383792" cy="963168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Enfant</a:t>
            </a:r>
          </a:p>
          <a:p>
            <a:r>
              <a:rPr lang="fr-CA" sz="1400">
                <a:solidFill>
                  <a:schemeClr val="bg1"/>
                </a:solidFill>
              </a:rPr>
              <a:t>Id : 3</a:t>
            </a:r>
          </a:p>
          <a:p>
            <a:r>
              <a:rPr lang="fr-CA" sz="1400">
                <a:solidFill>
                  <a:schemeClr val="bg1"/>
                </a:solidFill>
              </a:rPr>
              <a:t>IdParent : 1</a:t>
            </a:r>
          </a:p>
          <a:p>
            <a:r>
              <a:rPr lang="fr-CA" sz="1400">
                <a:solidFill>
                  <a:schemeClr val="bg1"/>
                </a:solidFill>
              </a:rPr>
              <a:t>Parent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405CA52-87BF-453A-B67B-C8EAE75ABCAA}"/>
              </a:ext>
            </a:extLst>
          </p:cNvPr>
          <p:cNvCxnSpPr>
            <a:cxnSpLocks/>
          </p:cNvCxnSpPr>
          <p:nvPr/>
        </p:nvCxnSpPr>
        <p:spPr>
          <a:xfrm flipH="1">
            <a:off x="9744456" y="4131576"/>
            <a:ext cx="1368552" cy="650760"/>
          </a:xfrm>
          <a:prstGeom prst="straightConnector1">
            <a:avLst/>
          </a:prstGeom>
          <a:ln w="7620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B30112B-C278-4237-82D0-57E808806DE7}"/>
              </a:ext>
            </a:extLst>
          </p:cNvPr>
          <p:cNvCxnSpPr>
            <a:cxnSpLocks/>
          </p:cNvCxnSpPr>
          <p:nvPr/>
        </p:nvCxnSpPr>
        <p:spPr>
          <a:xfrm flipH="1">
            <a:off x="9744456" y="3555528"/>
            <a:ext cx="938784" cy="0"/>
          </a:xfrm>
          <a:prstGeom prst="straightConnector1">
            <a:avLst/>
          </a:prstGeom>
          <a:ln w="7620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5B2F4C7-24D2-41B2-8CE4-C3865605F72D}"/>
              </a:ext>
            </a:extLst>
          </p:cNvPr>
          <p:cNvCxnSpPr>
            <a:cxnSpLocks/>
          </p:cNvCxnSpPr>
          <p:nvPr/>
        </p:nvCxnSpPr>
        <p:spPr>
          <a:xfrm flipH="1" flipV="1">
            <a:off x="9744456" y="2621280"/>
            <a:ext cx="1368552" cy="547128"/>
          </a:xfrm>
          <a:prstGeom prst="straightConnector1">
            <a:avLst/>
          </a:prstGeom>
          <a:ln w="7620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16EF9-B20D-4F0C-8C82-3B401EB151B0}"/>
              </a:ext>
            </a:extLst>
          </p:cNvPr>
          <p:cNvSpPr/>
          <p:nvPr/>
        </p:nvSpPr>
        <p:spPr>
          <a:xfrm>
            <a:off x="2749296" y="3290352"/>
            <a:ext cx="1383792" cy="746784"/>
          </a:xfrm>
          <a:prstGeom prst="rect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Parent</a:t>
            </a:r>
          </a:p>
          <a:p>
            <a:r>
              <a:rPr lang="fr-CA" sz="1400">
                <a:solidFill>
                  <a:schemeClr val="bg1"/>
                </a:solidFill>
              </a:rPr>
              <a:t>Id : 1</a:t>
            </a:r>
          </a:p>
          <a:p>
            <a:r>
              <a:rPr lang="fr-CA" sz="1400">
                <a:solidFill>
                  <a:schemeClr val="bg1"/>
                </a:solidFill>
              </a:rPr>
              <a:t>List&lt;Enfant&gt;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880858F-23FA-4B09-A302-373CC742BAC8}"/>
              </a:ext>
            </a:extLst>
          </p:cNvPr>
          <p:cNvCxnSpPr>
            <a:cxnSpLocks/>
          </p:cNvCxnSpPr>
          <p:nvPr/>
        </p:nvCxnSpPr>
        <p:spPr>
          <a:xfrm>
            <a:off x="1542288" y="3649992"/>
            <a:ext cx="1097280" cy="0"/>
          </a:xfrm>
          <a:prstGeom prst="straightConnector1">
            <a:avLst/>
          </a:prstGeom>
          <a:ln w="762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8DBAA94-3CC1-4955-8C90-5A6288879A99}"/>
              </a:ext>
            </a:extLst>
          </p:cNvPr>
          <p:cNvCxnSpPr>
            <a:cxnSpLocks/>
          </p:cNvCxnSpPr>
          <p:nvPr/>
        </p:nvCxnSpPr>
        <p:spPr>
          <a:xfrm flipV="1">
            <a:off x="4669536" y="4482551"/>
            <a:ext cx="3541776" cy="27432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6109A5E-899B-41E8-A8FA-B8C670A8750D}"/>
              </a:ext>
            </a:extLst>
          </p:cNvPr>
          <p:cNvCxnSpPr>
            <a:cxnSpLocks/>
          </p:cNvCxnSpPr>
          <p:nvPr/>
        </p:nvCxnSpPr>
        <p:spPr>
          <a:xfrm flipH="1">
            <a:off x="4133088" y="3931968"/>
            <a:ext cx="536448" cy="0"/>
          </a:xfrm>
          <a:prstGeom prst="line">
            <a:avLst/>
          </a:prstGeom>
          <a:ln w="5715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DD4DEDC-1F18-4335-A1D3-2ADD6CD5FC87}"/>
              </a:ext>
            </a:extLst>
          </p:cNvPr>
          <p:cNvCxnSpPr>
            <a:cxnSpLocks/>
          </p:cNvCxnSpPr>
          <p:nvPr/>
        </p:nvCxnSpPr>
        <p:spPr>
          <a:xfrm>
            <a:off x="4654982" y="2177917"/>
            <a:ext cx="42329" cy="2332066"/>
          </a:xfrm>
          <a:prstGeom prst="line">
            <a:avLst/>
          </a:prstGeom>
          <a:ln w="5715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0F9A26D-8CE1-4F9E-AB45-5819039BCDE3}"/>
              </a:ext>
            </a:extLst>
          </p:cNvPr>
          <p:cNvCxnSpPr>
            <a:cxnSpLocks/>
          </p:cNvCxnSpPr>
          <p:nvPr/>
        </p:nvCxnSpPr>
        <p:spPr>
          <a:xfrm flipV="1">
            <a:off x="4654982" y="3323376"/>
            <a:ext cx="3541776" cy="27432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BA9498D-5455-4783-B684-9A52F0988F73}"/>
              </a:ext>
            </a:extLst>
          </p:cNvPr>
          <p:cNvCxnSpPr>
            <a:cxnSpLocks/>
          </p:cNvCxnSpPr>
          <p:nvPr/>
        </p:nvCxnSpPr>
        <p:spPr>
          <a:xfrm flipV="1">
            <a:off x="4684091" y="2177917"/>
            <a:ext cx="3541776" cy="27432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7BF02D8-7983-4B23-BD75-D8826362AD19}"/>
              </a:ext>
            </a:extLst>
          </p:cNvPr>
          <p:cNvCxnSpPr>
            <a:cxnSpLocks/>
          </p:cNvCxnSpPr>
          <p:nvPr/>
        </p:nvCxnSpPr>
        <p:spPr>
          <a:xfrm flipH="1">
            <a:off x="3378565" y="2914589"/>
            <a:ext cx="6382" cy="405543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BA4799A-F42B-484D-8949-1CDB933DDBAD}"/>
              </a:ext>
            </a:extLst>
          </p:cNvPr>
          <p:cNvCxnSpPr>
            <a:cxnSpLocks/>
          </p:cNvCxnSpPr>
          <p:nvPr/>
        </p:nvCxnSpPr>
        <p:spPr>
          <a:xfrm flipH="1">
            <a:off x="3371088" y="2894844"/>
            <a:ext cx="4825670" cy="49524"/>
          </a:xfrm>
          <a:prstGeom prst="line">
            <a:avLst/>
          </a:prstGeom>
          <a:ln w="57150">
            <a:solidFill>
              <a:srgbClr val="7F7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CE4586A-03FD-40FB-B3F0-03CEF73E661D}"/>
              </a:ext>
            </a:extLst>
          </p:cNvPr>
          <p:cNvCxnSpPr>
            <a:cxnSpLocks/>
          </p:cNvCxnSpPr>
          <p:nvPr/>
        </p:nvCxnSpPr>
        <p:spPr>
          <a:xfrm flipH="1">
            <a:off x="4346448" y="4037136"/>
            <a:ext cx="3864169" cy="27821"/>
          </a:xfrm>
          <a:prstGeom prst="line">
            <a:avLst/>
          </a:prstGeom>
          <a:ln w="57150">
            <a:solidFill>
              <a:srgbClr val="7F7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E854EFE-5C1A-4F92-A21B-B2A688077C38}"/>
              </a:ext>
            </a:extLst>
          </p:cNvPr>
          <p:cNvCxnSpPr>
            <a:cxnSpLocks/>
          </p:cNvCxnSpPr>
          <p:nvPr/>
        </p:nvCxnSpPr>
        <p:spPr>
          <a:xfrm flipH="1">
            <a:off x="4345753" y="4037136"/>
            <a:ext cx="1" cy="439074"/>
          </a:xfrm>
          <a:prstGeom prst="line">
            <a:avLst/>
          </a:prstGeom>
          <a:ln w="57150">
            <a:solidFill>
              <a:srgbClr val="7F7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D47A847-8508-4648-8047-B0DADF5061E9}"/>
              </a:ext>
            </a:extLst>
          </p:cNvPr>
          <p:cNvCxnSpPr>
            <a:cxnSpLocks/>
          </p:cNvCxnSpPr>
          <p:nvPr/>
        </p:nvCxnSpPr>
        <p:spPr>
          <a:xfrm flipH="1">
            <a:off x="3892985" y="4486379"/>
            <a:ext cx="480206" cy="0"/>
          </a:xfrm>
          <a:prstGeom prst="line">
            <a:avLst/>
          </a:prstGeom>
          <a:ln w="57150">
            <a:solidFill>
              <a:srgbClr val="7F7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446E4BF-4FF8-46EC-BE4D-67C8FE034FBC}"/>
              </a:ext>
            </a:extLst>
          </p:cNvPr>
          <p:cNvCxnSpPr>
            <a:cxnSpLocks/>
          </p:cNvCxnSpPr>
          <p:nvPr/>
        </p:nvCxnSpPr>
        <p:spPr>
          <a:xfrm flipV="1">
            <a:off x="3892985" y="4051046"/>
            <a:ext cx="0" cy="445221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D8D0FBC-818C-4884-BE12-FDEFEFA3D5F7}"/>
              </a:ext>
            </a:extLst>
          </p:cNvPr>
          <p:cNvCxnSpPr>
            <a:cxnSpLocks/>
          </p:cNvCxnSpPr>
          <p:nvPr/>
        </p:nvCxnSpPr>
        <p:spPr>
          <a:xfrm flipH="1">
            <a:off x="3600377" y="5137688"/>
            <a:ext cx="4596383" cy="13911"/>
          </a:xfrm>
          <a:prstGeom prst="line">
            <a:avLst/>
          </a:prstGeom>
          <a:ln w="57150">
            <a:solidFill>
              <a:srgbClr val="7F7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F25DD49-3118-40FD-8514-729214D9B686}"/>
              </a:ext>
            </a:extLst>
          </p:cNvPr>
          <p:cNvCxnSpPr>
            <a:cxnSpLocks/>
          </p:cNvCxnSpPr>
          <p:nvPr/>
        </p:nvCxnSpPr>
        <p:spPr>
          <a:xfrm flipV="1">
            <a:off x="3600377" y="4014832"/>
            <a:ext cx="0" cy="1136767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nterdiction 26">
            <a:extLst>
              <a:ext uri="{FF2B5EF4-FFF2-40B4-BE49-F238E27FC236}">
                <a16:creationId xmlns:a16="http://schemas.microsoft.com/office/drawing/2014/main" id="{2B8F703A-17C7-481B-B82D-E7C5DF739906}"/>
              </a:ext>
            </a:extLst>
          </p:cNvPr>
          <p:cNvSpPr/>
          <p:nvPr/>
        </p:nvSpPr>
        <p:spPr>
          <a:xfrm>
            <a:off x="8312993" y="1947054"/>
            <a:ext cx="1136766" cy="1136766"/>
          </a:xfrm>
          <a:prstGeom prst="noSmoking">
            <a:avLst/>
          </a:prstGeom>
          <a:solidFill>
            <a:srgbClr val="CB6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8" name="Interdiction 27">
            <a:extLst>
              <a:ext uri="{FF2B5EF4-FFF2-40B4-BE49-F238E27FC236}">
                <a16:creationId xmlns:a16="http://schemas.microsoft.com/office/drawing/2014/main" id="{579CAE94-6A17-4096-9118-62931299004A}"/>
              </a:ext>
            </a:extLst>
          </p:cNvPr>
          <p:cNvSpPr/>
          <p:nvPr/>
        </p:nvSpPr>
        <p:spPr>
          <a:xfrm>
            <a:off x="6045417" y="1974317"/>
            <a:ext cx="407199" cy="407199"/>
          </a:xfrm>
          <a:prstGeom prst="noSmoking">
            <a:avLst/>
          </a:prstGeom>
          <a:solidFill>
            <a:srgbClr val="CB6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29" name="Interdiction 28">
            <a:extLst>
              <a:ext uri="{FF2B5EF4-FFF2-40B4-BE49-F238E27FC236}">
                <a16:creationId xmlns:a16="http://schemas.microsoft.com/office/drawing/2014/main" id="{CF718815-2322-4A52-8BB0-920B6296FA5D}"/>
              </a:ext>
            </a:extLst>
          </p:cNvPr>
          <p:cNvSpPr/>
          <p:nvPr/>
        </p:nvSpPr>
        <p:spPr>
          <a:xfrm>
            <a:off x="10160496" y="2656320"/>
            <a:ext cx="536472" cy="536472"/>
          </a:xfrm>
          <a:prstGeom prst="noSmoking">
            <a:avLst/>
          </a:prstGeom>
          <a:solidFill>
            <a:srgbClr val="CB6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E048EBE-A607-44E2-B323-8A8458658F02}"/>
              </a:ext>
            </a:extLst>
          </p:cNvPr>
          <p:cNvSpPr txBox="1"/>
          <p:nvPr/>
        </p:nvSpPr>
        <p:spPr>
          <a:xfrm>
            <a:off x="4915775" y="1622741"/>
            <a:ext cx="2986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/>
              <a:t>Parent.Enfants.Remove(enfant);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31E1EAF-04F4-4CA9-8FC0-45140B89940C}"/>
              </a:ext>
            </a:extLst>
          </p:cNvPr>
          <p:cNvSpPr txBox="1"/>
          <p:nvPr/>
        </p:nvSpPr>
        <p:spPr>
          <a:xfrm>
            <a:off x="9595105" y="2170373"/>
            <a:ext cx="26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/>
              <a:t>BD.Enfants.Remove(enfant);</a:t>
            </a:r>
          </a:p>
        </p:txBody>
      </p:sp>
    </p:spTree>
    <p:extLst>
      <p:ext uri="{BB962C8B-B14F-4D97-AF65-F5344CB8AC3E}">
        <p14:creationId xmlns:p14="http://schemas.microsoft.com/office/powerpoint/2010/main" val="168577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95DC3-62E6-4AC4-8BFD-5B13E370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Coup de pouce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2DEFA0-EB28-4353-8E04-61EF4C7B5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Ajouter un enfant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38CCDB-D52D-41AE-A184-AFAE82A4B6A8}"/>
              </a:ext>
            </a:extLst>
          </p:cNvPr>
          <p:cNvSpPr/>
          <p:nvPr/>
        </p:nvSpPr>
        <p:spPr>
          <a:xfrm>
            <a:off x="10753344" y="3252216"/>
            <a:ext cx="1292352" cy="746784"/>
          </a:xfrm>
          <a:prstGeom prst="rect">
            <a:avLst/>
          </a:prstGeom>
          <a:solidFill>
            <a:srgbClr val="B681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chemeClr val="bg1"/>
                </a:solidFill>
              </a:rPr>
              <a:t>Liste d’enfants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E04903-3BC8-44BC-9275-B38CA81091DF}"/>
              </a:ext>
            </a:extLst>
          </p:cNvPr>
          <p:cNvSpPr/>
          <p:nvPr/>
        </p:nvSpPr>
        <p:spPr>
          <a:xfrm>
            <a:off x="146304" y="3252216"/>
            <a:ext cx="1292352" cy="746784"/>
          </a:xfrm>
          <a:prstGeom prst="rect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>
                <a:solidFill>
                  <a:schemeClr val="bg1"/>
                </a:solidFill>
              </a:rPr>
              <a:t>Liste de parents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961A3-2BC3-468D-8490-2CC1DC0CB758}"/>
              </a:ext>
            </a:extLst>
          </p:cNvPr>
          <p:cNvSpPr/>
          <p:nvPr/>
        </p:nvSpPr>
        <p:spPr>
          <a:xfrm>
            <a:off x="8211312" y="2036064"/>
            <a:ext cx="1383792" cy="963168"/>
          </a:xfrm>
          <a:prstGeom prst="rect">
            <a:avLst/>
          </a:prstGeom>
          <a:solidFill>
            <a:srgbClr val="A785B8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Enfant</a:t>
            </a:r>
          </a:p>
          <a:p>
            <a:r>
              <a:rPr lang="fr-CA" sz="1400">
                <a:solidFill>
                  <a:schemeClr val="bg1"/>
                </a:solidFill>
              </a:rPr>
              <a:t>Id : 1</a:t>
            </a:r>
          </a:p>
          <a:p>
            <a:r>
              <a:rPr lang="fr-CA" sz="1400">
                <a:solidFill>
                  <a:schemeClr val="bg1"/>
                </a:solidFill>
              </a:rPr>
              <a:t>IdParent : 1</a:t>
            </a:r>
          </a:p>
          <a:p>
            <a:r>
              <a:rPr lang="fr-CA" sz="1400">
                <a:solidFill>
                  <a:schemeClr val="bg1"/>
                </a:solidFill>
              </a:rPr>
              <a:t>Parent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416E08-E244-4FAE-BB25-F086A876FDBD}"/>
              </a:ext>
            </a:extLst>
          </p:cNvPr>
          <p:cNvSpPr/>
          <p:nvPr/>
        </p:nvSpPr>
        <p:spPr>
          <a:xfrm>
            <a:off x="8211312" y="3168408"/>
            <a:ext cx="1383792" cy="963168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Enfant</a:t>
            </a:r>
          </a:p>
          <a:p>
            <a:r>
              <a:rPr lang="fr-CA" sz="1400">
                <a:solidFill>
                  <a:schemeClr val="bg1"/>
                </a:solidFill>
              </a:rPr>
              <a:t>Id : 2</a:t>
            </a:r>
          </a:p>
          <a:p>
            <a:r>
              <a:rPr lang="fr-CA" sz="1400">
                <a:solidFill>
                  <a:schemeClr val="bg1"/>
                </a:solidFill>
              </a:rPr>
              <a:t>IdParent : 1</a:t>
            </a:r>
          </a:p>
          <a:p>
            <a:r>
              <a:rPr lang="fr-CA" sz="1400">
                <a:solidFill>
                  <a:schemeClr val="bg1"/>
                </a:solidFill>
              </a:rPr>
              <a:t>Parent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53E968-5166-409A-B14D-FB1B7EC7F708}"/>
              </a:ext>
            </a:extLst>
          </p:cNvPr>
          <p:cNvSpPr/>
          <p:nvPr/>
        </p:nvSpPr>
        <p:spPr>
          <a:xfrm>
            <a:off x="8211312" y="4300752"/>
            <a:ext cx="1383792" cy="963168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Enfant</a:t>
            </a:r>
          </a:p>
          <a:p>
            <a:r>
              <a:rPr lang="fr-CA" sz="1400">
                <a:solidFill>
                  <a:schemeClr val="bg1"/>
                </a:solidFill>
              </a:rPr>
              <a:t>Id : 3</a:t>
            </a:r>
          </a:p>
          <a:p>
            <a:r>
              <a:rPr lang="fr-CA" sz="1400">
                <a:solidFill>
                  <a:schemeClr val="bg1"/>
                </a:solidFill>
              </a:rPr>
              <a:t>IdParent : 1</a:t>
            </a:r>
          </a:p>
          <a:p>
            <a:r>
              <a:rPr lang="fr-CA" sz="1400">
                <a:solidFill>
                  <a:schemeClr val="bg1"/>
                </a:solidFill>
              </a:rPr>
              <a:t>Parent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27D483A-CABD-46D4-8775-7F9164C62412}"/>
              </a:ext>
            </a:extLst>
          </p:cNvPr>
          <p:cNvCxnSpPr>
            <a:cxnSpLocks/>
          </p:cNvCxnSpPr>
          <p:nvPr/>
        </p:nvCxnSpPr>
        <p:spPr>
          <a:xfrm flipH="1">
            <a:off x="9744456" y="4131576"/>
            <a:ext cx="1368552" cy="650760"/>
          </a:xfrm>
          <a:prstGeom prst="straightConnector1">
            <a:avLst/>
          </a:prstGeom>
          <a:ln w="7620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2AF948C-AE82-4202-9325-243087AFEC78}"/>
              </a:ext>
            </a:extLst>
          </p:cNvPr>
          <p:cNvCxnSpPr>
            <a:cxnSpLocks/>
          </p:cNvCxnSpPr>
          <p:nvPr/>
        </p:nvCxnSpPr>
        <p:spPr>
          <a:xfrm flipH="1">
            <a:off x="9744456" y="3555528"/>
            <a:ext cx="938784" cy="0"/>
          </a:xfrm>
          <a:prstGeom prst="straightConnector1">
            <a:avLst/>
          </a:prstGeom>
          <a:ln w="7620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6005D9E-FCB4-433C-9ED8-338B288E089B}"/>
              </a:ext>
            </a:extLst>
          </p:cNvPr>
          <p:cNvCxnSpPr>
            <a:cxnSpLocks/>
          </p:cNvCxnSpPr>
          <p:nvPr/>
        </p:nvCxnSpPr>
        <p:spPr>
          <a:xfrm flipH="1" flipV="1">
            <a:off x="9744456" y="2621280"/>
            <a:ext cx="1368552" cy="547128"/>
          </a:xfrm>
          <a:prstGeom prst="straightConnector1">
            <a:avLst/>
          </a:prstGeom>
          <a:ln w="7620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81F693D-BE06-420E-9EE2-CADCB43E32C8}"/>
              </a:ext>
            </a:extLst>
          </p:cNvPr>
          <p:cNvSpPr/>
          <p:nvPr/>
        </p:nvSpPr>
        <p:spPr>
          <a:xfrm>
            <a:off x="2749296" y="3290352"/>
            <a:ext cx="1383792" cy="746784"/>
          </a:xfrm>
          <a:prstGeom prst="rect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</a:rPr>
              <a:t>Parent</a:t>
            </a:r>
          </a:p>
          <a:p>
            <a:r>
              <a:rPr lang="fr-CA" sz="1400">
                <a:solidFill>
                  <a:schemeClr val="bg1"/>
                </a:solidFill>
              </a:rPr>
              <a:t>Id : 1</a:t>
            </a:r>
          </a:p>
          <a:p>
            <a:r>
              <a:rPr lang="fr-CA" sz="1400">
                <a:solidFill>
                  <a:schemeClr val="bg1"/>
                </a:solidFill>
              </a:rPr>
              <a:t>List&lt;Enfant&gt;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0736EA8-E61E-4C6F-BA9B-AD12E8ABC4D0}"/>
              </a:ext>
            </a:extLst>
          </p:cNvPr>
          <p:cNvCxnSpPr>
            <a:cxnSpLocks/>
          </p:cNvCxnSpPr>
          <p:nvPr/>
        </p:nvCxnSpPr>
        <p:spPr>
          <a:xfrm>
            <a:off x="1542288" y="3649992"/>
            <a:ext cx="1097280" cy="0"/>
          </a:xfrm>
          <a:prstGeom prst="straightConnector1">
            <a:avLst/>
          </a:prstGeom>
          <a:ln w="762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B2B66A7-3D63-46CC-86FD-0ABD5795328F}"/>
              </a:ext>
            </a:extLst>
          </p:cNvPr>
          <p:cNvCxnSpPr>
            <a:cxnSpLocks/>
          </p:cNvCxnSpPr>
          <p:nvPr/>
        </p:nvCxnSpPr>
        <p:spPr>
          <a:xfrm flipV="1">
            <a:off x="4669536" y="4482551"/>
            <a:ext cx="3541776" cy="27432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2C33161-80DD-4818-A646-1992CCFDB899}"/>
              </a:ext>
            </a:extLst>
          </p:cNvPr>
          <p:cNvCxnSpPr>
            <a:cxnSpLocks/>
          </p:cNvCxnSpPr>
          <p:nvPr/>
        </p:nvCxnSpPr>
        <p:spPr>
          <a:xfrm flipH="1">
            <a:off x="4133088" y="3931968"/>
            <a:ext cx="536448" cy="0"/>
          </a:xfrm>
          <a:prstGeom prst="line">
            <a:avLst/>
          </a:prstGeom>
          <a:ln w="5715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F133079-9CA5-4449-A511-0EF4BE3C7F9C}"/>
              </a:ext>
            </a:extLst>
          </p:cNvPr>
          <p:cNvCxnSpPr>
            <a:cxnSpLocks/>
          </p:cNvCxnSpPr>
          <p:nvPr/>
        </p:nvCxnSpPr>
        <p:spPr>
          <a:xfrm>
            <a:off x="4654982" y="2177917"/>
            <a:ext cx="42329" cy="2332066"/>
          </a:xfrm>
          <a:prstGeom prst="line">
            <a:avLst/>
          </a:prstGeom>
          <a:ln w="5715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3736542-E07B-44DA-BDC4-287E73AD8482}"/>
              </a:ext>
            </a:extLst>
          </p:cNvPr>
          <p:cNvCxnSpPr>
            <a:cxnSpLocks/>
          </p:cNvCxnSpPr>
          <p:nvPr/>
        </p:nvCxnSpPr>
        <p:spPr>
          <a:xfrm flipV="1">
            <a:off x="4654982" y="3323376"/>
            <a:ext cx="3541776" cy="27432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122C2AF-B203-4091-951A-624405E80D59}"/>
              </a:ext>
            </a:extLst>
          </p:cNvPr>
          <p:cNvCxnSpPr>
            <a:cxnSpLocks/>
          </p:cNvCxnSpPr>
          <p:nvPr/>
        </p:nvCxnSpPr>
        <p:spPr>
          <a:xfrm flipV="1">
            <a:off x="4684091" y="2177917"/>
            <a:ext cx="3541776" cy="27432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86E55A5-03B2-4345-B6AB-77939B88401F}"/>
              </a:ext>
            </a:extLst>
          </p:cNvPr>
          <p:cNvCxnSpPr>
            <a:cxnSpLocks/>
          </p:cNvCxnSpPr>
          <p:nvPr/>
        </p:nvCxnSpPr>
        <p:spPr>
          <a:xfrm flipH="1">
            <a:off x="3378565" y="2914589"/>
            <a:ext cx="6382" cy="405543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1473B9D-C7A7-4A1A-A6EE-475778F580B6}"/>
              </a:ext>
            </a:extLst>
          </p:cNvPr>
          <p:cNvCxnSpPr>
            <a:cxnSpLocks/>
          </p:cNvCxnSpPr>
          <p:nvPr/>
        </p:nvCxnSpPr>
        <p:spPr>
          <a:xfrm flipH="1">
            <a:off x="3371088" y="2894844"/>
            <a:ext cx="4825670" cy="49524"/>
          </a:xfrm>
          <a:prstGeom prst="line">
            <a:avLst/>
          </a:prstGeom>
          <a:ln w="57150">
            <a:solidFill>
              <a:srgbClr val="7F7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52E4B90-86DB-4C67-A97A-25D3C950A985}"/>
              </a:ext>
            </a:extLst>
          </p:cNvPr>
          <p:cNvCxnSpPr>
            <a:cxnSpLocks/>
          </p:cNvCxnSpPr>
          <p:nvPr/>
        </p:nvCxnSpPr>
        <p:spPr>
          <a:xfrm flipH="1">
            <a:off x="4346448" y="4037136"/>
            <a:ext cx="3864169" cy="27821"/>
          </a:xfrm>
          <a:prstGeom prst="line">
            <a:avLst/>
          </a:prstGeom>
          <a:ln w="57150">
            <a:solidFill>
              <a:srgbClr val="7F7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D13895B-9F56-47BE-85EE-598C83ED5A04}"/>
              </a:ext>
            </a:extLst>
          </p:cNvPr>
          <p:cNvCxnSpPr>
            <a:cxnSpLocks/>
          </p:cNvCxnSpPr>
          <p:nvPr/>
        </p:nvCxnSpPr>
        <p:spPr>
          <a:xfrm flipH="1">
            <a:off x="4345753" y="4037136"/>
            <a:ext cx="1" cy="439074"/>
          </a:xfrm>
          <a:prstGeom prst="line">
            <a:avLst/>
          </a:prstGeom>
          <a:ln w="57150">
            <a:solidFill>
              <a:srgbClr val="7F7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DF1037B-EF0B-4747-8051-F7728E9DA003}"/>
              </a:ext>
            </a:extLst>
          </p:cNvPr>
          <p:cNvCxnSpPr>
            <a:cxnSpLocks/>
          </p:cNvCxnSpPr>
          <p:nvPr/>
        </p:nvCxnSpPr>
        <p:spPr>
          <a:xfrm flipH="1">
            <a:off x="3892985" y="4486379"/>
            <a:ext cx="480206" cy="0"/>
          </a:xfrm>
          <a:prstGeom prst="line">
            <a:avLst/>
          </a:prstGeom>
          <a:ln w="57150">
            <a:solidFill>
              <a:srgbClr val="7F7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EE1B3EA-CCA6-45A0-927F-C0820250B524}"/>
              </a:ext>
            </a:extLst>
          </p:cNvPr>
          <p:cNvCxnSpPr>
            <a:cxnSpLocks/>
          </p:cNvCxnSpPr>
          <p:nvPr/>
        </p:nvCxnSpPr>
        <p:spPr>
          <a:xfrm flipV="1">
            <a:off x="3892985" y="4051046"/>
            <a:ext cx="0" cy="445221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BB9A505-55B5-4931-9CB2-86A545598CB8}"/>
              </a:ext>
            </a:extLst>
          </p:cNvPr>
          <p:cNvCxnSpPr>
            <a:cxnSpLocks/>
          </p:cNvCxnSpPr>
          <p:nvPr/>
        </p:nvCxnSpPr>
        <p:spPr>
          <a:xfrm flipH="1">
            <a:off x="3600377" y="5137688"/>
            <a:ext cx="4596383" cy="13911"/>
          </a:xfrm>
          <a:prstGeom prst="line">
            <a:avLst/>
          </a:prstGeom>
          <a:ln w="57150">
            <a:solidFill>
              <a:srgbClr val="7F7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D559853-4456-4E3B-B007-66E1D6CE4979}"/>
              </a:ext>
            </a:extLst>
          </p:cNvPr>
          <p:cNvCxnSpPr>
            <a:cxnSpLocks/>
          </p:cNvCxnSpPr>
          <p:nvPr/>
        </p:nvCxnSpPr>
        <p:spPr>
          <a:xfrm flipV="1">
            <a:off x="3600377" y="4014832"/>
            <a:ext cx="0" cy="1136767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2767859D-C1C2-4382-B478-E0CF1949F638}"/>
              </a:ext>
            </a:extLst>
          </p:cNvPr>
          <p:cNvSpPr txBox="1"/>
          <p:nvPr/>
        </p:nvSpPr>
        <p:spPr>
          <a:xfrm>
            <a:off x="5005845" y="1846281"/>
            <a:ext cx="2986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/>
              <a:t>Parent.Enfants.Add(enfant);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F4F8A2-7957-42A2-904E-F521FE78096F}"/>
              </a:ext>
            </a:extLst>
          </p:cNvPr>
          <p:cNvSpPr txBox="1"/>
          <p:nvPr/>
        </p:nvSpPr>
        <p:spPr>
          <a:xfrm>
            <a:off x="9726168" y="2319427"/>
            <a:ext cx="26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/>
              <a:t>BD.Enfants.Add(enfant);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361DD82-BD01-4FBD-9F75-B654D8288A69}"/>
              </a:ext>
            </a:extLst>
          </p:cNvPr>
          <p:cNvSpPr txBox="1"/>
          <p:nvPr/>
        </p:nvSpPr>
        <p:spPr>
          <a:xfrm>
            <a:off x="8044015" y="1061451"/>
            <a:ext cx="2279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/>
              <a:t>Enfant.Id </a:t>
            </a:r>
            <a:r>
              <a:rPr lang="fr-CA" sz="1400"/>
              <a:t>= ?; (Respecter la suite pré-existante)</a:t>
            </a:r>
          </a:p>
          <a:p>
            <a:r>
              <a:rPr lang="fr-CA" sz="1400" b="1"/>
              <a:t>Enfant.IdParent </a:t>
            </a:r>
            <a:r>
              <a:rPr lang="fr-CA" sz="1400"/>
              <a:t>= 1;</a:t>
            </a:r>
          </a:p>
          <a:p>
            <a:r>
              <a:rPr lang="fr-CA" sz="1400" b="1"/>
              <a:t>Enfant.Parent </a:t>
            </a:r>
            <a:r>
              <a:rPr lang="fr-CA" sz="1400"/>
              <a:t>= parent;</a:t>
            </a:r>
          </a:p>
        </p:txBody>
      </p:sp>
      <p:sp>
        <p:nvSpPr>
          <p:cNvPr id="30" name="Émoticône 29">
            <a:extLst>
              <a:ext uri="{FF2B5EF4-FFF2-40B4-BE49-F238E27FC236}">
                <a16:creationId xmlns:a16="http://schemas.microsoft.com/office/drawing/2014/main" id="{B49E008F-5C43-4949-8C6B-CC44936ACEDC}"/>
              </a:ext>
            </a:extLst>
          </p:cNvPr>
          <p:cNvSpPr/>
          <p:nvPr/>
        </p:nvSpPr>
        <p:spPr>
          <a:xfrm>
            <a:off x="6071247" y="2103607"/>
            <a:ext cx="306864" cy="306864"/>
          </a:xfrm>
          <a:prstGeom prst="smileyFac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Émoticône 30">
            <a:extLst>
              <a:ext uri="{FF2B5EF4-FFF2-40B4-BE49-F238E27FC236}">
                <a16:creationId xmlns:a16="http://schemas.microsoft.com/office/drawing/2014/main" id="{CA0AEC79-1302-4A21-B362-5072431993FB}"/>
              </a:ext>
            </a:extLst>
          </p:cNvPr>
          <p:cNvSpPr/>
          <p:nvPr/>
        </p:nvSpPr>
        <p:spPr>
          <a:xfrm>
            <a:off x="10275300" y="2750016"/>
            <a:ext cx="306864" cy="306864"/>
          </a:xfrm>
          <a:prstGeom prst="smileyFac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Émoticône 31">
            <a:extLst>
              <a:ext uri="{FF2B5EF4-FFF2-40B4-BE49-F238E27FC236}">
                <a16:creationId xmlns:a16="http://schemas.microsoft.com/office/drawing/2014/main" id="{5A11F3D7-E3DF-4909-96FF-A5BA077296CD}"/>
              </a:ext>
            </a:extLst>
          </p:cNvPr>
          <p:cNvSpPr/>
          <p:nvPr/>
        </p:nvSpPr>
        <p:spPr>
          <a:xfrm>
            <a:off x="6071247" y="2800464"/>
            <a:ext cx="306864" cy="306864"/>
          </a:xfrm>
          <a:prstGeom prst="smileyFac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045F4FB-9DD1-4495-85BC-62D55B204DD4}"/>
              </a:ext>
            </a:extLst>
          </p:cNvPr>
          <p:cNvSpPr txBox="1"/>
          <p:nvPr/>
        </p:nvSpPr>
        <p:spPr>
          <a:xfrm>
            <a:off x="5056642" y="2497087"/>
            <a:ext cx="2986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/>
              <a:t>Enfant.Parent = parent;</a:t>
            </a:r>
          </a:p>
        </p:txBody>
      </p:sp>
    </p:spTree>
    <p:extLst>
      <p:ext uri="{BB962C8B-B14F-4D97-AF65-F5344CB8AC3E}">
        <p14:creationId xmlns:p14="http://schemas.microsoft.com/office/powerpoint/2010/main" val="89173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C4451-86A8-4D54-B4A9-9449BD45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Vues partielles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7E1AC-7CAC-46DF-A207-96188667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Layout</a:t>
            </a:r>
            <a:r>
              <a:rPr lang="fr-CA"/>
              <a:t>, </a:t>
            </a:r>
            <a:r>
              <a:rPr lang="fr-CA" b="1"/>
              <a:t>vue</a:t>
            </a:r>
            <a:r>
              <a:rPr lang="fr-CA"/>
              <a:t> et </a:t>
            </a:r>
            <a:r>
              <a:rPr lang="fr-CA" b="1"/>
              <a:t>vue partielle</a:t>
            </a:r>
          </a:p>
          <a:p>
            <a:pPr lvl="1"/>
            <a:r>
              <a:rPr lang="fr-CA"/>
              <a:t> À ne pas confondre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275775-C0CC-48EE-9E8C-BF7D42784BE4}"/>
              </a:ext>
            </a:extLst>
          </p:cNvPr>
          <p:cNvSpPr txBox="1"/>
          <p:nvPr/>
        </p:nvSpPr>
        <p:spPr>
          <a:xfrm>
            <a:off x="2155150" y="3120696"/>
            <a:ext cx="201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Extrait d’un layout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2E90AF-B4EA-460E-AEA2-03E9A560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19" y="3490553"/>
            <a:ext cx="2897905" cy="1660760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7F2C29F-8107-42CB-B9A7-B04D6FEC0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522" y="3495013"/>
            <a:ext cx="3263197" cy="911543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AF536B9-37AA-41F7-B645-A3DD49E047C5}"/>
              </a:ext>
            </a:extLst>
          </p:cNvPr>
          <p:cNvSpPr txBox="1"/>
          <p:nvPr/>
        </p:nvSpPr>
        <p:spPr>
          <a:xfrm>
            <a:off x="5569834" y="3123972"/>
            <a:ext cx="206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Extrait d’une vue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0D4654E-B8BB-40A7-B351-1274DEC98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634" y="3496057"/>
            <a:ext cx="3350588" cy="672574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77D598D-415A-4D15-BEB1-E33ADA19965C}"/>
              </a:ext>
            </a:extLst>
          </p:cNvPr>
          <p:cNvSpPr txBox="1"/>
          <p:nvPr/>
        </p:nvSpPr>
        <p:spPr>
          <a:xfrm>
            <a:off x="8446634" y="3107598"/>
            <a:ext cx="297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Extrait d’une vue partielle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229FE50-82EE-48E0-BEA8-4265E6BEB6F9}"/>
              </a:ext>
            </a:extLst>
          </p:cNvPr>
          <p:cNvSpPr txBox="1"/>
          <p:nvPr/>
        </p:nvSpPr>
        <p:spPr>
          <a:xfrm>
            <a:off x="1662560" y="5264071"/>
            <a:ext cx="3036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Sert à définir un </a:t>
            </a:r>
            <a:r>
              <a:rPr lang="fr-CA" sz="1600" b="1">
                <a:solidFill>
                  <a:srgbClr val="7F7FBB"/>
                </a:solidFill>
              </a:rPr>
              <a:t>cadre</a:t>
            </a:r>
            <a:r>
              <a:rPr lang="fr-CA" sz="1600">
                <a:solidFill>
                  <a:srgbClr val="7F7FBB"/>
                </a:solidFill>
              </a:rPr>
              <a:t> général pour </a:t>
            </a:r>
            <a:r>
              <a:rPr lang="fr-CA" sz="1600" b="1">
                <a:solidFill>
                  <a:srgbClr val="7F7FBB"/>
                </a:solidFill>
              </a:rPr>
              <a:t>plusieurs pages</a:t>
            </a:r>
            <a:r>
              <a:rPr lang="fr-CA" sz="1600">
                <a:solidFill>
                  <a:srgbClr val="7F7FBB"/>
                </a:solidFill>
              </a:rPr>
              <a:t>. (</a:t>
            </a:r>
            <a:r>
              <a:rPr lang="fr-CA" sz="1600" b="1">
                <a:solidFill>
                  <a:srgbClr val="7F7FBB"/>
                </a:solidFill>
              </a:rPr>
              <a:t>Ex</a:t>
            </a:r>
            <a:r>
              <a:rPr lang="fr-CA" sz="1600">
                <a:solidFill>
                  <a:srgbClr val="7F7FBB"/>
                </a:solidFill>
              </a:rPr>
              <a:t> : Un header et un footer, un &lt;head&gt; et des &lt;script&gt;)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F200C15-330B-4191-B6B8-8964F2F5BFAD}"/>
              </a:ext>
            </a:extLst>
          </p:cNvPr>
          <p:cNvSpPr txBox="1"/>
          <p:nvPr/>
        </p:nvSpPr>
        <p:spPr>
          <a:xfrm>
            <a:off x="4809855" y="4500790"/>
            <a:ext cx="3374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Sert à définir </a:t>
            </a:r>
            <a:r>
              <a:rPr lang="fr-CA" sz="1600" b="1">
                <a:solidFill>
                  <a:srgbClr val="7F7FBB"/>
                </a:solidFill>
              </a:rPr>
              <a:t>une page Web </a:t>
            </a:r>
            <a:r>
              <a:rPr lang="fr-CA" sz="1600">
                <a:solidFill>
                  <a:srgbClr val="7F7FBB"/>
                </a:solidFill>
              </a:rPr>
              <a:t>spécifique. </a:t>
            </a:r>
            <a:r>
              <a:rPr lang="fr-CA" sz="1600" i="1">
                <a:solidFill>
                  <a:srgbClr val="7F7FBB"/>
                </a:solidFill>
              </a:rPr>
              <a:t>Généralement</a:t>
            </a:r>
            <a:r>
              <a:rPr lang="fr-CA" sz="1600">
                <a:solidFill>
                  <a:srgbClr val="7F7FBB"/>
                </a:solidFill>
              </a:rPr>
              <a:t>, comporte surtout le contenu du &lt;main&gt;.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3EE70FA-548D-4F86-8DB9-1735E443A4B9}"/>
              </a:ext>
            </a:extLst>
          </p:cNvPr>
          <p:cNvSpPr txBox="1"/>
          <p:nvPr/>
        </p:nvSpPr>
        <p:spPr>
          <a:xfrm>
            <a:off x="8434872" y="4276018"/>
            <a:ext cx="3374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7F7FBB"/>
                </a:solidFill>
              </a:rPr>
              <a:t>Sert à définir une </a:t>
            </a:r>
            <a:r>
              <a:rPr lang="fr-CA" sz="1600" i="1">
                <a:solidFill>
                  <a:srgbClr val="7F7FBB"/>
                </a:solidFill>
              </a:rPr>
              <a:t>relativement petite </a:t>
            </a:r>
            <a:r>
              <a:rPr lang="fr-CA" sz="1600">
                <a:solidFill>
                  <a:srgbClr val="7F7FBB"/>
                </a:solidFill>
              </a:rPr>
              <a:t>portion de page qui va servir dans </a:t>
            </a:r>
            <a:r>
              <a:rPr lang="fr-CA" sz="1600" b="1">
                <a:solidFill>
                  <a:srgbClr val="7F7FBB"/>
                </a:solidFill>
              </a:rPr>
              <a:t>plusieurs vues</a:t>
            </a:r>
            <a:r>
              <a:rPr lang="fr-CA" sz="1600">
                <a:solidFill>
                  <a:srgbClr val="7F7FBB"/>
                </a:solidFill>
              </a:rPr>
              <a:t> et parfois </a:t>
            </a:r>
            <a:r>
              <a:rPr lang="fr-CA" sz="1600" b="1">
                <a:solidFill>
                  <a:srgbClr val="7F7FBB"/>
                </a:solidFill>
              </a:rPr>
              <a:t>plusieurs fois dans la même vue</a:t>
            </a:r>
            <a:r>
              <a:rPr lang="fr-CA" sz="1600">
                <a:solidFill>
                  <a:srgbClr val="7F7FBB"/>
                </a:solidFill>
              </a:rPr>
              <a:t>. (Permet donc d’éviter de répéter du code similaire dans plusieurs vues)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389C52F-7AE1-43EE-9B44-8B7DEF9CD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042" y="2120686"/>
            <a:ext cx="823950" cy="1002792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02CDBE2-2539-4EB5-904C-C003889755E5}"/>
              </a:ext>
            </a:extLst>
          </p:cNvPr>
          <p:cNvCxnSpPr>
            <a:cxnSpLocks/>
          </p:cNvCxnSpPr>
          <p:nvPr/>
        </p:nvCxnSpPr>
        <p:spPr>
          <a:xfrm flipH="1">
            <a:off x="3710237" y="2567307"/>
            <a:ext cx="2406107" cy="11412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EA24031-98CD-438C-9DFC-CB75923A8082}"/>
              </a:ext>
            </a:extLst>
          </p:cNvPr>
          <p:cNvCxnSpPr>
            <a:cxnSpLocks/>
          </p:cNvCxnSpPr>
          <p:nvPr/>
        </p:nvCxnSpPr>
        <p:spPr>
          <a:xfrm flipH="1" flipV="1">
            <a:off x="7048737" y="2441419"/>
            <a:ext cx="2529758" cy="37093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4899A2C-E8D0-4C5C-9224-0F30DE378CDA}"/>
              </a:ext>
            </a:extLst>
          </p:cNvPr>
          <p:cNvCxnSpPr>
            <a:cxnSpLocks/>
          </p:cNvCxnSpPr>
          <p:nvPr/>
        </p:nvCxnSpPr>
        <p:spPr>
          <a:xfrm flipH="1">
            <a:off x="7048737" y="2612395"/>
            <a:ext cx="2529759" cy="134403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C0778168-43DD-4EFE-AECB-E7E206EFABA6}"/>
              </a:ext>
            </a:extLst>
          </p:cNvPr>
          <p:cNvSpPr/>
          <p:nvPr/>
        </p:nvSpPr>
        <p:spPr>
          <a:xfrm flipH="1">
            <a:off x="1221718" y="2257834"/>
            <a:ext cx="1477429" cy="776802"/>
          </a:xfrm>
          <a:prstGeom prst="rightArrow">
            <a:avLst/>
          </a:prstGeom>
          <a:solidFill>
            <a:srgbClr val="7F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C777706-9857-4291-9EEC-C0DF7FAA0CF5}"/>
              </a:ext>
            </a:extLst>
          </p:cNvPr>
          <p:cNvSpPr txBox="1"/>
          <p:nvPr/>
        </p:nvSpPr>
        <p:spPr>
          <a:xfrm>
            <a:off x="1530394" y="2457674"/>
            <a:ext cx="116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chemeClr val="bg1"/>
                </a:solidFill>
              </a:rPr>
              <a:t>Résultat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20B05C6C-50B8-4FC4-BDA2-9C2CA63AE2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376" y="2097595"/>
            <a:ext cx="798329" cy="1023101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557AAC5B-6E16-4EBB-9D33-4F403099CB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7526" y="2417997"/>
            <a:ext cx="781159" cy="257211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BF80310C-82DD-4161-B870-7023125941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09" y="2022492"/>
            <a:ext cx="1065666" cy="1332083"/>
          </a:xfrm>
          <a:prstGeom prst="rect">
            <a:avLst/>
          </a:prstGeom>
        </p:spPr>
      </p:pic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BD2611F8-81B6-47E5-90CB-75C048F1E24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330674" y="3950785"/>
            <a:ext cx="1564848" cy="451077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FCBF0B82-E1DA-4937-B462-6D7E50810599}"/>
              </a:ext>
            </a:extLst>
          </p:cNvPr>
          <p:cNvCxnSpPr>
            <a:cxnSpLocks/>
          </p:cNvCxnSpPr>
          <p:nvPr/>
        </p:nvCxnSpPr>
        <p:spPr>
          <a:xfrm flipH="1" flipV="1">
            <a:off x="7802880" y="3950784"/>
            <a:ext cx="618862" cy="70432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8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C4451-86A8-4D54-B4A9-9449BD45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Vues partielles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7E1AC-7CAC-46DF-A207-96188667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5824728" cy="5147506"/>
          </a:xfrm>
        </p:spPr>
        <p:txBody>
          <a:bodyPr>
            <a:normAutofit lnSpcReduction="10000"/>
          </a:bodyPr>
          <a:lstStyle/>
          <a:p>
            <a:r>
              <a:rPr lang="fr-CA"/>
              <a:t> </a:t>
            </a:r>
            <a:r>
              <a:rPr lang="fr-CA" b="1"/>
              <a:t>Vues partielles</a:t>
            </a:r>
          </a:p>
          <a:p>
            <a:pPr lvl="1"/>
            <a:r>
              <a:rPr lang="fr-CA"/>
              <a:t> À utiliser de la </a:t>
            </a:r>
            <a:r>
              <a:rPr lang="fr-CA" i="1"/>
              <a:t>bonne manière</a:t>
            </a:r>
            <a:r>
              <a:rPr lang="fr-CA"/>
              <a:t> !</a:t>
            </a:r>
          </a:p>
          <a:p>
            <a:pPr lvl="1"/>
            <a:endParaRPr lang="fr-CA"/>
          </a:p>
          <a:p>
            <a:pPr lvl="1"/>
            <a:r>
              <a:rPr lang="fr-CA"/>
              <a:t> L’usage de </a:t>
            </a:r>
            <a:r>
              <a:rPr lang="fr-CA" b="1">
                <a:solidFill>
                  <a:srgbClr val="81ADB6"/>
                </a:solidFill>
              </a:rPr>
              <a:t>vues partielles</a:t>
            </a:r>
            <a:r>
              <a:rPr lang="fr-CA"/>
              <a:t> doit permettre d’éviter la </a:t>
            </a:r>
            <a:r>
              <a:rPr lang="fr-CA" b="1"/>
              <a:t>duplication de code</a:t>
            </a:r>
            <a:r>
              <a:rPr lang="fr-CA"/>
              <a:t>. Elles sont censées servir dans </a:t>
            </a:r>
            <a:r>
              <a:rPr lang="fr-CA" b="1"/>
              <a:t>plusieurs vues</a:t>
            </a:r>
            <a:r>
              <a:rPr lang="fr-CA"/>
              <a:t>.</a:t>
            </a:r>
          </a:p>
          <a:p>
            <a:pPr marL="457200" lvl="1" indent="0">
              <a:buNone/>
            </a:pPr>
            <a:endParaRPr lang="fr-CA"/>
          </a:p>
          <a:p>
            <a:pPr lvl="1"/>
            <a:r>
              <a:rPr lang="fr-CA"/>
              <a:t> Les </a:t>
            </a:r>
            <a:r>
              <a:rPr lang="fr-CA" b="1"/>
              <a:t>vues partielles </a:t>
            </a:r>
            <a:r>
              <a:rPr lang="fr-CA"/>
              <a:t>ne devraient pas servir de </a:t>
            </a:r>
            <a:r>
              <a:rPr lang="fr-CA" b="1"/>
              <a:t>layout</a:t>
            </a:r>
            <a:r>
              <a:rPr lang="fr-CA"/>
              <a:t>. Par contre, si plusieurs </a:t>
            </a:r>
            <a:r>
              <a:rPr lang="fr-CA" b="1"/>
              <a:t>layouts</a:t>
            </a:r>
            <a:r>
              <a:rPr lang="fr-CA"/>
              <a:t> nécessitent des portions de code similaires, les </a:t>
            </a:r>
            <a:r>
              <a:rPr lang="fr-CA" b="1"/>
              <a:t>vues partielles</a:t>
            </a:r>
            <a:r>
              <a:rPr lang="fr-CA"/>
              <a:t> peuvent être utilisées dans ceux-ci. (</a:t>
            </a:r>
            <a:r>
              <a:rPr lang="fr-CA" b="1"/>
              <a:t>Ex</a:t>
            </a:r>
            <a:r>
              <a:rPr lang="fr-CA"/>
              <a:t> : Le </a:t>
            </a:r>
            <a:r>
              <a:rPr lang="fr-CA" b="1">
                <a:solidFill>
                  <a:srgbClr val="DDAB5B"/>
                </a:solidFill>
              </a:rPr>
              <a:t>footer</a:t>
            </a:r>
            <a:r>
              <a:rPr lang="fr-CA"/>
              <a:t> est toujours le même dans 4 pages de layout)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1E4F109-075D-4B73-932E-101A0F66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284" y="2603903"/>
            <a:ext cx="781159" cy="25721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EAF4EFE-D893-4BB9-9F59-25E5B8A30E67}"/>
              </a:ext>
            </a:extLst>
          </p:cNvPr>
          <p:cNvCxnSpPr>
            <a:cxnSpLocks/>
          </p:cNvCxnSpPr>
          <p:nvPr/>
        </p:nvCxnSpPr>
        <p:spPr>
          <a:xfrm flipH="1" flipV="1">
            <a:off x="7973568" y="1993392"/>
            <a:ext cx="847439" cy="610511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97A4BF44-89A5-4E43-AD19-90FBC8A2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422" y="2732509"/>
            <a:ext cx="798329" cy="1023101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BBEF788-F077-44FE-B68B-2259F7C8648B}"/>
              </a:ext>
            </a:extLst>
          </p:cNvPr>
          <p:cNvCxnSpPr>
            <a:cxnSpLocks/>
          </p:cNvCxnSpPr>
          <p:nvPr/>
        </p:nvCxnSpPr>
        <p:spPr>
          <a:xfrm flipH="1" flipV="1">
            <a:off x="7982707" y="2298648"/>
            <a:ext cx="838300" cy="305255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58CACF7-BDE2-4397-B99B-71BC792912F5}"/>
              </a:ext>
            </a:extLst>
          </p:cNvPr>
          <p:cNvCxnSpPr>
            <a:cxnSpLocks/>
          </p:cNvCxnSpPr>
          <p:nvPr/>
        </p:nvCxnSpPr>
        <p:spPr>
          <a:xfrm flipH="1">
            <a:off x="7982708" y="2861114"/>
            <a:ext cx="838299" cy="278326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B36249C-698C-417A-8209-CD1C470E5F3C}"/>
              </a:ext>
            </a:extLst>
          </p:cNvPr>
          <p:cNvCxnSpPr>
            <a:cxnSpLocks/>
          </p:cNvCxnSpPr>
          <p:nvPr/>
        </p:nvCxnSpPr>
        <p:spPr>
          <a:xfrm flipH="1">
            <a:off x="7982707" y="2861114"/>
            <a:ext cx="838301" cy="540454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11F9A8A-D7B5-4E08-BDCB-270C8223FAE3}"/>
              </a:ext>
            </a:extLst>
          </p:cNvPr>
          <p:cNvCxnSpPr>
            <a:cxnSpLocks/>
          </p:cNvCxnSpPr>
          <p:nvPr/>
        </p:nvCxnSpPr>
        <p:spPr>
          <a:xfrm flipV="1">
            <a:off x="9686720" y="2054352"/>
            <a:ext cx="847168" cy="536535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9D5D814-3636-4A58-8A51-03FC6AE2C4C3}"/>
              </a:ext>
            </a:extLst>
          </p:cNvPr>
          <p:cNvCxnSpPr>
            <a:cxnSpLocks/>
          </p:cNvCxnSpPr>
          <p:nvPr/>
        </p:nvCxnSpPr>
        <p:spPr>
          <a:xfrm flipV="1">
            <a:off x="9689038" y="2322619"/>
            <a:ext cx="844850" cy="268269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E709EB5-76AD-439B-ADC8-911623FC16D3}"/>
              </a:ext>
            </a:extLst>
          </p:cNvPr>
          <p:cNvCxnSpPr>
            <a:cxnSpLocks/>
          </p:cNvCxnSpPr>
          <p:nvPr/>
        </p:nvCxnSpPr>
        <p:spPr>
          <a:xfrm>
            <a:off x="9713531" y="2873470"/>
            <a:ext cx="820357" cy="257871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556ED43-ACF4-411C-A382-2E3EC57B1113}"/>
              </a:ext>
            </a:extLst>
          </p:cNvPr>
          <p:cNvCxnSpPr>
            <a:cxnSpLocks/>
          </p:cNvCxnSpPr>
          <p:nvPr/>
        </p:nvCxnSpPr>
        <p:spPr>
          <a:xfrm>
            <a:off x="9686719" y="2859154"/>
            <a:ext cx="847169" cy="554769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24CD73D9-ABB7-46A0-9436-0B0C47BEC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422" y="4151376"/>
            <a:ext cx="826214" cy="96577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95700D0C-835D-4A7D-B1FF-7FD3F0A54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479" y="5163312"/>
            <a:ext cx="826214" cy="96577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35ED8F73-53E1-41E5-AD6F-9DEC24B61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5091" y="4140488"/>
            <a:ext cx="826214" cy="96577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CDED8A77-C740-4815-9287-380683890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148" y="5152424"/>
            <a:ext cx="826214" cy="965777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F1E74A12-65E0-4D1B-8866-9F5F08398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435" y="5013953"/>
            <a:ext cx="780970" cy="206399"/>
          </a:xfrm>
          <a:prstGeom prst="rect">
            <a:avLst/>
          </a:prstGeom>
        </p:spPr>
      </p:pic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0D39C4F1-63C8-4AC4-B28F-62B7F381E9D8}"/>
              </a:ext>
            </a:extLst>
          </p:cNvPr>
          <p:cNvCxnSpPr>
            <a:cxnSpLocks/>
          </p:cNvCxnSpPr>
          <p:nvPr/>
        </p:nvCxnSpPr>
        <p:spPr>
          <a:xfrm flipH="1">
            <a:off x="7993070" y="5284180"/>
            <a:ext cx="912680" cy="647228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CD7BD90-B5D3-448E-843B-D3A4DBCAA58A}"/>
              </a:ext>
            </a:extLst>
          </p:cNvPr>
          <p:cNvCxnSpPr>
            <a:cxnSpLocks/>
          </p:cNvCxnSpPr>
          <p:nvPr/>
        </p:nvCxnSpPr>
        <p:spPr>
          <a:xfrm flipH="1" flipV="1">
            <a:off x="8012195" y="5005854"/>
            <a:ext cx="800450" cy="100411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5371154-291F-450D-8884-61171B73E4D7}"/>
              </a:ext>
            </a:extLst>
          </p:cNvPr>
          <p:cNvCxnSpPr>
            <a:cxnSpLocks/>
          </p:cNvCxnSpPr>
          <p:nvPr/>
        </p:nvCxnSpPr>
        <p:spPr>
          <a:xfrm flipV="1">
            <a:off x="9713531" y="5005855"/>
            <a:ext cx="820357" cy="100410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F65CD85-B16E-4747-8625-2E06E4266A7B}"/>
              </a:ext>
            </a:extLst>
          </p:cNvPr>
          <p:cNvCxnSpPr>
            <a:cxnSpLocks/>
          </p:cNvCxnSpPr>
          <p:nvPr/>
        </p:nvCxnSpPr>
        <p:spPr>
          <a:xfrm>
            <a:off x="9644443" y="5298548"/>
            <a:ext cx="816293" cy="632860"/>
          </a:xfrm>
          <a:prstGeom prst="straightConnector1">
            <a:avLst/>
          </a:prstGeom>
          <a:ln w="5715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D7D7840C-3F8E-49ED-A22F-9E9FE47527C2}"/>
              </a:ext>
            </a:extLst>
          </p:cNvPr>
          <p:cNvSpPr txBox="1"/>
          <p:nvPr/>
        </p:nvSpPr>
        <p:spPr>
          <a:xfrm>
            <a:off x="8354703" y="4379848"/>
            <a:ext cx="179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b="1">
                <a:solidFill>
                  <a:srgbClr val="DDAB5B"/>
                </a:solidFill>
              </a:rPr>
              <a:t>Footer identique dans 4 layouts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3B0C7D3-6108-45FA-A62D-A8FB3FAB42E3}"/>
              </a:ext>
            </a:extLst>
          </p:cNvPr>
          <p:cNvSpPr txBox="1"/>
          <p:nvPr/>
        </p:nvSpPr>
        <p:spPr>
          <a:xfrm>
            <a:off x="8348245" y="1600841"/>
            <a:ext cx="1910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b="1">
                <a:solidFill>
                  <a:srgbClr val="81ADB6"/>
                </a:solidFill>
              </a:rPr>
              <a:t>Parties identiques dans plusieurs vues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70F589BF-B678-48B8-BD28-A03FF5026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409" y="3300395"/>
            <a:ext cx="622003" cy="204806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64B01364-3343-4A1E-AD60-33E0F676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409" y="3018357"/>
            <a:ext cx="622003" cy="204806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C7EB3614-25FE-4243-B137-790CC6BA8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900" y="1631209"/>
            <a:ext cx="798329" cy="1023101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338CCEF4-8D01-46E2-AEEE-6BF10FF1D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887" y="2199095"/>
            <a:ext cx="622003" cy="20480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57600FBE-863F-4A78-97E7-22C573C60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887" y="1917057"/>
            <a:ext cx="622003" cy="204806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12CBDE17-DBD9-4192-8A1F-4BE38E3A8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091" y="1631209"/>
            <a:ext cx="798329" cy="1023101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1C73F35D-EA65-41C3-84A7-C1B134E4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078" y="2199095"/>
            <a:ext cx="622003" cy="204806"/>
          </a:xfrm>
          <a:prstGeom prst="rect">
            <a:avLst/>
          </a:prstGeom>
        </p:spPr>
      </p:pic>
      <p:pic>
        <p:nvPicPr>
          <p:cNvPr id="74" name="Image 73">
            <a:extLst>
              <a:ext uri="{FF2B5EF4-FFF2-40B4-BE49-F238E27FC236}">
                <a16:creationId xmlns:a16="http://schemas.microsoft.com/office/drawing/2014/main" id="{BE657793-78C1-416D-8FE2-B9A5E0EA6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078" y="1917057"/>
            <a:ext cx="622003" cy="20480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E6FC2CF6-3E74-4EB6-A6CE-B60089E6A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909" y="2732509"/>
            <a:ext cx="798329" cy="1023101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509626C6-A6E2-42A2-8D4D-BD405A70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896" y="3300395"/>
            <a:ext cx="622003" cy="204806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3DA4DAF3-3515-45E9-8A91-EF40CA387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896" y="3018357"/>
            <a:ext cx="622003" cy="20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2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D46B6-BC58-48DE-852A-3AE82645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Vues partielles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6E5254-BB41-4781-8417-3A3336E26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5355449" cy="5147506"/>
          </a:xfrm>
        </p:spPr>
        <p:txBody>
          <a:bodyPr/>
          <a:lstStyle/>
          <a:p>
            <a:r>
              <a:rPr lang="fr-CA" b="1"/>
              <a:t> Vues partielles</a:t>
            </a:r>
          </a:p>
          <a:p>
            <a:pPr lvl="1"/>
            <a:r>
              <a:rPr lang="fr-CA"/>
              <a:t> Par exemple, ici, les images et les noms des dragons apparaissent plusieurs fois dans la </a:t>
            </a:r>
            <a:r>
              <a:rPr lang="fr-CA" b="1"/>
              <a:t>vue</a:t>
            </a:r>
            <a:r>
              <a:rPr lang="fr-CA"/>
              <a:t>. </a:t>
            </a:r>
          </a:p>
          <a:p>
            <a:pPr lvl="1"/>
            <a:r>
              <a:rPr lang="fr-CA"/>
              <a:t>Si ce genre d’affichage répétitif ne peut pas être réalisé avec une </a:t>
            </a:r>
            <a:r>
              <a:rPr lang="fr-CA" b="1"/>
              <a:t>boucle</a:t>
            </a:r>
            <a:r>
              <a:rPr lang="fr-CA"/>
              <a:t> ou s’il est présent dans </a:t>
            </a:r>
            <a:r>
              <a:rPr lang="fr-CA" b="1"/>
              <a:t>plusieurs vues</a:t>
            </a:r>
            <a:r>
              <a:rPr lang="fr-CA"/>
              <a:t>, c’est l’occasion de créer une </a:t>
            </a:r>
            <a:r>
              <a:rPr lang="fr-CA" b="1"/>
              <a:t>vue partielle</a:t>
            </a:r>
            <a:r>
              <a:rPr lang="fr-CA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A7E9EC-6DB1-4E0F-B5F0-FCD9C227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576" y="878033"/>
            <a:ext cx="5751832" cy="4118744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7ACB8D-9554-4C63-BB52-641BBD02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077" y="5195806"/>
            <a:ext cx="5107467" cy="1027976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1274FA-BD65-4701-B272-497CF5703666}"/>
              </a:ext>
            </a:extLst>
          </p:cNvPr>
          <p:cNvSpPr/>
          <p:nvPr/>
        </p:nvSpPr>
        <p:spPr>
          <a:xfrm>
            <a:off x="10533888" y="3731226"/>
            <a:ext cx="1383792" cy="1188246"/>
          </a:xfrm>
          <a:prstGeom prst="rect">
            <a:avLst/>
          </a:prstGeom>
          <a:noFill/>
          <a:ln w="38100">
            <a:solidFill>
              <a:srgbClr val="7F7FB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2338D8-A1AA-4359-8FB1-4586628D0D4B}"/>
              </a:ext>
            </a:extLst>
          </p:cNvPr>
          <p:cNvSpPr/>
          <p:nvPr/>
        </p:nvSpPr>
        <p:spPr>
          <a:xfrm>
            <a:off x="10533888" y="2343951"/>
            <a:ext cx="1383792" cy="1188246"/>
          </a:xfrm>
          <a:prstGeom prst="rect">
            <a:avLst/>
          </a:prstGeom>
          <a:noFill/>
          <a:ln w="38100">
            <a:solidFill>
              <a:srgbClr val="7F7FB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F4865-E683-4155-B260-AAA1A576024F}"/>
              </a:ext>
            </a:extLst>
          </p:cNvPr>
          <p:cNvSpPr/>
          <p:nvPr/>
        </p:nvSpPr>
        <p:spPr>
          <a:xfrm>
            <a:off x="10533888" y="968868"/>
            <a:ext cx="1383792" cy="1188246"/>
          </a:xfrm>
          <a:prstGeom prst="rect">
            <a:avLst/>
          </a:prstGeom>
          <a:noFill/>
          <a:ln w="38100">
            <a:solidFill>
              <a:srgbClr val="7F7FB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DEACF4F-38F8-4DBA-BE3B-A0CCAF7D1CE2}"/>
              </a:ext>
            </a:extLst>
          </p:cNvPr>
          <p:cNvCxnSpPr>
            <a:cxnSpLocks/>
          </p:cNvCxnSpPr>
          <p:nvPr/>
        </p:nvCxnSpPr>
        <p:spPr>
          <a:xfrm flipV="1">
            <a:off x="10243358" y="4643138"/>
            <a:ext cx="236404" cy="532366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F04222F-59D9-41FE-9844-DCE900E1C0A4}"/>
              </a:ext>
            </a:extLst>
          </p:cNvPr>
          <p:cNvCxnSpPr>
            <a:cxnSpLocks/>
          </p:cNvCxnSpPr>
          <p:nvPr/>
        </p:nvCxnSpPr>
        <p:spPr>
          <a:xfrm flipV="1">
            <a:off x="10084193" y="3243072"/>
            <a:ext cx="367768" cy="1948706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9184CF9-D79A-4649-8CBE-E039BD45C765}"/>
              </a:ext>
            </a:extLst>
          </p:cNvPr>
          <p:cNvCxnSpPr>
            <a:cxnSpLocks/>
          </p:cNvCxnSpPr>
          <p:nvPr/>
        </p:nvCxnSpPr>
        <p:spPr>
          <a:xfrm flipV="1">
            <a:off x="9900309" y="1682496"/>
            <a:ext cx="551652" cy="3509282"/>
          </a:xfrm>
          <a:prstGeom prst="straightConnector1">
            <a:avLst/>
          </a:prstGeom>
          <a:ln w="38100">
            <a:solidFill>
              <a:srgbClr val="7F7F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A9A720C-C03E-41EA-AD70-CAAB3A942A71}"/>
              </a:ext>
            </a:extLst>
          </p:cNvPr>
          <p:cNvSpPr txBox="1"/>
          <p:nvPr/>
        </p:nvSpPr>
        <p:spPr>
          <a:xfrm>
            <a:off x="5200869" y="5525128"/>
            <a:ext cx="166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F7FBB"/>
                </a:solidFill>
              </a:rPr>
              <a:t>Vue partielle →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66EFFD0-684A-4AA1-A0D8-0AF1865A8786}"/>
              </a:ext>
            </a:extLst>
          </p:cNvPr>
          <p:cNvSpPr txBox="1"/>
          <p:nvPr/>
        </p:nvSpPr>
        <p:spPr>
          <a:xfrm>
            <a:off x="4546340" y="5055846"/>
            <a:ext cx="217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F7FBB"/>
                </a:solidFill>
              </a:rPr>
              <a:t>Extrait d’une vue ↑</a:t>
            </a:r>
          </a:p>
        </p:txBody>
      </p:sp>
    </p:spTree>
    <p:extLst>
      <p:ext uri="{BB962C8B-B14F-4D97-AF65-F5344CB8AC3E}">
        <p14:creationId xmlns:p14="http://schemas.microsoft.com/office/powerpoint/2010/main" val="279963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C4451-86A8-4D54-B4A9-9449BD45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Vues partielles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7E1AC-7CAC-46DF-A207-96188667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994415"/>
          </a:xfrm>
        </p:spPr>
        <p:txBody>
          <a:bodyPr/>
          <a:lstStyle/>
          <a:p>
            <a:r>
              <a:rPr lang="fr-CA"/>
              <a:t> </a:t>
            </a:r>
            <a:r>
              <a:rPr lang="fr-CA" b="1"/>
              <a:t>Vues partielles</a:t>
            </a:r>
          </a:p>
          <a:p>
            <a:pPr lvl="1"/>
            <a:r>
              <a:rPr lang="fr-CA"/>
              <a:t> Comment les utiliser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30AC4F3-C26B-43D2-82AA-23A929088081}"/>
              </a:ext>
            </a:extLst>
          </p:cNvPr>
          <p:cNvSpPr/>
          <p:nvPr/>
        </p:nvSpPr>
        <p:spPr>
          <a:xfrm>
            <a:off x="1694688" y="2448696"/>
            <a:ext cx="438912" cy="438912"/>
          </a:xfrm>
          <a:prstGeom prst="ellipse">
            <a:avLst/>
          </a:prstGeom>
          <a:solidFill>
            <a:srgbClr val="DDA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/>
              <a:t>1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89E7C80-3AEB-466B-AD1E-7862AB32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689" y="4023025"/>
            <a:ext cx="6157103" cy="2158621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B7D2570-5139-47A5-B111-F8E63FA801C2}"/>
              </a:ext>
            </a:extLst>
          </p:cNvPr>
          <p:cNvSpPr txBox="1"/>
          <p:nvPr/>
        </p:nvSpPr>
        <p:spPr>
          <a:xfrm>
            <a:off x="2133600" y="2356654"/>
            <a:ext cx="871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F7FBB"/>
                </a:solidFill>
              </a:rPr>
              <a:t>Créer la </a:t>
            </a:r>
            <a:r>
              <a:rPr lang="fr-CA" b="1">
                <a:solidFill>
                  <a:srgbClr val="7F7FBB"/>
                </a:solidFill>
              </a:rPr>
              <a:t>vue partielle</a:t>
            </a:r>
            <a:r>
              <a:rPr lang="fr-CA">
                <a:solidFill>
                  <a:srgbClr val="7F7FBB"/>
                </a:solidFill>
              </a:rPr>
              <a:t>. Il s’agit simplement d’intégrer les </a:t>
            </a:r>
            <a:r>
              <a:rPr lang="fr-CA" b="1">
                <a:solidFill>
                  <a:srgbClr val="7F7FBB"/>
                </a:solidFill>
              </a:rPr>
              <a:t>éléments HTML </a:t>
            </a:r>
            <a:r>
              <a:rPr lang="fr-CA">
                <a:solidFill>
                  <a:srgbClr val="7F7FBB"/>
                </a:solidFill>
              </a:rPr>
              <a:t>désirés et s’il le faut, préciser des </a:t>
            </a:r>
            <a:r>
              <a:rPr lang="fr-CA" b="1">
                <a:solidFill>
                  <a:srgbClr val="7F7FBB"/>
                </a:solidFill>
                <a:highlight>
                  <a:srgbClr val="FFFF00"/>
                </a:highlight>
              </a:rPr>
              <a:t>@directive</a:t>
            </a:r>
            <a:r>
              <a:rPr lang="fr-CA">
                <a:solidFill>
                  <a:srgbClr val="7F7FBB"/>
                </a:solidFill>
              </a:rPr>
              <a:t>. Remarquez que, comme une vue ordinaire, une vue partielle peut recevoir un </a:t>
            </a:r>
            <a:r>
              <a:rPr lang="fr-CA" b="1">
                <a:solidFill>
                  <a:srgbClr val="7F7FBB"/>
                </a:solidFill>
                <a:highlight>
                  <a:srgbClr val="FFFF00"/>
                </a:highlight>
              </a:rPr>
              <a:t>@model</a:t>
            </a:r>
            <a:r>
              <a:rPr lang="fr-CA" b="1">
                <a:solidFill>
                  <a:srgbClr val="7F7FBB"/>
                </a:solidFill>
              </a:rPr>
              <a:t> </a:t>
            </a:r>
            <a:r>
              <a:rPr lang="fr-CA">
                <a:solidFill>
                  <a:srgbClr val="7F7FBB"/>
                </a:solidFill>
              </a:rPr>
              <a:t>en paramètre !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9EF588-E361-473C-A865-BD5AC7E6D8A1}"/>
              </a:ext>
            </a:extLst>
          </p:cNvPr>
          <p:cNvSpPr txBox="1"/>
          <p:nvPr/>
        </p:nvSpPr>
        <p:spPr>
          <a:xfrm>
            <a:off x="4014144" y="3653693"/>
            <a:ext cx="382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>
                <a:solidFill>
                  <a:srgbClr val="7F7FBB"/>
                </a:solidFill>
              </a:rPr>
              <a:t>Exemple de vue partielle</a:t>
            </a:r>
          </a:p>
        </p:txBody>
      </p:sp>
    </p:spTree>
    <p:extLst>
      <p:ext uri="{BB962C8B-B14F-4D97-AF65-F5344CB8AC3E}">
        <p14:creationId xmlns:p14="http://schemas.microsoft.com/office/powerpoint/2010/main" val="138507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C4451-86A8-4D54-B4A9-9449BD45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Vues partielles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7E1AC-7CAC-46DF-A207-96188667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Vues partielles</a:t>
            </a:r>
          </a:p>
          <a:p>
            <a:pPr lvl="1"/>
            <a:r>
              <a:rPr lang="fr-CA"/>
              <a:t> Comment les utiliser</a:t>
            </a:r>
          </a:p>
          <a:p>
            <a:endParaRPr lang="fr-CA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056D015-415A-4EAE-AFBE-B76CA5DCD150}"/>
              </a:ext>
            </a:extLst>
          </p:cNvPr>
          <p:cNvSpPr/>
          <p:nvPr/>
        </p:nvSpPr>
        <p:spPr>
          <a:xfrm>
            <a:off x="1694688" y="2448696"/>
            <a:ext cx="438912" cy="438912"/>
          </a:xfrm>
          <a:prstGeom prst="ellipse">
            <a:avLst/>
          </a:prstGeom>
          <a:solidFill>
            <a:srgbClr val="DDA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000" b="1"/>
              <a:t>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333E56-1947-4D5E-A29A-C3CC744A69E2}"/>
              </a:ext>
            </a:extLst>
          </p:cNvPr>
          <p:cNvSpPr txBox="1"/>
          <p:nvPr/>
        </p:nvSpPr>
        <p:spPr>
          <a:xfrm>
            <a:off x="2133600" y="2356654"/>
            <a:ext cx="871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F7FBB"/>
                </a:solidFill>
              </a:rPr>
              <a:t>Ensuite, il faudra utiliser un </a:t>
            </a:r>
            <a:r>
              <a:rPr lang="fr-CA" b="1">
                <a:solidFill>
                  <a:srgbClr val="7F7FBB"/>
                </a:solidFill>
              </a:rPr>
              <a:t>tag helper</a:t>
            </a:r>
            <a:r>
              <a:rPr lang="fr-CA" b="1">
                <a:solidFill>
                  <a:srgbClr val="DDAB5B"/>
                </a:solidFill>
              </a:rPr>
              <a:t>*</a:t>
            </a:r>
            <a:r>
              <a:rPr lang="fr-CA" b="1">
                <a:solidFill>
                  <a:srgbClr val="7F7FBB"/>
                </a:solidFill>
              </a:rPr>
              <a:t> </a:t>
            </a:r>
            <a:r>
              <a:rPr lang="fr-CA">
                <a:solidFill>
                  <a:srgbClr val="7F7FBB"/>
                </a:solidFill>
              </a:rPr>
              <a:t>ou un </a:t>
            </a:r>
            <a:r>
              <a:rPr lang="fr-CA" b="1">
                <a:solidFill>
                  <a:srgbClr val="7F7FBB"/>
                </a:solidFill>
              </a:rPr>
              <a:t>Html Helper </a:t>
            </a:r>
            <a:r>
              <a:rPr lang="fr-CA">
                <a:solidFill>
                  <a:srgbClr val="7F7FBB"/>
                </a:solidFill>
              </a:rPr>
              <a:t>pour décider où cette </a:t>
            </a:r>
            <a:r>
              <a:rPr lang="fr-CA" b="1">
                <a:solidFill>
                  <a:srgbClr val="7F7FBB"/>
                </a:solidFill>
              </a:rPr>
              <a:t>vue partielle</a:t>
            </a:r>
            <a:r>
              <a:rPr lang="fr-CA">
                <a:solidFill>
                  <a:srgbClr val="7F7FBB"/>
                </a:solidFill>
              </a:rPr>
              <a:t> sera </a:t>
            </a:r>
            <a:r>
              <a:rPr lang="fr-CA" b="1" i="1">
                <a:solidFill>
                  <a:srgbClr val="DDAB5B"/>
                </a:solidFill>
              </a:rPr>
              <a:t>insérée</a:t>
            </a:r>
            <a:r>
              <a:rPr lang="fr-CA">
                <a:solidFill>
                  <a:srgbClr val="7F7FBB"/>
                </a:solidFill>
              </a:rPr>
              <a:t> dans la vue. Le </a:t>
            </a:r>
            <a:r>
              <a:rPr lang="fr-CA" b="1">
                <a:solidFill>
                  <a:srgbClr val="7F7FBB"/>
                </a:solidFill>
              </a:rPr>
              <a:t>tag helper </a:t>
            </a:r>
            <a:r>
              <a:rPr lang="fr-CA">
                <a:solidFill>
                  <a:srgbClr val="7F7FBB"/>
                </a:solidFill>
              </a:rPr>
              <a:t>/ </a:t>
            </a:r>
            <a:r>
              <a:rPr lang="fr-CA" b="1">
                <a:solidFill>
                  <a:srgbClr val="7F7FBB"/>
                </a:solidFill>
              </a:rPr>
              <a:t>Html Helper</a:t>
            </a:r>
            <a:r>
              <a:rPr lang="fr-CA">
                <a:solidFill>
                  <a:srgbClr val="7F7FBB"/>
                </a:solidFill>
              </a:rPr>
              <a:t> permet aussi de passer un </a:t>
            </a:r>
            <a:r>
              <a:rPr lang="fr-CA" b="1">
                <a:solidFill>
                  <a:srgbClr val="7F7FBB"/>
                </a:solidFill>
                <a:highlight>
                  <a:srgbClr val="FFFF00"/>
                </a:highlight>
              </a:rPr>
              <a:t>@model</a:t>
            </a:r>
            <a:r>
              <a:rPr lang="fr-CA" b="1">
                <a:solidFill>
                  <a:srgbClr val="7F7FBB"/>
                </a:solidFill>
              </a:rPr>
              <a:t> </a:t>
            </a:r>
            <a:r>
              <a:rPr lang="fr-CA">
                <a:solidFill>
                  <a:srgbClr val="7F7FBB"/>
                </a:solidFill>
              </a:rPr>
              <a:t>à la vue partielle, s’il le faut.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760ECE-C6ED-4AA7-ABD2-DDD3CEDF7B6F}"/>
              </a:ext>
            </a:extLst>
          </p:cNvPr>
          <p:cNvSpPr txBox="1"/>
          <p:nvPr/>
        </p:nvSpPr>
        <p:spPr>
          <a:xfrm>
            <a:off x="115824" y="5961228"/>
            <a:ext cx="896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>
                <a:solidFill>
                  <a:srgbClr val="DDAB5B"/>
                </a:solidFill>
              </a:rPr>
              <a:t>* </a:t>
            </a:r>
            <a:r>
              <a:rPr lang="fr-CA" sz="1400">
                <a:solidFill>
                  <a:srgbClr val="7F7FBB"/>
                </a:solidFill>
              </a:rPr>
              <a:t>Si vous utilisez un </a:t>
            </a:r>
            <a:r>
              <a:rPr lang="fr-CA" sz="1400" b="1">
                <a:solidFill>
                  <a:srgbClr val="7F7FBB"/>
                </a:solidFill>
              </a:rPr>
              <a:t>tag helper</a:t>
            </a:r>
            <a:r>
              <a:rPr lang="fr-CA" sz="1400">
                <a:solidFill>
                  <a:srgbClr val="7F7FBB"/>
                </a:solidFill>
              </a:rPr>
              <a:t>, n’oubliez pas la directive «  </a:t>
            </a:r>
            <a:r>
              <a:rPr lang="fr-CA" sz="1400" b="1">
                <a:highlight>
                  <a:srgbClr val="FFFF00"/>
                </a:highlight>
              </a:rPr>
              <a:t>@addTagHelper</a:t>
            </a:r>
            <a:r>
              <a:rPr lang="fr-CA" sz="1400" b="1"/>
              <a:t> </a:t>
            </a:r>
            <a:r>
              <a:rPr lang="fr-CA" sz="1400" b="1">
                <a:solidFill>
                  <a:schemeClr val="accent2">
                    <a:lumMod val="75000"/>
                  </a:schemeClr>
                </a:solidFill>
              </a:rPr>
              <a:t>*, Microsoft.AspNetCore.Mvc.TagHelpers </a:t>
            </a:r>
            <a:r>
              <a:rPr lang="fr-CA" sz="1400">
                <a:solidFill>
                  <a:srgbClr val="7F7FBB"/>
                </a:solidFill>
              </a:rPr>
              <a:t>»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ED3DBB-2EF1-4588-B49D-DE4E866E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08" y="4251106"/>
            <a:ext cx="5416818" cy="712149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73BB13-89F4-4BA7-B06B-E508C6C14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973" y="4251106"/>
            <a:ext cx="5416819" cy="706541"/>
          </a:xfrm>
          <a:prstGeom prst="rect">
            <a:avLst/>
          </a:prstGeom>
          <a:ln w="38100">
            <a:solidFill>
              <a:srgbClr val="7F7FBB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03C95A7-4FCA-43EB-AAF8-8CB65EC78DFF}"/>
              </a:ext>
            </a:extLst>
          </p:cNvPr>
          <p:cNvSpPr txBox="1"/>
          <p:nvPr/>
        </p:nvSpPr>
        <p:spPr>
          <a:xfrm>
            <a:off x="8223854" y="3849508"/>
            <a:ext cx="15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Html Helper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C64C32C-CB97-4503-B698-BB8D3F99E155}"/>
              </a:ext>
            </a:extLst>
          </p:cNvPr>
          <p:cNvSpPr txBox="1"/>
          <p:nvPr/>
        </p:nvSpPr>
        <p:spPr>
          <a:xfrm>
            <a:off x="2377089" y="3849508"/>
            <a:ext cx="15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7F7FBB"/>
                </a:solidFill>
              </a:rPr>
              <a:t>Tag Helper</a:t>
            </a:r>
          </a:p>
        </p:txBody>
      </p:sp>
    </p:spTree>
    <p:extLst>
      <p:ext uri="{BB962C8B-B14F-4D97-AF65-F5344CB8AC3E}">
        <p14:creationId xmlns:p14="http://schemas.microsoft.com/office/powerpoint/2010/main" val="291652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C4451-86A8-4D54-B4A9-9449BD45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Vues partielles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D7E1AC-7CAC-46DF-A207-96188667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/>
              <a:t>Vues partielles</a:t>
            </a:r>
          </a:p>
          <a:p>
            <a:pPr lvl="1"/>
            <a:r>
              <a:rPr lang="fr-CA"/>
              <a:t> Comment les utiliser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41AEF9A-281E-465A-9D2B-E1E8F6520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42527"/>
              </p:ext>
            </p:extLst>
          </p:nvPr>
        </p:nvGraphicFramePr>
        <p:xfrm>
          <a:off x="259080" y="1961218"/>
          <a:ext cx="1167384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832">
                  <a:extLst>
                    <a:ext uri="{9D8B030D-6E8A-4147-A177-3AD203B41FA5}">
                      <a16:colId xmlns:a16="http://schemas.microsoft.com/office/drawing/2014/main" val="2681935521"/>
                    </a:ext>
                  </a:extLst>
                </a:gridCol>
                <a:gridCol w="5398008">
                  <a:extLst>
                    <a:ext uri="{9D8B030D-6E8A-4147-A177-3AD203B41FA5}">
                      <a16:colId xmlns:a16="http://schemas.microsoft.com/office/drawing/2014/main" val="1293841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CSHTML</a:t>
                      </a:r>
                    </a:p>
                  </a:txBody>
                  <a:tcPr>
                    <a:solidFill>
                      <a:srgbClr val="7F7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/>
                        <a:t>Description</a:t>
                      </a:r>
                    </a:p>
                  </a:txBody>
                  <a:tcPr>
                    <a:solidFill>
                      <a:srgbClr val="7F7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8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>
                          <a:solidFill>
                            <a:srgbClr val="F75A3B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_DragonPartial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US" sz="1600" b="1" kern="1200">
                          <a:solidFill>
                            <a:srgbClr val="F75A3B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sz="16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="@Model" /&gt;</a:t>
                      </a:r>
                      <a:endParaRPr lang="fr-CA" sz="1600"/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7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La </a:t>
                      </a:r>
                      <a:r>
                        <a:rPr lang="fr-CA" sz="1600" b="1"/>
                        <a:t>vue</a:t>
                      </a:r>
                      <a:r>
                        <a:rPr lang="fr-CA" sz="1600"/>
                        <a:t> (son nom et / ou chemin) est spécifiée avec l’attribut </a:t>
                      </a:r>
                      <a:r>
                        <a:rPr lang="fr-CA" sz="1600" b="1">
                          <a:solidFill>
                            <a:srgbClr val="F75A3B"/>
                          </a:solidFill>
                        </a:rPr>
                        <a:t>name</a:t>
                      </a:r>
                      <a:r>
                        <a:rPr lang="fr-CA" sz="1600"/>
                        <a:t> et le </a:t>
                      </a:r>
                      <a:r>
                        <a:rPr lang="fr-CA" sz="1600" b="1"/>
                        <a:t>modèle</a:t>
                      </a:r>
                      <a:r>
                        <a:rPr lang="fr-CA" sz="1600"/>
                        <a:t> passé est spécifié avec l’attribut </a:t>
                      </a:r>
                      <a:r>
                        <a:rPr lang="fr-CA" sz="1600" b="1">
                          <a:solidFill>
                            <a:srgbClr val="F75A3B"/>
                          </a:solidFill>
                        </a:rPr>
                        <a:t>for</a:t>
                      </a:r>
                      <a:r>
                        <a:rPr lang="fr-CA" sz="1600"/>
                        <a:t>.</a:t>
                      </a:r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61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@await </a:t>
                      </a:r>
                      <a:r>
                        <a:rPr lang="fr-CA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fr-CA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CA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PartialAsync</a:t>
                      </a:r>
                      <a:r>
                        <a:rPr lang="fr-CA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("_DragonPartial", Model)</a:t>
                      </a:r>
                      <a:endParaRPr lang="fr-CA" sz="160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7D7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Le premier paramètre est la </a:t>
                      </a:r>
                      <a:r>
                        <a:rPr lang="fr-CA" sz="1600" b="1"/>
                        <a:t>vue partielle </a:t>
                      </a:r>
                      <a:r>
                        <a:rPr lang="fr-CA" sz="1600"/>
                        <a:t>(son nom et / ou son chemin) et le deuxième est le </a:t>
                      </a:r>
                      <a:r>
                        <a:rPr lang="fr-CA" sz="1600" b="1"/>
                        <a:t>modèle</a:t>
                      </a:r>
                      <a:r>
                        <a:rPr lang="fr-CA" sz="1600"/>
                        <a:t> passé.</a:t>
                      </a:r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7D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66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@{ await </a:t>
                      </a:r>
                      <a:r>
                        <a:rPr lang="fr-CA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fr-CA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CA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RenderPartialAsync</a:t>
                      </a:r>
                      <a:r>
                        <a:rPr lang="fr-CA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("_DragonPartial", Model);}</a:t>
                      </a:r>
                      <a:endParaRPr lang="fr-CA" sz="16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CA" sz="1600"/>
                    </a:p>
                  </a:txBody>
                  <a:tcPr>
                    <a:solidFill>
                      <a:srgbClr val="D7D7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600"/>
                        <a:t>Envoie le résultat directement dans le flux HTTP plutôt que de retourner du contenu. Doit être appelé dans un bloc Razor pour cette raison. Plus performant dans </a:t>
                      </a:r>
                      <a:r>
                        <a:rPr lang="fr-CA" sz="1600" i="1"/>
                        <a:t>certaines situations</a:t>
                      </a:r>
                      <a:r>
                        <a:rPr lang="fr-CA" sz="1600"/>
                        <a:t>.</a:t>
                      </a:r>
                    </a:p>
                  </a:txBody>
                  <a:tcPr>
                    <a:solidFill>
                      <a:srgbClr val="D7D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485590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C9323B2-E82C-4B4B-9CC9-5D7381CFB07B}"/>
              </a:ext>
            </a:extLst>
          </p:cNvPr>
          <p:cNvSpPr txBox="1"/>
          <p:nvPr/>
        </p:nvSpPr>
        <p:spPr>
          <a:xfrm>
            <a:off x="399288" y="4396864"/>
            <a:ext cx="11393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7F7FBB"/>
                </a:solidFill>
              </a:rPr>
              <a:t>Ça fait 3 manières d’utiliser les </a:t>
            </a:r>
            <a:r>
              <a:rPr lang="fr-CA" b="1">
                <a:solidFill>
                  <a:srgbClr val="7F7FBB"/>
                </a:solidFill>
              </a:rPr>
              <a:t>vues partielles</a:t>
            </a:r>
            <a:r>
              <a:rPr lang="fr-CA">
                <a:solidFill>
                  <a:srgbClr val="7F7FBB"/>
                </a:solidFill>
              </a:rPr>
              <a:t>... laquelle utiliser ? Il est préférable d’utiliser le </a:t>
            </a:r>
            <a:r>
              <a:rPr lang="fr-CA" b="1">
                <a:solidFill>
                  <a:srgbClr val="7F7FBB"/>
                </a:solidFill>
              </a:rPr>
              <a:t>Tag Helper</a:t>
            </a:r>
            <a:r>
              <a:rPr lang="fr-CA">
                <a:solidFill>
                  <a:srgbClr val="7F7FBB"/>
                </a:solidFill>
              </a:rPr>
              <a:t>. (Première solution) Il gère d’éventuelles difficultés à notre place grâce à sa syntaxe simple.</a:t>
            </a:r>
          </a:p>
          <a:p>
            <a:endParaRPr lang="fr-CA">
              <a:solidFill>
                <a:srgbClr val="7F7FBB"/>
              </a:solidFill>
            </a:endParaRPr>
          </a:p>
          <a:p>
            <a:r>
              <a:rPr lang="fr-CA" b="1">
                <a:solidFill>
                  <a:srgbClr val="7F7FBB"/>
                </a:solidFill>
              </a:rPr>
              <a:t>await</a:t>
            </a:r>
            <a:r>
              <a:rPr lang="fr-CA">
                <a:solidFill>
                  <a:srgbClr val="7F7FBB"/>
                </a:solidFill>
              </a:rPr>
              <a:t> : Étant donné que les vues partielles sont générées de manière « </a:t>
            </a:r>
            <a:r>
              <a:rPr lang="fr-CA" i="1">
                <a:solidFill>
                  <a:srgbClr val="7F7FBB"/>
                </a:solidFill>
              </a:rPr>
              <a:t>asynchrone</a:t>
            </a:r>
            <a:r>
              <a:rPr lang="fr-CA">
                <a:solidFill>
                  <a:srgbClr val="7F7FBB"/>
                </a:solidFill>
              </a:rPr>
              <a:t> », (La vue continue de se générer simultanément pendant que la vue partielle est récupérée) ce mot-clé est nécessaire.</a:t>
            </a:r>
          </a:p>
        </p:txBody>
      </p:sp>
    </p:spTree>
    <p:extLst>
      <p:ext uri="{BB962C8B-B14F-4D97-AF65-F5344CB8AC3E}">
        <p14:creationId xmlns:p14="http://schemas.microsoft.com/office/powerpoint/2010/main" val="21132631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7D1B0CE710324CA05A93EB82A6948E" ma:contentTypeVersion="11" ma:contentTypeDescription="Crée un document." ma:contentTypeScope="" ma:versionID="ee34bb80ac1e517018229e66c4dd7aa6">
  <xsd:schema xmlns:xsd="http://www.w3.org/2001/XMLSchema" xmlns:xs="http://www.w3.org/2001/XMLSchema" xmlns:p="http://schemas.microsoft.com/office/2006/metadata/properties" xmlns:ns2="402449c1-179d-48c4-9422-13d234b0788f" targetNamespace="http://schemas.microsoft.com/office/2006/metadata/properties" ma:root="true" ma:fieldsID="1552656e2749759f723edd2fbab1fbea" ns2:_="">
    <xsd:import namespace="402449c1-179d-48c4-9422-13d234b078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449c1-179d-48c4-9422-13d234b07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dfb2dd4e-b800-4980-8ab2-0e279c9552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2449c1-179d-48c4-9422-13d234b0788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6DCB39-2800-4335-A39C-BF787F8F6B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449c1-179d-48c4-9422-13d234b078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9FE9D3-2C77-4FDC-AA65-CA59CB827CBE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402449c1-179d-48c4-9422-13d234b0788f"/>
  </ds:schemaRefs>
</ds:datastoreItem>
</file>

<file path=customXml/itemProps3.xml><?xml version="1.0" encoding="utf-8"?>
<ds:datastoreItem xmlns:ds="http://schemas.openxmlformats.org/officeDocument/2006/customXml" ds:itemID="{8170D8C3-3FE3-49D7-8B89-D3D7A3C1B3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33537</TotalTime>
  <Words>2842</Words>
  <Application>Microsoft Office PowerPoint</Application>
  <PresentationFormat>Grand écran</PresentationFormat>
  <Paragraphs>352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Symbol</vt:lpstr>
      <vt:lpstr>Verdana</vt:lpstr>
      <vt:lpstr>Thème Office</vt:lpstr>
      <vt:lpstr>Vues partielles, cookies et redirections</vt:lpstr>
      <vt:lpstr>Menu du jour</vt:lpstr>
      <vt:lpstr>Vues partielles</vt:lpstr>
      <vt:lpstr>Vues partielles</vt:lpstr>
      <vt:lpstr>Vues partielles</vt:lpstr>
      <vt:lpstr>Vues partielles</vt:lpstr>
      <vt:lpstr>Vues partielles</vt:lpstr>
      <vt:lpstr>Vues partielles</vt:lpstr>
      <vt:lpstr>Vues partielles</vt:lpstr>
      <vt:lpstr>Vues partielles</vt:lpstr>
      <vt:lpstr>Vues partielles</vt:lpstr>
      <vt:lpstr>Cookies de session</vt:lpstr>
      <vt:lpstr>Cookies de session</vt:lpstr>
      <vt:lpstr>Cookies de session</vt:lpstr>
      <vt:lpstr>Cookies de session</vt:lpstr>
      <vt:lpstr>Cookies de session</vt:lpstr>
      <vt:lpstr>Cookies de session</vt:lpstr>
      <vt:lpstr>Cookies de session</vt:lpstr>
      <vt:lpstr>Cookies de session</vt:lpstr>
      <vt:lpstr>Cookies de session</vt:lpstr>
      <vt:lpstr>Cookies de session</vt:lpstr>
      <vt:lpstr>Cookies de session</vt:lpstr>
      <vt:lpstr>Cookies de session</vt:lpstr>
      <vt:lpstr>Cookies de session</vt:lpstr>
      <vt:lpstr>Cookies de session</vt:lpstr>
      <vt:lpstr>Cookies de session</vt:lpstr>
      <vt:lpstr>Cookies de session</vt:lpstr>
      <vt:lpstr>Cookies de session</vt:lpstr>
      <vt:lpstr>Redirections</vt:lpstr>
      <vt:lpstr>Redirections</vt:lpstr>
      <vt:lpstr>Redirections</vt:lpstr>
      <vt:lpstr>Coup de pouce</vt:lpstr>
      <vt:lpstr>Coup de pouce</vt:lpstr>
      <vt:lpstr>Coup de pouce</vt:lpstr>
      <vt:lpstr>Coup de pouce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 -</dc:creator>
  <cp:lastModifiedBy>Moussaid Achraf</cp:lastModifiedBy>
  <cp:revision>4451</cp:revision>
  <dcterms:created xsi:type="dcterms:W3CDTF">2020-12-01T19:15:38Z</dcterms:created>
  <dcterms:modified xsi:type="dcterms:W3CDTF">2024-02-13T15:18:54Z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0x010100417D1B0CE710324CA05A93EB82A6948E</vt:lpwstr>
  </property>
  <property fmtid="{D5CDD505-2E9C-101B-9397-08002B2CF9AE}" pid="3" name="MediaServiceImageTags">
    <vt:lpwstr/>
  </property>
</Properties>
</file>